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6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, Chunlin" initials="SC" lastIdx="2" clrIdx="0">
    <p:extLst>
      <p:ext uri="{19B8F6BF-5375-455C-9EA6-DF929625EA0E}">
        <p15:presenceInfo xmlns:p15="http://schemas.microsoft.com/office/powerpoint/2012/main" userId="S::skydebug@tamu.edu::f6e96a45-6540-4e59-994d-1c0f67579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712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, Chunlin" userId="f6e96a45-6540-4e59-994d-1c0f67579795" providerId="ADAL" clId="{91FED0A7-BF57-4CF2-8969-06D32400E95F}"/>
    <pc:docChg chg="undo custSel modSld">
      <pc:chgData name="Shi, Chunlin" userId="f6e96a45-6540-4e59-994d-1c0f67579795" providerId="ADAL" clId="{91FED0A7-BF57-4CF2-8969-06D32400E95F}" dt="2024-09-24T17:01:27.278" v="84" actId="13926"/>
      <pc:docMkLst>
        <pc:docMk/>
      </pc:docMkLst>
      <pc:sldChg chg="modSp mod">
        <pc:chgData name="Shi, Chunlin" userId="f6e96a45-6540-4e59-994d-1c0f67579795" providerId="ADAL" clId="{91FED0A7-BF57-4CF2-8969-06D32400E95F}" dt="2024-09-24T16:31:50.213" v="30" actId="14100"/>
        <pc:sldMkLst>
          <pc:docMk/>
          <pc:sldMk cId="0" sldId="256"/>
        </pc:sldMkLst>
        <pc:spChg chg="mod">
          <ac:chgData name="Shi, Chunlin" userId="f6e96a45-6540-4e59-994d-1c0f67579795" providerId="ADAL" clId="{91FED0A7-BF57-4CF2-8969-06D32400E95F}" dt="2024-09-24T16:31:50.213" v="30" actId="14100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31:42.730" v="29" actId="20577"/>
        <pc:sldMkLst>
          <pc:docMk/>
          <pc:sldMk cId="0" sldId="257"/>
        </pc:sldMkLst>
        <pc:spChg chg="mod">
          <ac:chgData name="Shi, Chunlin" userId="f6e96a45-6540-4e59-994d-1c0f67579795" providerId="ADAL" clId="{91FED0A7-BF57-4CF2-8969-06D32400E95F}" dt="2024-09-24T16:31:42.730" v="29" actId="20577"/>
          <ac:spMkLst>
            <pc:docMk/>
            <pc:sldMk cId="0" sldId="257"/>
            <ac:spMk id="2050" creationId="{00000000-0000-0000-0000-000000000000}"/>
          </ac:spMkLst>
        </pc:spChg>
        <pc:picChg chg="mod">
          <ac:chgData name="Shi, Chunlin" userId="f6e96a45-6540-4e59-994d-1c0f67579795" providerId="ADAL" clId="{91FED0A7-BF57-4CF2-8969-06D32400E95F}" dt="2024-09-24T16:21:25.303" v="0" actId="12788"/>
          <ac:picMkLst>
            <pc:docMk/>
            <pc:sldMk cId="0" sldId="257"/>
            <ac:picMk id="4100" creationId="{00000000-0000-0000-0000-000000000000}"/>
          </ac:picMkLst>
        </pc:picChg>
      </pc:sldChg>
      <pc:sldChg chg="modSp mod">
        <pc:chgData name="Shi, Chunlin" userId="f6e96a45-6540-4e59-994d-1c0f67579795" providerId="ADAL" clId="{91FED0A7-BF57-4CF2-8969-06D32400E95F}" dt="2024-09-24T16:31:33.920" v="26" actId="404"/>
        <pc:sldMkLst>
          <pc:docMk/>
          <pc:sldMk cId="0" sldId="258"/>
        </pc:sldMkLst>
        <pc:spChg chg="mod">
          <ac:chgData name="Shi, Chunlin" userId="f6e96a45-6540-4e59-994d-1c0f67579795" providerId="ADAL" clId="{91FED0A7-BF57-4CF2-8969-06D32400E95F}" dt="2024-09-24T16:31:33.920" v="26" actId="404"/>
          <ac:spMkLst>
            <pc:docMk/>
            <pc:sldMk cId="0" sldId="258"/>
            <ac:spMk id="3074" creationId="{00000000-0000-0000-0000-000000000000}"/>
          </ac:spMkLst>
        </pc:spChg>
      </pc:sldChg>
      <pc:sldChg chg="modSp mod addCm modCm">
        <pc:chgData name="Shi, Chunlin" userId="f6e96a45-6540-4e59-994d-1c0f67579795" providerId="ADAL" clId="{91FED0A7-BF57-4CF2-8969-06D32400E95F}" dt="2024-09-24T16:31:28.584" v="24" actId="404"/>
        <pc:sldMkLst>
          <pc:docMk/>
          <pc:sldMk cId="0" sldId="259"/>
        </pc:sldMkLst>
        <pc:spChg chg="mod">
          <ac:chgData name="Shi, Chunlin" userId="f6e96a45-6540-4e59-994d-1c0f67579795" providerId="ADAL" clId="{91FED0A7-BF57-4CF2-8969-06D32400E95F}" dt="2024-09-24T16:31:28.584" v="24" actId="404"/>
          <ac:spMkLst>
            <pc:docMk/>
            <pc:sldMk cId="0" sldId="259"/>
            <ac:spMk id="4098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31:19.190" v="20" actId="14100"/>
        <pc:sldMkLst>
          <pc:docMk/>
          <pc:sldMk cId="0" sldId="260"/>
        </pc:sldMkLst>
        <pc:spChg chg="mod">
          <ac:chgData name="Shi, Chunlin" userId="f6e96a45-6540-4e59-994d-1c0f67579795" providerId="ADAL" clId="{91FED0A7-BF57-4CF2-8969-06D32400E95F}" dt="2024-09-24T16:31:19.190" v="20" actId="14100"/>
          <ac:spMkLst>
            <pc:docMk/>
            <pc:sldMk cId="0" sldId="260"/>
            <ac:spMk id="5122" creationId="{00000000-0000-0000-0000-000000000000}"/>
          </ac:spMkLst>
        </pc:spChg>
        <pc:picChg chg="mod">
          <ac:chgData name="Shi, Chunlin" userId="f6e96a45-6540-4e59-994d-1c0f67579795" providerId="ADAL" clId="{91FED0A7-BF57-4CF2-8969-06D32400E95F}" dt="2024-09-24T16:29:50.918" v="11" actId="12788"/>
          <ac:picMkLst>
            <pc:docMk/>
            <pc:sldMk cId="0" sldId="260"/>
            <ac:picMk id="7172" creationId="{00000000-0000-0000-0000-000000000000}"/>
          </ac:picMkLst>
        </pc:picChg>
      </pc:sldChg>
      <pc:sldChg chg="modSp mod">
        <pc:chgData name="Shi, Chunlin" userId="f6e96a45-6540-4e59-994d-1c0f67579795" providerId="ADAL" clId="{91FED0A7-BF57-4CF2-8969-06D32400E95F}" dt="2024-09-24T16:31:04.570" v="16" actId="2710"/>
        <pc:sldMkLst>
          <pc:docMk/>
          <pc:sldMk cId="0" sldId="261"/>
        </pc:sldMkLst>
        <pc:spChg chg="mod">
          <ac:chgData name="Shi, Chunlin" userId="f6e96a45-6540-4e59-994d-1c0f67579795" providerId="ADAL" clId="{91FED0A7-BF57-4CF2-8969-06D32400E95F}" dt="2024-09-24T16:31:04.570" v="16" actId="2710"/>
          <ac:spMkLst>
            <pc:docMk/>
            <pc:sldMk cId="0" sldId="261"/>
            <ac:spMk id="6146" creationId="{00000000-0000-0000-0000-000000000000}"/>
          </ac:spMkLst>
        </pc:spChg>
      </pc:sldChg>
      <pc:sldChg chg="modSp mod addCm modCm">
        <pc:chgData name="Shi, Chunlin" userId="f6e96a45-6540-4e59-994d-1c0f67579795" providerId="ADAL" clId="{91FED0A7-BF57-4CF2-8969-06D32400E95F}" dt="2024-09-24T16:38:10.833" v="71"/>
        <pc:sldMkLst>
          <pc:docMk/>
          <pc:sldMk cId="0" sldId="262"/>
        </pc:sldMkLst>
        <pc:spChg chg="mod">
          <ac:chgData name="Shi, Chunlin" userId="f6e96a45-6540-4e59-994d-1c0f67579795" providerId="ADAL" clId="{91FED0A7-BF57-4CF2-8969-06D32400E95F}" dt="2024-09-24T16:32:17.984" v="32" actId="13926"/>
          <ac:spMkLst>
            <pc:docMk/>
            <pc:sldMk cId="0" sldId="262"/>
            <ac:spMk id="7170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38:58.267" v="74" actId="13926"/>
        <pc:sldMkLst>
          <pc:docMk/>
          <pc:sldMk cId="0" sldId="263"/>
        </pc:sldMkLst>
        <pc:spChg chg="mod">
          <ac:chgData name="Shi, Chunlin" userId="f6e96a45-6540-4e59-994d-1c0f67579795" providerId="ADAL" clId="{91FED0A7-BF57-4CF2-8969-06D32400E95F}" dt="2024-09-24T16:38:58.267" v="74" actId="13926"/>
          <ac:spMkLst>
            <pc:docMk/>
            <pc:sldMk cId="0" sldId="263"/>
            <ac:spMk id="10243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39:45.220" v="78" actId="20577"/>
        <pc:sldMkLst>
          <pc:docMk/>
          <pc:sldMk cId="0" sldId="264"/>
        </pc:sldMkLst>
        <pc:spChg chg="mod">
          <ac:chgData name="Shi, Chunlin" userId="f6e96a45-6540-4e59-994d-1c0f67579795" providerId="ADAL" clId="{91FED0A7-BF57-4CF2-8969-06D32400E95F}" dt="2024-09-24T16:39:45.220" v="78" actId="20577"/>
          <ac:spMkLst>
            <pc:docMk/>
            <pc:sldMk cId="0" sldId="264"/>
            <ac:spMk id="10242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33:01.190" v="44" actId="12788"/>
        <pc:sldMkLst>
          <pc:docMk/>
          <pc:sldMk cId="0" sldId="265"/>
        </pc:sldMkLst>
        <pc:spChg chg="mod">
          <ac:chgData name="Shi, Chunlin" userId="f6e96a45-6540-4e59-994d-1c0f67579795" providerId="ADAL" clId="{91FED0A7-BF57-4CF2-8969-06D32400E95F}" dt="2024-09-24T16:32:52.477" v="43" actId="20577"/>
          <ac:spMkLst>
            <pc:docMk/>
            <pc:sldMk cId="0" sldId="265"/>
            <ac:spMk id="11268" creationId="{00000000-0000-0000-0000-000000000000}"/>
          </ac:spMkLst>
        </pc:spChg>
        <pc:picChg chg="mod">
          <ac:chgData name="Shi, Chunlin" userId="f6e96a45-6540-4e59-994d-1c0f67579795" providerId="ADAL" clId="{91FED0A7-BF57-4CF2-8969-06D32400E95F}" dt="2024-09-24T16:33:01.190" v="44" actId="12788"/>
          <ac:picMkLst>
            <pc:docMk/>
            <pc:sldMk cId="0" sldId="265"/>
            <ac:picMk id="11267" creationId="{00000000-0000-0000-0000-000000000000}"/>
          </ac:picMkLst>
        </pc:picChg>
      </pc:sldChg>
      <pc:sldChg chg="modSp mod">
        <pc:chgData name="Shi, Chunlin" userId="f6e96a45-6540-4e59-994d-1c0f67579795" providerId="ADAL" clId="{91FED0A7-BF57-4CF2-8969-06D32400E95F}" dt="2024-09-24T16:33:48.484" v="57" actId="12788"/>
        <pc:sldMkLst>
          <pc:docMk/>
          <pc:sldMk cId="0" sldId="266"/>
        </pc:sldMkLst>
        <pc:spChg chg="mod">
          <ac:chgData name="Shi, Chunlin" userId="f6e96a45-6540-4e59-994d-1c0f67579795" providerId="ADAL" clId="{91FED0A7-BF57-4CF2-8969-06D32400E95F}" dt="2024-09-24T16:33:44.039" v="56" actId="404"/>
          <ac:spMkLst>
            <pc:docMk/>
            <pc:sldMk cId="0" sldId="266"/>
            <ac:spMk id="15364" creationId="{00000000-0000-0000-0000-000000000000}"/>
          </ac:spMkLst>
        </pc:spChg>
        <pc:picChg chg="mod">
          <ac:chgData name="Shi, Chunlin" userId="f6e96a45-6540-4e59-994d-1c0f67579795" providerId="ADAL" clId="{91FED0A7-BF57-4CF2-8969-06D32400E95F}" dt="2024-09-24T16:33:48.484" v="57" actId="12788"/>
          <ac:picMkLst>
            <pc:docMk/>
            <pc:sldMk cId="0" sldId="266"/>
            <ac:picMk id="15363" creationId="{00000000-0000-0000-0000-000000000000}"/>
          </ac:picMkLst>
        </pc:picChg>
      </pc:sldChg>
      <pc:sldChg chg="modSp mod">
        <pc:chgData name="Shi, Chunlin" userId="f6e96a45-6540-4e59-994d-1c0f67579795" providerId="ADAL" clId="{91FED0A7-BF57-4CF2-8969-06D32400E95F}" dt="2024-09-24T16:43:26.288" v="81" actId="13926"/>
        <pc:sldMkLst>
          <pc:docMk/>
          <pc:sldMk cId="0" sldId="267"/>
        </pc:sldMkLst>
        <pc:spChg chg="mod">
          <ac:chgData name="Shi, Chunlin" userId="f6e96a45-6540-4e59-994d-1c0f67579795" providerId="ADAL" clId="{91FED0A7-BF57-4CF2-8969-06D32400E95F}" dt="2024-09-24T16:43:26.288" v="81" actId="13926"/>
          <ac:spMkLst>
            <pc:docMk/>
            <pc:sldMk cId="0" sldId="267"/>
            <ac:spMk id="11266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33:35.419" v="53" actId="20577"/>
        <pc:sldMkLst>
          <pc:docMk/>
          <pc:sldMk cId="0" sldId="268"/>
        </pc:sldMkLst>
        <pc:spChg chg="mod">
          <ac:chgData name="Shi, Chunlin" userId="f6e96a45-6540-4e59-994d-1c0f67579795" providerId="ADAL" clId="{91FED0A7-BF57-4CF2-8969-06D32400E95F}" dt="2024-09-24T16:33:35.419" v="53" actId="20577"/>
          <ac:spMkLst>
            <pc:docMk/>
            <pc:sldMk cId="0" sldId="268"/>
            <ac:spMk id="12290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34:16.153" v="66" actId="2710"/>
        <pc:sldMkLst>
          <pc:docMk/>
          <pc:sldMk cId="0" sldId="270"/>
        </pc:sldMkLst>
        <pc:spChg chg="mod">
          <ac:chgData name="Shi, Chunlin" userId="f6e96a45-6540-4e59-994d-1c0f67579795" providerId="ADAL" clId="{91FED0A7-BF57-4CF2-8969-06D32400E95F}" dt="2024-09-24T16:34:16.153" v="66" actId="2710"/>
          <ac:spMkLst>
            <pc:docMk/>
            <pc:sldMk cId="0" sldId="270"/>
            <ac:spMk id="17410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58:23.808" v="82" actId="13926"/>
        <pc:sldMkLst>
          <pc:docMk/>
          <pc:sldMk cId="0" sldId="271"/>
        </pc:sldMkLst>
        <pc:spChg chg="mod">
          <ac:chgData name="Shi, Chunlin" userId="f6e96a45-6540-4e59-994d-1c0f67579795" providerId="ADAL" clId="{91FED0A7-BF57-4CF2-8969-06D32400E95F}" dt="2024-09-24T16:58:23.808" v="82" actId="13926"/>
          <ac:spMkLst>
            <pc:docMk/>
            <pc:sldMk cId="0" sldId="271"/>
            <ac:spMk id="15362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34:10.168" v="65" actId="6549"/>
        <pc:sldMkLst>
          <pc:docMk/>
          <pc:sldMk cId="0" sldId="272"/>
        </pc:sldMkLst>
        <pc:spChg chg="mod">
          <ac:chgData name="Shi, Chunlin" userId="f6e96a45-6540-4e59-994d-1c0f67579795" providerId="ADAL" clId="{91FED0A7-BF57-4CF2-8969-06D32400E95F}" dt="2024-09-24T16:34:10.168" v="65" actId="6549"/>
          <ac:spMkLst>
            <pc:docMk/>
            <pc:sldMk cId="0" sldId="272"/>
            <ac:spMk id="16386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7:01:27.278" v="84" actId="13926"/>
        <pc:sldMkLst>
          <pc:docMk/>
          <pc:sldMk cId="0" sldId="273"/>
        </pc:sldMkLst>
        <pc:spChg chg="mod">
          <ac:chgData name="Shi, Chunlin" userId="f6e96a45-6540-4e59-994d-1c0f67579795" providerId="ADAL" clId="{91FED0A7-BF57-4CF2-8969-06D32400E95F}" dt="2024-09-24T17:01:27.278" v="84" actId="13926"/>
          <ac:spMkLst>
            <pc:docMk/>
            <pc:sldMk cId="0" sldId="273"/>
            <ac:spMk id="18434" creationId="{00000000-0000-0000-0000-000000000000}"/>
          </ac:spMkLst>
        </pc:spChg>
      </pc:sldChg>
      <pc:sldChg chg="modSp mod">
        <pc:chgData name="Shi, Chunlin" userId="f6e96a45-6540-4e59-994d-1c0f67579795" providerId="ADAL" clId="{91FED0A7-BF57-4CF2-8969-06D32400E95F}" dt="2024-09-24T16:59:44.444" v="83" actId="13926"/>
        <pc:sldMkLst>
          <pc:docMk/>
          <pc:sldMk cId="0" sldId="274"/>
        </pc:sldMkLst>
        <pc:spChg chg="mod">
          <ac:chgData name="Shi, Chunlin" userId="f6e96a45-6540-4e59-994d-1c0f67579795" providerId="ADAL" clId="{91FED0A7-BF57-4CF2-8969-06D32400E95F}" dt="2024-09-24T16:59:44.444" v="83" actId="13926"/>
          <ac:spMkLst>
            <pc:docMk/>
            <pc:sldMk cId="0" sldId="274"/>
            <ac:spMk id="19458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4T11:29:19.207" idx="1">
    <p:pos x="10" y="10"/>
    <p:text>From easy to hard (sequence)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4T11:37:58.660" idx="2">
    <p:pos x="10" y="10"/>
    <p:text>Multiply with delta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22A-FA8E-44B2-BA45-A8A3F1CC2D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5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41D05-FE53-4D05-AD43-A136382EF3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70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7B0DE-08A0-41DB-B304-46B627B46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7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BD430-EDF6-4308-809C-10B31AFF6C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39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AE845-7D24-4C6D-9C0C-9A949E3EB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13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301EB-5E84-4ED2-9E3D-3D4C56B4E9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49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7F462-B780-491A-A38F-804AAAE04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1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A2E1D-4E8B-463B-BB02-D621A127A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1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C387D-76C7-4015-8ADF-10E8074E4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0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A65F-57DB-4BDE-AA77-F48C28FF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2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BFDF8-39A6-4B3A-8AF6-1F3F2C966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0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5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Verdana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Verdana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FC9E0D4E-028A-4220-94BB-1CDB710AEA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19" r:id="rId2"/>
    <p:sldLayoutId id="2147483827" r:id="rId3"/>
    <p:sldLayoutId id="2147483820" r:id="rId4"/>
    <p:sldLayoutId id="2147483828" r:id="rId5"/>
    <p:sldLayoutId id="2147483821" r:id="rId6"/>
    <p:sldLayoutId id="2147483822" r:id="rId7"/>
    <p:sldLayoutId id="2147483829" r:id="rId8"/>
    <p:sldLayoutId id="2147483823" r:id="rId9"/>
    <p:sldLayoutId id="2147483824" r:id="rId10"/>
    <p:sldLayoutId id="214748382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429000"/>
            <a:ext cx="9144000" cy="2057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EE2712"/>
                </a:solidFill>
                <a:ea typeface="+mj-ea"/>
              </a:rPr>
              <a:t>Creating Risk Management Reports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921375"/>
            <a:ext cx="9144000" cy="9366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Position, Mark-to-Market &amp; Profit/Loss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Mark-to-Market (MtM) Report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The MtM report applies prices to all of your positions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Production and fixed price transaction values </a:t>
            </a:r>
            <a:r>
              <a:rPr lang="en-US" altLang="en-US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are consistent with whether they are long or short positions</a:t>
            </a:r>
          </a:p>
          <a:p>
            <a:pPr marL="547687" lvl="2" indent="0">
              <a:lnSpc>
                <a:spcPct val="150000"/>
              </a:lnSpc>
              <a:buNone/>
            </a:pPr>
            <a:endParaRPr lang="en-US" altLang="en-US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Long Positions – Assets (+ $ value)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Short Positions – Liabilities (- $ value)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MtM Report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EE2712"/>
                </a:solidFill>
                <a:latin typeface="Verdana" panose="020B0604030504040204" pitchFamily="34" charset="0"/>
              </a:rPr>
              <a:t>The MtM report applies prices to all of your positions</a:t>
            </a:r>
          </a:p>
          <a:p>
            <a:pPr lvl="1">
              <a:lnSpc>
                <a:spcPct val="150000"/>
              </a:lnSpc>
            </a:pPr>
            <a:endParaRPr lang="en-US" altLang="en-US" sz="1800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EE2712"/>
                </a:solidFill>
                <a:latin typeface="Verdana" panose="020B0604030504040204" pitchFamily="34" charset="0"/>
              </a:rPr>
              <a:t>Options are based on whether you bought or sold the option</a:t>
            </a:r>
          </a:p>
          <a:p>
            <a:pPr lvl="2">
              <a:lnSpc>
                <a:spcPct val="150000"/>
              </a:lnSpc>
            </a:pPr>
            <a:endParaRPr lang="en-US" altLang="en-US" sz="1600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Holding the option – </a:t>
            </a:r>
            <a:r>
              <a:rPr lang="en-US" altLang="en-US" sz="1600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Asset</a:t>
            </a: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 (+ $ value)</a:t>
            </a:r>
          </a:p>
          <a:p>
            <a:pPr lvl="2">
              <a:lnSpc>
                <a:spcPct val="150000"/>
              </a:lnSpc>
            </a:pP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Write the option – </a:t>
            </a:r>
            <a:r>
              <a:rPr lang="en-US" altLang="en-US" sz="1600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Liability</a:t>
            </a: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 (- $ value)</a:t>
            </a:r>
          </a:p>
          <a:p>
            <a:pPr lvl="1">
              <a:lnSpc>
                <a:spcPct val="150000"/>
              </a:lnSpc>
            </a:pPr>
            <a:endParaRPr lang="en-US" altLang="en-US" sz="1800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EE2712"/>
                </a:solidFill>
                <a:latin typeface="Verdana" panose="020B0604030504040204" pitchFamily="34" charset="0"/>
              </a:rPr>
              <a:t>Note:  </a:t>
            </a:r>
            <a:r>
              <a:rPr lang="en-US" altLang="en-US" sz="1800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Holding a put is a negative position but has positive value to the firm</a:t>
            </a:r>
            <a:r>
              <a:rPr lang="en-US" altLang="en-US" sz="1800" dirty="0">
                <a:solidFill>
                  <a:srgbClr val="EE2712"/>
                </a:solidFill>
                <a:latin typeface="Verdana" panose="020B0604030504040204" pitchFamily="34" charset="0"/>
              </a:rPr>
              <a:t>, etc.…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MtM Report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Spreads are based whether you are long or short the spread and whether the spread is 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“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above water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”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 (the current price &gt; the spread price) or 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“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below water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”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 (the current price &lt; the spread price)</a:t>
            </a:r>
          </a:p>
          <a:p>
            <a:pPr lvl="2">
              <a:lnSpc>
                <a:spcPct val="150000"/>
              </a:lnSpc>
            </a:pPr>
            <a:endParaRPr lang="en-US" altLang="en-US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Being long an 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“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above water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”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 spread, being short a 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“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below water spread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”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 is profitable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Being short an 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“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above water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”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 spread, being long a 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“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below water spread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”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 is not profitable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MtM Report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2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04800" y="5791200"/>
            <a:ext cx="8382000" cy="695127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1400" dirty="0">
                <a:solidFill>
                  <a:srgbClr val="EE2712"/>
                </a:solidFill>
              </a:rPr>
              <a:t>In the case of January, the difference between crude and gasoline is $3.63 larger than the locked-in spread.  Thus, the refinery is losing money on the fixed price spread.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All Reports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00213"/>
            <a:ext cx="8642350" cy="966787"/>
          </a:xfrm>
        </p:spPr>
        <p:txBody>
          <a:bodyPr/>
          <a:lstStyle/>
          <a:p>
            <a:pPr lvl="1"/>
            <a:r>
              <a:rPr lang="en-US" altLang="en-US">
                <a:solidFill>
                  <a:srgbClr val="EE2712"/>
                </a:solidFill>
                <a:latin typeface="Verdana" panose="020B0604030504040204" pitchFamily="34" charset="0"/>
              </a:rPr>
              <a:t>When a month </a:t>
            </a:r>
            <a:r>
              <a:rPr lang="ja-JP" altLang="en-US">
                <a:solidFill>
                  <a:srgbClr val="EE2712"/>
                </a:solidFill>
                <a:latin typeface="Verdana" panose="020B0604030504040204" pitchFamily="34" charset="0"/>
              </a:rPr>
              <a:t>“</a:t>
            </a:r>
            <a:r>
              <a:rPr lang="en-US" altLang="ja-JP">
                <a:solidFill>
                  <a:srgbClr val="EE2712"/>
                </a:solidFill>
                <a:latin typeface="Verdana" panose="020B0604030504040204" pitchFamily="34" charset="0"/>
              </a:rPr>
              <a:t>rolls off</a:t>
            </a:r>
            <a:r>
              <a:rPr lang="ja-JP" altLang="en-US">
                <a:solidFill>
                  <a:srgbClr val="EE2712"/>
                </a:solidFill>
                <a:latin typeface="Verdana" panose="020B0604030504040204" pitchFamily="34" charset="0"/>
              </a:rPr>
              <a:t>”</a:t>
            </a:r>
            <a:r>
              <a:rPr lang="en-US" altLang="ja-JP">
                <a:solidFill>
                  <a:srgbClr val="EE2712"/>
                </a:solidFill>
                <a:latin typeface="Verdana" panose="020B0604030504040204" pitchFamily="34" charset="0"/>
              </a:rPr>
              <a:t> the books, the positions in the past have a zero quantity</a:t>
            </a:r>
            <a:endParaRPr lang="en-US" altLang="en-US">
              <a:solidFill>
                <a:srgbClr val="EE2712"/>
              </a:solidFill>
              <a:latin typeface="Verdana" panose="020B0604030504040204" pitchFamily="34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458200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MtM Report - Prices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EE2712"/>
                </a:solidFill>
                <a:latin typeface="Verdana" panose="020B0604030504040204" pitchFamily="34" charset="0"/>
              </a:rPr>
              <a:t>Production and Fixed Price trades are </a:t>
            </a:r>
            <a:r>
              <a:rPr lang="ja-JP" altLang="en-US" sz="1800" dirty="0">
                <a:solidFill>
                  <a:srgbClr val="EE2712"/>
                </a:solidFill>
                <a:latin typeface="Verdana" panose="020B0604030504040204" pitchFamily="34" charset="0"/>
              </a:rPr>
              <a:t>“</a:t>
            </a:r>
            <a:r>
              <a:rPr lang="en-US" altLang="ja-JP" sz="1800" dirty="0">
                <a:solidFill>
                  <a:srgbClr val="EE2712"/>
                </a:solidFill>
                <a:latin typeface="Verdana" panose="020B0604030504040204" pitchFamily="34" charset="0"/>
              </a:rPr>
              <a:t>Marked-to-Market</a:t>
            </a:r>
            <a:r>
              <a:rPr lang="ja-JP" altLang="en-US" sz="1800" dirty="0">
                <a:solidFill>
                  <a:srgbClr val="EE2712"/>
                </a:solidFill>
                <a:latin typeface="Verdana" panose="020B0604030504040204" pitchFamily="34" charset="0"/>
              </a:rPr>
              <a:t>”</a:t>
            </a:r>
            <a:r>
              <a:rPr lang="en-US" altLang="ja-JP" sz="1800" dirty="0">
                <a:solidFill>
                  <a:srgbClr val="EE2712"/>
                </a:solidFill>
                <a:latin typeface="Verdana" panose="020B0604030504040204" pitchFamily="34" charset="0"/>
              </a:rPr>
              <a:t> using current prices</a:t>
            </a:r>
          </a:p>
          <a:p>
            <a:pPr lvl="2">
              <a:lnSpc>
                <a:spcPct val="150000"/>
              </a:lnSpc>
            </a:pP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Production/consumption is based on the current spot or forward price</a:t>
            </a:r>
          </a:p>
          <a:p>
            <a:pPr lvl="2">
              <a:lnSpc>
                <a:spcPct val="150000"/>
              </a:lnSpc>
            </a:pP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If a forward curve does not exist, you have to extrapolate a forward curve for the location</a:t>
            </a:r>
          </a:p>
          <a:p>
            <a:pPr lvl="2">
              <a:lnSpc>
                <a:spcPct val="150000"/>
              </a:lnSpc>
            </a:pP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The fixed priced transactions are valued as the difference between the current price and the fixed price</a:t>
            </a:r>
          </a:p>
          <a:p>
            <a:pPr lvl="2">
              <a:lnSpc>
                <a:spcPct val="150000"/>
              </a:lnSpc>
            </a:pPr>
            <a:endParaRPr lang="en-US" altLang="en-US" sz="1600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EE2712"/>
                </a:solidFill>
                <a:latin typeface="Verdana" panose="020B0604030504040204" pitchFamily="34" charset="0"/>
              </a:rPr>
              <a:t>Options are valued by </a:t>
            </a:r>
            <a:r>
              <a:rPr lang="en-US" altLang="en-US" sz="1800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determining the current value of the premium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MtM Report - Prices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Spread values are determined as the difference between the current price spread and the fixed price spread</a:t>
            </a:r>
          </a:p>
          <a:p>
            <a:pPr lvl="2">
              <a:lnSpc>
                <a:spcPct val="150000"/>
              </a:lnSpc>
            </a:pPr>
            <a:endParaRPr lang="en-US" altLang="en-US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Spread option values are determined by calculating the spread option premium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P/L Report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The P/L report acts as an Income Statement for the Trade floor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Profits are broken into: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Realized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Unrealized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P/L Report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EE2712"/>
                </a:solidFill>
                <a:latin typeface="Verdana" panose="020B0604030504040204" pitchFamily="34" charset="0"/>
              </a:rPr>
              <a:t>Realized Profits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EE2712"/>
                </a:solidFill>
                <a:latin typeface="Verdana" panose="020B0604030504040204" pitchFamily="34" charset="0"/>
              </a:rPr>
              <a:t>Take the </a:t>
            </a:r>
            <a:r>
              <a:rPr lang="en-US" altLang="en-US" sz="1800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average spot price of the previous month</a:t>
            </a:r>
            <a:r>
              <a:rPr lang="en-US" altLang="en-US" sz="1800" dirty="0">
                <a:solidFill>
                  <a:srgbClr val="EE2712"/>
                </a:solidFill>
                <a:latin typeface="Verdana" panose="020B0604030504040204" pitchFamily="34" charset="0"/>
              </a:rPr>
              <a:t> and perform the following:</a:t>
            </a:r>
          </a:p>
          <a:p>
            <a:pPr lvl="2">
              <a:lnSpc>
                <a:spcPct val="150000"/>
              </a:lnSpc>
            </a:pP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Production &amp; Consumption – (price * quantity)</a:t>
            </a:r>
          </a:p>
          <a:p>
            <a:pPr lvl="2">
              <a:lnSpc>
                <a:spcPct val="150000"/>
              </a:lnSpc>
            </a:pP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Fixed Price Swap, Forward, Futures – </a:t>
            </a:r>
          </a:p>
          <a:p>
            <a:pPr lvl="3">
              <a:lnSpc>
                <a:spcPct val="150000"/>
              </a:lnSpc>
            </a:pPr>
            <a:r>
              <a:rPr lang="en-US" altLang="en-US" sz="1400" dirty="0">
                <a:solidFill>
                  <a:srgbClr val="EE2712"/>
                </a:solidFill>
                <a:latin typeface="Verdana" panose="020B0604030504040204" pitchFamily="34" charset="0"/>
              </a:rPr>
              <a:t>((price -  swap price) * quantity)</a:t>
            </a:r>
          </a:p>
          <a:p>
            <a:pPr lvl="2">
              <a:lnSpc>
                <a:spcPct val="150000"/>
              </a:lnSpc>
            </a:pPr>
            <a:r>
              <a:rPr lang="en-US" altLang="en-US" sz="1600" dirty="0">
                <a:solidFill>
                  <a:srgbClr val="EE2712"/>
                </a:solidFill>
                <a:latin typeface="Verdana" panose="020B0604030504040204" pitchFamily="34" charset="0"/>
              </a:rPr>
              <a:t>Option –</a:t>
            </a:r>
          </a:p>
          <a:p>
            <a:pPr lvl="3">
              <a:lnSpc>
                <a:spcPct val="150000"/>
              </a:lnSpc>
            </a:pPr>
            <a:r>
              <a:rPr lang="en-US" altLang="en-US" sz="1400" dirty="0">
                <a:solidFill>
                  <a:srgbClr val="EE2712"/>
                </a:solidFill>
                <a:latin typeface="Verdana" panose="020B0604030504040204" pitchFamily="34" charset="0"/>
              </a:rPr>
              <a:t>In the money - ((price -  strike price) * quantity)</a:t>
            </a:r>
          </a:p>
          <a:p>
            <a:pPr lvl="3">
              <a:lnSpc>
                <a:spcPct val="150000"/>
              </a:lnSpc>
            </a:pPr>
            <a:r>
              <a:rPr lang="en-US" altLang="en-US" sz="1400" dirty="0">
                <a:solidFill>
                  <a:srgbClr val="EE2712"/>
                </a:solidFill>
                <a:latin typeface="Verdana" panose="020B0604030504040204" pitchFamily="34" charset="0"/>
              </a:rPr>
              <a:t>Out of the money - $0</a:t>
            </a:r>
          </a:p>
          <a:p>
            <a:pPr lvl="3">
              <a:lnSpc>
                <a:spcPct val="150000"/>
              </a:lnSpc>
            </a:pPr>
            <a:r>
              <a:rPr lang="en-US" altLang="en-US" sz="1400" dirty="0">
                <a:solidFill>
                  <a:srgbClr val="EE2712"/>
                </a:solidFill>
                <a:latin typeface="Verdana" panose="020B0604030504040204" pitchFamily="34" charset="0"/>
              </a:rPr>
              <a:t>Options written/bought during the P/L period will have a realized gain/loss based on the premium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P/L Report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Unrealized Profits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Take the </a:t>
            </a:r>
            <a:r>
              <a:rPr lang="en-US" altLang="en-US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difference</a:t>
            </a: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 in the MtM of the most current MtM and the previous MtM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Total Profit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Unrealized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Realized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EE2712"/>
                </a:solidFill>
              </a:rPr>
              <a:t>Before you start…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You are creating three Position and MtM reports and two P/L  reports.  Organize your spreadsheet to make your (and your grader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’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s) life easy.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419600"/>
            <a:ext cx="859155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Example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543800" y="685800"/>
            <a:ext cx="754063" cy="287338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EE2712"/>
                </a:solidFill>
              </a:rPr>
              <a:t>(P * Q)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H="1">
            <a:off x="7467600" y="990600"/>
            <a:ext cx="304800" cy="6858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56125" y="717550"/>
            <a:ext cx="2366963" cy="287338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EE2712"/>
                </a:solidFill>
              </a:rPr>
              <a:t>Difference in forward curves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5105400" y="990600"/>
            <a:ext cx="533400" cy="9144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860925" y="5822950"/>
            <a:ext cx="2855913" cy="287338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EE2712"/>
                </a:solidFill>
              </a:rPr>
              <a:t>Premium from writing a call option</a:t>
            </a: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5562600" y="4267200"/>
            <a:ext cx="1219200" cy="15240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1660525" y="6127750"/>
            <a:ext cx="2947988" cy="287338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EE2712"/>
                </a:solidFill>
              </a:rPr>
              <a:t>Unrealized gain (loss) on call option</a:t>
            </a: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3429000" y="4648200"/>
            <a:ext cx="2362200" cy="14478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096000" y="2286000"/>
            <a:ext cx="2743200" cy="287338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/>
              <a:t>Unrealized gain on costless collar</a:t>
            </a: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H="1">
            <a:off x="6400800" y="2590800"/>
            <a:ext cx="762000" cy="2286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 flipH="1">
            <a:off x="6477000" y="2590800"/>
            <a:ext cx="685800" cy="4572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H="1">
            <a:off x="6400800" y="2590800"/>
            <a:ext cx="762000" cy="9144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 flipH="1">
            <a:off x="6477000" y="2590800"/>
            <a:ext cx="685800" cy="10668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EE2712"/>
                </a:solidFill>
              </a:rPr>
              <a:t>Example – One month later</a:t>
            </a:r>
          </a:p>
        </p:txBody>
      </p:sp>
      <p:pic>
        <p:nvPicPr>
          <p:cNvPr id="2355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556" name="Text Box 18"/>
          <p:cNvSpPr txBox="1">
            <a:spLocks noChangeArrowheads="1"/>
          </p:cNvSpPr>
          <p:nvPr/>
        </p:nvSpPr>
        <p:spPr bwMode="auto">
          <a:xfrm>
            <a:off x="5318125" y="2393950"/>
            <a:ext cx="2781300" cy="287338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/>
              <a:t>Option matured out of the money</a:t>
            </a:r>
          </a:p>
        </p:txBody>
      </p:sp>
      <p:sp>
        <p:nvSpPr>
          <p:cNvPr id="23557" name="Line 19"/>
          <p:cNvSpPr>
            <a:spLocks noChangeShapeType="1"/>
          </p:cNvSpPr>
          <p:nvPr/>
        </p:nvSpPr>
        <p:spPr bwMode="auto">
          <a:xfrm flipH="1">
            <a:off x="7086600" y="2667000"/>
            <a:ext cx="685800" cy="2286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3558" name="Text Box 20"/>
          <p:cNvSpPr txBox="1">
            <a:spLocks noChangeArrowheads="1"/>
          </p:cNvSpPr>
          <p:nvPr/>
        </p:nvSpPr>
        <p:spPr bwMode="auto">
          <a:xfrm>
            <a:off x="5257800" y="4114800"/>
            <a:ext cx="2470150" cy="287338"/>
          </a:xfrm>
          <a:prstGeom prst="rect">
            <a:avLst/>
          </a:prstGeo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/>
              <a:t>Option matured in the money</a:t>
            </a:r>
          </a:p>
        </p:txBody>
      </p:sp>
      <p:sp>
        <p:nvSpPr>
          <p:cNvPr id="23559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52400" cy="2286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EE2712"/>
                </a:solidFill>
              </a:rPr>
              <a:t>Before you start…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Tabs to include: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Summary Solution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Spot Prices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Forward Prices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Options Pricing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Other Calculations pages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Position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MtM (Mark to Market)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P/L (Profit / Loss)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EE2712"/>
                </a:solidFill>
                <a:ea typeface="+mj-ea"/>
              </a:rPr>
              <a:t>All Report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EE2712"/>
                </a:solidFill>
                <a:latin typeface="Verdana" panose="020B0604030504040204" pitchFamily="34" charset="0"/>
              </a:rPr>
              <a:t>Start with </a:t>
            </a:r>
            <a:r>
              <a:rPr lang="en-US" altLang="en-US" sz="2000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Production</a:t>
            </a:r>
            <a:r>
              <a:rPr lang="en-US" altLang="en-US" sz="2000" dirty="0">
                <a:solidFill>
                  <a:srgbClr val="EE2712"/>
                </a:solidFill>
                <a:latin typeface="Verdana" panose="020B0604030504040204" pitchFamily="34" charset="0"/>
              </a:rPr>
              <a:t> – it is your </a:t>
            </a:r>
            <a:r>
              <a:rPr lang="en-US" altLang="en-US" sz="2000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natural long </a:t>
            </a:r>
            <a:r>
              <a:rPr lang="en-US" altLang="en-US" sz="2000" dirty="0">
                <a:solidFill>
                  <a:srgbClr val="EE2712"/>
                </a:solidFill>
                <a:latin typeface="Verdana" panose="020B0604030504040204" pitchFamily="34" charset="0"/>
              </a:rPr>
              <a:t>position</a:t>
            </a: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EE2712"/>
                </a:solidFill>
                <a:latin typeface="Verdana" panose="020B0604030504040204" pitchFamily="34" charset="0"/>
              </a:rPr>
              <a:t>Second…Fixed Price Swaps, Forwards, &amp; Futures…because you are naturally long, these will be </a:t>
            </a:r>
            <a:r>
              <a:rPr lang="en-US" altLang="en-US" sz="2000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entered into as short positions</a:t>
            </a: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EE2712"/>
                </a:solidFill>
                <a:latin typeface="Verdana" panose="020B0604030504040204" pitchFamily="34" charset="0"/>
              </a:rPr>
              <a:t>Options, Spreads, Spread options…last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All Report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EE2712"/>
                </a:solidFill>
                <a:latin typeface="Verdana" panose="020B0604030504040204" pitchFamily="34" charset="0"/>
              </a:rPr>
              <a:t>Include Summaries of each report at the bottom (and/or top) of each report as well as on the summary page</a:t>
            </a: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EE2712"/>
                </a:solidFill>
                <a:latin typeface="Verdana" panose="020B0604030504040204" pitchFamily="34" charset="0"/>
              </a:rPr>
              <a:t>Break each position down into monthly buckets (in one quarter, you have three months of production)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05400"/>
            <a:ext cx="8229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Position Report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Production is a natural long (if this were for a consumer, your position would be short)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Assuming all long positions, your hedges will all be short positions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EE2712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Fixed Price Swaps, Futures, Forwards and Spreads are </a:t>
            </a:r>
            <a:r>
              <a:rPr lang="en-US" altLang="en-US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always</a:t>
            </a: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 counted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Position Report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Options are counted </a:t>
            </a:r>
            <a:r>
              <a:rPr lang="en-US" altLang="en-US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only when they are </a:t>
            </a:r>
            <a:r>
              <a:rPr lang="ja-JP" altLang="en-US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“</a:t>
            </a:r>
            <a:r>
              <a:rPr lang="en-US" altLang="ja-JP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in-the-money</a:t>
            </a:r>
            <a:r>
              <a:rPr lang="ja-JP" altLang="en-US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”</a:t>
            </a:r>
            <a:endParaRPr lang="en-US" altLang="ja-JP" dirty="0">
              <a:solidFill>
                <a:srgbClr val="EE2712"/>
              </a:solidFill>
              <a:highlight>
                <a:srgbClr val="FFFF00"/>
              </a:highlight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Use an 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“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if statement</a:t>
            </a:r>
            <a:r>
              <a:rPr lang="ja-JP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”</a:t>
            </a:r>
            <a:r>
              <a:rPr lang="en-US" altLang="ja-JP" dirty="0">
                <a:solidFill>
                  <a:srgbClr val="EE2712"/>
                </a:solidFill>
                <a:latin typeface="Verdana" panose="020B0604030504040204" pitchFamily="34" charset="0"/>
              </a:rPr>
              <a:t> based on current spot/forward price and the option strike price to determine </a:t>
            </a:r>
            <a:r>
              <a:rPr lang="en-US" altLang="ja-JP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whether the position value is a number or a zero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EE2712"/>
                </a:solidFill>
                <a:latin typeface="Verdana" panose="020B0604030504040204" pitchFamily="34" charset="0"/>
              </a:rPr>
              <a:t>A maximum of only one part of a cost-less collar will ever have a value </a:t>
            </a:r>
            <a:r>
              <a:rPr lang="en-US" altLang="en-US" dirty="0">
                <a:solidFill>
                  <a:srgbClr val="EE2712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other than zero at a time on the Position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EE2712"/>
                </a:solidFill>
                <a:ea typeface="+mj-ea"/>
              </a:rPr>
              <a:t>Position Report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rgbClr val="EE2712"/>
                </a:solidFill>
                <a:latin typeface="Verdana" charset="0"/>
                <a:ea typeface="+mn-ea"/>
              </a:rPr>
              <a:t>Transportation (basis) swaps have a </a:t>
            </a:r>
            <a:r>
              <a:rPr lang="en-US" sz="1800" dirty="0">
                <a:solidFill>
                  <a:srgbClr val="EE2712"/>
                </a:solidFill>
                <a:highlight>
                  <a:srgbClr val="FFFF00"/>
                </a:highlight>
                <a:latin typeface="Verdana" charset="0"/>
                <a:ea typeface="+mn-ea"/>
              </a:rPr>
              <a:t>net zero effect </a:t>
            </a:r>
            <a:r>
              <a:rPr lang="en-US" sz="1800" dirty="0">
                <a:solidFill>
                  <a:srgbClr val="EE2712"/>
                </a:solidFill>
                <a:latin typeface="Verdana" charset="0"/>
                <a:ea typeface="+mn-ea"/>
              </a:rPr>
              <a:t>on the Position Report</a:t>
            </a:r>
          </a:p>
          <a:p>
            <a:pPr lvl="1" indent="-18288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dirty="0">
                <a:solidFill>
                  <a:srgbClr val="EE2712"/>
                </a:solidFill>
                <a:latin typeface="Verdana" charset="0"/>
                <a:ea typeface="+mn-ea"/>
              </a:rPr>
              <a:t>It is a short at the in-put location</a:t>
            </a:r>
          </a:p>
          <a:p>
            <a:pPr lvl="1" indent="-18288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dirty="0">
                <a:solidFill>
                  <a:srgbClr val="EE2712"/>
                </a:solidFill>
                <a:latin typeface="Verdana" charset="0"/>
                <a:ea typeface="+mn-ea"/>
              </a:rPr>
              <a:t>It is a long at the out-put location</a:t>
            </a:r>
          </a:p>
          <a:p>
            <a:pPr lvl="1" indent="-18288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dirty="0">
                <a:solidFill>
                  <a:srgbClr val="EE2712"/>
                </a:solidFill>
                <a:latin typeface="Verdana" charset="0"/>
                <a:ea typeface="+mn-ea"/>
              </a:rPr>
              <a:t>The long and short cancel each other</a:t>
            </a:r>
          </a:p>
          <a:p>
            <a:pPr marL="182880" indent="-182880"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sz="1800" dirty="0">
              <a:solidFill>
                <a:srgbClr val="EE2712"/>
              </a:solidFill>
              <a:latin typeface="Verdana" charset="0"/>
              <a:ea typeface="+mn-ea"/>
            </a:endParaRPr>
          </a:p>
          <a:p>
            <a:pPr marL="182880" indent="-18288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rgbClr val="EE2712"/>
                </a:solidFill>
                <a:latin typeface="Verdana" charset="0"/>
                <a:ea typeface="+mn-ea"/>
              </a:rPr>
              <a:t>This makes sense because a basis swap </a:t>
            </a:r>
            <a:r>
              <a:rPr lang="en-US" sz="1800" dirty="0">
                <a:solidFill>
                  <a:srgbClr val="EE2712"/>
                </a:solidFill>
                <a:highlight>
                  <a:srgbClr val="FFFF00"/>
                </a:highlight>
                <a:latin typeface="Verdana" charset="0"/>
                <a:ea typeface="+mn-ea"/>
              </a:rPr>
              <a:t>transfers</a:t>
            </a:r>
            <a:r>
              <a:rPr lang="en-US" sz="1800" dirty="0">
                <a:solidFill>
                  <a:srgbClr val="EE2712"/>
                </a:solidFill>
                <a:latin typeface="Verdana" charset="0"/>
                <a:ea typeface="+mn-ea"/>
              </a:rPr>
              <a:t> the risk from one location to another </a:t>
            </a:r>
            <a:r>
              <a:rPr lang="en-US" sz="1800" dirty="0">
                <a:solidFill>
                  <a:srgbClr val="EE2712"/>
                </a:solidFill>
                <a:highlight>
                  <a:srgbClr val="FFFF00"/>
                </a:highlight>
                <a:latin typeface="Verdana" charset="0"/>
                <a:ea typeface="+mn-ea"/>
              </a:rPr>
              <a:t>without removing the risk</a:t>
            </a:r>
          </a:p>
          <a:p>
            <a:pPr marL="182880" indent="-182880"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sz="1800" dirty="0">
              <a:solidFill>
                <a:srgbClr val="EE2712"/>
              </a:solidFill>
              <a:latin typeface="Verdana" charset="0"/>
              <a:ea typeface="+mn-ea"/>
            </a:endParaRPr>
          </a:p>
          <a:p>
            <a:pPr marL="182880" indent="-18288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rgbClr val="EE2712"/>
                </a:solidFill>
                <a:latin typeface="Verdana" charset="0"/>
                <a:ea typeface="+mn-ea"/>
              </a:rPr>
              <a:t>This is not true for cross-commodity spreads (refinery) and time spreads (gas storage)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rgbClr val="EE2712"/>
                </a:solidFill>
              </a:rPr>
              <a:t>Position Report –Options &amp; Spreads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66963"/>
            <a:ext cx="82391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457200" y="4800600"/>
            <a:ext cx="8229600" cy="12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EE2712"/>
                </a:solidFill>
                <a:latin typeface="Verdana" charset="0"/>
                <a:ea typeface="ＭＳ Ｐゴシック" charset="0"/>
              </a:rPr>
              <a:t>Note: The cap portion of the collar is in the money and the floor is out of the money. If both are out of the money, both positions are zero.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612</TotalTime>
  <Words>935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Verdana</vt:lpstr>
      <vt:lpstr>Clarity</vt:lpstr>
      <vt:lpstr>Creating Risk Management Reports</vt:lpstr>
      <vt:lpstr>Before you start…</vt:lpstr>
      <vt:lpstr>Before you start…</vt:lpstr>
      <vt:lpstr>All Report</vt:lpstr>
      <vt:lpstr>All Report</vt:lpstr>
      <vt:lpstr>Position Report</vt:lpstr>
      <vt:lpstr>Position Report</vt:lpstr>
      <vt:lpstr>Position Report</vt:lpstr>
      <vt:lpstr>Position Report –Options &amp; Spreads</vt:lpstr>
      <vt:lpstr>Mark-to-Market (MtM) Report</vt:lpstr>
      <vt:lpstr>MtM Report</vt:lpstr>
      <vt:lpstr>MtM Report</vt:lpstr>
      <vt:lpstr>MtM Report</vt:lpstr>
      <vt:lpstr>All Reports</vt:lpstr>
      <vt:lpstr>MtM Report - Prices</vt:lpstr>
      <vt:lpstr>MtM Report - Prices</vt:lpstr>
      <vt:lpstr>P/L Report</vt:lpstr>
      <vt:lpstr>P/L Report</vt:lpstr>
      <vt:lpstr>P/L Report</vt:lpstr>
      <vt:lpstr>Example</vt:lpstr>
      <vt:lpstr>Example – One month later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Risk Management Reports</dc:title>
  <dc:creator>Milynda Milam</dc:creator>
  <cp:lastModifiedBy>Shi, Chunlin</cp:lastModifiedBy>
  <cp:revision>10</cp:revision>
  <dcterms:created xsi:type="dcterms:W3CDTF">2005-06-08T11:43:10Z</dcterms:created>
  <dcterms:modified xsi:type="dcterms:W3CDTF">2024-09-24T17:14:51Z</dcterms:modified>
</cp:coreProperties>
</file>