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, Chunlin" userId="f6e96a45-6540-4e59-994d-1c0f67579795" providerId="ADAL" clId="{79863249-2B53-4B04-BCCE-48ECD34FD9EA}"/>
    <pc:docChg chg="undo custSel modSld">
      <pc:chgData name="Shi, Chunlin" userId="f6e96a45-6540-4e59-994d-1c0f67579795" providerId="ADAL" clId="{79863249-2B53-4B04-BCCE-48ECD34FD9EA}" dt="2024-11-14T18:23:42.658" v="164" actId="14100"/>
      <pc:docMkLst>
        <pc:docMk/>
      </pc:docMkLst>
      <pc:sldChg chg="modSp">
        <pc:chgData name="Shi, Chunlin" userId="f6e96a45-6540-4e59-994d-1c0f67579795" providerId="ADAL" clId="{79863249-2B53-4B04-BCCE-48ECD34FD9EA}" dt="2024-11-14T18:23:42.658" v="164" actId="14100"/>
        <pc:sldMkLst>
          <pc:docMk/>
          <pc:sldMk cId="353913506" sldId="277"/>
        </pc:sldMkLst>
        <pc:graphicFrameChg chg="mod">
          <ac:chgData name="Shi, Chunlin" userId="f6e96a45-6540-4e59-994d-1c0f67579795" providerId="ADAL" clId="{79863249-2B53-4B04-BCCE-48ECD34FD9EA}" dt="2024-11-14T18:23:42.658" v="164" actId="14100"/>
          <ac:graphicFrameMkLst>
            <pc:docMk/>
            <pc:sldMk cId="353913506" sldId="277"/>
            <ac:graphicFrameMk id="22531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14:42.475" v="53" actId="1038"/>
        <pc:sldMkLst>
          <pc:docMk/>
          <pc:sldMk cId="1154702530" sldId="287"/>
        </pc:sldMkLst>
        <pc:graphicFrameChg chg="mod">
          <ac:chgData name="Shi, Chunlin" userId="f6e96a45-6540-4e59-994d-1c0f67579795" providerId="ADAL" clId="{79863249-2B53-4B04-BCCE-48ECD34FD9EA}" dt="2024-11-14T17:14:42.475" v="53" actId="1038"/>
          <ac:graphicFrameMkLst>
            <pc:docMk/>
            <pc:sldMk cId="1154702530" sldId="287"/>
            <ac:graphicFrameMk id="27652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14:42.475" v="53" actId="1038"/>
          <ac:graphicFrameMkLst>
            <pc:docMk/>
            <pc:sldMk cId="1154702530" sldId="287"/>
            <ac:graphicFrameMk id="27653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14:32.708" v="24" actId="1036"/>
          <ac:graphicFrameMkLst>
            <pc:docMk/>
            <pc:sldMk cId="1154702530" sldId="287"/>
            <ac:graphicFrameMk id="27655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14:32.708" v="24" actId="1036"/>
          <ac:graphicFrameMkLst>
            <pc:docMk/>
            <pc:sldMk cId="1154702530" sldId="287"/>
            <ac:graphicFrameMk id="27656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15:12.098" v="97" actId="1036"/>
        <pc:sldMkLst>
          <pc:docMk/>
          <pc:sldMk cId="1210921103" sldId="288"/>
        </pc:sldMkLst>
        <pc:spChg chg="mod">
          <ac:chgData name="Shi, Chunlin" userId="f6e96a45-6540-4e59-994d-1c0f67579795" providerId="ADAL" clId="{79863249-2B53-4B04-BCCE-48ECD34FD9EA}" dt="2024-11-14T17:15:12.098" v="97" actId="1036"/>
          <ac:spMkLst>
            <pc:docMk/>
            <pc:sldMk cId="1210921103" sldId="288"/>
            <ac:spMk id="28674" creationId="{00000000-0000-0000-0000-000000000000}"/>
          </ac:spMkLst>
        </pc:spChg>
        <pc:graphicFrameChg chg="mod">
          <ac:chgData name="Shi, Chunlin" userId="f6e96a45-6540-4e59-994d-1c0f67579795" providerId="ADAL" clId="{79863249-2B53-4B04-BCCE-48ECD34FD9EA}" dt="2024-11-14T17:14:51.244" v="79" actId="1035"/>
          <ac:graphicFrameMkLst>
            <pc:docMk/>
            <pc:sldMk cId="1210921103" sldId="288"/>
            <ac:graphicFrameMk id="28676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29:53.472" v="111" actId="242"/>
        <pc:sldMkLst>
          <pc:docMk/>
          <pc:sldMk cId="1259797140" sldId="304"/>
        </pc:sldMkLst>
        <pc:graphicFrameChg chg="modGraphic">
          <ac:chgData name="Shi, Chunlin" userId="f6e96a45-6540-4e59-994d-1c0f67579795" providerId="ADAL" clId="{79863249-2B53-4B04-BCCE-48ECD34FD9EA}" dt="2024-11-14T17:29:53.472" v="111" actId="242"/>
          <ac:graphicFrameMkLst>
            <pc:docMk/>
            <pc:sldMk cId="1259797140" sldId="304"/>
            <ac:graphicFrameMk id="30723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30:14.301" v="112" actId="313"/>
        <pc:sldMkLst>
          <pc:docMk/>
          <pc:sldMk cId="1646660862" sldId="305"/>
        </pc:sldMkLst>
        <pc:spChg chg="mod">
          <ac:chgData name="Shi, Chunlin" userId="f6e96a45-6540-4e59-994d-1c0f67579795" providerId="ADAL" clId="{79863249-2B53-4B04-BCCE-48ECD34FD9EA}" dt="2024-11-14T17:30:14.301" v="112" actId="313"/>
          <ac:spMkLst>
            <pc:docMk/>
            <pc:sldMk cId="1646660862" sldId="305"/>
            <ac:spMk id="31747" creationId="{00000000-0000-0000-0000-000000000000}"/>
          </ac:spMkLst>
        </pc:spChg>
      </pc:sldChg>
      <pc:sldChg chg="modSp mod">
        <pc:chgData name="Shi, Chunlin" userId="f6e96a45-6540-4e59-994d-1c0f67579795" providerId="ADAL" clId="{79863249-2B53-4B04-BCCE-48ECD34FD9EA}" dt="2024-11-14T17:30:42.543" v="117" actId="113"/>
        <pc:sldMkLst>
          <pc:docMk/>
          <pc:sldMk cId="2338585743" sldId="306"/>
        </pc:sldMkLst>
        <pc:spChg chg="mod">
          <ac:chgData name="Shi, Chunlin" userId="f6e96a45-6540-4e59-994d-1c0f67579795" providerId="ADAL" clId="{79863249-2B53-4B04-BCCE-48ECD34FD9EA}" dt="2024-11-14T17:30:42.543" v="117" actId="113"/>
          <ac:spMkLst>
            <pc:docMk/>
            <pc:sldMk cId="2338585743" sldId="306"/>
            <ac:spMk id="32771" creationId="{00000000-0000-0000-0000-000000000000}"/>
          </ac:spMkLst>
        </pc:spChg>
      </pc:sldChg>
      <pc:sldChg chg="modSp mod">
        <pc:chgData name="Shi, Chunlin" userId="f6e96a45-6540-4e59-994d-1c0f67579795" providerId="ADAL" clId="{79863249-2B53-4B04-BCCE-48ECD34FD9EA}" dt="2024-11-14T17:30:54.051" v="119" actId="1076"/>
        <pc:sldMkLst>
          <pc:docMk/>
          <pc:sldMk cId="130212689" sldId="307"/>
        </pc:sldMkLst>
        <pc:spChg chg="mod">
          <ac:chgData name="Shi, Chunlin" userId="f6e96a45-6540-4e59-994d-1c0f67579795" providerId="ADAL" clId="{79863249-2B53-4B04-BCCE-48ECD34FD9EA}" dt="2024-11-14T17:30:54.051" v="119" actId="1076"/>
          <ac:spMkLst>
            <pc:docMk/>
            <pc:sldMk cId="130212689" sldId="307"/>
            <ac:spMk id="33794" creationId="{00000000-0000-0000-0000-000000000000}"/>
          </ac:spMkLst>
        </pc:spChg>
      </pc:sldChg>
      <pc:sldChg chg="addSp delSp modSp mod">
        <pc:chgData name="Shi, Chunlin" userId="f6e96a45-6540-4e59-994d-1c0f67579795" providerId="ADAL" clId="{79863249-2B53-4B04-BCCE-48ECD34FD9EA}" dt="2024-11-14T17:46:08.843" v="161" actId="14100"/>
        <pc:sldMkLst>
          <pc:docMk/>
          <pc:sldMk cId="3387990465" sldId="308"/>
        </pc:sldMkLst>
        <pc:spChg chg="mod">
          <ac:chgData name="Shi, Chunlin" userId="f6e96a45-6540-4e59-994d-1c0f67579795" providerId="ADAL" clId="{79863249-2B53-4B04-BCCE-48ECD34FD9EA}" dt="2024-11-14T17:31:02.150" v="122" actId="20577"/>
          <ac:spMkLst>
            <pc:docMk/>
            <pc:sldMk cId="3387990465" sldId="308"/>
            <ac:spMk id="34819" creationId="{00000000-0000-0000-0000-000000000000}"/>
          </ac:spMkLst>
        </pc:spChg>
        <pc:graphicFrameChg chg="add del mod">
          <ac:chgData name="Shi, Chunlin" userId="f6e96a45-6540-4e59-994d-1c0f67579795" providerId="ADAL" clId="{79863249-2B53-4B04-BCCE-48ECD34FD9EA}" dt="2024-11-14T17:45:46.986" v="156"/>
          <ac:graphicFrameMkLst>
            <pc:docMk/>
            <pc:sldMk cId="3387990465" sldId="308"/>
            <ac:graphicFrameMk id="2" creationId="{1361B805-FADB-4483-8962-54FF664564EA}"/>
          </ac:graphicFrameMkLst>
        </pc:graphicFrameChg>
        <pc:picChg chg="add mod">
          <ac:chgData name="Shi, Chunlin" userId="f6e96a45-6540-4e59-994d-1c0f67579795" providerId="ADAL" clId="{79863249-2B53-4B04-BCCE-48ECD34FD9EA}" dt="2024-11-14T17:46:08.843" v="161" actId="14100"/>
          <ac:picMkLst>
            <pc:docMk/>
            <pc:sldMk cId="3387990465" sldId="308"/>
            <ac:picMk id="4" creationId="{01BB8166-CC45-48CA-9DCF-BB9993AA2250}"/>
          </ac:picMkLst>
        </pc:picChg>
      </pc:sldChg>
      <pc:sldChg chg="modSp mod">
        <pc:chgData name="Shi, Chunlin" userId="f6e96a45-6540-4e59-994d-1c0f67579795" providerId="ADAL" clId="{79863249-2B53-4B04-BCCE-48ECD34FD9EA}" dt="2024-11-14T17:31:21.691" v="127" actId="1076"/>
        <pc:sldMkLst>
          <pc:docMk/>
          <pc:sldMk cId="2599231356" sldId="309"/>
        </pc:sldMkLst>
        <pc:spChg chg="mod">
          <ac:chgData name="Shi, Chunlin" userId="f6e96a45-6540-4e59-994d-1c0f67579795" providerId="ADAL" clId="{79863249-2B53-4B04-BCCE-48ECD34FD9EA}" dt="2024-11-14T17:31:21.691" v="127" actId="1076"/>
          <ac:spMkLst>
            <pc:docMk/>
            <pc:sldMk cId="2599231356" sldId="309"/>
            <ac:spMk id="35842" creationId="{00000000-0000-0000-0000-000000000000}"/>
          </ac:spMkLst>
        </pc:spChg>
        <pc:spChg chg="mod">
          <ac:chgData name="Shi, Chunlin" userId="f6e96a45-6540-4e59-994d-1c0f67579795" providerId="ADAL" clId="{79863249-2B53-4B04-BCCE-48ECD34FD9EA}" dt="2024-11-14T17:31:06.694" v="124" actId="313"/>
          <ac:spMkLst>
            <pc:docMk/>
            <pc:sldMk cId="2599231356" sldId="309"/>
            <ac:spMk id="35843" creationId="{00000000-0000-0000-0000-000000000000}"/>
          </ac:spMkLst>
        </pc:spChg>
      </pc:sldChg>
      <pc:sldChg chg="addSp modSp mod">
        <pc:chgData name="Shi, Chunlin" userId="f6e96a45-6540-4e59-994d-1c0f67579795" providerId="ADAL" clId="{79863249-2B53-4B04-BCCE-48ECD34FD9EA}" dt="2024-11-14T17:32:19.211" v="133" actId="14100"/>
        <pc:sldMkLst>
          <pc:docMk/>
          <pc:sldMk cId="586879280" sldId="310"/>
        </pc:sldMkLst>
        <pc:spChg chg="mod">
          <ac:chgData name="Shi, Chunlin" userId="f6e96a45-6540-4e59-994d-1c0f67579795" providerId="ADAL" clId="{79863249-2B53-4B04-BCCE-48ECD34FD9EA}" dt="2024-11-14T17:32:19.211" v="133" actId="14100"/>
          <ac:spMkLst>
            <pc:docMk/>
            <pc:sldMk cId="586879280" sldId="310"/>
            <ac:spMk id="62466" creationId="{00000000-0000-0000-0000-000000000000}"/>
          </ac:spMkLst>
        </pc:spChg>
        <pc:grpChg chg="add mod">
          <ac:chgData name="Shi, Chunlin" userId="f6e96a45-6540-4e59-994d-1c0f67579795" providerId="ADAL" clId="{79863249-2B53-4B04-BCCE-48ECD34FD9EA}" dt="2024-11-14T17:32:08.499" v="132" actId="465"/>
          <ac:grpSpMkLst>
            <pc:docMk/>
            <pc:sldMk cId="586879280" sldId="310"/>
            <ac:grpSpMk id="2" creationId="{BE94CF84-860D-4BCB-85E7-F495C3CE0F1A}"/>
          </ac:grpSpMkLst>
        </pc:grpChg>
        <pc:graphicFrameChg chg="mod">
          <ac:chgData name="Shi, Chunlin" userId="f6e96a45-6540-4e59-994d-1c0f67579795" providerId="ADAL" clId="{79863249-2B53-4B04-BCCE-48ECD34FD9EA}" dt="2024-11-14T17:31:37.060" v="129" actId="552"/>
          <ac:graphicFrameMkLst>
            <pc:docMk/>
            <pc:sldMk cId="586879280" sldId="310"/>
            <ac:graphicFrameMk id="62467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31:37.060" v="129" actId="552"/>
          <ac:graphicFrameMkLst>
            <pc:docMk/>
            <pc:sldMk cId="586879280" sldId="310"/>
            <ac:graphicFrameMk id="62468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31:59.900" v="131" actId="164"/>
          <ac:graphicFrameMkLst>
            <pc:docMk/>
            <pc:sldMk cId="586879280" sldId="310"/>
            <ac:graphicFrameMk id="62469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31:59.900" v="131" actId="164"/>
          <ac:graphicFrameMkLst>
            <pc:docMk/>
            <pc:sldMk cId="586879280" sldId="310"/>
            <ac:graphicFrameMk id="62470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31:59.900" v="131" actId="164"/>
          <ac:graphicFrameMkLst>
            <pc:docMk/>
            <pc:sldMk cId="586879280" sldId="310"/>
            <ac:graphicFrameMk id="62471" creationId="{00000000-0000-0000-0000-000000000000}"/>
          </ac:graphicFrameMkLst>
        </pc:graphicFrameChg>
        <pc:graphicFrameChg chg="mod">
          <ac:chgData name="Shi, Chunlin" userId="f6e96a45-6540-4e59-994d-1c0f67579795" providerId="ADAL" clId="{79863249-2B53-4B04-BCCE-48ECD34FD9EA}" dt="2024-11-14T17:31:59.900" v="131" actId="164"/>
          <ac:graphicFrameMkLst>
            <pc:docMk/>
            <pc:sldMk cId="586879280" sldId="310"/>
            <ac:graphicFrameMk id="62472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32:23.339" v="134" actId="1076"/>
        <pc:sldMkLst>
          <pc:docMk/>
          <pc:sldMk cId="463762272" sldId="311"/>
        </pc:sldMkLst>
        <pc:spChg chg="mod">
          <ac:chgData name="Shi, Chunlin" userId="f6e96a45-6540-4e59-994d-1c0f67579795" providerId="ADAL" clId="{79863249-2B53-4B04-BCCE-48ECD34FD9EA}" dt="2024-11-14T17:32:23.339" v="134" actId="1076"/>
          <ac:spMkLst>
            <pc:docMk/>
            <pc:sldMk cId="463762272" sldId="311"/>
            <ac:spMk id="69634" creationId="{00000000-0000-0000-0000-000000000000}"/>
          </ac:spMkLst>
        </pc:spChg>
      </pc:sldChg>
      <pc:sldChg chg="modSp mod">
        <pc:chgData name="Shi, Chunlin" userId="f6e96a45-6540-4e59-994d-1c0f67579795" providerId="ADAL" clId="{79863249-2B53-4B04-BCCE-48ECD34FD9EA}" dt="2024-11-14T17:32:51.988" v="139" actId="1076"/>
        <pc:sldMkLst>
          <pc:docMk/>
          <pc:sldMk cId="2857337998" sldId="312"/>
        </pc:sldMkLst>
        <pc:spChg chg="mod">
          <ac:chgData name="Shi, Chunlin" userId="f6e96a45-6540-4e59-994d-1c0f67579795" providerId="ADAL" clId="{79863249-2B53-4B04-BCCE-48ECD34FD9EA}" dt="2024-11-14T17:32:51.988" v="139" actId="1076"/>
          <ac:spMkLst>
            <pc:docMk/>
            <pc:sldMk cId="2857337998" sldId="312"/>
            <ac:spMk id="36867" creationId="{00000000-0000-0000-0000-000000000000}"/>
          </ac:spMkLst>
        </pc:spChg>
      </pc:sldChg>
      <pc:sldChg chg="modSp mod">
        <pc:chgData name="Shi, Chunlin" userId="f6e96a45-6540-4e59-994d-1c0f67579795" providerId="ADAL" clId="{79863249-2B53-4B04-BCCE-48ECD34FD9EA}" dt="2024-11-14T17:34:18.678" v="141" actId="2710"/>
        <pc:sldMkLst>
          <pc:docMk/>
          <pc:sldMk cId="749190784" sldId="313"/>
        </pc:sldMkLst>
        <pc:spChg chg="mod">
          <ac:chgData name="Shi, Chunlin" userId="f6e96a45-6540-4e59-994d-1c0f67579795" providerId="ADAL" clId="{79863249-2B53-4B04-BCCE-48ECD34FD9EA}" dt="2024-11-14T17:34:18.678" v="141" actId="2710"/>
          <ac:spMkLst>
            <pc:docMk/>
            <pc:sldMk cId="749190784" sldId="313"/>
            <ac:spMk id="37891" creationId="{00000000-0000-0000-0000-000000000000}"/>
          </ac:spMkLst>
        </pc:spChg>
      </pc:sldChg>
      <pc:sldChg chg="modSp mod">
        <pc:chgData name="Shi, Chunlin" userId="f6e96a45-6540-4e59-994d-1c0f67579795" providerId="ADAL" clId="{79863249-2B53-4B04-BCCE-48ECD34FD9EA}" dt="2024-11-14T17:34:24.833" v="143" actId="14734"/>
        <pc:sldMkLst>
          <pc:docMk/>
          <pc:sldMk cId="2183105418" sldId="314"/>
        </pc:sldMkLst>
        <pc:graphicFrameChg chg="modGraphic">
          <ac:chgData name="Shi, Chunlin" userId="f6e96a45-6540-4e59-994d-1c0f67579795" providerId="ADAL" clId="{79863249-2B53-4B04-BCCE-48ECD34FD9EA}" dt="2024-11-14T17:34:24.833" v="143" actId="14734"/>
          <ac:graphicFrameMkLst>
            <pc:docMk/>
            <pc:sldMk cId="2183105418" sldId="314"/>
            <ac:graphicFrameMk id="38948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35:41.782" v="154" actId="1076"/>
        <pc:sldMkLst>
          <pc:docMk/>
          <pc:sldMk cId="542385903" sldId="316"/>
        </pc:sldMkLst>
        <pc:spChg chg="mod">
          <ac:chgData name="Shi, Chunlin" userId="f6e96a45-6540-4e59-994d-1c0f67579795" providerId="ADAL" clId="{79863249-2B53-4B04-BCCE-48ECD34FD9EA}" dt="2024-11-14T17:35:41.782" v="154" actId="1076"/>
          <ac:spMkLst>
            <pc:docMk/>
            <pc:sldMk cId="542385903" sldId="316"/>
            <ac:spMk id="67586" creationId="{00000000-0000-0000-0000-000000000000}"/>
          </ac:spMkLst>
        </pc:spChg>
        <pc:graphicFrameChg chg="mod modGraphic">
          <ac:chgData name="Shi, Chunlin" userId="f6e96a45-6540-4e59-994d-1c0f67579795" providerId="ADAL" clId="{79863249-2B53-4B04-BCCE-48ECD34FD9EA}" dt="2024-11-14T17:35:05.854" v="149" actId="242"/>
          <ac:graphicFrameMkLst>
            <pc:docMk/>
            <pc:sldMk cId="542385903" sldId="316"/>
            <ac:graphicFrameMk id="67587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79863249-2B53-4B04-BCCE-48ECD34FD9EA}" dt="2024-11-14T17:52:20.227" v="163" actId="14734"/>
        <pc:sldMkLst>
          <pc:docMk/>
          <pc:sldMk cId="1568661563" sldId="317"/>
        </pc:sldMkLst>
        <pc:spChg chg="mod">
          <ac:chgData name="Shi, Chunlin" userId="f6e96a45-6540-4e59-994d-1c0f67579795" providerId="ADAL" clId="{79863249-2B53-4B04-BCCE-48ECD34FD9EA}" dt="2024-11-14T17:35:22.165" v="150" actId="1076"/>
          <ac:spMkLst>
            <pc:docMk/>
            <pc:sldMk cId="1568661563" sldId="317"/>
            <ac:spMk id="68610" creationId="{00000000-0000-0000-0000-000000000000}"/>
          </ac:spMkLst>
        </pc:spChg>
        <pc:graphicFrameChg chg="mod modGraphic">
          <ac:chgData name="Shi, Chunlin" userId="f6e96a45-6540-4e59-994d-1c0f67579795" providerId="ADAL" clId="{79863249-2B53-4B04-BCCE-48ECD34FD9EA}" dt="2024-11-14T17:52:20.227" v="163" actId="14734"/>
          <ac:graphicFrameMkLst>
            <pc:docMk/>
            <pc:sldMk cId="1568661563" sldId="317"/>
            <ac:graphicFrameMk id="68611" creationId="{00000000-0000-0000-0000-000000000000}"/>
          </ac:graphicFrameMkLst>
        </pc:graphicFrameChg>
      </pc:sldChg>
    </pc:docChg>
  </pc:docChgLst>
  <pc:docChgLst>
    <pc:chgData name="Shi, Chunlin" userId="f6e96a45-6540-4e59-994d-1c0f67579795" providerId="ADAL" clId="{0542A41B-5208-4EE2-A9BD-582A2A732890}"/>
    <pc:docChg chg="undo custSel modSld">
      <pc:chgData name="Shi, Chunlin" userId="f6e96a45-6540-4e59-994d-1c0f67579795" providerId="ADAL" clId="{0542A41B-5208-4EE2-A9BD-582A2A732890}" dt="2024-11-03T02:36:52.152" v="55" actId="1076"/>
      <pc:docMkLst>
        <pc:docMk/>
      </pc:docMkLst>
      <pc:sldChg chg="modSp mod">
        <pc:chgData name="Shi, Chunlin" userId="f6e96a45-6540-4e59-994d-1c0f67579795" providerId="ADAL" clId="{0542A41B-5208-4EE2-A9BD-582A2A732890}" dt="2024-11-02T22:51:17.121" v="0" actId="1076"/>
        <pc:sldMkLst>
          <pc:docMk/>
          <pc:sldMk cId="3543951668" sldId="261"/>
        </pc:sldMkLst>
        <pc:graphicFrameChg chg="mod">
          <ac:chgData name="Shi, Chunlin" userId="f6e96a45-6540-4e59-994d-1c0f67579795" providerId="ADAL" clId="{0542A41B-5208-4EE2-A9BD-582A2A732890}" dt="2024-11-02T22:51:17.121" v="0" actId="1076"/>
          <ac:graphicFrameMkLst>
            <pc:docMk/>
            <pc:sldMk cId="3543951668" sldId="261"/>
            <ac:graphicFrameMk id="4100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27:23.304" v="1" actId="1076"/>
        <pc:sldMkLst>
          <pc:docMk/>
          <pc:sldMk cId="194180968" sldId="263"/>
        </pc:sldMkLst>
        <pc:graphicFrameChg chg="mod">
          <ac:chgData name="Shi, Chunlin" userId="f6e96a45-6540-4e59-994d-1c0f67579795" providerId="ADAL" clId="{0542A41B-5208-4EE2-A9BD-582A2A732890}" dt="2024-11-03T02:27:23.304" v="1" actId="1076"/>
          <ac:graphicFrameMkLst>
            <pc:docMk/>
            <pc:sldMk cId="194180968" sldId="263"/>
            <ac:graphicFrameMk id="6149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27:39.187" v="3" actId="12789"/>
        <pc:sldMkLst>
          <pc:docMk/>
          <pc:sldMk cId="3887086243" sldId="264"/>
        </pc:sldMkLst>
        <pc:graphicFrameChg chg="mod">
          <ac:chgData name="Shi, Chunlin" userId="f6e96a45-6540-4e59-994d-1c0f67579795" providerId="ADAL" clId="{0542A41B-5208-4EE2-A9BD-582A2A732890}" dt="2024-11-03T02:27:39.187" v="3" actId="12789"/>
          <ac:graphicFrameMkLst>
            <pc:docMk/>
            <pc:sldMk cId="3887086243" sldId="264"/>
            <ac:graphicFrameMk id="7171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27:47.817" v="4" actId="1076"/>
        <pc:sldMkLst>
          <pc:docMk/>
          <pc:sldMk cId="1694706550" sldId="265"/>
        </pc:sldMkLst>
        <pc:graphicFrameChg chg="mod">
          <ac:chgData name="Shi, Chunlin" userId="f6e96a45-6540-4e59-994d-1c0f67579795" providerId="ADAL" clId="{0542A41B-5208-4EE2-A9BD-582A2A732890}" dt="2024-11-03T02:27:47.817" v="4" actId="1076"/>
          <ac:graphicFrameMkLst>
            <pc:docMk/>
            <pc:sldMk cId="1694706550" sldId="265"/>
            <ac:graphicFrameMk id="8195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28:07.644" v="10" actId="12789"/>
        <pc:sldMkLst>
          <pc:docMk/>
          <pc:sldMk cId="932964431" sldId="266"/>
        </pc:sldMkLst>
        <pc:graphicFrameChg chg="mod">
          <ac:chgData name="Shi, Chunlin" userId="f6e96a45-6540-4e59-994d-1c0f67579795" providerId="ADAL" clId="{0542A41B-5208-4EE2-A9BD-582A2A732890}" dt="2024-11-03T02:28:07.644" v="10" actId="12789"/>
          <ac:graphicFrameMkLst>
            <pc:docMk/>
            <pc:sldMk cId="932964431" sldId="266"/>
            <ac:graphicFrameMk id="9219" creationId="{00000000-0000-0000-0000-000000000000}"/>
          </ac:graphicFrameMkLst>
        </pc:graphicFrameChg>
        <pc:graphicFrameChg chg="mod">
          <ac:chgData name="Shi, Chunlin" userId="f6e96a45-6540-4e59-994d-1c0f67579795" providerId="ADAL" clId="{0542A41B-5208-4EE2-A9BD-582A2A732890}" dt="2024-11-03T02:28:05.040" v="9" actId="12789"/>
          <ac:graphicFrameMkLst>
            <pc:docMk/>
            <pc:sldMk cId="932964431" sldId="266"/>
            <ac:graphicFrameMk id="9220" creationId="{00000000-0000-0000-0000-000000000000}"/>
          </ac:graphicFrameMkLst>
        </pc:graphicFrameChg>
        <pc:graphicFrameChg chg="mod">
          <ac:chgData name="Shi, Chunlin" userId="f6e96a45-6540-4e59-994d-1c0f67579795" providerId="ADAL" clId="{0542A41B-5208-4EE2-A9BD-582A2A732890}" dt="2024-11-03T02:28:07.644" v="10" actId="12789"/>
          <ac:graphicFrameMkLst>
            <pc:docMk/>
            <pc:sldMk cId="932964431" sldId="266"/>
            <ac:graphicFrameMk id="9221" creationId="{00000000-0000-0000-0000-000000000000}"/>
          </ac:graphicFrameMkLst>
        </pc:graphicFrameChg>
        <pc:graphicFrameChg chg="mod">
          <ac:chgData name="Shi, Chunlin" userId="f6e96a45-6540-4e59-994d-1c0f67579795" providerId="ADAL" clId="{0542A41B-5208-4EE2-A9BD-582A2A732890}" dt="2024-11-03T02:28:05.040" v="9" actId="12789"/>
          <ac:graphicFrameMkLst>
            <pc:docMk/>
            <pc:sldMk cId="932964431" sldId="266"/>
            <ac:graphicFrameMk id="9222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0:31.092" v="11" actId="1076"/>
        <pc:sldMkLst>
          <pc:docMk/>
          <pc:sldMk cId="2941621491" sldId="269"/>
        </pc:sldMkLst>
        <pc:graphicFrameChg chg="mod">
          <ac:chgData name="Shi, Chunlin" userId="f6e96a45-6540-4e59-994d-1c0f67579795" providerId="ADAL" clId="{0542A41B-5208-4EE2-A9BD-582A2A732890}" dt="2024-11-03T02:30:31.092" v="11" actId="1076"/>
          <ac:graphicFrameMkLst>
            <pc:docMk/>
            <pc:sldMk cId="2941621491" sldId="269"/>
            <ac:graphicFrameMk id="14340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0:42.727" v="12" actId="12788"/>
        <pc:sldMkLst>
          <pc:docMk/>
          <pc:sldMk cId="727592370" sldId="270"/>
        </pc:sldMkLst>
        <pc:graphicFrameChg chg="mod">
          <ac:chgData name="Shi, Chunlin" userId="f6e96a45-6540-4e59-994d-1c0f67579795" providerId="ADAL" clId="{0542A41B-5208-4EE2-A9BD-582A2A732890}" dt="2024-11-03T02:30:42.727" v="12" actId="12788"/>
          <ac:graphicFrameMkLst>
            <pc:docMk/>
            <pc:sldMk cId="727592370" sldId="270"/>
            <ac:graphicFrameMk id="44035" creationId="{00000000-0000-0000-0000-000000000000}"/>
          </ac:graphicFrameMkLst>
        </pc:graphicFrameChg>
      </pc:sldChg>
      <pc:sldChg chg="modSp">
        <pc:chgData name="Shi, Chunlin" userId="f6e96a45-6540-4e59-994d-1c0f67579795" providerId="ADAL" clId="{0542A41B-5208-4EE2-A9BD-582A2A732890}" dt="2024-11-03T02:30:52.632" v="13" actId="12788"/>
        <pc:sldMkLst>
          <pc:docMk/>
          <pc:sldMk cId="1007245797" sldId="271"/>
        </pc:sldMkLst>
        <pc:spChg chg="mod">
          <ac:chgData name="Shi, Chunlin" userId="f6e96a45-6540-4e59-994d-1c0f67579795" providerId="ADAL" clId="{0542A41B-5208-4EE2-A9BD-582A2A732890}" dt="2024-11-03T02:30:52.632" v="13" actId="12788"/>
          <ac:spMkLst>
            <pc:docMk/>
            <pc:sldMk cId="1007245797" sldId="271"/>
            <ac:spMk id="15365" creationId="{00000000-0000-0000-0000-000000000000}"/>
          </ac:spMkLst>
        </pc:spChg>
      </pc:sldChg>
      <pc:sldChg chg="modSp">
        <pc:chgData name="Shi, Chunlin" userId="f6e96a45-6540-4e59-994d-1c0f67579795" providerId="ADAL" clId="{0542A41B-5208-4EE2-A9BD-582A2A732890}" dt="2024-11-03T02:31:17.425" v="18" actId="1076"/>
        <pc:sldMkLst>
          <pc:docMk/>
          <pc:sldMk cId="3959983935" sldId="272"/>
        </pc:sldMkLst>
        <pc:spChg chg="mod">
          <ac:chgData name="Shi, Chunlin" userId="f6e96a45-6540-4e59-994d-1c0f67579795" providerId="ADAL" clId="{0542A41B-5208-4EE2-A9BD-582A2A732890}" dt="2024-11-03T02:31:17.425" v="18" actId="1076"/>
          <ac:spMkLst>
            <pc:docMk/>
            <pc:sldMk cId="3959983935" sldId="272"/>
            <ac:spMk id="16403" creationId="{00000000-0000-0000-0000-000000000000}"/>
          </ac:spMkLst>
        </pc:spChg>
        <pc:cxnChg chg="mod">
          <ac:chgData name="Shi, Chunlin" userId="f6e96a45-6540-4e59-994d-1c0f67579795" providerId="ADAL" clId="{0542A41B-5208-4EE2-A9BD-582A2A732890}" dt="2024-11-03T02:31:10.731" v="17" actId="12788"/>
          <ac:cxnSpMkLst>
            <pc:docMk/>
            <pc:sldMk cId="3959983935" sldId="272"/>
            <ac:cxnSpMk id="3" creationId="{00000000-0000-0000-0000-000000000000}"/>
          </ac:cxnSpMkLst>
        </pc:cxnChg>
      </pc:sldChg>
      <pc:sldChg chg="addSp modSp">
        <pc:chgData name="Shi, Chunlin" userId="f6e96a45-6540-4e59-994d-1c0f67579795" providerId="ADAL" clId="{0542A41B-5208-4EE2-A9BD-582A2A732890}" dt="2024-11-03T02:32:37.899" v="25" actId="1076"/>
        <pc:sldMkLst>
          <pc:docMk/>
          <pc:sldMk cId="2527267660" sldId="273"/>
        </pc:sldMkLst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31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32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33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34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35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11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12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13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14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15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16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17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18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19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0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2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3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4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5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6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2.361" v="24" actId="1076"/>
          <ac:spMkLst>
            <pc:docMk/>
            <pc:sldMk cId="2527267660" sldId="273"/>
            <ac:spMk id="17427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28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29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31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32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33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34" creationId="{00000000-0000-0000-0000-000000000000}"/>
          </ac:spMkLst>
        </pc:spChg>
        <pc:spChg chg="mod">
          <ac:chgData name="Shi, Chunlin" userId="f6e96a45-6540-4e59-994d-1c0f67579795" providerId="ADAL" clId="{0542A41B-5208-4EE2-A9BD-582A2A732890}" dt="2024-11-03T02:32:37.899" v="25" actId="1076"/>
          <ac:spMkLst>
            <pc:docMk/>
            <pc:sldMk cId="2527267660" sldId="273"/>
            <ac:spMk id="17435" creationId="{00000000-0000-0000-0000-000000000000}"/>
          </ac:spMkLst>
        </pc:spChg>
        <pc:grpChg chg="add mod">
          <ac:chgData name="Shi, Chunlin" userId="f6e96a45-6540-4e59-994d-1c0f67579795" providerId="ADAL" clId="{0542A41B-5208-4EE2-A9BD-582A2A732890}" dt="2024-11-03T02:32:32.361" v="24" actId="1076"/>
          <ac:grpSpMkLst>
            <pc:docMk/>
            <pc:sldMk cId="2527267660" sldId="273"/>
            <ac:grpSpMk id="2" creationId="{7EF0110F-AC60-EDFE-364D-4247A23453D8}"/>
          </ac:grpSpMkLst>
        </pc:grpChg>
        <pc:grpChg chg="add mod">
          <ac:chgData name="Shi, Chunlin" userId="f6e96a45-6540-4e59-994d-1c0f67579795" providerId="ADAL" clId="{0542A41B-5208-4EE2-A9BD-582A2A732890}" dt="2024-11-03T02:32:37.899" v="25" actId="1076"/>
          <ac:grpSpMkLst>
            <pc:docMk/>
            <pc:sldMk cId="2527267660" sldId="273"/>
            <ac:grpSpMk id="3" creationId="{5E52FBE3-4D58-276E-0B42-0FD3311272E5}"/>
          </ac:grpSpMkLst>
        </pc:grpChg>
      </pc:sldChg>
      <pc:sldChg chg="modSp mod">
        <pc:chgData name="Shi, Chunlin" userId="f6e96a45-6540-4e59-994d-1c0f67579795" providerId="ADAL" clId="{0542A41B-5208-4EE2-A9BD-582A2A732890}" dt="2024-11-03T02:32:58.968" v="28" actId="14100"/>
        <pc:sldMkLst>
          <pc:docMk/>
          <pc:sldMk cId="449617320" sldId="274"/>
        </pc:sldMkLst>
        <pc:spChg chg="mod">
          <ac:chgData name="Shi, Chunlin" userId="f6e96a45-6540-4e59-994d-1c0f67579795" providerId="ADAL" clId="{0542A41B-5208-4EE2-A9BD-582A2A732890}" dt="2024-11-03T02:32:58.968" v="28" actId="14100"/>
          <ac:spMkLst>
            <pc:docMk/>
            <pc:sldMk cId="449617320" sldId="274"/>
            <ac:spMk id="18435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3:21.583" v="29" actId="1076"/>
        <pc:sldMkLst>
          <pc:docMk/>
          <pc:sldMk cId="2444093793" sldId="276"/>
        </pc:sldMkLst>
        <pc:graphicFrameChg chg="mod">
          <ac:chgData name="Shi, Chunlin" userId="f6e96a45-6540-4e59-994d-1c0f67579795" providerId="ADAL" clId="{0542A41B-5208-4EE2-A9BD-582A2A732890}" dt="2024-11-03T02:33:21.583" v="29" actId="1076"/>
          <ac:graphicFrameMkLst>
            <pc:docMk/>
            <pc:sldMk cId="2444093793" sldId="276"/>
            <ac:graphicFrameMk id="21508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3:28.755" v="31" actId="12789"/>
        <pc:sldMkLst>
          <pc:docMk/>
          <pc:sldMk cId="353913506" sldId="277"/>
        </pc:sldMkLst>
        <pc:graphicFrameChg chg="mod">
          <ac:chgData name="Shi, Chunlin" userId="f6e96a45-6540-4e59-994d-1c0f67579795" providerId="ADAL" clId="{0542A41B-5208-4EE2-A9BD-582A2A732890}" dt="2024-11-03T02:33:28.755" v="31" actId="12789"/>
          <ac:graphicFrameMkLst>
            <pc:docMk/>
            <pc:sldMk cId="353913506" sldId="277"/>
            <ac:graphicFrameMk id="22531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3:56.533" v="32" actId="1076"/>
        <pc:sldMkLst>
          <pc:docMk/>
          <pc:sldMk cId="3419411047" sldId="279"/>
        </pc:sldMkLst>
        <pc:graphicFrameChg chg="mod">
          <ac:chgData name="Shi, Chunlin" userId="f6e96a45-6540-4e59-994d-1c0f67579795" providerId="ADAL" clId="{0542A41B-5208-4EE2-A9BD-582A2A732890}" dt="2024-11-03T02:33:56.533" v="32" actId="1076"/>
          <ac:graphicFrameMkLst>
            <pc:docMk/>
            <pc:sldMk cId="3419411047" sldId="279"/>
            <ac:graphicFrameMk id="24580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4:43.462" v="34" actId="12789"/>
        <pc:sldMkLst>
          <pc:docMk/>
          <pc:sldMk cId="619326906" sldId="280"/>
        </pc:sldMkLst>
        <pc:graphicFrameChg chg="mod">
          <ac:chgData name="Shi, Chunlin" userId="f6e96a45-6540-4e59-994d-1c0f67579795" providerId="ADAL" clId="{0542A41B-5208-4EE2-A9BD-582A2A732890}" dt="2024-11-03T02:34:43.462" v="34" actId="12789"/>
          <ac:graphicFrameMkLst>
            <pc:docMk/>
            <pc:sldMk cId="619326906" sldId="280"/>
            <ac:graphicFrameMk id="57347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5:15.989" v="38" actId="12789"/>
        <pc:sldMkLst>
          <pc:docMk/>
          <pc:sldMk cId="337917546" sldId="283"/>
        </pc:sldMkLst>
        <pc:spChg chg="mod">
          <ac:chgData name="Shi, Chunlin" userId="f6e96a45-6540-4e59-994d-1c0f67579795" providerId="ADAL" clId="{0542A41B-5208-4EE2-A9BD-582A2A732890}" dt="2024-11-03T02:35:15.989" v="38" actId="12789"/>
          <ac:spMkLst>
            <pc:docMk/>
            <pc:sldMk cId="337917546" sldId="283"/>
            <ac:spMk id="25603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5:30.427" v="39" actId="1076"/>
        <pc:sldMkLst>
          <pc:docMk/>
          <pc:sldMk cId="1210921103" sldId="288"/>
        </pc:sldMkLst>
        <pc:graphicFrameChg chg="mod">
          <ac:chgData name="Shi, Chunlin" userId="f6e96a45-6540-4e59-994d-1c0f67579795" providerId="ADAL" clId="{0542A41B-5208-4EE2-A9BD-582A2A732890}" dt="2024-11-03T02:35:30.427" v="39" actId="1076"/>
          <ac:graphicFrameMkLst>
            <pc:docMk/>
            <pc:sldMk cId="1210921103" sldId="288"/>
            <ac:graphicFrameMk id="28676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5:36.721" v="41" actId="12789"/>
        <pc:sldMkLst>
          <pc:docMk/>
          <pc:sldMk cId="4111728630" sldId="289"/>
        </pc:sldMkLst>
        <pc:graphicFrameChg chg="mod">
          <ac:chgData name="Shi, Chunlin" userId="f6e96a45-6540-4e59-994d-1c0f67579795" providerId="ADAL" clId="{0542A41B-5208-4EE2-A9BD-582A2A732890}" dt="2024-11-03T02:35:36.721" v="41" actId="12789"/>
          <ac:graphicFrameMkLst>
            <pc:docMk/>
            <pc:sldMk cId="4111728630" sldId="289"/>
            <ac:graphicFrameMk id="46083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5:40.292" v="43" actId="12789"/>
        <pc:sldMkLst>
          <pc:docMk/>
          <pc:sldMk cId="3802051463" sldId="290"/>
        </pc:sldMkLst>
        <pc:graphicFrameChg chg="mod">
          <ac:chgData name="Shi, Chunlin" userId="f6e96a45-6540-4e59-994d-1c0f67579795" providerId="ADAL" clId="{0542A41B-5208-4EE2-A9BD-582A2A732890}" dt="2024-11-03T02:35:40.292" v="43" actId="12789"/>
          <ac:graphicFrameMkLst>
            <pc:docMk/>
            <pc:sldMk cId="3802051463" sldId="290"/>
            <ac:graphicFrameMk id="61443" creationId="{00000000-0000-0000-0000-000000000000}"/>
          </ac:graphicFrameMkLst>
        </pc:graphicFrameChg>
      </pc:sldChg>
      <pc:sldChg chg="modSp mod">
        <pc:chgData name="Shi, Chunlin" userId="f6e96a45-6540-4e59-994d-1c0f67579795" providerId="ADAL" clId="{0542A41B-5208-4EE2-A9BD-582A2A732890}" dt="2024-11-03T02:35:57.424" v="44" actId="12788"/>
        <pc:sldMkLst>
          <pc:docMk/>
          <pc:sldMk cId="2338585743" sldId="306"/>
        </pc:sldMkLst>
        <pc:spChg chg="mod">
          <ac:chgData name="Shi, Chunlin" userId="f6e96a45-6540-4e59-994d-1c0f67579795" providerId="ADAL" clId="{0542A41B-5208-4EE2-A9BD-582A2A732890}" dt="2024-11-03T02:35:57.424" v="44" actId="12788"/>
          <ac:spMkLst>
            <pc:docMk/>
            <pc:sldMk cId="2338585743" sldId="306"/>
            <ac:spMk id="32770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6:18.879" v="45" actId="6549"/>
        <pc:sldMkLst>
          <pc:docMk/>
          <pc:sldMk cId="130212689" sldId="307"/>
        </pc:sldMkLst>
        <pc:spChg chg="mod">
          <ac:chgData name="Shi, Chunlin" userId="f6e96a45-6540-4e59-994d-1c0f67579795" providerId="ADAL" clId="{0542A41B-5208-4EE2-A9BD-582A2A732890}" dt="2024-11-03T02:36:18.879" v="45" actId="6549"/>
          <ac:spMkLst>
            <pc:docMk/>
            <pc:sldMk cId="130212689" sldId="307"/>
            <ac:spMk id="33795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6:22.875" v="46" actId="12788"/>
        <pc:sldMkLst>
          <pc:docMk/>
          <pc:sldMk cId="3387990465" sldId="308"/>
        </pc:sldMkLst>
        <pc:spChg chg="mod">
          <ac:chgData name="Shi, Chunlin" userId="f6e96a45-6540-4e59-994d-1c0f67579795" providerId="ADAL" clId="{0542A41B-5208-4EE2-A9BD-582A2A732890}" dt="2024-11-03T02:36:22.875" v="46" actId="12788"/>
          <ac:spMkLst>
            <pc:docMk/>
            <pc:sldMk cId="3387990465" sldId="308"/>
            <ac:spMk id="34818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6:34.361" v="51" actId="122"/>
        <pc:sldMkLst>
          <pc:docMk/>
          <pc:sldMk cId="2599231356" sldId="309"/>
        </pc:sldMkLst>
        <pc:spChg chg="mod">
          <ac:chgData name="Shi, Chunlin" userId="f6e96a45-6540-4e59-994d-1c0f67579795" providerId="ADAL" clId="{0542A41B-5208-4EE2-A9BD-582A2A732890}" dt="2024-11-03T02:36:34.361" v="51" actId="122"/>
          <ac:spMkLst>
            <pc:docMk/>
            <pc:sldMk cId="2599231356" sldId="309"/>
            <ac:spMk id="35842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6:41.116" v="52" actId="12788"/>
        <pc:sldMkLst>
          <pc:docMk/>
          <pc:sldMk cId="463762272" sldId="311"/>
        </pc:sldMkLst>
        <pc:spChg chg="mod">
          <ac:chgData name="Shi, Chunlin" userId="f6e96a45-6540-4e59-994d-1c0f67579795" providerId="ADAL" clId="{0542A41B-5208-4EE2-A9BD-582A2A732890}" dt="2024-11-03T02:36:41.116" v="52" actId="12788"/>
          <ac:spMkLst>
            <pc:docMk/>
            <pc:sldMk cId="463762272" sldId="311"/>
            <ac:spMk id="69634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6:47.554" v="54" actId="14100"/>
        <pc:sldMkLst>
          <pc:docMk/>
          <pc:sldMk cId="2857337998" sldId="312"/>
        </pc:sldMkLst>
        <pc:spChg chg="mod">
          <ac:chgData name="Shi, Chunlin" userId="f6e96a45-6540-4e59-994d-1c0f67579795" providerId="ADAL" clId="{0542A41B-5208-4EE2-A9BD-582A2A732890}" dt="2024-11-03T02:36:47.554" v="54" actId="14100"/>
          <ac:spMkLst>
            <pc:docMk/>
            <pc:sldMk cId="2857337998" sldId="312"/>
            <ac:spMk id="36866" creationId="{00000000-0000-0000-0000-000000000000}"/>
          </ac:spMkLst>
        </pc:spChg>
      </pc:sldChg>
      <pc:sldChg chg="modSp mod">
        <pc:chgData name="Shi, Chunlin" userId="f6e96a45-6540-4e59-994d-1c0f67579795" providerId="ADAL" clId="{0542A41B-5208-4EE2-A9BD-582A2A732890}" dt="2024-11-03T02:36:52.152" v="55" actId="1076"/>
        <pc:sldMkLst>
          <pc:docMk/>
          <pc:sldMk cId="749190784" sldId="313"/>
        </pc:sldMkLst>
        <pc:spChg chg="mod">
          <ac:chgData name="Shi, Chunlin" userId="f6e96a45-6540-4e59-994d-1c0f67579795" providerId="ADAL" clId="{0542A41B-5208-4EE2-A9BD-582A2A732890}" dt="2024-11-03T02:36:52.152" v="55" actId="1076"/>
          <ac:spMkLst>
            <pc:docMk/>
            <pc:sldMk cId="749190784" sldId="313"/>
            <ac:spMk id="378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C3615-4672-4A6B-B0B3-58AD7D1B507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8BA8-7981-4C7B-9D20-3477086E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9C4EC-529A-46F5-9628-6DF0D78AF52F}" type="slidenum">
              <a:rPr lang="en-US"/>
              <a:pPr/>
              <a:t>35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5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CB9FB-CA0D-46F1-8D63-78AD775700D9}" type="slidenum">
              <a:rPr lang="en-US"/>
              <a:pPr/>
              <a:t>44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C4E41-D1CB-4181-AF00-1E8F8043F683}" type="slidenum">
              <a:rPr lang="en-US"/>
              <a:pPr/>
              <a:t>45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D8B16-88DA-4787-9502-D21BE629AFA9}" type="slidenum">
              <a:rPr lang="en-US"/>
              <a:pPr/>
              <a:t>46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3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9D19-D982-45C5-A471-5F194659A1B9}" type="slidenum">
              <a:rPr lang="en-US"/>
              <a:pPr/>
              <a:t>47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B99F-B4D9-4812-AAAE-A5D90D4B8D29}" type="slidenum">
              <a:rPr lang="en-US"/>
              <a:pPr/>
              <a:t>36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BC4B-D3F9-472A-A2F6-8CD78E74F004}" type="slidenum">
              <a:rPr lang="en-US"/>
              <a:pPr/>
              <a:t>37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B9AB4-546B-4F82-94F0-770641A71858}" type="slidenum">
              <a:rPr lang="en-US"/>
              <a:pPr/>
              <a:t>38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0118F-510B-4349-9689-56F29ED87D2B}" type="slidenum">
              <a:rPr lang="en-US"/>
              <a:pPr/>
              <a:t>39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EA8B6-6F66-43C5-9E35-4A9F49042D1E}" type="slidenum">
              <a:rPr lang="en-US"/>
              <a:pPr/>
              <a:t>40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352C3-2AFB-45E8-BD4C-EC8BD60AF1CD}" type="slidenum">
              <a:rPr lang="en-US"/>
              <a:pPr/>
              <a:t>41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9DD37-ACEF-4E6E-88F9-AE6BD7488D96}" type="slidenum">
              <a:rPr lang="en-US"/>
              <a:pPr/>
              <a:t>42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1E436-1CAD-4F44-992C-9739FEFEE51B}" type="slidenum">
              <a:rPr lang="en-US"/>
              <a:pPr/>
              <a:t>43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3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46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17FBEE5-8810-49A0-9EE5-9195E10315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8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A961A59-A925-4395-875C-D5161D72AA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8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C7E37A6-58AE-428B-A903-8AC95B1A5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0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228601"/>
            <a:ext cx="90424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158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7B52-5673-416A-8605-77C6517EC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853A-2B7D-49F8-8602-298AF56B65F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A1BB57-B12E-455A-8572-3877DD3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sz="4400"/>
              <a:t>Greeks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sz="3200"/>
              <a:t>How to Manage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288087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 for an Option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52230075"/>
              </p:ext>
            </p:extLst>
          </p:nvPr>
        </p:nvGraphicFramePr>
        <p:xfrm>
          <a:off x="2362200" y="1248570"/>
          <a:ext cx="21336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31640" progId="Equation.3">
                  <p:embed/>
                </p:oleObj>
              </mc:Choice>
              <mc:Fallback>
                <p:oleObj name="Equation" r:id="rId2" imgW="698400" imgH="43164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48570"/>
                        <a:ext cx="21336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61728983"/>
              </p:ext>
            </p:extLst>
          </p:nvPr>
        </p:nvGraphicFramePr>
        <p:xfrm>
          <a:off x="2362200" y="3819526"/>
          <a:ext cx="22621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28600" progId="Equation.3">
                  <p:embed/>
                </p:oleObj>
              </mc:Choice>
              <mc:Fallback>
                <p:oleObj name="Equation" r:id="rId4" imgW="711000" imgH="2286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19526"/>
                        <a:ext cx="22621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81307"/>
              </p:ext>
            </p:extLst>
          </p:nvPr>
        </p:nvGraphicFramePr>
        <p:xfrm>
          <a:off x="6629400" y="1248570"/>
          <a:ext cx="21717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431640" progId="Equation.3">
                  <p:embed/>
                </p:oleObj>
              </mc:Choice>
              <mc:Fallback>
                <p:oleObj name="Equation" r:id="rId6" imgW="711000" imgH="43164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48570"/>
                        <a:ext cx="21717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30020"/>
              </p:ext>
            </p:extLst>
          </p:nvPr>
        </p:nvGraphicFramePr>
        <p:xfrm>
          <a:off x="6629400" y="3742532"/>
          <a:ext cx="32845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241200" progId="Equation.3">
                  <p:embed/>
                </p:oleObj>
              </mc:Choice>
              <mc:Fallback>
                <p:oleObj name="Equation" r:id="rId8" imgW="901440" imgH="2412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42532"/>
                        <a:ext cx="32845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96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Derivative Value vs. Underlying Value 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209800" y="1981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2209800" y="3733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15001" y="5638800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Underlying Price/Value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905000" y="3581401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828800" y="5334000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-1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209800" y="19812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209800" y="5486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905000" y="1676400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1</a:t>
            </a: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2209799" y="2895599"/>
            <a:ext cx="2286001" cy="838199"/>
          </a:xfrm>
          <a:custGeom>
            <a:avLst/>
            <a:gdLst>
              <a:gd name="T0" fmla="*/ 0 w 1440"/>
              <a:gd name="T1" fmla="*/ 528 h 528"/>
              <a:gd name="T2" fmla="*/ 1056 w 1440"/>
              <a:gd name="T3" fmla="*/ 384 h 528"/>
              <a:gd name="T4" fmla="*/ 1440 w 1440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28">
                <a:moveTo>
                  <a:pt x="0" y="528"/>
                </a:moveTo>
                <a:cubicBezTo>
                  <a:pt x="408" y="500"/>
                  <a:pt x="816" y="472"/>
                  <a:pt x="1056" y="384"/>
                </a:cubicBezTo>
                <a:cubicBezTo>
                  <a:pt x="1296" y="296"/>
                  <a:pt x="1368" y="148"/>
                  <a:pt x="14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 rot="10800000">
            <a:off x="4495798" y="1981197"/>
            <a:ext cx="2196832" cy="908846"/>
          </a:xfrm>
          <a:custGeom>
            <a:avLst/>
            <a:gdLst>
              <a:gd name="T0" fmla="*/ 0 w 1440"/>
              <a:gd name="T1" fmla="*/ 528 h 528"/>
              <a:gd name="T2" fmla="*/ 1056 w 1440"/>
              <a:gd name="T3" fmla="*/ 384 h 528"/>
              <a:gd name="T4" fmla="*/ 1440 w 1440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28">
                <a:moveTo>
                  <a:pt x="0" y="528"/>
                </a:moveTo>
                <a:cubicBezTo>
                  <a:pt x="408" y="500"/>
                  <a:pt x="816" y="472"/>
                  <a:pt x="1056" y="384"/>
                </a:cubicBezTo>
                <a:cubicBezTo>
                  <a:pt x="1296" y="296"/>
                  <a:pt x="1368" y="148"/>
                  <a:pt x="14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 rot="10800000">
            <a:off x="4495799" y="3744915"/>
            <a:ext cx="2285999" cy="897728"/>
          </a:xfrm>
          <a:custGeom>
            <a:avLst/>
            <a:gdLst>
              <a:gd name="T0" fmla="*/ 0 w 1440"/>
              <a:gd name="T1" fmla="*/ 528 h 528"/>
              <a:gd name="T2" fmla="*/ 1056 w 1440"/>
              <a:gd name="T3" fmla="*/ 384 h 528"/>
              <a:gd name="T4" fmla="*/ 1440 w 1440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28">
                <a:moveTo>
                  <a:pt x="0" y="528"/>
                </a:moveTo>
                <a:cubicBezTo>
                  <a:pt x="408" y="500"/>
                  <a:pt x="816" y="472"/>
                  <a:pt x="1056" y="384"/>
                </a:cubicBezTo>
                <a:cubicBezTo>
                  <a:pt x="1296" y="296"/>
                  <a:pt x="1368" y="148"/>
                  <a:pt x="14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2209799" y="4648200"/>
            <a:ext cx="2286001" cy="849314"/>
          </a:xfrm>
          <a:custGeom>
            <a:avLst/>
            <a:gdLst>
              <a:gd name="T0" fmla="*/ 0 w 1440"/>
              <a:gd name="T1" fmla="*/ 528 h 528"/>
              <a:gd name="T2" fmla="*/ 1056 w 1440"/>
              <a:gd name="T3" fmla="*/ 384 h 528"/>
              <a:gd name="T4" fmla="*/ 1440 w 1440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528">
                <a:moveTo>
                  <a:pt x="0" y="528"/>
                </a:moveTo>
                <a:cubicBezTo>
                  <a:pt x="408" y="500"/>
                  <a:pt x="816" y="472"/>
                  <a:pt x="1056" y="384"/>
                </a:cubicBezTo>
                <a:cubicBezTo>
                  <a:pt x="1296" y="296"/>
                  <a:pt x="1368" y="148"/>
                  <a:pt x="14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4958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251326" y="5573714"/>
            <a:ext cx="5168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ATM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 rot="16200000">
            <a:off x="1543844" y="2875757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Delta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451726" y="1839913"/>
            <a:ext cx="283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1400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7315200" y="1752600"/>
            <a:ext cx="3200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Delta is:</a:t>
            </a:r>
          </a:p>
          <a:p>
            <a:pPr lvl="1"/>
            <a:r>
              <a:rPr lang="en-US" dirty="0"/>
              <a:t>Close to 0 when far out-of-the-money</a:t>
            </a:r>
          </a:p>
          <a:p>
            <a:pPr lvl="1"/>
            <a:r>
              <a:rPr lang="en-US" dirty="0"/>
              <a:t>Close to abs(1) when far in-the-money</a:t>
            </a:r>
          </a:p>
          <a:p>
            <a:pPr lvl="1"/>
            <a:r>
              <a:rPr lang="en-US" dirty="0"/>
              <a:t>~0.5 when at-the-money</a:t>
            </a:r>
          </a:p>
        </p:txBody>
      </p:sp>
    </p:spTree>
    <p:extLst>
      <p:ext uri="{BB962C8B-B14F-4D97-AF65-F5344CB8AC3E}">
        <p14:creationId xmlns:p14="http://schemas.microsoft.com/office/powerpoint/2010/main" val="319680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Derivative Value vs. Underlying Value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451726" y="1839913"/>
            <a:ext cx="283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140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352800" y="1981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18304" y="6352143"/>
            <a:ext cx="142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Time to Maturity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3352800" y="5486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16200000">
            <a:off x="2686844" y="2875757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Delta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8305800" y="1981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001001" y="5562601"/>
            <a:ext cx="1555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T = T</a:t>
            </a:r>
          </a:p>
          <a:p>
            <a:pPr eaLnBrk="0" hangingPunct="0"/>
            <a:r>
              <a:rPr lang="en-US" sz="1400" dirty="0"/>
              <a:t>(far from maturity)</a:t>
            </a:r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4206875" y="1981199"/>
            <a:ext cx="3870325" cy="1029257"/>
          </a:xfrm>
          <a:custGeom>
            <a:avLst/>
            <a:gdLst>
              <a:gd name="T0" fmla="*/ 0 w 3072"/>
              <a:gd name="T1" fmla="*/ 0 h 672"/>
              <a:gd name="T2" fmla="*/ 1056 w 3072"/>
              <a:gd name="T3" fmla="*/ 480 h 672"/>
              <a:gd name="T4" fmla="*/ 3072 w 3072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2" h="672">
                <a:moveTo>
                  <a:pt x="0" y="0"/>
                </a:moveTo>
                <a:cubicBezTo>
                  <a:pt x="272" y="184"/>
                  <a:pt x="544" y="368"/>
                  <a:pt x="1056" y="480"/>
                </a:cubicBezTo>
                <a:cubicBezTo>
                  <a:pt x="1568" y="592"/>
                  <a:pt x="2320" y="632"/>
                  <a:pt x="3072" y="672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3352800" y="3429000"/>
            <a:ext cx="4875212" cy="521732"/>
          </a:xfrm>
          <a:custGeom>
            <a:avLst/>
            <a:gdLst>
              <a:gd name="T0" fmla="*/ 0 w 3072"/>
              <a:gd name="T1" fmla="*/ 480 h 480"/>
              <a:gd name="T2" fmla="*/ 720 w 3072"/>
              <a:gd name="T3" fmla="*/ 192 h 480"/>
              <a:gd name="T4" fmla="*/ 3072 w 3072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2" h="480">
                <a:moveTo>
                  <a:pt x="0" y="480"/>
                </a:moveTo>
                <a:cubicBezTo>
                  <a:pt x="104" y="376"/>
                  <a:pt x="208" y="272"/>
                  <a:pt x="720" y="192"/>
                </a:cubicBezTo>
                <a:cubicBezTo>
                  <a:pt x="1232" y="112"/>
                  <a:pt x="2152" y="56"/>
                  <a:pt x="307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4473146" y="3886200"/>
            <a:ext cx="3680254" cy="1600200"/>
          </a:xfrm>
          <a:custGeom>
            <a:avLst/>
            <a:gdLst>
              <a:gd name="T0" fmla="*/ 0 w 3024"/>
              <a:gd name="T1" fmla="*/ 1008 h 1008"/>
              <a:gd name="T2" fmla="*/ 1056 w 3024"/>
              <a:gd name="T3" fmla="*/ 432 h 1008"/>
              <a:gd name="T4" fmla="*/ 3024 w 3024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24" h="1008">
                <a:moveTo>
                  <a:pt x="0" y="1008"/>
                </a:moveTo>
                <a:cubicBezTo>
                  <a:pt x="276" y="804"/>
                  <a:pt x="552" y="600"/>
                  <a:pt x="1056" y="432"/>
                </a:cubicBezTo>
                <a:cubicBezTo>
                  <a:pt x="1560" y="264"/>
                  <a:pt x="2292" y="132"/>
                  <a:pt x="3024" y="0"/>
                </a:cubicBezTo>
              </a:path>
            </a:pathLst>
          </a:custGeom>
          <a:noFill/>
          <a:ln w="508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56125" y="2373314"/>
            <a:ext cx="11517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In the money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756990" y="3304144"/>
            <a:ext cx="11728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At the money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880040" y="3789798"/>
            <a:ext cx="14755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Out of the money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124201" y="5638801"/>
            <a:ext cx="110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T = 0</a:t>
            </a:r>
          </a:p>
          <a:p>
            <a:pPr eaLnBrk="0" hangingPunct="0"/>
            <a:r>
              <a:rPr lang="en-US" sz="1400" dirty="0"/>
              <a:t>(at maturity)</a:t>
            </a:r>
          </a:p>
        </p:txBody>
      </p:sp>
      <p:cxnSp>
        <p:nvCxnSpPr>
          <p:cNvPr id="3" name="Straight Connector 2"/>
          <p:cNvCxnSpPr>
            <a:endCxn id="12294" idx="1"/>
          </p:cNvCxnSpPr>
          <p:nvPr/>
        </p:nvCxnSpPr>
        <p:spPr>
          <a:xfrm flipH="1">
            <a:off x="3352800" y="5486400"/>
            <a:ext cx="1120346" cy="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299" idx="0"/>
            <a:endCxn id="12292" idx="0"/>
          </p:cNvCxnSpPr>
          <p:nvPr/>
        </p:nvCxnSpPr>
        <p:spPr>
          <a:xfrm flipH="1">
            <a:off x="3352800" y="1981199"/>
            <a:ext cx="854075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13"/>
          <p:cNvSpPr>
            <a:spLocks/>
          </p:cNvSpPr>
          <p:nvPr/>
        </p:nvSpPr>
        <p:spPr bwMode="auto">
          <a:xfrm>
            <a:off x="5131988" y="4331732"/>
            <a:ext cx="3004226" cy="1154113"/>
          </a:xfrm>
          <a:custGeom>
            <a:avLst/>
            <a:gdLst>
              <a:gd name="T0" fmla="*/ 0 w 3024"/>
              <a:gd name="T1" fmla="*/ 1008 h 1008"/>
              <a:gd name="T2" fmla="*/ 1056 w 3024"/>
              <a:gd name="T3" fmla="*/ 432 h 1008"/>
              <a:gd name="T4" fmla="*/ 3024 w 3024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24" h="1008">
                <a:moveTo>
                  <a:pt x="0" y="1008"/>
                </a:moveTo>
                <a:cubicBezTo>
                  <a:pt x="276" y="804"/>
                  <a:pt x="552" y="600"/>
                  <a:pt x="1056" y="432"/>
                </a:cubicBezTo>
                <a:cubicBezTo>
                  <a:pt x="1560" y="264"/>
                  <a:pt x="2292" y="132"/>
                  <a:pt x="3024" y="0"/>
                </a:cubicBezTo>
              </a:path>
            </a:pathLst>
          </a:custGeom>
          <a:noFill/>
          <a:ln w="508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073983" y="4937805"/>
            <a:ext cx="20622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Further Out of the money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125266" y="1687091"/>
            <a:ext cx="20622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Further Out of the money</a:t>
            </a: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5243209" y="1964968"/>
            <a:ext cx="3016553" cy="492760"/>
          </a:xfrm>
          <a:custGeom>
            <a:avLst/>
            <a:gdLst>
              <a:gd name="T0" fmla="*/ 0 w 3072"/>
              <a:gd name="T1" fmla="*/ 0 h 672"/>
              <a:gd name="T2" fmla="*/ 1056 w 3072"/>
              <a:gd name="T3" fmla="*/ 480 h 672"/>
              <a:gd name="T4" fmla="*/ 3072 w 3072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2" h="672">
                <a:moveTo>
                  <a:pt x="0" y="0"/>
                </a:moveTo>
                <a:cubicBezTo>
                  <a:pt x="272" y="184"/>
                  <a:pt x="544" y="368"/>
                  <a:pt x="1056" y="480"/>
                </a:cubicBezTo>
                <a:cubicBezTo>
                  <a:pt x="1568" y="592"/>
                  <a:pt x="2320" y="632"/>
                  <a:pt x="3072" y="672"/>
                </a:cubicBezTo>
              </a:path>
            </a:pathLst>
          </a:custGeom>
          <a:noFill/>
          <a:ln w="508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4310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Gamma is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second derivative of the option price in relation to the underlying asset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rate of change in the derivative price change with a change in the underlying price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rate of change if the option’s delta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acceleration of the option value change as the underlying changes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43753005"/>
              </p:ext>
            </p:extLst>
          </p:nvPr>
        </p:nvGraphicFramePr>
        <p:xfrm>
          <a:off x="3033957" y="4358176"/>
          <a:ext cx="1863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69800" progId="Equation.3">
                  <p:embed/>
                </p:oleObj>
              </mc:Choice>
              <mc:Fallback>
                <p:oleObj name="Equation" r:id="rId2" imgW="1193760" imgH="4698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957" y="4358176"/>
                        <a:ext cx="1863725" cy="733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62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 Equations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75298"/>
              </p:ext>
            </p:extLst>
          </p:nvPr>
        </p:nvGraphicFramePr>
        <p:xfrm>
          <a:off x="3886200" y="1676401"/>
          <a:ext cx="4419600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1168200" progId="Equation.3">
                  <p:embed/>
                </p:oleObj>
              </mc:Choice>
              <mc:Fallback>
                <p:oleObj name="Equation" r:id="rId2" imgW="1257120" imgH="1168200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1"/>
                        <a:ext cx="4419600" cy="410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59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Velocity &amp; Acceleration</a:t>
            </a:r>
          </a:p>
        </p:txBody>
      </p:sp>
      <p:pic>
        <p:nvPicPr>
          <p:cNvPr id="15364" name="Picture 4" descr="j021295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4648200"/>
            <a:ext cx="1830388" cy="1149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905000" y="5791200"/>
            <a:ext cx="845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828800" y="1371600"/>
            <a:ext cx="8534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If the car is the price of an option</a:t>
            </a:r>
          </a:p>
          <a:p>
            <a:pPr lvl="1"/>
            <a:r>
              <a:rPr lang="en-US" dirty="0"/>
              <a:t>The car’s velocity is </a:t>
            </a:r>
            <a:r>
              <a:rPr lang="en-US" dirty="0">
                <a:latin typeface="Symbol" panose="05050102010706020507" pitchFamily="18" charset="2"/>
              </a:rPr>
              <a:t>D</a:t>
            </a:r>
            <a:endParaRPr lang="en-US" dirty="0"/>
          </a:p>
          <a:p>
            <a:pPr lvl="1"/>
            <a:r>
              <a:rPr lang="en-US" dirty="0"/>
              <a:t>The car’s acceleration is </a:t>
            </a:r>
            <a:r>
              <a:rPr lang="en-US" dirty="0">
                <a:latin typeface="Symbol" panose="05050102010706020507" pitchFamily="18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072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Gamma Shapes over time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963614" y="2415162"/>
            <a:ext cx="4073769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/>
              <a:t>Slightly Negative Gamma – Written option far from maturity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934200" y="2971800"/>
            <a:ext cx="3505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/>
              <a:t>Large Negative Gamma – Written Option near Maturity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209800" y="3810000"/>
            <a:ext cx="3581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Slightly Positive</a:t>
            </a:r>
          </a:p>
          <a:p>
            <a:pPr algn="ctr" eaLnBrk="0" hangingPunct="0"/>
            <a:r>
              <a:rPr lang="en-US" sz="2000"/>
              <a:t>Gamma - Written option far from maturity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162800" y="5638800"/>
            <a:ext cx="3073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/>
              <a:t>Large Positive Gamma – Holding near maturity option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09800" y="1731523"/>
            <a:ext cx="374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95872" y="5398532"/>
            <a:ext cx="374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5638800"/>
            <a:ext cx="374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95872" y="1371600"/>
            <a:ext cx="374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7208196" y="1611866"/>
            <a:ext cx="2957208" cy="1199427"/>
          </a:xfrm>
          <a:custGeom>
            <a:avLst/>
            <a:gdLst>
              <a:gd name="connsiteX0" fmla="*/ 0 w 2957208"/>
              <a:gd name="connsiteY0" fmla="*/ 23497 h 626630"/>
              <a:gd name="connsiteX1" fmla="*/ 554476 w 2957208"/>
              <a:gd name="connsiteY1" fmla="*/ 72135 h 626630"/>
              <a:gd name="connsiteX2" fmla="*/ 1507787 w 2957208"/>
              <a:gd name="connsiteY2" fmla="*/ 626612 h 626630"/>
              <a:gd name="connsiteX3" fmla="*/ 2354094 w 2957208"/>
              <a:gd name="connsiteY3" fmla="*/ 91591 h 626630"/>
              <a:gd name="connsiteX4" fmla="*/ 2957208 w 2957208"/>
              <a:gd name="connsiteY4" fmla="*/ 4042 h 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208" h="626630">
                <a:moveTo>
                  <a:pt x="0" y="23497"/>
                </a:moveTo>
                <a:cubicBezTo>
                  <a:pt x="151589" y="-2444"/>
                  <a:pt x="303178" y="-28384"/>
                  <a:pt x="554476" y="72135"/>
                </a:cubicBezTo>
                <a:cubicBezTo>
                  <a:pt x="805774" y="172654"/>
                  <a:pt x="1207851" y="623369"/>
                  <a:pt x="1507787" y="626612"/>
                </a:cubicBezTo>
                <a:cubicBezTo>
                  <a:pt x="1807723" y="629855"/>
                  <a:pt x="2112524" y="195353"/>
                  <a:pt x="2354094" y="91591"/>
                </a:cubicBezTo>
                <a:cubicBezTo>
                  <a:pt x="2595664" y="-12171"/>
                  <a:pt x="2957208" y="4042"/>
                  <a:pt x="2957208" y="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602960" y="1978941"/>
            <a:ext cx="2957208" cy="277017"/>
          </a:xfrm>
          <a:custGeom>
            <a:avLst/>
            <a:gdLst>
              <a:gd name="connsiteX0" fmla="*/ 0 w 2957208"/>
              <a:gd name="connsiteY0" fmla="*/ 23497 h 626630"/>
              <a:gd name="connsiteX1" fmla="*/ 554476 w 2957208"/>
              <a:gd name="connsiteY1" fmla="*/ 72135 h 626630"/>
              <a:gd name="connsiteX2" fmla="*/ 1507787 w 2957208"/>
              <a:gd name="connsiteY2" fmla="*/ 626612 h 626630"/>
              <a:gd name="connsiteX3" fmla="*/ 2354094 w 2957208"/>
              <a:gd name="connsiteY3" fmla="*/ 91591 h 626630"/>
              <a:gd name="connsiteX4" fmla="*/ 2957208 w 2957208"/>
              <a:gd name="connsiteY4" fmla="*/ 4042 h 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208" h="626630">
                <a:moveTo>
                  <a:pt x="0" y="23497"/>
                </a:moveTo>
                <a:cubicBezTo>
                  <a:pt x="151589" y="-2444"/>
                  <a:pt x="303178" y="-28384"/>
                  <a:pt x="554476" y="72135"/>
                </a:cubicBezTo>
                <a:cubicBezTo>
                  <a:pt x="805774" y="172654"/>
                  <a:pt x="1207851" y="623369"/>
                  <a:pt x="1507787" y="626612"/>
                </a:cubicBezTo>
                <a:cubicBezTo>
                  <a:pt x="1807723" y="629855"/>
                  <a:pt x="2112524" y="195353"/>
                  <a:pt x="2354094" y="91591"/>
                </a:cubicBezTo>
                <a:cubicBezTo>
                  <a:pt x="2595664" y="-12171"/>
                  <a:pt x="2957208" y="4042"/>
                  <a:pt x="2957208" y="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800000">
            <a:off x="2521896" y="5140367"/>
            <a:ext cx="2957208" cy="277017"/>
          </a:xfrm>
          <a:custGeom>
            <a:avLst/>
            <a:gdLst>
              <a:gd name="connsiteX0" fmla="*/ 0 w 2957208"/>
              <a:gd name="connsiteY0" fmla="*/ 23497 h 626630"/>
              <a:gd name="connsiteX1" fmla="*/ 554476 w 2957208"/>
              <a:gd name="connsiteY1" fmla="*/ 72135 h 626630"/>
              <a:gd name="connsiteX2" fmla="*/ 1507787 w 2957208"/>
              <a:gd name="connsiteY2" fmla="*/ 626612 h 626630"/>
              <a:gd name="connsiteX3" fmla="*/ 2354094 w 2957208"/>
              <a:gd name="connsiteY3" fmla="*/ 91591 h 626630"/>
              <a:gd name="connsiteX4" fmla="*/ 2957208 w 2957208"/>
              <a:gd name="connsiteY4" fmla="*/ 4042 h 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208" h="626630">
                <a:moveTo>
                  <a:pt x="0" y="23497"/>
                </a:moveTo>
                <a:cubicBezTo>
                  <a:pt x="151589" y="-2444"/>
                  <a:pt x="303178" y="-28384"/>
                  <a:pt x="554476" y="72135"/>
                </a:cubicBezTo>
                <a:cubicBezTo>
                  <a:pt x="805774" y="172654"/>
                  <a:pt x="1207851" y="623369"/>
                  <a:pt x="1507787" y="626612"/>
                </a:cubicBezTo>
                <a:cubicBezTo>
                  <a:pt x="1807723" y="629855"/>
                  <a:pt x="2112524" y="195353"/>
                  <a:pt x="2354094" y="91591"/>
                </a:cubicBezTo>
                <a:cubicBezTo>
                  <a:pt x="2595664" y="-12171"/>
                  <a:pt x="2957208" y="4042"/>
                  <a:pt x="2957208" y="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800000">
            <a:off x="7427068" y="3810000"/>
            <a:ext cx="2519464" cy="1578803"/>
          </a:xfrm>
          <a:custGeom>
            <a:avLst/>
            <a:gdLst>
              <a:gd name="connsiteX0" fmla="*/ 0 w 2957208"/>
              <a:gd name="connsiteY0" fmla="*/ 23497 h 626630"/>
              <a:gd name="connsiteX1" fmla="*/ 554476 w 2957208"/>
              <a:gd name="connsiteY1" fmla="*/ 72135 h 626630"/>
              <a:gd name="connsiteX2" fmla="*/ 1507787 w 2957208"/>
              <a:gd name="connsiteY2" fmla="*/ 626612 h 626630"/>
              <a:gd name="connsiteX3" fmla="*/ 2354094 w 2957208"/>
              <a:gd name="connsiteY3" fmla="*/ 91591 h 626630"/>
              <a:gd name="connsiteX4" fmla="*/ 2957208 w 2957208"/>
              <a:gd name="connsiteY4" fmla="*/ 4042 h 6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208" h="626630">
                <a:moveTo>
                  <a:pt x="0" y="23497"/>
                </a:moveTo>
                <a:cubicBezTo>
                  <a:pt x="151589" y="-2444"/>
                  <a:pt x="303178" y="-28384"/>
                  <a:pt x="554476" y="72135"/>
                </a:cubicBezTo>
                <a:cubicBezTo>
                  <a:pt x="805774" y="172654"/>
                  <a:pt x="1207851" y="623369"/>
                  <a:pt x="1507787" y="626612"/>
                </a:cubicBezTo>
                <a:cubicBezTo>
                  <a:pt x="1807723" y="629855"/>
                  <a:pt x="2112524" y="195353"/>
                  <a:pt x="2354094" y="91591"/>
                </a:cubicBezTo>
                <a:cubicBezTo>
                  <a:pt x="2595664" y="-12171"/>
                  <a:pt x="2957208" y="4042"/>
                  <a:pt x="2957208" y="4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8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Gamma Shapes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F0110F-AC60-EDFE-364D-4247A23453D8}"/>
              </a:ext>
            </a:extLst>
          </p:cNvPr>
          <p:cNvGrpSpPr/>
          <p:nvPr/>
        </p:nvGrpSpPr>
        <p:grpSpPr>
          <a:xfrm>
            <a:off x="1005289" y="1674911"/>
            <a:ext cx="4143374" cy="4193978"/>
            <a:chOff x="1571626" y="1981200"/>
            <a:chExt cx="4143374" cy="4193978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 rot="16200000">
              <a:off x="1439069" y="2875757"/>
              <a:ext cx="5699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Delta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974850" y="19812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297238" y="5867401"/>
              <a:ext cx="14219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Time to Maturity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H="1">
              <a:off x="1974850" y="5486400"/>
              <a:ext cx="3740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516314" y="5573714"/>
              <a:ext cx="5168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ATM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5715000" y="19812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Freeform 14"/>
            <p:cNvSpPr>
              <a:spLocks/>
            </p:cNvSpPr>
            <p:nvPr/>
          </p:nvSpPr>
          <p:spPr bwMode="auto">
            <a:xfrm>
              <a:off x="2570162" y="2045732"/>
              <a:ext cx="3040062" cy="852846"/>
            </a:xfrm>
            <a:custGeom>
              <a:avLst/>
              <a:gdLst>
                <a:gd name="T0" fmla="*/ 0 w 3072"/>
                <a:gd name="T1" fmla="*/ 0 h 672"/>
                <a:gd name="T2" fmla="*/ 1056 w 3072"/>
                <a:gd name="T3" fmla="*/ 480 h 672"/>
                <a:gd name="T4" fmla="*/ 3072 w 307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2" h="672">
                  <a:moveTo>
                    <a:pt x="0" y="0"/>
                  </a:moveTo>
                  <a:cubicBezTo>
                    <a:pt x="272" y="184"/>
                    <a:pt x="544" y="368"/>
                    <a:pt x="1056" y="480"/>
                  </a:cubicBezTo>
                  <a:cubicBezTo>
                    <a:pt x="1568" y="592"/>
                    <a:pt x="2320" y="632"/>
                    <a:pt x="3072" y="67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23" name="Freeform 15"/>
            <p:cNvSpPr>
              <a:spLocks/>
            </p:cNvSpPr>
            <p:nvPr/>
          </p:nvSpPr>
          <p:spPr bwMode="auto">
            <a:xfrm>
              <a:off x="1974851" y="3581400"/>
              <a:ext cx="3681413" cy="369332"/>
            </a:xfrm>
            <a:custGeom>
              <a:avLst/>
              <a:gdLst>
                <a:gd name="T0" fmla="*/ 0 w 3072"/>
                <a:gd name="T1" fmla="*/ 480 h 480"/>
                <a:gd name="T2" fmla="*/ 720 w 3072"/>
                <a:gd name="T3" fmla="*/ 192 h 480"/>
                <a:gd name="T4" fmla="*/ 3072 w 3072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2" h="480">
                  <a:moveTo>
                    <a:pt x="0" y="480"/>
                  </a:moveTo>
                  <a:cubicBezTo>
                    <a:pt x="104" y="376"/>
                    <a:pt x="208" y="272"/>
                    <a:pt x="720" y="192"/>
                  </a:cubicBezTo>
                  <a:cubicBezTo>
                    <a:pt x="1232" y="112"/>
                    <a:pt x="2152" y="56"/>
                    <a:pt x="3072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24" name="Freeform 16"/>
            <p:cNvSpPr>
              <a:spLocks/>
            </p:cNvSpPr>
            <p:nvPr/>
          </p:nvSpPr>
          <p:spPr bwMode="auto">
            <a:xfrm>
              <a:off x="2232026" y="3886200"/>
              <a:ext cx="3367088" cy="1600200"/>
            </a:xfrm>
            <a:custGeom>
              <a:avLst/>
              <a:gdLst>
                <a:gd name="T0" fmla="*/ 0 w 3024"/>
                <a:gd name="T1" fmla="*/ 1008 h 1008"/>
                <a:gd name="T2" fmla="*/ 1056 w 3024"/>
                <a:gd name="T3" fmla="*/ 432 h 1008"/>
                <a:gd name="T4" fmla="*/ 3024 w 3024"/>
                <a:gd name="T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4" h="1008">
                  <a:moveTo>
                    <a:pt x="0" y="1008"/>
                  </a:moveTo>
                  <a:cubicBezTo>
                    <a:pt x="276" y="804"/>
                    <a:pt x="552" y="600"/>
                    <a:pt x="1056" y="432"/>
                  </a:cubicBezTo>
                  <a:cubicBezTo>
                    <a:pt x="1560" y="264"/>
                    <a:pt x="2292" y="132"/>
                    <a:pt x="3024" y="0"/>
                  </a:cubicBez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3695150" y="2327624"/>
              <a:ext cx="115172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In the money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2362200" y="3429001"/>
              <a:ext cx="11620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At the money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2895600" y="4800601"/>
              <a:ext cx="147553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Out of the money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1581810" y="5646002"/>
              <a:ext cx="11094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T = 0</a:t>
              </a:r>
            </a:p>
            <a:p>
              <a:pPr eaLnBrk="0" hangingPunct="0"/>
              <a:r>
                <a:rPr lang="en-US" sz="1400" dirty="0"/>
                <a:t>(at maturity)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E52FBE3-4D58-276E-0B42-0FD3311272E5}"/>
              </a:ext>
            </a:extLst>
          </p:cNvPr>
          <p:cNvGrpSpPr/>
          <p:nvPr/>
        </p:nvGrpSpPr>
        <p:grpSpPr>
          <a:xfrm>
            <a:off x="5812237" y="1639230"/>
            <a:ext cx="4162125" cy="4252741"/>
            <a:chOff x="5789711" y="2057400"/>
            <a:chExt cx="4162125" cy="4252741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6194425" y="20574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7516813" y="5943601"/>
              <a:ext cx="14219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Time to Maturity</a:t>
              </a: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H="1">
              <a:off x="6194425" y="5562600"/>
              <a:ext cx="3740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7735889" y="5649914"/>
              <a:ext cx="5168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ATM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 rot="16200000">
              <a:off x="5565131" y="2859982"/>
              <a:ext cx="7569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Gamma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9934575" y="20574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7639083" y="4080444"/>
              <a:ext cx="1799147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Away from the money</a:t>
              </a: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6662738" y="2699545"/>
              <a:ext cx="116205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At the money</a:t>
              </a: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6408242" y="4883521"/>
              <a:ext cx="2480423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Further Away from the money</a:t>
              </a:r>
            </a:p>
          </p:txBody>
        </p:sp>
        <p:sp>
          <p:nvSpPr>
            <p:cNvPr id="17434" name="Freeform 26"/>
            <p:cNvSpPr>
              <a:spLocks/>
            </p:cNvSpPr>
            <p:nvPr/>
          </p:nvSpPr>
          <p:spPr bwMode="auto">
            <a:xfrm>
              <a:off x="6248400" y="2362200"/>
              <a:ext cx="3589238" cy="3124200"/>
            </a:xfrm>
            <a:custGeom>
              <a:avLst/>
              <a:gdLst>
                <a:gd name="T0" fmla="*/ 0 w 2256"/>
                <a:gd name="T1" fmla="*/ 0 h 1920"/>
                <a:gd name="T2" fmla="*/ 768 w 2256"/>
                <a:gd name="T3" fmla="*/ 1296 h 1920"/>
                <a:gd name="T4" fmla="*/ 2256 w 2256"/>
                <a:gd name="T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6" h="1920">
                  <a:moveTo>
                    <a:pt x="0" y="0"/>
                  </a:moveTo>
                  <a:cubicBezTo>
                    <a:pt x="196" y="488"/>
                    <a:pt x="392" y="976"/>
                    <a:pt x="768" y="1296"/>
                  </a:cubicBezTo>
                  <a:cubicBezTo>
                    <a:pt x="1144" y="1616"/>
                    <a:pt x="2008" y="1832"/>
                    <a:pt x="2256" y="192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35" name="Freeform 27"/>
            <p:cNvSpPr>
              <a:spLocks/>
            </p:cNvSpPr>
            <p:nvPr/>
          </p:nvSpPr>
          <p:spPr bwMode="auto">
            <a:xfrm>
              <a:off x="7110919" y="5220981"/>
              <a:ext cx="2831390" cy="369332"/>
            </a:xfrm>
            <a:custGeom>
              <a:avLst/>
              <a:gdLst>
                <a:gd name="T0" fmla="*/ 0 w 2208"/>
                <a:gd name="T1" fmla="*/ 536 h 536"/>
                <a:gd name="T2" fmla="*/ 240 w 2208"/>
                <a:gd name="T3" fmla="*/ 56 h 536"/>
                <a:gd name="T4" fmla="*/ 1152 w 2208"/>
                <a:gd name="T5" fmla="*/ 200 h 536"/>
                <a:gd name="T6" fmla="*/ 2208 w 2208"/>
                <a:gd name="T7" fmla="*/ 44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8" h="536">
                  <a:moveTo>
                    <a:pt x="0" y="536"/>
                  </a:moveTo>
                  <a:cubicBezTo>
                    <a:pt x="24" y="324"/>
                    <a:pt x="48" y="112"/>
                    <a:pt x="240" y="56"/>
                  </a:cubicBezTo>
                  <a:cubicBezTo>
                    <a:pt x="432" y="0"/>
                    <a:pt x="824" y="136"/>
                    <a:pt x="1152" y="200"/>
                  </a:cubicBezTo>
                  <a:cubicBezTo>
                    <a:pt x="1480" y="264"/>
                    <a:pt x="2032" y="392"/>
                    <a:pt x="2208" y="44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6436200" y="4183356"/>
              <a:ext cx="3428787" cy="1353104"/>
            </a:xfrm>
            <a:custGeom>
              <a:avLst/>
              <a:gdLst>
                <a:gd name="T0" fmla="*/ 0 w 2208"/>
                <a:gd name="T1" fmla="*/ 536 h 536"/>
                <a:gd name="T2" fmla="*/ 240 w 2208"/>
                <a:gd name="T3" fmla="*/ 56 h 536"/>
                <a:gd name="T4" fmla="*/ 1152 w 2208"/>
                <a:gd name="T5" fmla="*/ 200 h 536"/>
                <a:gd name="T6" fmla="*/ 2208 w 2208"/>
                <a:gd name="T7" fmla="*/ 44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8" h="536">
                  <a:moveTo>
                    <a:pt x="0" y="536"/>
                  </a:moveTo>
                  <a:cubicBezTo>
                    <a:pt x="24" y="324"/>
                    <a:pt x="48" y="112"/>
                    <a:pt x="240" y="56"/>
                  </a:cubicBezTo>
                  <a:cubicBezTo>
                    <a:pt x="432" y="0"/>
                    <a:pt x="824" y="136"/>
                    <a:pt x="1152" y="200"/>
                  </a:cubicBezTo>
                  <a:cubicBezTo>
                    <a:pt x="1480" y="264"/>
                    <a:pt x="2032" y="392"/>
                    <a:pt x="2208" y="440"/>
                  </a:cubicBezTo>
                </a:path>
              </a:pathLst>
            </a:custGeom>
            <a:noFill/>
            <a:ln w="317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319838" y="3545096"/>
              <a:ext cx="3631998" cy="1979403"/>
            </a:xfrm>
            <a:custGeom>
              <a:avLst/>
              <a:gdLst>
                <a:gd name="T0" fmla="*/ 0 w 2208"/>
                <a:gd name="T1" fmla="*/ 536 h 536"/>
                <a:gd name="T2" fmla="*/ 240 w 2208"/>
                <a:gd name="T3" fmla="*/ 56 h 536"/>
                <a:gd name="T4" fmla="*/ 1152 w 2208"/>
                <a:gd name="T5" fmla="*/ 200 h 536"/>
                <a:gd name="T6" fmla="*/ 2208 w 2208"/>
                <a:gd name="T7" fmla="*/ 44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8" h="536">
                  <a:moveTo>
                    <a:pt x="0" y="536"/>
                  </a:moveTo>
                  <a:cubicBezTo>
                    <a:pt x="24" y="324"/>
                    <a:pt x="48" y="112"/>
                    <a:pt x="240" y="56"/>
                  </a:cubicBezTo>
                  <a:cubicBezTo>
                    <a:pt x="432" y="0"/>
                    <a:pt x="824" y="136"/>
                    <a:pt x="1152" y="200"/>
                  </a:cubicBezTo>
                  <a:cubicBezTo>
                    <a:pt x="1480" y="264"/>
                    <a:pt x="2032" y="392"/>
                    <a:pt x="2208" y="440"/>
                  </a:cubicBezTo>
                </a:path>
              </a:pathLst>
            </a:custGeom>
            <a:noFill/>
            <a:ln w="317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7159866" y="3251202"/>
              <a:ext cx="166135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Closer to the money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6002770" y="5786921"/>
              <a:ext cx="11094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T = 0</a:t>
              </a:r>
            </a:p>
            <a:p>
              <a:pPr eaLnBrk="0" hangingPunct="0"/>
              <a:r>
                <a:rPr lang="en-US" sz="1400" dirty="0"/>
                <a:t>(at maturity)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26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 Notes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8063" y="1371600"/>
            <a:ext cx="7635875" cy="31378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At-the-money: gamma is at a maximum as the option nears expiration</a:t>
            </a:r>
          </a:p>
          <a:p>
            <a:pPr>
              <a:lnSpc>
                <a:spcPct val="90000"/>
              </a:lnSpc>
            </a:pPr>
            <a:r>
              <a:rPr lang="en-US" dirty="0"/>
              <a:t>Out-of-the-money: gamma is at a maximum when the option is far from maturity</a:t>
            </a:r>
          </a:p>
          <a:p>
            <a:pPr>
              <a:lnSpc>
                <a:spcPct val="90000"/>
              </a:lnSpc>
            </a:pPr>
            <a:r>
              <a:rPr lang="en-US" dirty="0"/>
              <a:t>Gamma is time dependent (see following slide)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Implication: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Traders can add a ST or LT option trade to a book to hedge gamma but increases LT position instability</a:t>
            </a:r>
          </a:p>
        </p:txBody>
      </p:sp>
    </p:spTree>
    <p:extLst>
      <p:ext uri="{BB962C8B-B14F-4D97-AF65-F5344CB8AC3E}">
        <p14:creationId xmlns:p14="http://schemas.microsoft.com/office/powerpoint/2010/main" val="44961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 v.s. ST Positions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19200"/>
            <a:ext cx="8305800" cy="1371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Book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6 month gas option with a strike at-the-money of $4.50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 month gas option with a strike at-the-money of $4.50 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133600" y="5715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5715000" y="2819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3939702" y="3124200"/>
            <a:ext cx="1775298" cy="2228910"/>
          </a:xfrm>
          <a:custGeom>
            <a:avLst/>
            <a:gdLst>
              <a:gd name="T0" fmla="*/ 0 w 1104"/>
              <a:gd name="T1" fmla="*/ 1536 h 1536"/>
              <a:gd name="T2" fmla="*/ 624 w 1104"/>
              <a:gd name="T3" fmla="*/ 1008 h 1536"/>
              <a:gd name="T4" fmla="*/ 1104 w 1104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536">
                <a:moveTo>
                  <a:pt x="0" y="1536"/>
                </a:moveTo>
                <a:cubicBezTo>
                  <a:pt x="220" y="1400"/>
                  <a:pt x="440" y="1264"/>
                  <a:pt x="624" y="1008"/>
                </a:cubicBezTo>
                <a:cubicBezTo>
                  <a:pt x="808" y="752"/>
                  <a:pt x="928" y="48"/>
                  <a:pt x="1104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 flipH="1">
            <a:off x="5715000" y="3124200"/>
            <a:ext cx="1752600" cy="2228910"/>
          </a:xfrm>
          <a:custGeom>
            <a:avLst/>
            <a:gdLst>
              <a:gd name="T0" fmla="*/ 0 w 1104"/>
              <a:gd name="T1" fmla="*/ 1536 h 1536"/>
              <a:gd name="T2" fmla="*/ 624 w 1104"/>
              <a:gd name="T3" fmla="*/ 1008 h 1536"/>
              <a:gd name="T4" fmla="*/ 1104 w 1104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536">
                <a:moveTo>
                  <a:pt x="0" y="1536"/>
                </a:moveTo>
                <a:cubicBezTo>
                  <a:pt x="220" y="1400"/>
                  <a:pt x="440" y="1264"/>
                  <a:pt x="624" y="1008"/>
                </a:cubicBezTo>
                <a:cubicBezTo>
                  <a:pt x="808" y="752"/>
                  <a:pt x="928" y="48"/>
                  <a:pt x="1104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3352801" y="4738575"/>
            <a:ext cx="2438400" cy="369332"/>
          </a:xfrm>
          <a:custGeom>
            <a:avLst/>
            <a:gdLst>
              <a:gd name="T0" fmla="*/ 0 w 1536"/>
              <a:gd name="T1" fmla="*/ 960 h 960"/>
              <a:gd name="T2" fmla="*/ 1104 w 1536"/>
              <a:gd name="T3" fmla="*/ 480 h 960"/>
              <a:gd name="T4" fmla="*/ 1536 w 1536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960">
                <a:moveTo>
                  <a:pt x="0" y="960"/>
                </a:moveTo>
                <a:cubicBezTo>
                  <a:pt x="424" y="800"/>
                  <a:pt x="848" y="640"/>
                  <a:pt x="1104" y="480"/>
                </a:cubicBezTo>
                <a:cubicBezTo>
                  <a:pt x="1360" y="320"/>
                  <a:pt x="1440" y="40"/>
                  <a:pt x="1536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 flipH="1">
            <a:off x="5715000" y="4738575"/>
            <a:ext cx="2438400" cy="369332"/>
          </a:xfrm>
          <a:custGeom>
            <a:avLst/>
            <a:gdLst>
              <a:gd name="T0" fmla="*/ 0 w 1536"/>
              <a:gd name="T1" fmla="*/ 960 h 960"/>
              <a:gd name="T2" fmla="*/ 1104 w 1536"/>
              <a:gd name="T3" fmla="*/ 480 h 960"/>
              <a:gd name="T4" fmla="*/ 1536 w 1536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960">
                <a:moveTo>
                  <a:pt x="0" y="960"/>
                </a:moveTo>
                <a:cubicBezTo>
                  <a:pt x="424" y="800"/>
                  <a:pt x="848" y="640"/>
                  <a:pt x="1104" y="480"/>
                </a:cubicBezTo>
                <a:cubicBezTo>
                  <a:pt x="1360" y="320"/>
                  <a:pt x="1440" y="40"/>
                  <a:pt x="1536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876801" y="5791200"/>
            <a:ext cx="16478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/>
              <a:t>ATM </a:t>
            </a:r>
          </a:p>
          <a:p>
            <a:pPr algn="ctr" eaLnBrk="0" hangingPunct="0"/>
            <a:r>
              <a:rPr lang="en-US" sz="2000" dirty="0"/>
              <a:t>Gamma = 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352801" y="3429000"/>
            <a:ext cx="185627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3 Month Option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8077201" y="4953000"/>
            <a:ext cx="185627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6 Month Option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 rot="16200000">
            <a:off x="1449138" y="3798858"/>
            <a:ext cx="1003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Gamma</a:t>
            </a:r>
          </a:p>
        </p:txBody>
      </p:sp>
    </p:spTree>
    <p:extLst>
      <p:ext uri="{BB962C8B-B14F-4D97-AF65-F5344CB8AC3E}">
        <p14:creationId xmlns:p14="http://schemas.microsoft.com/office/powerpoint/2010/main" val="97408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Greek Report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143000"/>
            <a:ext cx="671512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58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Theta (Time Decay, Carry Cost or Rent)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2263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Theta is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first derivative of the option price in relation to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rate of change in the derivative price as the option moves closer to expiration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velocity that the option value changes as time moves forward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37913341"/>
              </p:ext>
            </p:extLst>
          </p:nvPr>
        </p:nvGraphicFramePr>
        <p:xfrm>
          <a:off x="3201988" y="3962767"/>
          <a:ext cx="16525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431640" progId="Equation.3">
                  <p:embed/>
                </p:oleObj>
              </mc:Choice>
              <mc:Fallback>
                <p:oleObj name="Equation" r:id="rId2" imgW="634680" imgH="43164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3962767"/>
                        <a:ext cx="1652587" cy="1123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09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</a:t>
            </a: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3511688"/>
              </p:ext>
            </p:extLst>
          </p:nvPr>
        </p:nvGraphicFramePr>
        <p:xfrm>
          <a:off x="3686969" y="1543844"/>
          <a:ext cx="4863142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1828800" progId="Equation.3">
                  <p:embed/>
                </p:oleObj>
              </mc:Choice>
              <mc:Fallback>
                <p:oleObj name="Equation" r:id="rId2" imgW="2336760" imgH="182880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969" y="1543844"/>
                        <a:ext cx="4863142" cy="3770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1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Trends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981200" y="1447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19400" y="1143001"/>
            <a:ext cx="142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Time to Maturity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1981200" y="14478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286000" y="3429001"/>
            <a:ext cx="13665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Near the money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800600" y="3429001"/>
            <a:ext cx="11620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At the money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914762" y="1971245"/>
            <a:ext cx="16297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Far from the money</a:t>
            </a:r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2652407" y="1567933"/>
            <a:ext cx="6050604" cy="369332"/>
          </a:xfrm>
          <a:custGeom>
            <a:avLst/>
            <a:gdLst>
              <a:gd name="T0" fmla="*/ 0 w 4176"/>
              <a:gd name="T1" fmla="*/ 0 h 624"/>
              <a:gd name="T2" fmla="*/ 384 w 4176"/>
              <a:gd name="T3" fmla="*/ 576 h 624"/>
              <a:gd name="T4" fmla="*/ 1008 w 4176"/>
              <a:gd name="T5" fmla="*/ 288 h 624"/>
              <a:gd name="T6" fmla="*/ 2112 w 4176"/>
              <a:gd name="T7" fmla="*/ 48 h 624"/>
              <a:gd name="T8" fmla="*/ 4176 w 4176"/>
              <a:gd name="T9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624">
                <a:moveTo>
                  <a:pt x="0" y="0"/>
                </a:moveTo>
                <a:cubicBezTo>
                  <a:pt x="108" y="264"/>
                  <a:pt x="216" y="528"/>
                  <a:pt x="384" y="576"/>
                </a:cubicBezTo>
                <a:cubicBezTo>
                  <a:pt x="552" y="624"/>
                  <a:pt x="720" y="376"/>
                  <a:pt x="1008" y="288"/>
                </a:cubicBezTo>
                <a:cubicBezTo>
                  <a:pt x="1296" y="200"/>
                  <a:pt x="1584" y="96"/>
                  <a:pt x="2112" y="48"/>
                </a:cubicBezTo>
                <a:cubicBezTo>
                  <a:pt x="2640" y="0"/>
                  <a:pt x="3408" y="0"/>
                  <a:pt x="4176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564" name="Freeform 12"/>
          <p:cNvSpPr>
            <a:spLocks/>
          </p:cNvSpPr>
          <p:nvPr/>
        </p:nvSpPr>
        <p:spPr bwMode="auto">
          <a:xfrm>
            <a:off x="2363820" y="1635670"/>
            <a:ext cx="6318181" cy="1947219"/>
          </a:xfrm>
          <a:custGeom>
            <a:avLst/>
            <a:gdLst>
              <a:gd name="T0" fmla="*/ 0 w 4272"/>
              <a:gd name="T1" fmla="*/ 0 h 1144"/>
              <a:gd name="T2" fmla="*/ 432 w 4272"/>
              <a:gd name="T3" fmla="*/ 1056 h 1144"/>
              <a:gd name="T4" fmla="*/ 1488 w 4272"/>
              <a:gd name="T5" fmla="*/ 528 h 1144"/>
              <a:gd name="T6" fmla="*/ 2352 w 4272"/>
              <a:gd name="T7" fmla="*/ 192 h 1144"/>
              <a:gd name="T8" fmla="*/ 4272 w 4272"/>
              <a:gd name="T9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1144">
                <a:moveTo>
                  <a:pt x="0" y="0"/>
                </a:moveTo>
                <a:cubicBezTo>
                  <a:pt x="92" y="484"/>
                  <a:pt x="184" y="968"/>
                  <a:pt x="432" y="1056"/>
                </a:cubicBezTo>
                <a:cubicBezTo>
                  <a:pt x="680" y="1144"/>
                  <a:pt x="1168" y="672"/>
                  <a:pt x="1488" y="528"/>
                </a:cubicBezTo>
                <a:cubicBezTo>
                  <a:pt x="1808" y="384"/>
                  <a:pt x="1888" y="280"/>
                  <a:pt x="2352" y="192"/>
                </a:cubicBezTo>
                <a:cubicBezTo>
                  <a:pt x="2816" y="104"/>
                  <a:pt x="3544" y="52"/>
                  <a:pt x="4272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565" name="Freeform 13"/>
          <p:cNvSpPr>
            <a:spLocks/>
          </p:cNvSpPr>
          <p:nvPr/>
        </p:nvSpPr>
        <p:spPr bwMode="auto">
          <a:xfrm>
            <a:off x="2363820" y="1752599"/>
            <a:ext cx="6627779" cy="4495801"/>
          </a:xfrm>
          <a:custGeom>
            <a:avLst/>
            <a:gdLst>
              <a:gd name="T0" fmla="*/ 0 w 4224"/>
              <a:gd name="T1" fmla="*/ 2736 h 2736"/>
              <a:gd name="T2" fmla="*/ 1824 w 4224"/>
              <a:gd name="T3" fmla="*/ 768 h 2736"/>
              <a:gd name="T4" fmla="*/ 4224 w 4224"/>
              <a:gd name="T5" fmla="*/ 0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4" h="2736">
                <a:moveTo>
                  <a:pt x="0" y="2736"/>
                </a:moveTo>
                <a:cubicBezTo>
                  <a:pt x="560" y="1980"/>
                  <a:pt x="1120" y="1224"/>
                  <a:pt x="1824" y="768"/>
                </a:cubicBezTo>
                <a:cubicBezTo>
                  <a:pt x="2528" y="312"/>
                  <a:pt x="3376" y="156"/>
                  <a:pt x="4224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981200" y="6334780"/>
            <a:ext cx="110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T = 0</a:t>
            </a:r>
          </a:p>
          <a:p>
            <a:pPr eaLnBrk="0" hangingPunct="0"/>
            <a:r>
              <a:rPr lang="en-US" sz="1400" dirty="0"/>
              <a:t>(at maturity)</a:t>
            </a:r>
          </a:p>
        </p:txBody>
      </p:sp>
    </p:spTree>
    <p:extLst>
      <p:ext uri="{BB962C8B-B14F-4D97-AF65-F5344CB8AC3E}">
        <p14:creationId xmlns:p14="http://schemas.microsoft.com/office/powerpoint/2010/main" val="4054010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Vega (also known as zeta or kappa)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76358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Vega is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first derivative of the option price in relation to the volatility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rate of change in the derivative price with a change in the volatility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velocity that the option value changes as volatility changes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4350586"/>
              </p:ext>
            </p:extLst>
          </p:nvPr>
        </p:nvGraphicFramePr>
        <p:xfrm>
          <a:off x="3450859" y="3791316"/>
          <a:ext cx="17605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31640" progId="Equation.3">
                  <p:embed/>
                </p:oleObj>
              </mc:Choice>
              <mc:Fallback>
                <p:oleObj name="Equation" r:id="rId2" imgW="850680" imgH="43164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59" y="3791316"/>
                        <a:ext cx="1760537" cy="893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1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Vega Equations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79458"/>
              </p:ext>
            </p:extLst>
          </p:nvPr>
        </p:nvGraphicFramePr>
        <p:xfrm>
          <a:off x="3886200" y="1732757"/>
          <a:ext cx="4419600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965160" progId="Equation.3">
                  <p:embed/>
                </p:oleObj>
              </mc:Choice>
              <mc:Fallback>
                <p:oleObj name="Equation" r:id="rId2" imgW="1257120" imgH="965160" progId="Equation.3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32757"/>
                        <a:ext cx="4419600" cy="339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32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174" y="275756"/>
            <a:ext cx="10515600" cy="1325563"/>
          </a:xfrm>
        </p:spPr>
        <p:txBody>
          <a:bodyPr/>
          <a:lstStyle/>
          <a:p>
            <a:r>
              <a:rPr lang="en-US" dirty="0"/>
              <a:t>Vega Trends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373549" y="1819072"/>
            <a:ext cx="19455" cy="3861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562354" y="6035108"/>
            <a:ext cx="110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T = 0</a:t>
            </a:r>
          </a:p>
          <a:p>
            <a:pPr eaLnBrk="0" hangingPunct="0"/>
            <a:r>
              <a:rPr lang="en-US" sz="1400" dirty="0"/>
              <a:t>(at maturity)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2766" y="3472774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Vega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73549" y="5680953"/>
            <a:ext cx="71790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492074" y="2317002"/>
            <a:ext cx="4988496" cy="325264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350073" y="2214514"/>
            <a:ext cx="11620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At the money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80317" y="2644975"/>
            <a:ext cx="5371462" cy="292466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8312047" y="2480103"/>
            <a:ext cx="13665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Near the money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79387" y="3142034"/>
            <a:ext cx="6673175" cy="2410535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479865" y="4805247"/>
            <a:ext cx="16297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Far from the money</a:t>
            </a:r>
          </a:p>
        </p:txBody>
      </p:sp>
    </p:spTree>
    <p:extLst>
      <p:ext uri="{BB962C8B-B14F-4D97-AF65-F5344CB8AC3E}">
        <p14:creationId xmlns:p14="http://schemas.microsoft.com/office/powerpoint/2010/main" val="114940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Vega &amp; Theta Trends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448801" y="6248401"/>
            <a:ext cx="5341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 = 0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9812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1981200" y="3659188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188723" y="5201968"/>
            <a:ext cx="13665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Near the money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311275" y="4973636"/>
            <a:ext cx="11620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At the money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949226" y="4069892"/>
            <a:ext cx="179914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/>
              <a:t>Away from the money</a:t>
            </a:r>
          </a:p>
        </p:txBody>
      </p:sp>
      <p:sp>
        <p:nvSpPr>
          <p:cNvPr id="59401" name="Freeform 9"/>
          <p:cNvSpPr>
            <a:spLocks/>
          </p:cNvSpPr>
          <p:nvPr/>
        </p:nvSpPr>
        <p:spPr bwMode="auto">
          <a:xfrm>
            <a:off x="2393004" y="3698875"/>
            <a:ext cx="6293796" cy="369332"/>
          </a:xfrm>
          <a:custGeom>
            <a:avLst/>
            <a:gdLst>
              <a:gd name="T0" fmla="*/ 0 w 4176"/>
              <a:gd name="T1" fmla="*/ 0 h 624"/>
              <a:gd name="T2" fmla="*/ 384 w 4176"/>
              <a:gd name="T3" fmla="*/ 576 h 624"/>
              <a:gd name="T4" fmla="*/ 1008 w 4176"/>
              <a:gd name="T5" fmla="*/ 288 h 624"/>
              <a:gd name="T6" fmla="*/ 2112 w 4176"/>
              <a:gd name="T7" fmla="*/ 48 h 624"/>
              <a:gd name="T8" fmla="*/ 4176 w 4176"/>
              <a:gd name="T9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624">
                <a:moveTo>
                  <a:pt x="0" y="0"/>
                </a:moveTo>
                <a:cubicBezTo>
                  <a:pt x="108" y="264"/>
                  <a:pt x="216" y="528"/>
                  <a:pt x="384" y="576"/>
                </a:cubicBezTo>
                <a:cubicBezTo>
                  <a:pt x="552" y="624"/>
                  <a:pt x="720" y="376"/>
                  <a:pt x="1008" y="288"/>
                </a:cubicBezTo>
                <a:cubicBezTo>
                  <a:pt x="1296" y="200"/>
                  <a:pt x="1584" y="96"/>
                  <a:pt x="2112" y="48"/>
                </a:cubicBezTo>
                <a:cubicBezTo>
                  <a:pt x="2640" y="0"/>
                  <a:pt x="3408" y="0"/>
                  <a:pt x="4176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9402" name="Freeform 10"/>
          <p:cNvSpPr>
            <a:spLocks/>
          </p:cNvSpPr>
          <p:nvPr/>
        </p:nvSpPr>
        <p:spPr bwMode="auto">
          <a:xfrm>
            <a:off x="2091446" y="3736974"/>
            <a:ext cx="6747753" cy="1395413"/>
          </a:xfrm>
          <a:custGeom>
            <a:avLst/>
            <a:gdLst>
              <a:gd name="T0" fmla="*/ 0 w 4272"/>
              <a:gd name="T1" fmla="*/ 0 h 1144"/>
              <a:gd name="T2" fmla="*/ 432 w 4272"/>
              <a:gd name="T3" fmla="*/ 1056 h 1144"/>
              <a:gd name="T4" fmla="*/ 1488 w 4272"/>
              <a:gd name="T5" fmla="*/ 528 h 1144"/>
              <a:gd name="T6" fmla="*/ 2352 w 4272"/>
              <a:gd name="T7" fmla="*/ 192 h 1144"/>
              <a:gd name="T8" fmla="*/ 4272 w 4272"/>
              <a:gd name="T9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1144">
                <a:moveTo>
                  <a:pt x="0" y="0"/>
                </a:moveTo>
                <a:cubicBezTo>
                  <a:pt x="92" y="484"/>
                  <a:pt x="184" y="968"/>
                  <a:pt x="432" y="1056"/>
                </a:cubicBezTo>
                <a:cubicBezTo>
                  <a:pt x="680" y="1144"/>
                  <a:pt x="1168" y="672"/>
                  <a:pt x="1488" y="528"/>
                </a:cubicBezTo>
                <a:cubicBezTo>
                  <a:pt x="1808" y="384"/>
                  <a:pt x="1888" y="280"/>
                  <a:pt x="2352" y="192"/>
                </a:cubicBezTo>
                <a:cubicBezTo>
                  <a:pt x="2816" y="104"/>
                  <a:pt x="3544" y="52"/>
                  <a:pt x="4272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9403" name="Freeform 11"/>
          <p:cNvSpPr>
            <a:spLocks/>
          </p:cNvSpPr>
          <p:nvPr/>
        </p:nvSpPr>
        <p:spPr bwMode="auto">
          <a:xfrm>
            <a:off x="2188723" y="3814763"/>
            <a:ext cx="6802877" cy="2395538"/>
          </a:xfrm>
          <a:custGeom>
            <a:avLst/>
            <a:gdLst>
              <a:gd name="T0" fmla="*/ 0 w 4224"/>
              <a:gd name="T1" fmla="*/ 2736 h 2736"/>
              <a:gd name="T2" fmla="*/ 1824 w 4224"/>
              <a:gd name="T3" fmla="*/ 768 h 2736"/>
              <a:gd name="T4" fmla="*/ 4224 w 4224"/>
              <a:gd name="T5" fmla="*/ 0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4" h="2736">
                <a:moveTo>
                  <a:pt x="0" y="2736"/>
                </a:moveTo>
                <a:cubicBezTo>
                  <a:pt x="560" y="1980"/>
                  <a:pt x="1120" y="1224"/>
                  <a:pt x="1824" y="768"/>
                </a:cubicBezTo>
                <a:cubicBezTo>
                  <a:pt x="2528" y="312"/>
                  <a:pt x="3376" y="156"/>
                  <a:pt x="4224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752601" y="6248401"/>
            <a:ext cx="5309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T = T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7391400" y="5132388"/>
            <a:ext cx="7916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THETA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8153401" y="2819400"/>
            <a:ext cx="71667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VEGA</a:t>
            </a:r>
          </a:p>
        </p:txBody>
      </p:sp>
      <p:sp>
        <p:nvSpPr>
          <p:cNvPr id="59409" name="Freeform 17"/>
          <p:cNvSpPr>
            <a:spLocks/>
          </p:cNvSpPr>
          <p:nvPr/>
        </p:nvSpPr>
        <p:spPr bwMode="auto">
          <a:xfrm rot="9089679" flipV="1">
            <a:off x="2285787" y="1855204"/>
            <a:ext cx="6670609" cy="1544442"/>
          </a:xfrm>
          <a:custGeom>
            <a:avLst/>
            <a:gdLst>
              <a:gd name="T0" fmla="*/ 0 w 4224"/>
              <a:gd name="T1" fmla="*/ 2736 h 2736"/>
              <a:gd name="T2" fmla="*/ 1824 w 4224"/>
              <a:gd name="T3" fmla="*/ 768 h 2736"/>
              <a:gd name="T4" fmla="*/ 4224 w 4224"/>
              <a:gd name="T5" fmla="*/ 0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4" h="2736">
                <a:moveTo>
                  <a:pt x="0" y="2736"/>
                </a:moveTo>
                <a:cubicBezTo>
                  <a:pt x="560" y="1980"/>
                  <a:pt x="1120" y="1224"/>
                  <a:pt x="1824" y="768"/>
                </a:cubicBezTo>
                <a:cubicBezTo>
                  <a:pt x="2528" y="312"/>
                  <a:pt x="3376" y="156"/>
                  <a:pt x="4224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8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 (Gamma Rent)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8063" y="2243016"/>
            <a:ext cx="7635875" cy="2371969"/>
          </a:xfrm>
        </p:spPr>
        <p:txBody>
          <a:bodyPr/>
          <a:lstStyle/>
          <a:p>
            <a:r>
              <a:rPr lang="en-US" dirty="0"/>
              <a:t>Alpha: </a:t>
            </a:r>
          </a:p>
          <a:p>
            <a:pPr lvl="1"/>
            <a:r>
              <a:rPr lang="en-US" dirty="0"/>
              <a:t>Is the ratio of gamma over theta</a:t>
            </a:r>
          </a:p>
          <a:p>
            <a:pPr lvl="1"/>
            <a:r>
              <a:rPr lang="en-US" dirty="0"/>
              <a:t>Is an indicator of the quality of earnings from gamma</a:t>
            </a:r>
          </a:p>
          <a:p>
            <a:pPr lvl="2"/>
            <a:r>
              <a:rPr lang="en-US" dirty="0"/>
              <a:t>High alpha: the trader is risking heavy theta for gains in gamma</a:t>
            </a:r>
          </a:p>
          <a:p>
            <a:pPr lvl="2"/>
            <a:r>
              <a:rPr lang="en-US" dirty="0"/>
              <a:t>Low alpha: the trader is risking little theta for gains in gamma</a:t>
            </a:r>
          </a:p>
        </p:txBody>
      </p:sp>
    </p:spTree>
    <p:extLst>
      <p:ext uri="{BB962C8B-B14F-4D97-AF65-F5344CB8AC3E}">
        <p14:creationId xmlns:p14="http://schemas.microsoft.com/office/powerpoint/2010/main" val="33791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7635875" cy="4114800"/>
          </a:xfrm>
        </p:spPr>
        <p:txBody>
          <a:bodyPr/>
          <a:lstStyle/>
          <a:p>
            <a:r>
              <a:rPr lang="en-US"/>
              <a:t>Holding all else constant</a:t>
            </a:r>
          </a:p>
          <a:p>
            <a:pPr lvl="1"/>
            <a:r>
              <a:rPr lang="en-US"/>
              <a:t>Alpha remains constant as an option moves toward expiration</a:t>
            </a:r>
          </a:p>
          <a:p>
            <a:pPr lvl="1"/>
            <a:r>
              <a:rPr lang="en-US"/>
              <a:t>Alpha represents the relationship between the change in implied volatility and change in time decay</a:t>
            </a:r>
          </a:p>
          <a:p>
            <a:pPr lvl="1">
              <a:buFontTx/>
              <a:buNone/>
            </a:pPr>
            <a:endParaRPr lang="en-US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92463" y="4105275"/>
          <a:ext cx="15922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431640" progId="Equation.3">
                  <p:embed/>
                </p:oleObj>
              </mc:Choice>
              <mc:Fallback>
                <p:oleObj name="Equation" r:id="rId2" imgW="583920" imgH="4316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4105275"/>
                        <a:ext cx="1592262" cy="1176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54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Fair-Value Alpha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7294563" cy="4114800"/>
          </a:xfrm>
        </p:spPr>
        <p:txBody>
          <a:bodyPr/>
          <a:lstStyle/>
          <a:p>
            <a:r>
              <a:rPr lang="en-US"/>
              <a:t>Fair-Value Alpha is the calculated alpha when interest rates are set to zero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048001" y="3124201"/>
          <a:ext cx="21494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93480" progId="Equation.3">
                  <p:embed/>
                </p:oleObj>
              </mc:Choice>
              <mc:Fallback>
                <p:oleObj name="Equation" r:id="rId2" imgW="825480" imgH="393480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124201"/>
                        <a:ext cx="2149475" cy="1025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1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Greeks</a:t>
            </a:r>
          </a:p>
          <a:p>
            <a:pPr lvl="1"/>
            <a:r>
              <a:rPr lang="en-US" dirty="0"/>
              <a:t>Delta</a:t>
            </a:r>
          </a:p>
          <a:p>
            <a:pPr lvl="1"/>
            <a:r>
              <a:rPr lang="en-US" dirty="0"/>
              <a:t>Gamma</a:t>
            </a:r>
          </a:p>
          <a:p>
            <a:pPr lvl="1"/>
            <a:r>
              <a:rPr lang="en-US" dirty="0"/>
              <a:t>Theta</a:t>
            </a:r>
          </a:p>
          <a:p>
            <a:pPr lvl="1"/>
            <a:r>
              <a:rPr lang="en-US" dirty="0"/>
              <a:t>Vega</a:t>
            </a:r>
          </a:p>
          <a:p>
            <a:pPr lvl="1"/>
            <a:r>
              <a:rPr lang="en-US" dirty="0"/>
              <a:t>Rho</a:t>
            </a:r>
          </a:p>
          <a:p>
            <a:r>
              <a:rPr lang="en-US" dirty="0"/>
              <a:t>What can be inferred by the Greeks and their changes 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584781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Spread Fair-Value Alpha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7294563" cy="4114800"/>
          </a:xfrm>
        </p:spPr>
        <p:txBody>
          <a:bodyPr/>
          <a:lstStyle/>
          <a:p>
            <a:r>
              <a:rPr lang="en-US"/>
              <a:t>Fair-Value Alpha is the calculated alpha when interest rates are set to zero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6324" name="Object 1028"/>
          <p:cNvGraphicFramePr>
            <a:graphicFrameLocks noChangeAspect="1"/>
          </p:cNvGraphicFramePr>
          <p:nvPr/>
        </p:nvGraphicFramePr>
        <p:xfrm>
          <a:off x="2436814" y="3124201"/>
          <a:ext cx="33734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393480" progId="Equation.3">
                  <p:embed/>
                </p:oleObj>
              </mc:Choice>
              <mc:Fallback>
                <p:oleObj name="Equation" r:id="rId2" imgW="1295280" imgH="393480" progId="Equation.3">
                  <p:embed/>
                  <p:pic>
                    <p:nvPicPr>
                      <p:cNvPr id="5632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3124201"/>
                        <a:ext cx="3373437" cy="1025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17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Fair-Value Alpha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7294563" cy="4114800"/>
          </a:xfrm>
        </p:spPr>
        <p:txBody>
          <a:bodyPr/>
          <a:lstStyle/>
          <a:p>
            <a:r>
              <a:rPr lang="en-US"/>
              <a:t>General Rule (using Law of Large Numbers):</a:t>
            </a:r>
          </a:p>
          <a:p>
            <a:pPr lvl="1"/>
            <a:r>
              <a:rPr lang="en-US"/>
              <a:t>Losing position if: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Gaining position if: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89670808"/>
              </p:ext>
            </p:extLst>
          </p:nvPr>
        </p:nvGraphicFramePr>
        <p:xfrm>
          <a:off x="2961687" y="2898739"/>
          <a:ext cx="8255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457200" progId="Equation.3">
                  <p:embed/>
                </p:oleObj>
              </mc:Choice>
              <mc:Fallback>
                <p:oleObj name="Equation" r:id="rId2" imgW="406080" imgH="45720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687" y="2898739"/>
                        <a:ext cx="825500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29005941"/>
              </p:ext>
            </p:extLst>
          </p:nvPr>
        </p:nvGraphicFramePr>
        <p:xfrm>
          <a:off x="5019087" y="2898739"/>
          <a:ext cx="7667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57200" progId="Equation.3">
                  <p:embed/>
                </p:oleObj>
              </mc:Choice>
              <mc:Fallback>
                <p:oleObj name="Equation" r:id="rId4" imgW="406080" imgH="45720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087" y="2898739"/>
                        <a:ext cx="766763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03722"/>
              </p:ext>
            </p:extLst>
          </p:nvPr>
        </p:nvGraphicFramePr>
        <p:xfrm>
          <a:off x="2971800" y="4730684"/>
          <a:ext cx="8461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457200" progId="Equation.3">
                  <p:embed/>
                </p:oleObj>
              </mc:Choice>
              <mc:Fallback>
                <p:oleObj name="Equation" r:id="rId6" imgW="406080" imgH="457200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30684"/>
                        <a:ext cx="846138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97702"/>
              </p:ext>
            </p:extLst>
          </p:nvPr>
        </p:nvGraphicFramePr>
        <p:xfrm>
          <a:off x="5029200" y="4730685"/>
          <a:ext cx="787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457200" progId="Equation.3">
                  <p:embed/>
                </p:oleObj>
              </mc:Choice>
              <mc:Fallback>
                <p:oleObj name="Equation" r:id="rId8" imgW="406080" imgH="457200" progId="Equation.3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30685"/>
                        <a:ext cx="787400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70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9217"/>
            <a:ext cx="10363200" cy="724293"/>
          </a:xfrm>
        </p:spPr>
        <p:txBody>
          <a:bodyPr>
            <a:normAutofit/>
          </a:bodyPr>
          <a:lstStyle/>
          <a:p>
            <a:r>
              <a:rPr lang="en-US" dirty="0"/>
              <a:t>Rho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69548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Rho is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first derivative of the option price in relation to the interest rates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rate of change in the derivative price with a change in the interest rates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velocity that the option value changes as interest rates change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risk associated with financing the premium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3948491"/>
              </p:ext>
            </p:extLst>
          </p:nvPr>
        </p:nvGraphicFramePr>
        <p:xfrm>
          <a:off x="3112092" y="4504545"/>
          <a:ext cx="18938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431640" progId="Equation.3">
                  <p:embed/>
                </p:oleObj>
              </mc:Choice>
              <mc:Fallback>
                <p:oleObj name="Equation" r:id="rId2" imgW="622080" imgH="43164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92" y="4504545"/>
                        <a:ext cx="1893888" cy="1314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92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Rho Equations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54534"/>
              </p:ext>
            </p:extLst>
          </p:nvPr>
        </p:nvGraphicFramePr>
        <p:xfrm>
          <a:off x="3328194" y="2178844"/>
          <a:ext cx="553561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711000" progId="Equation.3">
                  <p:embed/>
                </p:oleObj>
              </mc:Choice>
              <mc:Fallback>
                <p:oleObj name="Equation" r:id="rId2" imgW="1574640" imgH="71100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194" y="2178844"/>
                        <a:ext cx="5535613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728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Rho Trend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76548"/>
              </p:ext>
            </p:extLst>
          </p:nvPr>
        </p:nvGraphicFramePr>
        <p:xfrm>
          <a:off x="1981200" y="1294606"/>
          <a:ext cx="8229600" cy="42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9715805" imgH="5038954" progId="Excel.Chart.8">
                  <p:embed/>
                </p:oleObj>
              </mc:Choice>
              <mc:Fallback>
                <p:oleObj name="Chart" r:id="rId2" imgW="9715805" imgH="5038954" progId="Excel.Chart.8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4606"/>
                        <a:ext cx="8229600" cy="426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51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 dirty="0"/>
              <a:t>Secondary Greeks</a:t>
            </a:r>
          </a:p>
        </p:txBody>
      </p:sp>
    </p:spTree>
    <p:extLst>
      <p:ext uri="{BB962C8B-B14F-4D97-AF65-F5344CB8AC3E}">
        <p14:creationId xmlns:p14="http://schemas.microsoft.com/office/powerpoint/2010/main" val="129736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 Call ($5 strike)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1"/>
            <a:ext cx="59055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567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 Put ($5 strike)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1"/>
            <a:ext cx="64008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520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 ($5 strike)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1"/>
            <a:ext cx="74295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00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Call ($5 strike)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1"/>
            <a:ext cx="70294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6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Thoughts</a:t>
            </a:r>
          </a:p>
        </p:txBody>
      </p:sp>
      <p:graphicFrame>
        <p:nvGraphicFramePr>
          <p:cNvPr id="5325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33713" y="2312988"/>
          <a:ext cx="5441950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1066680" progId="Equation.3">
                  <p:embed/>
                </p:oleObj>
              </mc:Choice>
              <mc:Fallback>
                <p:oleObj name="Equation" r:id="rId2" imgW="1701720" imgH="1066680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312988"/>
                        <a:ext cx="5441950" cy="3411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102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Put ($5 strike)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99" y="1331422"/>
            <a:ext cx="78390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75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Vega ($5 strike)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1"/>
            <a:ext cx="78105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20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Vanna ($5 strike)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447800"/>
            <a:ext cx="72675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676400" y="1143001"/>
            <a:ext cx="8763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(Change in Delta for a Small Change in Volatility)</a:t>
            </a:r>
          </a:p>
        </p:txBody>
      </p:sp>
    </p:spTree>
    <p:extLst>
      <p:ext uri="{BB962C8B-B14F-4D97-AF65-F5344CB8AC3E}">
        <p14:creationId xmlns:p14="http://schemas.microsoft.com/office/powerpoint/2010/main" val="4075412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Charm Call ($5 strike)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7334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752600" y="1143001"/>
            <a:ext cx="8686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("Delta Bleeding"- Delta's Sensitivity to Time)</a:t>
            </a:r>
          </a:p>
        </p:txBody>
      </p:sp>
    </p:spTree>
    <p:extLst>
      <p:ext uri="{BB962C8B-B14F-4D97-AF65-F5344CB8AC3E}">
        <p14:creationId xmlns:p14="http://schemas.microsoft.com/office/powerpoint/2010/main" val="3819939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Charm Put ($5 strike)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752600" y="1143001"/>
            <a:ext cx="8686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("Delta Bleeding"- Delta's Sensitivity to Time)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73342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53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Zomma ($5 strike)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69532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752600" y="1219201"/>
            <a:ext cx="8686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(Changes in Gamma with Respect to Changes in Implied Volatility)</a:t>
            </a:r>
          </a:p>
        </p:txBody>
      </p:sp>
    </p:spTree>
    <p:extLst>
      <p:ext uri="{BB962C8B-B14F-4D97-AF65-F5344CB8AC3E}">
        <p14:creationId xmlns:p14="http://schemas.microsoft.com/office/powerpoint/2010/main" val="3247128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($5 strike)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752600" y="1295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(Changes in Gamma with Respect to Changes in Price- Third-Order Derivative)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1"/>
            <a:ext cx="71056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919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Colour ($5 strike)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828800" y="1219201"/>
            <a:ext cx="8534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(Gamma's Sensitivity to Time Decay)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76401"/>
            <a:ext cx="81057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132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Do Greeks Tell You?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00183631"/>
              </p:ext>
            </p:extLst>
          </p:nvPr>
        </p:nvGraphicFramePr>
        <p:xfrm>
          <a:off x="2286000" y="1295401"/>
          <a:ext cx="7924800" cy="421030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 (Long)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Negative (Short)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Delta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Price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</a:t>
                      </a:r>
                      <a:endParaRPr kumimoji="0" 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Price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optionality – downside is limited to option premium paid.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call – price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put – price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optionality – DANGER - downside is unlimited.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call – price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put – price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Vega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All else being equal, volatility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All else being equal, volatility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All else being equal, time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All else being equal, time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increases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portfolio value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decreases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97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915400" cy="1295400"/>
          </a:xfrm>
        </p:spPr>
        <p:txBody>
          <a:bodyPr/>
          <a:lstStyle/>
          <a:p>
            <a:r>
              <a:rPr lang="en-US"/>
              <a:t>Basic Greek Intuition for Risk Analysts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458200" cy="4724400"/>
          </a:xfrm>
        </p:spPr>
        <p:txBody>
          <a:bodyPr/>
          <a:lstStyle/>
          <a:p>
            <a:r>
              <a:rPr lang="en-US" dirty="0"/>
              <a:t>Positive/negative delta = long/short position</a:t>
            </a:r>
          </a:p>
          <a:p>
            <a:r>
              <a:rPr lang="en-US" dirty="0"/>
              <a:t>Positive/negative gamma = long/short option position (put or call) </a:t>
            </a:r>
          </a:p>
          <a:p>
            <a:r>
              <a:rPr lang="en-US" dirty="0"/>
              <a:t>Long option positions, usually infer negative theta and positive Vega (all else being equal, the passage of time decreases value of an option while option value increases with volatility increases)</a:t>
            </a:r>
          </a:p>
        </p:txBody>
      </p:sp>
    </p:spTree>
    <p:extLst>
      <p:ext uri="{BB962C8B-B14F-4D97-AF65-F5344CB8AC3E}">
        <p14:creationId xmlns:p14="http://schemas.microsoft.com/office/powerpoint/2010/main" val="164666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7635875" cy="4114800"/>
          </a:xfrm>
        </p:spPr>
        <p:txBody>
          <a:bodyPr/>
          <a:lstStyle/>
          <a:p>
            <a:r>
              <a:rPr lang="en-US"/>
              <a:t>Delta is </a:t>
            </a:r>
          </a:p>
          <a:p>
            <a:pPr lvl="1"/>
            <a:r>
              <a:rPr lang="en-US"/>
              <a:t>the first derivative of the option price in relation to the underlying asset</a:t>
            </a:r>
          </a:p>
          <a:p>
            <a:pPr lvl="1"/>
            <a:r>
              <a:rPr lang="en-US"/>
              <a:t>the rate of change in the derivative price with a change in the underlying price</a:t>
            </a:r>
          </a:p>
          <a:p>
            <a:pPr lvl="1"/>
            <a:r>
              <a:rPr lang="en-US"/>
              <a:t>the velocity that the option value changes as the underlying changes</a:t>
            </a:r>
          </a:p>
          <a:p>
            <a:pPr lvl="1"/>
            <a:endParaRPr lang="en-US"/>
          </a:p>
          <a:p>
            <a:pPr lvl="1"/>
            <a:r>
              <a:rPr lang="en-US"/>
              <a:t> 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334159"/>
              </p:ext>
            </p:extLst>
          </p:nvPr>
        </p:nvGraphicFramePr>
        <p:xfrm>
          <a:off x="3077186" y="3919415"/>
          <a:ext cx="13287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431640" progId="Equation.3">
                  <p:embed/>
                </p:oleObj>
              </mc:Choice>
              <mc:Fallback>
                <p:oleObj name="Equation" r:id="rId2" imgW="634680" imgH="43164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186" y="3919415"/>
                        <a:ext cx="1328737" cy="903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951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US"/>
              <a:t>Basic Greek Intuition for Risk Analysts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458200" cy="4724400"/>
          </a:xfrm>
        </p:spPr>
        <p:txBody>
          <a:bodyPr/>
          <a:lstStyle/>
          <a:p>
            <a:r>
              <a:rPr lang="en-US" dirty="0"/>
              <a:t>Short option positions, usually infer positive theta and negative Vega (all else being equal, the passage of time decreases value of an option while option value decreases with volatility increases)</a:t>
            </a:r>
          </a:p>
        </p:txBody>
      </p:sp>
    </p:spTree>
    <p:extLst>
      <p:ext uri="{BB962C8B-B14F-4D97-AF65-F5344CB8AC3E}">
        <p14:creationId xmlns:p14="http://schemas.microsoft.com/office/powerpoint/2010/main" val="2338585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484" y="266700"/>
            <a:ext cx="8578392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Basic Greek Intuition for Risk Analysts II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458200" cy="4724400"/>
          </a:xfrm>
        </p:spPr>
        <p:txBody>
          <a:bodyPr/>
          <a:lstStyle/>
          <a:p>
            <a:r>
              <a:rPr lang="en-US" dirty="0"/>
              <a:t>Cannot just look at delta to assess market risk</a:t>
            </a:r>
          </a:p>
          <a:p>
            <a:pPr lvl="1"/>
            <a:r>
              <a:rPr lang="en-US" sz="2000" dirty="0"/>
              <a:t>Big difference in risk between positive and negative gamma</a:t>
            </a:r>
          </a:p>
          <a:p>
            <a:pPr lvl="1"/>
            <a:r>
              <a:rPr lang="en-US" sz="2000" dirty="0"/>
              <a:t>Max loss of owning (long) an option (positive gamma) is capped to the option’s premium</a:t>
            </a:r>
          </a:p>
          <a:p>
            <a:pPr lvl="1"/>
            <a:r>
              <a:rPr lang="en-US" sz="2000" dirty="0"/>
              <a:t>Much greater loss potential (risk) associated with writing an option (short gamma)</a:t>
            </a:r>
          </a:p>
          <a:p>
            <a:r>
              <a:rPr lang="en-US" dirty="0"/>
              <a:t>Theta and Vega are inversely related</a:t>
            </a:r>
          </a:p>
        </p:txBody>
      </p:sp>
    </p:spTree>
    <p:extLst>
      <p:ext uri="{BB962C8B-B14F-4D97-AF65-F5344CB8AC3E}">
        <p14:creationId xmlns:p14="http://schemas.microsoft.com/office/powerpoint/2010/main" val="130212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2286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Strategies Revolving Around the Greeks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229600" cy="4724400"/>
          </a:xfrm>
        </p:spPr>
        <p:txBody>
          <a:bodyPr/>
          <a:lstStyle/>
          <a:p>
            <a:r>
              <a:rPr lang="en-US" dirty="0"/>
              <a:t>In theory, a portfolio should be able to be rebalanced very frequently in order to maintain a zero delta, gamma, Vega, and theta.</a:t>
            </a:r>
          </a:p>
          <a:p>
            <a:r>
              <a:rPr lang="en-US" dirty="0"/>
              <a:t>In practice, usually only delta can be balanced – difficult to find options or other non-linear instruments to rebalance all the Greeks (especially in energy)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B8166-CC45-48CA-9DCF-BB9993AA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63898"/>
            <a:ext cx="7501380" cy="10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0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391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Strategies Revolving Around the Greeks II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229600" cy="4724400"/>
          </a:xfrm>
        </p:spPr>
        <p:txBody>
          <a:bodyPr/>
          <a:lstStyle/>
          <a:p>
            <a:r>
              <a:rPr lang="en-US" dirty="0"/>
              <a:t>In most cases, gamma, Vega, and theta are monitored and corrective action is taken when they become too large.</a:t>
            </a:r>
          </a:p>
          <a:p>
            <a:r>
              <a:rPr lang="en-US" dirty="0"/>
              <a:t>Very important to have limits set around the Greeks</a:t>
            </a:r>
          </a:p>
        </p:txBody>
      </p:sp>
    </p:spTree>
    <p:extLst>
      <p:ext uri="{BB962C8B-B14F-4D97-AF65-F5344CB8AC3E}">
        <p14:creationId xmlns:p14="http://schemas.microsoft.com/office/powerpoint/2010/main" val="2599231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653592"/>
          </a:xfrm>
        </p:spPr>
        <p:txBody>
          <a:bodyPr/>
          <a:lstStyle/>
          <a:p>
            <a:r>
              <a:rPr lang="en-US" dirty="0"/>
              <a:t>Greeks for a Portfolio</a:t>
            </a:r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9093583"/>
              </p:ext>
            </p:extLst>
          </p:nvPr>
        </p:nvGraphicFramePr>
        <p:xfrm>
          <a:off x="2717800" y="2254250"/>
          <a:ext cx="18605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431640" progId="Equation.3">
                  <p:embed/>
                </p:oleObj>
              </mc:Choice>
              <mc:Fallback>
                <p:oleObj name="Equation" r:id="rId2" imgW="761760" imgH="431640" progId="Equation.3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254250"/>
                        <a:ext cx="18605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2139057"/>
              </p:ext>
            </p:extLst>
          </p:nvPr>
        </p:nvGraphicFramePr>
        <p:xfrm>
          <a:off x="2717800" y="3781425"/>
          <a:ext cx="21891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431640" progId="Equation.3">
                  <p:embed/>
                </p:oleObj>
              </mc:Choice>
              <mc:Fallback>
                <p:oleObj name="Equation" r:id="rId4" imgW="850680" imgH="431640" progId="Equation.3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781425"/>
                        <a:ext cx="21891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E94CF84-860D-4BCB-85E7-F495C3CE0F1A}"/>
              </a:ext>
            </a:extLst>
          </p:cNvPr>
          <p:cNvGrpSpPr/>
          <p:nvPr/>
        </p:nvGrpSpPr>
        <p:grpSpPr>
          <a:xfrm>
            <a:off x="6858000" y="1008062"/>
            <a:ext cx="2317750" cy="5073650"/>
            <a:chOff x="6858000" y="1295400"/>
            <a:chExt cx="2317750" cy="5073650"/>
          </a:xfrm>
        </p:grpSpPr>
        <p:graphicFrame>
          <p:nvGraphicFramePr>
            <p:cNvPr id="624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393429"/>
                </p:ext>
              </p:extLst>
            </p:nvPr>
          </p:nvGraphicFramePr>
          <p:xfrm>
            <a:off x="6858000" y="2616200"/>
            <a:ext cx="2317750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76240" imgH="431640" progId="Equation.3">
                    <p:embed/>
                  </p:oleObj>
                </mc:Choice>
                <mc:Fallback>
                  <p:oleObj name="Equation" r:id="rId6" imgW="876240" imgH="431640" progId="Equation.3">
                    <p:embed/>
                    <p:pic>
                      <p:nvPicPr>
                        <p:cNvPr id="624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2616200"/>
                          <a:ext cx="2317750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230818"/>
                </p:ext>
              </p:extLst>
            </p:nvPr>
          </p:nvGraphicFramePr>
          <p:xfrm>
            <a:off x="6858000" y="1295400"/>
            <a:ext cx="2116138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431640" progId="Equation.3">
                    <p:embed/>
                  </p:oleObj>
                </mc:Choice>
                <mc:Fallback>
                  <p:oleObj name="Equation" r:id="rId8" imgW="799920" imgH="431640" progId="Equation.3">
                    <p:embed/>
                    <p:pic>
                      <p:nvPicPr>
                        <p:cNvPr id="624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1295400"/>
                          <a:ext cx="2116138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4074472"/>
                </p:ext>
              </p:extLst>
            </p:nvPr>
          </p:nvGraphicFramePr>
          <p:xfrm>
            <a:off x="6858000" y="3937000"/>
            <a:ext cx="2116138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9920" imgH="431640" progId="Equation.3">
                    <p:embed/>
                  </p:oleObj>
                </mc:Choice>
                <mc:Fallback>
                  <p:oleObj name="Equation" r:id="rId10" imgW="799920" imgH="431640" progId="Equation.3">
                    <p:embed/>
                    <p:pic>
                      <p:nvPicPr>
                        <p:cNvPr id="624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3937000"/>
                          <a:ext cx="2116138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141573"/>
                </p:ext>
              </p:extLst>
            </p:nvPr>
          </p:nvGraphicFramePr>
          <p:xfrm>
            <a:off x="6858000" y="5257800"/>
            <a:ext cx="2216150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38080" imgH="431640" progId="Equation.3">
                    <p:embed/>
                  </p:oleObj>
                </mc:Choice>
                <mc:Fallback>
                  <p:oleObj name="Equation" r:id="rId12" imgW="838080" imgH="431640" progId="Equation.3">
                    <p:embed/>
                    <p:pic>
                      <p:nvPicPr>
                        <p:cNvPr id="624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5257800"/>
                          <a:ext cx="2216150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6879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3924" y="445417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Greeks for Forwards and Futures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Long a Futures Contract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Delta = 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Gamma =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Theta =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Vega =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Short a Futures Contract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Delta = 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Gamma =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Theta =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Vega = 0</a:t>
            </a:r>
          </a:p>
        </p:txBody>
      </p:sp>
    </p:spTree>
    <p:extLst>
      <p:ext uri="{BB962C8B-B14F-4D97-AF65-F5344CB8AC3E}">
        <p14:creationId xmlns:p14="http://schemas.microsoft.com/office/powerpoint/2010/main" val="463762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351692"/>
            <a:ext cx="8596668" cy="742462"/>
          </a:xfrm>
        </p:spPr>
        <p:txBody>
          <a:bodyPr/>
          <a:lstStyle/>
          <a:p>
            <a:r>
              <a:rPr lang="en-US" dirty="0"/>
              <a:t>A Closer Look at “Delta Neutral”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01278" y="1295400"/>
            <a:ext cx="9210773" cy="472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Creating a delta “zero” position usually through the combination of futures (or forwards) and options.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Offset futures delta position with purchase or sale of options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Number of options used to offset futures/forwards is dependent upon option’s delta measurement (reciprocal of delta)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By using options to get to a delta neutral position –  you are increasing volatility (Vega) and time (theta) exposure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Rebalance to a zero delta as market changes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Dynamic hedge vs. static hedge (“put on and forget”)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Purchase/sell futures or forwards to rebalance delta daily or intraday</a:t>
            </a:r>
          </a:p>
        </p:txBody>
      </p:sp>
    </p:spTree>
    <p:extLst>
      <p:ext uri="{BB962C8B-B14F-4D97-AF65-F5344CB8AC3E}">
        <p14:creationId xmlns:p14="http://schemas.microsoft.com/office/powerpoint/2010/main" val="2857337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Closer Look at “Delta Neutral” II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376313" y="1451708"/>
            <a:ext cx="8758287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Taking directional price movement out of the equation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Method to be long/short volatility</a:t>
            </a:r>
          </a:p>
          <a:p>
            <a:pPr>
              <a:lnSpc>
                <a:spcPct val="150000"/>
              </a:lnSpc>
            </a:pPr>
            <a:r>
              <a:rPr lang="en-US" dirty="0"/>
              <a:t>Cons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Prices must move in an orderly fashion without gaps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Potential to fail during times of high volatility – when delta neutral is needed the most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0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1"/>
            <a:ext cx="6781800" cy="639763"/>
          </a:xfrm>
        </p:spPr>
        <p:txBody>
          <a:bodyPr>
            <a:normAutofit fontScale="90000"/>
          </a:bodyPr>
          <a:lstStyle/>
          <a:p>
            <a:r>
              <a:rPr lang="en-US"/>
              <a:t>Delta Neutral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0"/>
            <a:ext cx="7772400" cy="83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Portfolio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Long 317 Sept. $17.00 Crude puts at $.48 (delta = -.315)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Long 100 Sept. futures at $17.91 (current price, delta = 1.000)</a:t>
            </a:r>
          </a:p>
        </p:txBody>
      </p:sp>
      <p:graphicFrame>
        <p:nvGraphicFramePr>
          <p:cNvPr id="38948" name="Group 3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1715191"/>
              </p:ext>
            </p:extLst>
          </p:nvPr>
        </p:nvGraphicFramePr>
        <p:xfrm>
          <a:off x="3581401" y="2133600"/>
          <a:ext cx="2405063" cy="173736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Position Greeks at $17.91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Position delta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Position gamma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Position vega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9,800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Position theta: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-1,420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057400" y="3886200"/>
            <a:ext cx="8153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/>
              <a:t>Neutralized delta by purchasing 100 futures contracts and 317 puts</a:t>
            </a:r>
          </a:p>
          <a:p>
            <a:r>
              <a:rPr lang="en-US" sz="1600" dirty="0"/>
              <a:t>Gamma of 50.4 indicates change in delta as price changes</a:t>
            </a:r>
          </a:p>
          <a:p>
            <a:pPr lvl="1"/>
            <a:r>
              <a:rPr lang="en-US" sz="1400" dirty="0"/>
              <a:t>$0.10 upward price movement = portfolio gets bullish (long) by 5 contracts</a:t>
            </a:r>
          </a:p>
          <a:p>
            <a:pPr lvl="1"/>
            <a:r>
              <a:rPr lang="en-US" sz="1400" dirty="0"/>
              <a:t>$0.10 downward price movement = portfolio gets bearish (short) by 5 contracts</a:t>
            </a:r>
          </a:p>
          <a:p>
            <a:r>
              <a:rPr lang="en-US" sz="1600" dirty="0"/>
              <a:t>Introduced volatility and time exposure</a:t>
            </a:r>
          </a:p>
          <a:p>
            <a:pPr lvl="1"/>
            <a:r>
              <a:rPr lang="en-US" sz="1400" dirty="0"/>
              <a:t>$9,800 loss with a 1% decrease in volatility</a:t>
            </a:r>
          </a:p>
          <a:p>
            <a:pPr lvl="1"/>
            <a:r>
              <a:rPr lang="en-US" sz="1400" dirty="0"/>
              <a:t>$1,420 deterioration for each day</a:t>
            </a:r>
          </a:p>
          <a:p>
            <a:r>
              <a:rPr lang="en-US" sz="1600" dirty="0"/>
              <a:t>Position will normally make money when volatility increases early on</a:t>
            </a:r>
          </a:p>
        </p:txBody>
      </p:sp>
    </p:spTree>
    <p:extLst>
      <p:ext uri="{BB962C8B-B14F-4D97-AF65-F5344CB8AC3E}">
        <p14:creationId xmlns:p14="http://schemas.microsoft.com/office/powerpoint/2010/main" val="2183105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Greeks of Two Different Portfolios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Greeks for the following two Portfolios</a:t>
            </a:r>
          </a:p>
        </p:txBody>
      </p:sp>
    </p:spTree>
    <p:extLst>
      <p:ext uri="{BB962C8B-B14F-4D97-AF65-F5344CB8AC3E}">
        <p14:creationId xmlns:p14="http://schemas.microsoft.com/office/powerpoint/2010/main" val="42360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Derivative Value vs. Underlying Value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209800" y="15240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2209800" y="4495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2209800" y="1066800"/>
            <a:ext cx="6400800" cy="4876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451726" y="4659313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Underlying Price/Value</a:t>
            </a:r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2209800" y="1143000"/>
            <a:ext cx="6248400" cy="3352800"/>
          </a:xfrm>
          <a:custGeom>
            <a:avLst/>
            <a:gdLst>
              <a:gd name="T0" fmla="*/ 0 w 3936"/>
              <a:gd name="T1" fmla="*/ 2112 h 2112"/>
              <a:gd name="T2" fmla="*/ 1536 w 3936"/>
              <a:gd name="T3" fmla="*/ 1536 h 2112"/>
              <a:gd name="T4" fmla="*/ 3936 w 3936"/>
              <a:gd name="T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6" h="2112">
                <a:moveTo>
                  <a:pt x="0" y="2112"/>
                </a:moveTo>
                <a:cubicBezTo>
                  <a:pt x="440" y="2000"/>
                  <a:pt x="880" y="1888"/>
                  <a:pt x="1536" y="1536"/>
                </a:cubicBezTo>
                <a:cubicBezTo>
                  <a:pt x="2192" y="1184"/>
                  <a:pt x="3064" y="592"/>
                  <a:pt x="3936" y="0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 rot="16200000">
            <a:off x="633413" y="3197226"/>
            <a:ext cx="254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CC0000"/>
                </a:solidFill>
              </a:rPr>
              <a:t>Underlying Profit</a:t>
            </a:r>
            <a:r>
              <a:rPr lang="en-US" sz="1400"/>
              <a:t> / Option Value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193925" y="5497514"/>
            <a:ext cx="4299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45</a:t>
            </a:r>
            <a:r>
              <a:rPr lang="en-US" sz="1400" baseline="50000"/>
              <a:t>o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14601" y="2209801"/>
            <a:ext cx="19097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Delta = slope of the line</a:t>
            </a:r>
          </a:p>
        </p:txBody>
      </p:sp>
      <p:cxnSp>
        <p:nvCxnSpPr>
          <p:cNvPr id="5131" name="AutoShape 11"/>
          <p:cNvCxnSpPr>
            <a:cxnSpLocks noChangeShapeType="1"/>
            <a:stCxn id="5130" idx="2"/>
            <a:endCxn id="5127" idx="1"/>
          </p:cNvCxnSpPr>
          <p:nvPr/>
        </p:nvCxnSpPr>
        <p:spPr bwMode="auto">
          <a:xfrm>
            <a:off x="3470276" y="2524126"/>
            <a:ext cx="1177925" cy="1065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100514" y="5118101"/>
            <a:ext cx="176847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/>
              <a:t>Slope of the line is 45</a:t>
            </a:r>
            <a:r>
              <a:rPr lang="en-US" sz="1400" baseline="50000"/>
              <a:t>o</a:t>
            </a:r>
            <a:r>
              <a:rPr lang="en-US" sz="1400"/>
              <a:t> at the money</a:t>
            </a:r>
          </a:p>
          <a:p>
            <a:pPr algn="ctr" eaLnBrk="0" hangingPunct="0"/>
            <a:r>
              <a:rPr lang="en-US" sz="1400">
                <a:latin typeface="Symbol" panose="05050102010706020507" pitchFamily="18" charset="2"/>
              </a:rPr>
              <a:t>D</a:t>
            </a:r>
            <a:r>
              <a:rPr lang="en-US" sz="1400"/>
              <a:t> = 1</a:t>
            </a:r>
            <a:endParaRPr lang="en-US" sz="1400">
              <a:latin typeface="Symbol" panose="05050102010706020507" pitchFamily="18" charset="2"/>
            </a:endParaRP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 flipV="1">
            <a:off x="4191000" y="38862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6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482" y="304016"/>
            <a:ext cx="90424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Portfolio 1</a:t>
            </a:r>
          </a:p>
        </p:txBody>
      </p:sp>
      <p:graphicFrame>
        <p:nvGraphicFramePr>
          <p:cNvPr id="6758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36214590"/>
              </p:ext>
            </p:extLst>
          </p:nvPr>
        </p:nvGraphicFramePr>
        <p:xfrm>
          <a:off x="1236482" y="1371601"/>
          <a:ext cx="8686800" cy="4724402"/>
        </p:xfrm>
        <a:graphic>
          <a:graphicData uri="http://schemas.openxmlformats.org/drawingml/2006/table">
            <a:tbl>
              <a:tblPr/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Long/Short Put/Call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Strike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Volatility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Risk-Free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Call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Call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85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536" y="228601"/>
            <a:ext cx="90424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Portfolio 2</a:t>
            </a: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61496948"/>
              </p:ext>
            </p:extLst>
          </p:nvPr>
        </p:nvGraphicFramePr>
        <p:xfrm>
          <a:off x="1204536" y="1371601"/>
          <a:ext cx="8686800" cy="4724402"/>
        </p:xfrm>
        <a:graphic>
          <a:graphicData uri="http://schemas.openxmlformats.org/drawingml/2006/table">
            <a:tbl>
              <a:tblPr/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Long/Short Put/Call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Strike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Volatility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Risk-Free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Call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 Call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 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$5.20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6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  <p:graphicFrame>
        <p:nvGraphicFramePr>
          <p:cNvPr id="3993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1752600"/>
          <a:ext cx="624681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1066680" progId="Equation.3">
                  <p:embed/>
                </p:oleObj>
              </mc:Choice>
              <mc:Fallback>
                <p:oleObj name="Equation" r:id="rId2" imgW="1701720" imgH="106668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6246813" cy="3916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0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Delta for a Forward/Futures Contract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981200"/>
            <a:ext cx="6818313" cy="41148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the underlying increases by $0.01, the Futures price increases by $_.__</a:t>
            </a:r>
          </a:p>
          <a:p>
            <a:r>
              <a:rPr lang="en-US" dirty="0"/>
              <a:t>Thus, the         is 1 for a forward or futures contract</a:t>
            </a:r>
          </a:p>
          <a:p>
            <a:r>
              <a:rPr lang="en-US" dirty="0"/>
              <a:t>It is not the same for an option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4200" y="1600200"/>
          <a:ext cx="21336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431640" progId="Equation.3">
                  <p:embed/>
                </p:oleObj>
              </mc:Choice>
              <mc:Fallback>
                <p:oleObj name="Equation" r:id="rId2" imgW="634680" imgH="43164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133600" cy="1450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75876888"/>
              </p:ext>
            </p:extLst>
          </p:nvPr>
        </p:nvGraphicFramePr>
        <p:xfrm>
          <a:off x="3594100" y="3806826"/>
          <a:ext cx="5969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15640" progId="Equation.3">
                  <p:embed/>
                </p:oleObj>
              </mc:Choice>
              <mc:Fallback>
                <p:oleObj name="Equation" r:id="rId4" imgW="228600" imgH="21564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806826"/>
                        <a:ext cx="5969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8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 for an Option</a:t>
            </a:r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67714488"/>
              </p:ext>
            </p:extLst>
          </p:nvPr>
        </p:nvGraphicFramePr>
        <p:xfrm>
          <a:off x="2996406" y="1167606"/>
          <a:ext cx="6199188" cy="452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2260440" progId="Equation.3">
                  <p:embed/>
                </p:oleObj>
              </mc:Choice>
              <mc:Fallback>
                <p:oleObj name="Equation" r:id="rId2" imgW="3098520" imgH="226044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06" y="1167606"/>
                        <a:ext cx="6199188" cy="4522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0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 for an Option</a:t>
            </a:r>
          </a:p>
        </p:txBody>
      </p:sp>
      <p:graphicFrame>
        <p:nvGraphicFramePr>
          <p:cNvPr id="8195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89299381"/>
              </p:ext>
            </p:extLst>
          </p:nvPr>
        </p:nvGraphicFramePr>
        <p:xfrm>
          <a:off x="2028580" y="1104344"/>
          <a:ext cx="1163638" cy="452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1777680" progId="Equation.3">
                  <p:embed/>
                </p:oleObj>
              </mc:Choice>
              <mc:Fallback>
                <p:oleObj name="Equation" r:id="rId2" imgW="457200" imgH="177768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580" y="1104344"/>
                        <a:ext cx="1163638" cy="452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57601" y="1169988"/>
            <a:ext cx="12239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Call Option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733801" y="1752600"/>
            <a:ext cx="1201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Put Option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733801" y="2286000"/>
            <a:ext cx="2898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Price of the Underlying Asset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128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Strike Price 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733800" y="3581400"/>
            <a:ext cx="2884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Normal Distribution function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733800" y="4114800"/>
            <a:ext cx="1432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Risk-free rate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733800" y="4724400"/>
            <a:ext cx="168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Contract Tenure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733801" y="5257800"/>
            <a:ext cx="1006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1694706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10273</TotalTime>
  <Words>1916</Words>
  <Application>Microsoft Office PowerPoint</Application>
  <PresentationFormat>Widescreen</PresentationFormat>
  <Paragraphs>387</Paragraphs>
  <Slides>62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Equation</vt:lpstr>
      <vt:lpstr>Chart</vt:lpstr>
      <vt:lpstr>Greeks</vt:lpstr>
      <vt:lpstr>Greek Report</vt:lpstr>
      <vt:lpstr>Greeks</vt:lpstr>
      <vt:lpstr>Initial Thoughts</vt:lpstr>
      <vt:lpstr>Delta</vt:lpstr>
      <vt:lpstr>Derivative Value vs. Underlying Value </vt:lpstr>
      <vt:lpstr>Delta for a Forward/Futures Contract</vt:lpstr>
      <vt:lpstr>Equations for an Option</vt:lpstr>
      <vt:lpstr>Equations for an Option</vt:lpstr>
      <vt:lpstr>Delta for an Option</vt:lpstr>
      <vt:lpstr>Derivative Value vs. Underlying Value </vt:lpstr>
      <vt:lpstr>Derivative Value vs. Underlying Value </vt:lpstr>
      <vt:lpstr>Gamma</vt:lpstr>
      <vt:lpstr>Gamma Equations</vt:lpstr>
      <vt:lpstr>Velocity &amp; Acceleration</vt:lpstr>
      <vt:lpstr>Gamma Shapes over time</vt:lpstr>
      <vt:lpstr>Gamma Shapes</vt:lpstr>
      <vt:lpstr>Gamma Notes</vt:lpstr>
      <vt:lpstr>LT v.s. ST Positions</vt:lpstr>
      <vt:lpstr>Theta (Time Decay, Carry Cost or Rent)</vt:lpstr>
      <vt:lpstr>Theta</vt:lpstr>
      <vt:lpstr>Theta Trends</vt:lpstr>
      <vt:lpstr>Vega (also known as zeta or kappa)</vt:lpstr>
      <vt:lpstr>Vega Equations</vt:lpstr>
      <vt:lpstr>Vega Trends</vt:lpstr>
      <vt:lpstr>Vega &amp; Theta Trends</vt:lpstr>
      <vt:lpstr>Alpha (Gamma Rent)</vt:lpstr>
      <vt:lpstr>Alpha</vt:lpstr>
      <vt:lpstr>Fair-Value Alpha</vt:lpstr>
      <vt:lpstr>Spread Fair-Value Alpha</vt:lpstr>
      <vt:lpstr>Fair-Value Alpha</vt:lpstr>
      <vt:lpstr>Rho</vt:lpstr>
      <vt:lpstr>Rho Equations</vt:lpstr>
      <vt:lpstr>Rho Trend</vt:lpstr>
      <vt:lpstr>Secondary Greeks</vt:lpstr>
      <vt:lpstr>Delta Call ($5 strike)</vt:lpstr>
      <vt:lpstr>Delta Put ($5 strike)</vt:lpstr>
      <vt:lpstr>Gamma ($5 strike)</vt:lpstr>
      <vt:lpstr>Theta Call ($5 strike)</vt:lpstr>
      <vt:lpstr>Theta Put ($5 strike)</vt:lpstr>
      <vt:lpstr>Vega ($5 strike)</vt:lpstr>
      <vt:lpstr>Vanna ($5 strike)</vt:lpstr>
      <vt:lpstr>Charm Call ($5 strike)</vt:lpstr>
      <vt:lpstr>Charm Put ($5 strike)</vt:lpstr>
      <vt:lpstr>Zomma ($5 strike)</vt:lpstr>
      <vt:lpstr>Speed ($5 strike)</vt:lpstr>
      <vt:lpstr>Colour ($5 strike)</vt:lpstr>
      <vt:lpstr>What Do Greeks Tell You?</vt:lpstr>
      <vt:lpstr>Basic Greek Intuition for Risk Analysts</vt:lpstr>
      <vt:lpstr>Basic Greek Intuition for Risk Analysts</vt:lpstr>
      <vt:lpstr>Basic Greek Intuition for Risk Analysts II</vt:lpstr>
      <vt:lpstr>Strategies Revolving Around the Greeks</vt:lpstr>
      <vt:lpstr>Strategies Revolving Around the Greeks II</vt:lpstr>
      <vt:lpstr>Greeks for a Portfolio</vt:lpstr>
      <vt:lpstr>Greeks for Forwards and Futures</vt:lpstr>
      <vt:lpstr>A Closer Look at “Delta Neutral”</vt:lpstr>
      <vt:lpstr>A Closer Look at “Delta Neutral” II</vt:lpstr>
      <vt:lpstr>Delta Neutral Example</vt:lpstr>
      <vt:lpstr>Comparing the Greeks of Two Different Portfolios</vt:lpstr>
      <vt:lpstr>Portfolio 1</vt:lpstr>
      <vt:lpstr>Portfolio 2</vt:lpstr>
      <vt:lpstr>Final Thoughts</vt:lpstr>
    </vt:vector>
  </TitlesOfParts>
  <Company>Texas A&amp;M University Mays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Hallermann, Detlef</dc:creator>
  <cp:lastModifiedBy>Shi, Chunlin</cp:lastModifiedBy>
  <cp:revision>11</cp:revision>
  <dcterms:created xsi:type="dcterms:W3CDTF">2014-03-23T18:08:03Z</dcterms:created>
  <dcterms:modified xsi:type="dcterms:W3CDTF">2024-11-14T18:24:13Z</dcterms:modified>
</cp:coreProperties>
</file>