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xls" ContentType="application/vnd.ms-exce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69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6" r:id="rId20"/>
    <p:sldId id="277" r:id="rId21"/>
    <p:sldId id="279" r:id="rId22"/>
    <p:sldId id="278" r:id="rId23"/>
    <p:sldId id="290" r:id="rId24"/>
    <p:sldId id="291" r:id="rId25"/>
    <p:sldId id="280" r:id="rId26"/>
    <p:sldId id="281" r:id="rId27"/>
    <p:sldId id="292" r:id="rId28"/>
    <p:sldId id="293" r:id="rId29"/>
    <p:sldId id="282" r:id="rId30"/>
    <p:sldId id="294" r:id="rId31"/>
    <p:sldId id="298" r:id="rId32"/>
    <p:sldId id="299" r:id="rId33"/>
    <p:sldId id="285" r:id="rId34"/>
    <p:sldId id="295" r:id="rId35"/>
    <p:sldId id="296" r:id="rId36"/>
    <p:sldId id="297" r:id="rId37"/>
    <p:sldId id="300" r:id="rId38"/>
    <p:sldId id="306" r:id="rId39"/>
    <p:sldId id="301" r:id="rId40"/>
    <p:sldId id="302" r:id="rId41"/>
    <p:sldId id="304" r:id="rId42"/>
    <p:sldId id="303" r:id="rId43"/>
    <p:sldId id="305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28" r:id="rId56"/>
    <p:sldId id="330" r:id="rId57"/>
    <p:sldId id="329" r:id="rId58"/>
    <p:sldId id="335" r:id="rId59"/>
    <p:sldId id="331" r:id="rId60"/>
    <p:sldId id="333" r:id="rId61"/>
    <p:sldId id="334" r:id="rId62"/>
    <p:sldId id="336" r:id="rId63"/>
    <p:sldId id="337" r:id="rId64"/>
    <p:sldId id="338" r:id="rId65"/>
    <p:sldId id="339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83" d="100"/>
          <a:sy n="83" d="100"/>
        </p:scale>
        <p:origin x="-4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FF6B10-D15C-4F50-B136-540A876F20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20D089-2902-4053-AF7A-215E54F8C3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4B257-A429-47CB-846B-FB22BD83ADEA}" type="slidenum">
              <a:rPr lang="en-US"/>
              <a:pPr/>
              <a:t>1</a:t>
            </a:fld>
            <a:endParaRPr lang="en-US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EF686-ED78-44A5-9814-91AA55C8C776}" type="slidenum">
              <a:rPr lang="en-US"/>
              <a:pPr/>
              <a:t>10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CD16E-78C2-496C-8ED8-9773D0B97F8B}" type="slidenum">
              <a:rPr lang="en-US"/>
              <a:pPr/>
              <a:t>11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88AB3-9047-46E8-A0C3-45B8F5DA2D13}" type="slidenum">
              <a:rPr lang="en-US"/>
              <a:pPr/>
              <a:t>12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F8B-B483-4A07-A47F-2516332419DC}" type="slidenum">
              <a:rPr lang="en-US"/>
              <a:pPr/>
              <a:t>13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C6B14-B95F-4A87-BBAE-8BFEFA35C872}" type="slidenum">
              <a:rPr lang="en-US"/>
              <a:pPr/>
              <a:t>14</a:t>
            </a:fld>
            <a:endParaRPr 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B7F80-3A3B-41C0-80E5-446929D1DF54}" type="slidenum">
              <a:rPr lang="en-US"/>
              <a:pPr/>
              <a:t>15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1EDC7-DFF8-4D6D-B735-726761D91788}" type="slidenum">
              <a:rPr lang="en-US"/>
              <a:pPr/>
              <a:t>16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24B61-2C43-4FF9-89D6-10E77A2711F7}" type="slidenum">
              <a:rPr lang="en-US"/>
              <a:pPr/>
              <a:t>17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03CF8-EEF1-4E64-B68C-41023E82F78E}" type="slidenum">
              <a:rPr lang="en-US"/>
              <a:pPr/>
              <a:t>18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457A9-9104-444E-B47E-06C4F240ADE5}" type="slidenum">
              <a:rPr lang="en-US"/>
              <a:pPr/>
              <a:t>19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81978-E306-44D7-8493-6BDAB673CE40}" type="slidenum">
              <a:rPr lang="en-US"/>
              <a:pPr/>
              <a:t>2</a:t>
            </a:fld>
            <a:endParaRPr lang="en-US"/>
          </a:p>
        </p:txBody>
      </p:sp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8828D-9AB8-43DC-8A0F-8851D1D35EF7}" type="slidenum">
              <a:rPr lang="en-US"/>
              <a:pPr/>
              <a:t>20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95AF9-DB23-469C-BA0F-BB311E5012C7}" type="slidenum">
              <a:rPr lang="en-US"/>
              <a:pPr/>
              <a:t>21</a:t>
            </a:fld>
            <a:endParaRPr lang="en-US"/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6FFB3-0661-43E7-AB4F-ADA2D7B07041}" type="slidenum">
              <a:rPr lang="en-US"/>
              <a:pPr/>
              <a:t>22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13509-A29A-4F5D-87C7-AB20E5A90389}" type="slidenum">
              <a:rPr lang="en-US"/>
              <a:pPr/>
              <a:t>23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71417-7D5A-43BC-8188-DABC42892CE3}" type="slidenum">
              <a:rPr lang="en-US"/>
              <a:pPr/>
              <a:t>24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3C3DD-442F-43FE-A454-CD46EF884901}" type="slidenum">
              <a:rPr lang="en-US"/>
              <a:pPr/>
              <a:t>25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D1244-C220-43D7-A64E-8FE6C891EC5B}" type="slidenum">
              <a:rPr lang="en-US"/>
              <a:pPr/>
              <a:t>26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522BF-0983-4840-A10E-F2AD6C7C7047}" type="slidenum">
              <a:rPr lang="en-US"/>
              <a:pPr/>
              <a:t>27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758F4-D006-4CA6-8D65-A79D9048E5A9}" type="slidenum">
              <a:rPr lang="en-US"/>
              <a:pPr/>
              <a:t>28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76EF0-2179-495D-B962-D186EBC06843}" type="slidenum">
              <a:rPr lang="en-US"/>
              <a:pPr/>
              <a:t>29</a:t>
            </a:fld>
            <a:endParaRPr lang="en-US"/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CC848-D767-43D0-BCA0-FD6F68239255}" type="slidenum">
              <a:rPr lang="en-US"/>
              <a:pPr/>
              <a:t>3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64584-AB0E-4E90-A404-931B626BD9EB}" type="slidenum">
              <a:rPr lang="en-US"/>
              <a:pPr/>
              <a:t>30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1C76E-4ABE-4FBE-957E-BE59BA372728}" type="slidenum">
              <a:rPr lang="en-US"/>
              <a:pPr/>
              <a:t>31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A769-4B50-46E4-ABBF-F15A1653DE0A}" type="slidenum">
              <a:rPr lang="en-US"/>
              <a:pPr/>
              <a:t>32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C0760-2D14-46DB-8B25-C12701773240}" type="slidenum">
              <a:rPr lang="en-US"/>
              <a:pPr/>
              <a:t>33</a:t>
            </a:fld>
            <a:endParaRPr 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E6650-0A52-4C1A-9735-39D6873FB4B1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41B78-50D5-4663-A258-6BD63D4B3990}" type="slidenum">
              <a:rPr lang="en-US"/>
              <a:pPr/>
              <a:t>35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41BA6-5D52-4A2C-9601-9C7128AE4809}" type="slidenum">
              <a:rPr lang="en-US"/>
              <a:pPr/>
              <a:t>36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E123-3754-4E4D-AEF6-0FE87BC2E315}" type="slidenum">
              <a:rPr lang="en-US"/>
              <a:pPr/>
              <a:t>37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F1ED6-A134-47B9-BE24-62F385DB6079}" type="slidenum">
              <a:rPr lang="en-US"/>
              <a:pPr/>
              <a:t>38</a:t>
            </a:fld>
            <a:endParaRPr lang="en-US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66890-385B-4524-8076-6061EEC660F4}" type="slidenum">
              <a:rPr lang="en-US"/>
              <a:pPr/>
              <a:t>39</a:t>
            </a:fld>
            <a:endParaRPr lang="en-US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B4581-FDB9-4AF7-A3D6-48920F582BAC}" type="slidenum">
              <a:rPr lang="en-US"/>
              <a:pPr/>
              <a:t>4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646FC-C822-4065-839D-C510151E089C}" type="slidenum">
              <a:rPr lang="en-US"/>
              <a:pPr/>
              <a:t>40</a:t>
            </a:fld>
            <a:endParaRPr 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EC661-208B-4E60-81A6-907ABE72ED03}" type="slidenum">
              <a:rPr lang="en-US"/>
              <a:pPr/>
              <a:t>41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6B909-F111-4F98-921B-59CDA794DE9C}" type="slidenum">
              <a:rPr lang="en-US"/>
              <a:pPr/>
              <a:t>42</a:t>
            </a:fld>
            <a:endParaRPr 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8B321-3447-4273-9AE2-FA83B72B1506}" type="slidenum">
              <a:rPr lang="en-US"/>
              <a:pPr/>
              <a:t>43</a:t>
            </a:fld>
            <a:endParaRPr lang="en-US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72F1A-B1D0-499D-B585-F3E759F06AA5}" type="slidenum">
              <a:rPr lang="en-US"/>
              <a:pPr/>
              <a:t>44</a:t>
            </a:fld>
            <a:endParaRPr 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3D1A3-FD30-48D2-B2BB-834F14839425}" type="slidenum">
              <a:rPr lang="en-US"/>
              <a:pPr/>
              <a:t>45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6E183-19CC-400E-B7B8-B5AB5B714522}" type="slidenum">
              <a:rPr lang="en-US"/>
              <a:pPr/>
              <a:t>46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B3EB0-35FF-4BDD-9B09-E081BA07C7DF}" type="slidenum">
              <a:rPr lang="en-US"/>
              <a:pPr/>
              <a:t>47</a:t>
            </a:fld>
            <a:endParaRPr lang="en-US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1D1FD-2F1E-4142-9B3E-FBEE783992BF}" type="slidenum">
              <a:rPr lang="en-US"/>
              <a:pPr/>
              <a:t>48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DCD98-903B-4B8C-BD91-1EC53DE546A8}" type="slidenum">
              <a:rPr lang="en-US"/>
              <a:pPr/>
              <a:t>49</a:t>
            </a:fld>
            <a:endParaRPr lang="en-US"/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07EEF-7D77-451E-8E9A-BD85503BA2B3}" type="slidenum">
              <a:rPr lang="en-US"/>
              <a:pPr/>
              <a:t>5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306DF-9540-4873-B406-A7207A3A6799}" type="slidenum">
              <a:rPr lang="en-US"/>
              <a:pPr/>
              <a:t>50</a:t>
            </a:fld>
            <a:endParaRPr lang="en-US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614D4-8E76-487E-AB12-22D301CA0565}" type="slidenum">
              <a:rPr lang="en-US"/>
              <a:pPr/>
              <a:t>51</a:t>
            </a:fld>
            <a:endParaRPr lang="en-US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47A34-600A-4439-BADA-43EC06CF6E47}" type="slidenum">
              <a:rPr lang="en-US"/>
              <a:pPr/>
              <a:t>52</a:t>
            </a:fld>
            <a:endParaRPr 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FE01B-11C3-4636-8CDE-971858920413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F896D-B164-4EC1-B9FD-894DAFF7689A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927D-7AC1-43BB-A854-488F943EDE3D}" type="slidenum">
              <a:rPr lang="en-US"/>
              <a:pPr/>
              <a:t>55</a:t>
            </a:fld>
            <a:endParaRPr lang="en-US"/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9925E-A658-4A04-AF4D-559CE8D07DB7}" type="slidenum">
              <a:rPr lang="en-US"/>
              <a:pPr/>
              <a:t>56</a:t>
            </a:fld>
            <a:endParaRPr 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8742A-FD06-47CC-AF6C-802C9B914D54}" type="slidenum">
              <a:rPr lang="en-US"/>
              <a:pPr/>
              <a:t>57</a:t>
            </a:fld>
            <a:endParaRPr lang="en-US"/>
          </a:p>
        </p:txBody>
      </p:sp>
      <p:sp>
        <p:nvSpPr>
          <p:cNvPr id="14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CA8CC-1332-4405-96BE-2AA625FA3C99}" type="slidenum">
              <a:rPr lang="en-US"/>
              <a:pPr/>
              <a:t>59</a:t>
            </a:fld>
            <a:endParaRPr lang="en-US"/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D3DF6-24F8-42E1-9890-B76569115B00}" type="slidenum">
              <a:rPr lang="en-US"/>
              <a:pPr/>
              <a:t>60</a:t>
            </a:fld>
            <a:endParaRPr lang="en-US"/>
          </a:p>
        </p:txBody>
      </p:sp>
      <p:sp>
        <p:nvSpPr>
          <p:cNvPr id="155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A2A4F-C34F-49CE-88EF-292E33684CF1}" type="slidenum">
              <a:rPr lang="en-US"/>
              <a:pPr/>
              <a:t>6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2CCFE4-019B-4E7B-A81C-882B55EA1851}" type="slidenum">
              <a:rPr lang="en-US"/>
              <a:pPr/>
              <a:t>61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F7A1E-1AE3-42CD-866C-7C1EEF2DA9FA}" type="slidenum">
              <a:rPr lang="en-US"/>
              <a:pPr/>
              <a:t>63</a:t>
            </a:fld>
            <a:endParaRPr lang="en-US"/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E8D26-FB94-41A2-BFCE-FE682D964B52}" type="slidenum">
              <a:rPr lang="en-US"/>
              <a:pPr/>
              <a:t>64</a:t>
            </a:fld>
            <a:endParaRPr lang="en-US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5D8D8-F3AF-4266-AF44-2939D23400D4}" type="slidenum">
              <a:rPr lang="en-US"/>
              <a:pPr/>
              <a:t>65</a:t>
            </a:fld>
            <a:endParaRPr lang="en-US"/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9CBDD-68EC-4088-8144-3FA0CE827ED4}" type="slidenum">
              <a:rPr lang="en-US"/>
              <a:pPr/>
              <a:t>7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3374F-31F3-4186-8828-762F9D56A921}" type="slidenum">
              <a:rPr lang="en-US"/>
              <a:pPr/>
              <a:t>8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14155-099D-4C6C-B395-CF359CFE750C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DF7EF-96A8-47B8-8AD4-6D6C5ED56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0443-9637-4811-8643-5C97B0C4A8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B636B-310A-434A-BAD8-67C631999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83E589-288C-42C9-AB3D-624FCA02BE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7FBEE5-8810-49A0-9EE5-9195E10315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8F4CA-D805-455B-B4A1-D3AEABE71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D3D74-8645-4341-98FF-1C928BCB15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11DE7-59EC-445F-9CB1-2714287D47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E558C6-A94A-49EF-91DD-97F4B9D2A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F4F78-CF3E-40EA-AC25-A5FAEF6FE6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52A55-6D49-44B2-BF6E-79787A1870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244F7-DE86-40E3-A3D4-84B26C2648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4422E-65AB-46B4-8FE1-6E965A892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949330-4413-4A82-9A01-4C58556C45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Chart1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Chart2.xls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1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Hedging and Hedging Instruments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Naturally Long &amp; Short:</a:t>
            </a:r>
          </a:p>
          <a:p>
            <a:pPr lvl="1">
              <a:lnSpc>
                <a:spcPct val="90000"/>
              </a:lnSpc>
            </a:pPr>
            <a:r>
              <a:rPr lang="en-US"/>
              <a:t>Refineries</a:t>
            </a:r>
          </a:p>
          <a:p>
            <a:pPr lvl="2">
              <a:lnSpc>
                <a:spcPct val="90000"/>
              </a:lnSpc>
            </a:pPr>
            <a:r>
              <a:rPr lang="en-US"/>
              <a:t>Long HO &amp; UNL</a:t>
            </a:r>
          </a:p>
          <a:p>
            <a:pPr lvl="2">
              <a:lnSpc>
                <a:spcPct val="90000"/>
              </a:lnSpc>
            </a:pPr>
            <a:r>
              <a:rPr lang="en-US"/>
              <a:t>Short Oil</a:t>
            </a:r>
          </a:p>
          <a:p>
            <a:pPr lvl="1">
              <a:lnSpc>
                <a:spcPct val="90000"/>
              </a:lnSpc>
            </a:pPr>
            <a:r>
              <a:rPr lang="en-US"/>
              <a:t>Power Producers</a:t>
            </a:r>
          </a:p>
          <a:p>
            <a:pPr lvl="2">
              <a:lnSpc>
                <a:spcPct val="90000"/>
              </a:lnSpc>
            </a:pPr>
            <a:r>
              <a:rPr lang="en-US"/>
              <a:t>Long Power</a:t>
            </a:r>
          </a:p>
          <a:p>
            <a:pPr lvl="2">
              <a:lnSpc>
                <a:spcPct val="90000"/>
              </a:lnSpc>
            </a:pPr>
            <a:r>
              <a:rPr lang="en-US"/>
              <a:t>Short Natural Gas, Heating Oil, Coal</a:t>
            </a:r>
          </a:p>
          <a:p>
            <a:pPr lvl="1">
              <a:lnSpc>
                <a:spcPct val="90000"/>
              </a:lnSpc>
            </a:pPr>
            <a:r>
              <a:rPr lang="en-US"/>
              <a:t>Ranchers</a:t>
            </a:r>
          </a:p>
          <a:p>
            <a:pPr lvl="2">
              <a:lnSpc>
                <a:spcPct val="90000"/>
              </a:lnSpc>
            </a:pPr>
            <a:r>
              <a:rPr lang="en-US"/>
              <a:t>Long Pork, Beef</a:t>
            </a:r>
          </a:p>
          <a:p>
            <a:pPr lvl="2">
              <a:lnSpc>
                <a:spcPct val="90000"/>
              </a:lnSpc>
            </a:pPr>
            <a:r>
              <a:rPr lang="en-US"/>
              <a:t>Short Wheat, Soybean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Hedgers</a:t>
            </a:r>
          </a:p>
        </p:txBody>
      </p: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457200" y="4343400"/>
            <a:ext cx="7989888" cy="1600200"/>
            <a:chOff x="480" y="2784"/>
            <a:chExt cx="5033" cy="1008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80" y="3504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Short</a:t>
              </a:r>
            </a:p>
          </p:txBody>
        </p:sp>
        <p:sp>
          <p:nvSpPr>
            <p:cNvPr id="11267" name="Line 3"/>
            <p:cNvSpPr>
              <a:spLocks noChangeShapeType="1"/>
            </p:cNvSpPr>
            <p:nvPr/>
          </p:nvSpPr>
          <p:spPr bwMode="auto">
            <a:xfrm>
              <a:off x="672" y="3216"/>
              <a:ext cx="4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672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2928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5232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4992" y="3456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Long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736" y="3456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Flat</a:t>
              </a: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720" y="2784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3120" y="27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93725" y="1565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04800" y="1752600"/>
            <a:ext cx="3395663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Airline Companies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Industrial Corporations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Bakeries/Food Processors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Paper Mills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5486400" y="1752600"/>
            <a:ext cx="2719388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E&amp;P Producers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Mining Companies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Farmers/Ranchers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/>
              <a:t>Timber Companies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943600" y="3733800"/>
            <a:ext cx="1884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Hedge Trades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990600" y="3733800"/>
            <a:ext cx="1884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Hedge Trades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 Traders</a:t>
            </a:r>
          </a:p>
          <a:p>
            <a:pPr lvl="1"/>
            <a:r>
              <a:rPr lang="en-US"/>
              <a:t>Naturally Flat</a:t>
            </a:r>
          </a:p>
          <a:p>
            <a:pPr lvl="1"/>
            <a:r>
              <a:rPr lang="en-US"/>
              <a:t>First Trade is never a hedge trade</a:t>
            </a:r>
          </a:p>
          <a:p>
            <a:r>
              <a:rPr lang="en-US"/>
              <a:t>Hedge Traders</a:t>
            </a:r>
          </a:p>
          <a:p>
            <a:pPr lvl="1"/>
            <a:r>
              <a:rPr lang="en-US"/>
              <a:t>Producers:  Naturally Long</a:t>
            </a:r>
          </a:p>
          <a:p>
            <a:pPr lvl="1"/>
            <a:r>
              <a:rPr lang="en-US"/>
              <a:t>Consumers: Naturally Short</a:t>
            </a:r>
          </a:p>
          <a:p>
            <a:r>
              <a:rPr lang="en-US"/>
              <a:t>Spec Traders can perform hedge trades</a:t>
            </a:r>
          </a:p>
          <a:p>
            <a:r>
              <a:rPr lang="en-US"/>
              <a:t>Hedge Traders can perform spec trades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Hedging Instruments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Potential Hedge Transactions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Futures</a:t>
            </a:r>
          </a:p>
          <a:p>
            <a:pPr>
              <a:lnSpc>
                <a:spcPct val="90000"/>
              </a:lnSpc>
            </a:pPr>
            <a:r>
              <a:rPr lang="en-US"/>
              <a:t>Forwards</a:t>
            </a:r>
          </a:p>
          <a:p>
            <a:pPr>
              <a:lnSpc>
                <a:spcPct val="90000"/>
              </a:lnSpc>
            </a:pPr>
            <a:r>
              <a:rPr lang="en-US"/>
              <a:t>Fixed for Float Swap (“Fixed Price Swap”)</a:t>
            </a:r>
          </a:p>
          <a:p>
            <a:pPr>
              <a:lnSpc>
                <a:spcPct val="90000"/>
              </a:lnSpc>
            </a:pPr>
            <a:r>
              <a:rPr lang="en-US"/>
              <a:t>Call/Cap</a:t>
            </a:r>
          </a:p>
          <a:p>
            <a:pPr>
              <a:lnSpc>
                <a:spcPct val="90000"/>
              </a:lnSpc>
            </a:pPr>
            <a:r>
              <a:rPr lang="en-US"/>
              <a:t>Put/Floor</a:t>
            </a:r>
          </a:p>
          <a:p>
            <a:pPr>
              <a:lnSpc>
                <a:spcPct val="90000"/>
              </a:lnSpc>
            </a:pPr>
            <a:r>
              <a:rPr lang="en-US"/>
              <a:t>Spread Contracts/Options</a:t>
            </a:r>
          </a:p>
          <a:p>
            <a:pPr lvl="1">
              <a:lnSpc>
                <a:spcPct val="90000"/>
              </a:lnSpc>
            </a:pPr>
            <a:r>
              <a:rPr lang="en-US"/>
              <a:t>Time</a:t>
            </a:r>
          </a:p>
          <a:p>
            <a:pPr lvl="1">
              <a:lnSpc>
                <a:spcPct val="90000"/>
              </a:lnSpc>
            </a:pPr>
            <a:r>
              <a:rPr lang="en-US"/>
              <a:t>Location (Gas Basis)</a:t>
            </a:r>
          </a:p>
          <a:p>
            <a:pPr lvl="1">
              <a:lnSpc>
                <a:spcPct val="90000"/>
              </a:lnSpc>
            </a:pPr>
            <a:r>
              <a:rPr lang="en-US"/>
              <a:t>Cross-Commodity (Spark &amp; Crack Spreads)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882650"/>
          </a:xfrm>
        </p:spPr>
        <p:txBody>
          <a:bodyPr/>
          <a:lstStyle/>
          <a:p>
            <a:r>
              <a:rPr lang="en-US"/>
              <a:t>Futures Contracts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4876800"/>
          </a:xfrm>
        </p:spPr>
        <p:txBody>
          <a:bodyPr/>
          <a:lstStyle/>
          <a:p>
            <a:r>
              <a:rPr lang="en-US" sz="2800"/>
              <a:t>Available on a wide range of underlyings</a:t>
            </a:r>
          </a:p>
          <a:p>
            <a:r>
              <a:rPr lang="en-US" sz="2800"/>
              <a:t>Exchange traded</a:t>
            </a:r>
          </a:p>
          <a:p>
            <a:r>
              <a:rPr lang="en-US" sz="2800"/>
              <a:t>Specifications need to be defined:</a:t>
            </a:r>
          </a:p>
          <a:p>
            <a:pPr lvl="1"/>
            <a:r>
              <a:rPr lang="en-US" sz="2400"/>
              <a:t>What can be delivered</a:t>
            </a:r>
          </a:p>
          <a:p>
            <a:pPr lvl="1"/>
            <a:r>
              <a:rPr lang="en-US" sz="2400"/>
              <a:t>Where it can be delivered</a:t>
            </a:r>
          </a:p>
          <a:p>
            <a:pPr lvl="1"/>
            <a:r>
              <a:rPr lang="en-US" sz="2400"/>
              <a:t>When it can be delivered</a:t>
            </a:r>
          </a:p>
          <a:p>
            <a:r>
              <a:rPr lang="en-US" sz="2800"/>
              <a:t>The short position gets to choose between any </a:t>
            </a:r>
            <a:br>
              <a:rPr lang="en-US" sz="2800"/>
            </a:br>
            <a:r>
              <a:rPr lang="en-US" sz="2800"/>
              <a:t>	alternatives designated by the contract</a:t>
            </a:r>
            <a:br>
              <a:rPr lang="en-US" sz="2800"/>
            </a:br>
            <a:r>
              <a:rPr lang="en-US" sz="2800"/>
              <a:t>	specifications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8839200" cy="1143000"/>
          </a:xfrm>
        </p:spPr>
        <p:txBody>
          <a:bodyPr/>
          <a:lstStyle/>
          <a:p>
            <a:r>
              <a:rPr lang="en-US"/>
              <a:t>Forward Contracts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r>
              <a:rPr lang="en-US" sz="2800"/>
              <a:t>A forward contract is an</a:t>
            </a:r>
            <a:br>
              <a:rPr lang="en-US" sz="2800"/>
            </a:br>
            <a:r>
              <a:rPr lang="en-US" sz="2800"/>
              <a:t>	agreement to BUY or SELL an asset at a </a:t>
            </a:r>
            <a:br>
              <a:rPr lang="en-US" sz="2800"/>
            </a:br>
            <a:r>
              <a:rPr lang="en-US" sz="2800"/>
              <a:t>	certain time in the future for a certain price</a:t>
            </a:r>
            <a:br>
              <a:rPr lang="en-US" sz="2800"/>
            </a:br>
            <a:r>
              <a:rPr lang="en-US" sz="2800"/>
              <a:t>	(a delivery price)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- contrast this with a spot contract where there is an</a:t>
            </a:r>
            <a:br>
              <a:rPr lang="en-US" sz="2800"/>
            </a:br>
            <a:r>
              <a:rPr lang="en-US" sz="2800"/>
              <a:t>   agreement to buy or sell the asset immediately</a:t>
            </a:r>
            <a:br>
              <a:rPr lang="en-US" sz="2800"/>
            </a:br>
            <a:r>
              <a:rPr lang="en-US" sz="2800"/>
              <a:t>   (or within a very short period of time)</a:t>
            </a:r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839200" cy="1143000"/>
          </a:xfrm>
        </p:spPr>
        <p:txBody>
          <a:bodyPr/>
          <a:lstStyle/>
          <a:p>
            <a:r>
              <a:rPr lang="en-US"/>
              <a:t>Examples of Forward Contracts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r>
              <a:rPr lang="en-US"/>
              <a:t>An agreement to</a:t>
            </a:r>
          </a:p>
          <a:p>
            <a:pPr lvl="1"/>
            <a:r>
              <a:rPr lang="en-US"/>
              <a:t>buy 5,000 oz. of gold @ US$400/oz. in 1 year</a:t>
            </a:r>
          </a:p>
          <a:p>
            <a:pPr lvl="1"/>
            <a:r>
              <a:rPr lang="en-US"/>
              <a:t>sell £1,000,000 @ 1.5000US$/ £ in 6 months</a:t>
            </a:r>
          </a:p>
          <a:p>
            <a:pPr lvl="1"/>
            <a:r>
              <a:rPr lang="en-US"/>
              <a:t>earn a 4% rate of interest on a US$ deposit for a </a:t>
            </a:r>
            <a:br>
              <a:rPr lang="en-US"/>
            </a:br>
            <a:r>
              <a:rPr lang="en-US"/>
              <a:t>  3 month period starting in 6 months</a:t>
            </a:r>
          </a:p>
          <a:p>
            <a:pPr lvl="1"/>
            <a:r>
              <a:rPr lang="en-US"/>
              <a:t>sell 1,000,000 bbl. of oil @ US$20/bbl. in 9 months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839200" cy="1143000"/>
          </a:xfrm>
        </p:spPr>
        <p:txBody>
          <a:bodyPr/>
          <a:lstStyle/>
          <a:p>
            <a:r>
              <a:rPr lang="en-US"/>
              <a:t>How a Forward Contract 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r>
              <a:rPr lang="en-US"/>
              <a:t>The contract is an over-the-counter (OTC)</a:t>
            </a:r>
            <a:br>
              <a:rPr lang="en-US"/>
            </a:br>
            <a:r>
              <a:rPr lang="en-US"/>
              <a:t>agreement between 2 companies</a:t>
            </a:r>
          </a:p>
          <a:p>
            <a:r>
              <a:rPr lang="en-US"/>
              <a:t>Normally, the price of the contract is chosen so that the contract’s initial market value is 0</a:t>
            </a:r>
          </a:p>
          <a:p>
            <a:pPr lvl="1"/>
            <a:r>
              <a:rPr lang="en-US"/>
              <a:t>therefore, NO money changes hands when the contract is first negotiated and the contract is settled at maturity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685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800600"/>
          </a:xfrm>
        </p:spPr>
        <p:txBody>
          <a:bodyPr/>
          <a:lstStyle/>
          <a:p>
            <a:r>
              <a:rPr lang="en-US" sz="2800"/>
              <a:t>January 21, 2004: Westport Resources and Valero Refinery enters into a forward contract for Westport to sell 10,000 bbl. of 45</a:t>
            </a:r>
            <a:r>
              <a:rPr lang="en-US" sz="2800" baseline="30000"/>
              <a:t>o</a:t>
            </a:r>
            <a:r>
              <a:rPr lang="en-US" sz="2800"/>
              <a:t> API crude delivered at the Houston Ship Channel in August, 2005 for:</a:t>
            </a:r>
          </a:p>
          <a:p>
            <a:pPr lvl="1"/>
            <a:r>
              <a:rPr lang="en-US" sz="2400"/>
              <a:t>$30.42 </a:t>
            </a:r>
          </a:p>
          <a:p>
            <a:pPr lvl="1"/>
            <a:r>
              <a:rPr lang="en-US" sz="2400"/>
              <a:t>WTI +$2.00</a:t>
            </a:r>
          </a:p>
          <a:p>
            <a:endParaRPr lang="en-US" sz="3000"/>
          </a:p>
          <a:p>
            <a:r>
              <a:rPr lang="en-US" sz="2800"/>
              <a:t>Who is SHORT and who is LONG?</a:t>
            </a:r>
          </a:p>
          <a:p>
            <a:pPr lvl="1"/>
            <a:r>
              <a:rPr lang="en-US" sz="2400"/>
              <a:t>Position</a:t>
            </a:r>
          </a:p>
          <a:p>
            <a:pPr lvl="1"/>
            <a:r>
              <a:rPr lang="en-US" sz="2400"/>
              <a:t>Contract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839200" cy="1143000"/>
          </a:xfrm>
        </p:spPr>
        <p:txBody>
          <a:bodyPr/>
          <a:lstStyle/>
          <a:p>
            <a:r>
              <a:rPr lang="en-US"/>
              <a:t>Why </a:t>
            </a:r>
            <a:r>
              <a:rPr lang="en-US" u="sng"/>
              <a:t>Derivatives</a:t>
            </a:r>
            <a:r>
              <a:rPr lang="en-US"/>
              <a:t> are Used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hedge risks</a:t>
            </a:r>
          </a:p>
          <a:p>
            <a:pPr>
              <a:lnSpc>
                <a:spcPct val="90000"/>
              </a:lnSpc>
            </a:pPr>
            <a:r>
              <a:rPr lang="en-US"/>
              <a:t>To reflect a view on the future direction of the market</a:t>
            </a:r>
          </a:p>
          <a:p>
            <a:pPr>
              <a:lnSpc>
                <a:spcPct val="90000"/>
              </a:lnSpc>
            </a:pPr>
            <a:r>
              <a:rPr lang="en-US"/>
              <a:t>To lock in an arbitrage profit</a:t>
            </a:r>
          </a:p>
          <a:p>
            <a:pPr>
              <a:lnSpc>
                <a:spcPct val="90000"/>
              </a:lnSpc>
            </a:pPr>
            <a:r>
              <a:rPr lang="en-US"/>
              <a:t>To change the nature of an asset or liability</a:t>
            </a:r>
          </a:p>
          <a:p>
            <a:pPr>
              <a:lnSpc>
                <a:spcPct val="90000"/>
              </a:lnSpc>
            </a:pPr>
            <a:r>
              <a:rPr lang="en-US"/>
              <a:t>To change the nature of an investment</a:t>
            </a:r>
          </a:p>
          <a:p>
            <a:pPr lvl="1">
              <a:lnSpc>
                <a:spcPct val="90000"/>
              </a:lnSpc>
            </a:pPr>
            <a:r>
              <a:rPr lang="en-US"/>
              <a:t>without incurring the costs of selling </a:t>
            </a:r>
            <a:br>
              <a:rPr lang="en-US"/>
            </a:br>
            <a:r>
              <a:rPr lang="en-US"/>
              <a:t>1 portfolio and buying another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/>
          <a:lstStyle/>
          <a:p>
            <a:r>
              <a:rPr lang="en-US"/>
              <a:t>The Forward Price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</p:spPr>
        <p:txBody>
          <a:bodyPr/>
          <a:lstStyle/>
          <a:p>
            <a:r>
              <a:rPr lang="en-US"/>
              <a:t>The forward price</a:t>
            </a:r>
            <a:r>
              <a:rPr lang="en-US" sz="2800"/>
              <a:t> for a contract is the delivery price applicable to that contract today which makes the contract have zero value</a:t>
            </a:r>
          </a:p>
          <a:p>
            <a:r>
              <a:rPr lang="en-US"/>
              <a:t>The forward price </a:t>
            </a:r>
            <a:r>
              <a:rPr lang="en-US" sz="2800"/>
              <a:t>may be different for contracts of different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maturities</a:t>
            </a:r>
          </a:p>
          <a:p>
            <a:r>
              <a:rPr lang="en-US" sz="2800"/>
              <a:t>The forward price may be:</a:t>
            </a:r>
          </a:p>
          <a:p>
            <a:pPr lvl="1"/>
            <a:r>
              <a:rPr lang="en-US" sz="2400"/>
              <a:t>tied to a specific index </a:t>
            </a:r>
          </a:p>
          <a:p>
            <a:pPr lvl="1"/>
            <a:r>
              <a:rPr lang="en-US" sz="2400"/>
              <a:t>Tied to a pricing formula</a:t>
            </a:r>
          </a:p>
          <a:p>
            <a:pPr lvl="1"/>
            <a:r>
              <a:rPr lang="en-US" sz="2400"/>
              <a:t>fixed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/>
          <a:lstStyle/>
          <a:p>
            <a:r>
              <a:rPr lang="en-US"/>
              <a:t>The Forward Curve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800600"/>
          </a:xfrm>
        </p:spPr>
        <p:txBody>
          <a:bodyPr/>
          <a:lstStyle/>
          <a:p>
            <a:r>
              <a:rPr lang="en-US" sz="2800"/>
              <a:t>A series of time dependent prices that:</a:t>
            </a:r>
          </a:p>
          <a:p>
            <a:pPr lvl="1"/>
            <a:r>
              <a:rPr lang="en-US" sz="2400"/>
              <a:t>Represents the market’s view of how a commodity’s price will change over time</a:t>
            </a:r>
          </a:p>
          <a:p>
            <a:pPr lvl="1"/>
            <a:r>
              <a:rPr lang="en-US" sz="2400"/>
              <a:t>Are continuously changing as the market view changes</a:t>
            </a:r>
          </a:p>
          <a:p>
            <a:pPr lvl="1"/>
            <a:r>
              <a:rPr lang="en-US" sz="2400"/>
              <a:t> Vary in length according to </a:t>
            </a:r>
          </a:p>
          <a:p>
            <a:pPr lvl="2"/>
            <a:r>
              <a:rPr lang="en-US" sz="2000"/>
              <a:t>Commodity</a:t>
            </a:r>
          </a:p>
          <a:p>
            <a:pPr lvl="2"/>
            <a:r>
              <a:rPr lang="en-US" sz="2000"/>
              <a:t>Volume traded/liquidity</a:t>
            </a:r>
          </a:p>
          <a:p>
            <a:pPr lvl="2"/>
            <a:r>
              <a:rPr lang="en-US" sz="2000"/>
              <a:t>Location</a:t>
            </a:r>
          </a:p>
          <a:p>
            <a:pPr lvl="2">
              <a:buFontTx/>
              <a:buNone/>
            </a:pPr>
            <a:endParaRPr lang="en-US" sz="20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Henry Hub Forward Curve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77950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1377950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1592263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40100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4652963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52959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5938838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65817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7224713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786765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8510588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915352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9796463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104394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11082338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1725275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0" y="12368213"/>
            <a:ext cx="9144000" cy="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838200" y="1828800"/>
            <a:ext cx="7010400" cy="4102100"/>
            <a:chOff x="0" y="0"/>
            <a:chExt cx="10362" cy="2584"/>
          </a:xfrm>
        </p:grpSpPr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10362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 b="1">
                  <a:latin typeface="Verdana" pitchFamily="34" charset="0"/>
                </a:rPr>
                <a:t>Official - 01/21/04</a:t>
              </a:r>
              <a:endParaRPr lang="en-US"/>
            </a:p>
          </p:txBody>
        </p:sp>
        <p:sp>
          <p:nvSpPr>
            <p:cNvPr id="24600" name="Rectangle 24"/>
            <p:cNvSpPr>
              <a:spLocks noChangeArrowheads="1" noTextEdit="1"/>
            </p:cNvSpPr>
            <p:nvPr/>
          </p:nvSpPr>
          <p:spPr bwMode="auto">
            <a:xfrm>
              <a:off x="5755" y="135"/>
              <a:ext cx="4607" cy="289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0" y="424"/>
              <a:ext cx="2336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Feb-04</a:t>
              </a:r>
              <a:endParaRPr lang="en-US"/>
            </a:p>
          </p:txBody>
        </p:sp>
        <p:sp>
          <p:nvSpPr>
            <p:cNvPr id="24602" name="Rectangle 26"/>
            <p:cNvSpPr>
              <a:spLocks noChangeArrowheads="1" noTextEdit="1"/>
            </p:cNvSpPr>
            <p:nvPr/>
          </p:nvSpPr>
          <p:spPr bwMode="auto">
            <a:xfrm>
              <a:off x="5755" y="424"/>
              <a:ext cx="4607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0" y="559"/>
              <a:ext cx="2336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Mar-04</a:t>
              </a:r>
              <a:endParaRPr lang="en-US"/>
            </a:p>
          </p:txBody>
        </p:sp>
        <p:sp>
          <p:nvSpPr>
            <p:cNvPr id="24604" name="Rectangle 28"/>
            <p:cNvSpPr>
              <a:spLocks noChangeArrowheads="1" noTextEdit="1"/>
            </p:cNvSpPr>
            <p:nvPr/>
          </p:nvSpPr>
          <p:spPr bwMode="auto">
            <a:xfrm>
              <a:off x="5755" y="559"/>
              <a:ext cx="4607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0" y="694"/>
              <a:ext cx="2336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Apr-04</a:t>
              </a:r>
              <a:endParaRPr lang="en-US"/>
            </a:p>
          </p:txBody>
        </p:sp>
        <p:sp>
          <p:nvSpPr>
            <p:cNvPr id="24606" name="Rectangle 30"/>
            <p:cNvSpPr>
              <a:spLocks noChangeArrowheads="1" noTextEdit="1"/>
            </p:cNvSpPr>
            <p:nvPr/>
          </p:nvSpPr>
          <p:spPr bwMode="auto">
            <a:xfrm>
              <a:off x="5755" y="694"/>
              <a:ext cx="4607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0" y="829"/>
              <a:ext cx="2336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May-04</a:t>
              </a:r>
              <a:endParaRPr lang="en-US"/>
            </a:p>
          </p:txBody>
        </p:sp>
        <p:sp>
          <p:nvSpPr>
            <p:cNvPr id="24608" name="Rectangle 32"/>
            <p:cNvSpPr>
              <a:spLocks noChangeArrowheads="1" noTextEdit="1"/>
            </p:cNvSpPr>
            <p:nvPr/>
          </p:nvSpPr>
          <p:spPr bwMode="auto">
            <a:xfrm>
              <a:off x="5755" y="829"/>
              <a:ext cx="4607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0" y="964"/>
              <a:ext cx="2336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Jun-04</a:t>
              </a:r>
              <a:endParaRPr lang="en-US"/>
            </a:p>
          </p:txBody>
        </p:sp>
        <p:sp>
          <p:nvSpPr>
            <p:cNvPr id="24610" name="Rectangle 34"/>
            <p:cNvSpPr>
              <a:spLocks noChangeArrowheads="1" noTextEdit="1"/>
            </p:cNvSpPr>
            <p:nvPr/>
          </p:nvSpPr>
          <p:spPr bwMode="auto">
            <a:xfrm>
              <a:off x="5755" y="964"/>
              <a:ext cx="4607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0" y="1099"/>
              <a:ext cx="2336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Jul-04</a:t>
              </a:r>
              <a:endParaRPr lang="en-US"/>
            </a:p>
          </p:txBody>
        </p:sp>
        <p:sp>
          <p:nvSpPr>
            <p:cNvPr id="24612" name="Rectangle 36"/>
            <p:cNvSpPr>
              <a:spLocks noChangeArrowheads="1" noTextEdit="1"/>
            </p:cNvSpPr>
            <p:nvPr/>
          </p:nvSpPr>
          <p:spPr bwMode="auto">
            <a:xfrm>
              <a:off x="5755" y="1099"/>
              <a:ext cx="4607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0" y="1234"/>
              <a:ext cx="2336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Aug-04</a:t>
              </a:r>
              <a:endParaRPr lang="en-US"/>
            </a:p>
          </p:txBody>
        </p:sp>
        <p:sp>
          <p:nvSpPr>
            <p:cNvPr id="24614" name="Rectangle 38"/>
            <p:cNvSpPr>
              <a:spLocks noChangeArrowheads="1" noTextEdit="1"/>
            </p:cNvSpPr>
            <p:nvPr/>
          </p:nvSpPr>
          <p:spPr bwMode="auto">
            <a:xfrm>
              <a:off x="5755" y="1234"/>
              <a:ext cx="4607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5" name="Rectangle 39"/>
            <p:cNvSpPr>
              <a:spLocks noChangeArrowheads="1"/>
            </p:cNvSpPr>
            <p:nvPr/>
          </p:nvSpPr>
          <p:spPr bwMode="auto">
            <a:xfrm>
              <a:off x="0" y="1369"/>
              <a:ext cx="2336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Sep-04</a:t>
              </a:r>
              <a:endParaRPr lang="en-US"/>
            </a:p>
          </p:txBody>
        </p:sp>
        <p:sp>
          <p:nvSpPr>
            <p:cNvPr id="24616" name="Rectangle 40"/>
            <p:cNvSpPr>
              <a:spLocks noChangeArrowheads="1" noTextEdit="1"/>
            </p:cNvSpPr>
            <p:nvPr/>
          </p:nvSpPr>
          <p:spPr bwMode="auto">
            <a:xfrm>
              <a:off x="5755" y="1369"/>
              <a:ext cx="4607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0" y="1504"/>
              <a:ext cx="2336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Oct-04</a:t>
              </a:r>
              <a:endParaRPr lang="en-US"/>
            </a:p>
          </p:txBody>
        </p:sp>
        <p:sp>
          <p:nvSpPr>
            <p:cNvPr id="24618" name="Rectangle 42"/>
            <p:cNvSpPr>
              <a:spLocks noChangeArrowheads="1" noTextEdit="1"/>
            </p:cNvSpPr>
            <p:nvPr/>
          </p:nvSpPr>
          <p:spPr bwMode="auto">
            <a:xfrm>
              <a:off x="5755" y="1504"/>
              <a:ext cx="4607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0" y="1639"/>
              <a:ext cx="2336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Nov-04</a:t>
              </a:r>
              <a:endParaRPr lang="en-US"/>
            </a:p>
          </p:txBody>
        </p:sp>
        <p:sp>
          <p:nvSpPr>
            <p:cNvPr id="24620" name="Rectangle 44"/>
            <p:cNvSpPr>
              <a:spLocks noChangeArrowheads="1" noTextEdit="1"/>
            </p:cNvSpPr>
            <p:nvPr/>
          </p:nvSpPr>
          <p:spPr bwMode="auto">
            <a:xfrm>
              <a:off x="5755" y="1639"/>
              <a:ext cx="4607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0" y="1774"/>
              <a:ext cx="2336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Dec-04</a:t>
              </a:r>
              <a:endParaRPr lang="en-US"/>
            </a:p>
          </p:txBody>
        </p:sp>
        <p:sp>
          <p:nvSpPr>
            <p:cNvPr id="24622" name="Rectangle 46"/>
            <p:cNvSpPr>
              <a:spLocks noChangeArrowheads="1" noTextEdit="1"/>
            </p:cNvSpPr>
            <p:nvPr/>
          </p:nvSpPr>
          <p:spPr bwMode="auto">
            <a:xfrm>
              <a:off x="5755" y="1774"/>
              <a:ext cx="4607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0" y="1909"/>
              <a:ext cx="2336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Jan-05</a:t>
              </a:r>
              <a:endParaRPr lang="en-US"/>
            </a:p>
          </p:txBody>
        </p:sp>
        <p:sp>
          <p:nvSpPr>
            <p:cNvPr id="24624" name="Rectangle 48"/>
            <p:cNvSpPr>
              <a:spLocks noChangeArrowheads="1" noTextEdit="1"/>
            </p:cNvSpPr>
            <p:nvPr/>
          </p:nvSpPr>
          <p:spPr bwMode="auto">
            <a:xfrm>
              <a:off x="5755" y="1909"/>
              <a:ext cx="4607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0" y="2044"/>
              <a:ext cx="2336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Feb-05</a:t>
              </a:r>
              <a:endParaRPr lang="en-US"/>
            </a:p>
          </p:txBody>
        </p:sp>
        <p:sp>
          <p:nvSpPr>
            <p:cNvPr id="24626" name="Rectangle 50"/>
            <p:cNvSpPr>
              <a:spLocks noChangeArrowheads="1" noTextEdit="1"/>
            </p:cNvSpPr>
            <p:nvPr/>
          </p:nvSpPr>
          <p:spPr bwMode="auto">
            <a:xfrm>
              <a:off x="5755" y="2044"/>
              <a:ext cx="4607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7" name="Rectangle 51"/>
            <p:cNvSpPr>
              <a:spLocks noChangeArrowheads="1"/>
            </p:cNvSpPr>
            <p:nvPr/>
          </p:nvSpPr>
          <p:spPr bwMode="auto">
            <a:xfrm>
              <a:off x="0" y="2179"/>
              <a:ext cx="2336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Mar-05</a:t>
              </a:r>
              <a:endParaRPr lang="en-US"/>
            </a:p>
          </p:txBody>
        </p:sp>
        <p:sp>
          <p:nvSpPr>
            <p:cNvPr id="24628" name="Rectangle 52"/>
            <p:cNvSpPr>
              <a:spLocks noChangeArrowheads="1" noTextEdit="1"/>
            </p:cNvSpPr>
            <p:nvPr/>
          </p:nvSpPr>
          <p:spPr bwMode="auto">
            <a:xfrm>
              <a:off x="5755" y="2179"/>
              <a:ext cx="4607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29" name="Rectangle 53"/>
            <p:cNvSpPr>
              <a:spLocks noChangeArrowheads="1"/>
            </p:cNvSpPr>
            <p:nvPr/>
          </p:nvSpPr>
          <p:spPr bwMode="auto">
            <a:xfrm>
              <a:off x="0" y="2314"/>
              <a:ext cx="2336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Apr-05</a:t>
              </a:r>
              <a:endParaRPr lang="en-US"/>
            </a:p>
          </p:txBody>
        </p:sp>
        <p:sp>
          <p:nvSpPr>
            <p:cNvPr id="24630" name="Rectangle 54"/>
            <p:cNvSpPr>
              <a:spLocks noChangeArrowheads="1" noTextEdit="1"/>
            </p:cNvSpPr>
            <p:nvPr/>
          </p:nvSpPr>
          <p:spPr bwMode="auto">
            <a:xfrm>
              <a:off x="5755" y="2314"/>
              <a:ext cx="4607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31" name="Rectangle 55"/>
            <p:cNvSpPr>
              <a:spLocks noChangeArrowheads="1"/>
            </p:cNvSpPr>
            <p:nvPr/>
          </p:nvSpPr>
          <p:spPr bwMode="auto">
            <a:xfrm>
              <a:off x="0" y="2449"/>
              <a:ext cx="2336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/>
              <a:r>
                <a:rPr lang="en-US" sz="800">
                  <a:latin typeface="Verdana" pitchFamily="34" charset="0"/>
                </a:rPr>
                <a:t>May-05</a:t>
              </a:r>
              <a:endParaRPr lang="en-US"/>
            </a:p>
          </p:txBody>
        </p:sp>
        <p:sp>
          <p:nvSpPr>
            <p:cNvPr id="24632" name="Rectangle 56"/>
            <p:cNvSpPr>
              <a:spLocks noChangeArrowheads="1" noTextEdit="1"/>
            </p:cNvSpPr>
            <p:nvPr/>
          </p:nvSpPr>
          <p:spPr bwMode="auto">
            <a:xfrm>
              <a:off x="5755" y="2449"/>
              <a:ext cx="4607" cy="135"/>
            </a:xfrm>
            <a:prstGeom prst="rect">
              <a:avLst/>
            </a:prstGeom>
            <a:solidFill>
              <a:srgbClr val="F0F0F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4633" name="Group 57"/>
            <p:cNvGrpSpPr>
              <a:grpSpLocks/>
            </p:cNvGrpSpPr>
            <p:nvPr/>
          </p:nvGrpSpPr>
          <p:grpSpPr bwMode="auto">
            <a:xfrm>
              <a:off x="0" y="135"/>
              <a:ext cx="2336" cy="289"/>
              <a:chOff x="0" y="135"/>
              <a:chExt cx="2336" cy="289"/>
            </a:xfrm>
          </p:grpSpPr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0" y="135"/>
                <a:ext cx="2336" cy="289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  </a:t>
                </a:r>
                <a:r>
                  <a:rPr lang="en-US">
                    <a:latin typeface="Verdana" pitchFamily="34" charset="0"/>
                  </a:rPr>
                  <a:t> </a:t>
                </a:r>
                <a:r>
                  <a:rPr lang="en-US" sz="800">
                    <a:latin typeface="Verdana" pitchFamily="34" charset="0"/>
                  </a:rPr>
                  <a:t>              </a:t>
                </a:r>
                <a:br>
                  <a:rPr lang="en-US" sz="800">
                    <a:latin typeface="Verdana" pitchFamily="34" charset="0"/>
                  </a:rPr>
                </a:br>
                <a:r>
                  <a:rPr lang="en-US" sz="800">
                    <a:latin typeface="Verdana" pitchFamily="34" charset="0"/>
                  </a:rPr>
                  <a:t>buckets</a:t>
                </a:r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0" y="135"/>
                <a:ext cx="2336" cy="28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2336" y="135"/>
              <a:ext cx="3419" cy="289"/>
              <a:chOff x="2336" y="135"/>
              <a:chExt cx="3419" cy="289"/>
            </a:xfrm>
          </p:grpSpPr>
          <p:sp>
            <p:nvSpPr>
              <p:cNvPr id="24637" name="Rectangle 61"/>
              <p:cNvSpPr>
                <a:spLocks noChangeArrowheads="1"/>
              </p:cNvSpPr>
              <p:nvPr/>
            </p:nvSpPr>
            <p:spPr bwMode="auto">
              <a:xfrm>
                <a:off x="2336" y="135"/>
                <a:ext cx="3419" cy="289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  </a:t>
                </a:r>
                <a:r>
                  <a:rPr lang="en-US">
                    <a:latin typeface="Verdana" pitchFamily="34" charset="0"/>
                  </a:rPr>
                  <a:t> </a:t>
                </a:r>
                <a:r>
                  <a:rPr lang="en-US" sz="800">
                    <a:latin typeface="Verdana" pitchFamily="34" charset="0"/>
                  </a:rPr>
                  <a:t>              </a:t>
                </a:r>
                <a:br>
                  <a:rPr lang="en-US" sz="800">
                    <a:latin typeface="Verdana" pitchFamily="34" charset="0"/>
                  </a:rPr>
                </a:br>
                <a:r>
                  <a:rPr lang="en-US" sz="800">
                    <a:latin typeface="Verdana" pitchFamily="34" charset="0"/>
                  </a:rPr>
                  <a:t>NYMEX Henry Hub</a:t>
                </a:r>
                <a:br>
                  <a:rPr lang="en-US" sz="800">
                    <a:latin typeface="Verdana" pitchFamily="34" charset="0"/>
                  </a:rPr>
                </a:br>
                <a:r>
                  <a:rPr lang="en-US" sz="800">
                    <a:latin typeface="Verdana" pitchFamily="34" charset="0"/>
                  </a:rPr>
                  <a:t>forwards </a:t>
                </a:r>
              </a:p>
            </p:txBody>
          </p:sp>
          <p:sp>
            <p:nvSpPr>
              <p:cNvPr id="24638" name="Rectangle 62"/>
              <p:cNvSpPr>
                <a:spLocks noChangeArrowheads="1"/>
              </p:cNvSpPr>
              <p:nvPr/>
            </p:nvSpPr>
            <p:spPr bwMode="auto">
              <a:xfrm>
                <a:off x="2336" y="135"/>
                <a:ext cx="3419" cy="28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39" name="Group 63"/>
            <p:cNvGrpSpPr>
              <a:grpSpLocks/>
            </p:cNvGrpSpPr>
            <p:nvPr/>
          </p:nvGrpSpPr>
          <p:grpSpPr bwMode="auto">
            <a:xfrm>
              <a:off x="2336" y="424"/>
              <a:ext cx="3419" cy="135"/>
              <a:chOff x="2336" y="424"/>
              <a:chExt cx="3419" cy="135"/>
            </a:xfrm>
          </p:grpSpPr>
          <p:sp>
            <p:nvSpPr>
              <p:cNvPr id="24640" name="Rectangle 64"/>
              <p:cNvSpPr>
                <a:spLocks noChangeArrowheads="1"/>
              </p:cNvSpPr>
              <p:nvPr/>
            </p:nvSpPr>
            <p:spPr bwMode="auto">
              <a:xfrm>
                <a:off x="2336" y="424"/>
                <a:ext cx="3419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6.291 </a:t>
                </a:r>
                <a:endParaRPr lang="en-US"/>
              </a:p>
            </p:txBody>
          </p:sp>
          <p:sp>
            <p:nvSpPr>
              <p:cNvPr id="24641" name="Rectangle 65"/>
              <p:cNvSpPr>
                <a:spLocks noChangeArrowheads="1"/>
              </p:cNvSpPr>
              <p:nvPr/>
            </p:nvSpPr>
            <p:spPr bwMode="auto">
              <a:xfrm>
                <a:off x="2336" y="424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42" name="Group 66"/>
            <p:cNvGrpSpPr>
              <a:grpSpLocks/>
            </p:cNvGrpSpPr>
            <p:nvPr/>
          </p:nvGrpSpPr>
          <p:grpSpPr bwMode="auto">
            <a:xfrm>
              <a:off x="2336" y="559"/>
              <a:ext cx="3419" cy="135"/>
              <a:chOff x="2336" y="559"/>
              <a:chExt cx="3419" cy="135"/>
            </a:xfrm>
          </p:grpSpPr>
          <p:sp>
            <p:nvSpPr>
              <p:cNvPr id="24643" name="Rectangle 67"/>
              <p:cNvSpPr>
                <a:spLocks noChangeArrowheads="1"/>
              </p:cNvSpPr>
              <p:nvPr/>
            </p:nvSpPr>
            <p:spPr bwMode="auto">
              <a:xfrm>
                <a:off x="2336" y="559"/>
                <a:ext cx="3419" cy="135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6.333 </a:t>
                </a:r>
                <a:endParaRPr lang="en-US"/>
              </a:p>
            </p:txBody>
          </p:sp>
          <p:sp>
            <p:nvSpPr>
              <p:cNvPr id="24644" name="Rectangle 68"/>
              <p:cNvSpPr>
                <a:spLocks noChangeArrowheads="1"/>
              </p:cNvSpPr>
              <p:nvPr/>
            </p:nvSpPr>
            <p:spPr bwMode="auto">
              <a:xfrm>
                <a:off x="2336" y="559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45" name="Group 69"/>
            <p:cNvGrpSpPr>
              <a:grpSpLocks/>
            </p:cNvGrpSpPr>
            <p:nvPr/>
          </p:nvGrpSpPr>
          <p:grpSpPr bwMode="auto">
            <a:xfrm>
              <a:off x="2336" y="694"/>
              <a:ext cx="3419" cy="135"/>
              <a:chOff x="2336" y="694"/>
              <a:chExt cx="3419" cy="135"/>
            </a:xfrm>
          </p:grpSpPr>
          <p:sp>
            <p:nvSpPr>
              <p:cNvPr id="24646" name="Rectangle 70"/>
              <p:cNvSpPr>
                <a:spLocks noChangeArrowheads="1"/>
              </p:cNvSpPr>
              <p:nvPr/>
            </p:nvSpPr>
            <p:spPr bwMode="auto">
              <a:xfrm>
                <a:off x="2336" y="694"/>
                <a:ext cx="3419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5.603 </a:t>
                </a:r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2336" y="694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48" name="Group 72"/>
            <p:cNvGrpSpPr>
              <a:grpSpLocks/>
            </p:cNvGrpSpPr>
            <p:nvPr/>
          </p:nvGrpSpPr>
          <p:grpSpPr bwMode="auto">
            <a:xfrm>
              <a:off x="2336" y="829"/>
              <a:ext cx="3419" cy="135"/>
              <a:chOff x="2336" y="829"/>
              <a:chExt cx="3419" cy="135"/>
            </a:xfrm>
          </p:grpSpPr>
          <p:sp>
            <p:nvSpPr>
              <p:cNvPr id="24649" name="Rectangle 73"/>
              <p:cNvSpPr>
                <a:spLocks noChangeArrowheads="1"/>
              </p:cNvSpPr>
              <p:nvPr/>
            </p:nvSpPr>
            <p:spPr bwMode="auto">
              <a:xfrm>
                <a:off x="2336" y="829"/>
                <a:ext cx="3419" cy="135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5.403 </a:t>
                </a:r>
                <a:endParaRPr lang="en-US"/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336" y="829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1" name="Group 75"/>
            <p:cNvGrpSpPr>
              <a:grpSpLocks/>
            </p:cNvGrpSpPr>
            <p:nvPr/>
          </p:nvGrpSpPr>
          <p:grpSpPr bwMode="auto">
            <a:xfrm>
              <a:off x="2336" y="964"/>
              <a:ext cx="3419" cy="135"/>
              <a:chOff x="2336" y="964"/>
              <a:chExt cx="3419" cy="135"/>
            </a:xfrm>
          </p:grpSpPr>
          <p:sp>
            <p:nvSpPr>
              <p:cNvPr id="24652" name="Rectangle 76"/>
              <p:cNvSpPr>
                <a:spLocks noChangeArrowheads="1"/>
              </p:cNvSpPr>
              <p:nvPr/>
            </p:nvSpPr>
            <p:spPr bwMode="auto">
              <a:xfrm>
                <a:off x="2336" y="964"/>
                <a:ext cx="3419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5.39 </a:t>
                </a:r>
                <a:endParaRPr lang="en-US"/>
              </a:p>
            </p:txBody>
          </p:sp>
          <p:sp>
            <p:nvSpPr>
              <p:cNvPr id="24653" name="Rectangle 77"/>
              <p:cNvSpPr>
                <a:spLocks noChangeArrowheads="1"/>
              </p:cNvSpPr>
              <p:nvPr/>
            </p:nvSpPr>
            <p:spPr bwMode="auto">
              <a:xfrm>
                <a:off x="2336" y="964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4" name="Group 78"/>
            <p:cNvGrpSpPr>
              <a:grpSpLocks/>
            </p:cNvGrpSpPr>
            <p:nvPr/>
          </p:nvGrpSpPr>
          <p:grpSpPr bwMode="auto">
            <a:xfrm>
              <a:off x="2336" y="1099"/>
              <a:ext cx="3419" cy="135"/>
              <a:chOff x="2336" y="1099"/>
              <a:chExt cx="3419" cy="135"/>
            </a:xfrm>
          </p:grpSpPr>
          <p:sp>
            <p:nvSpPr>
              <p:cNvPr id="24655" name="Rectangle 79"/>
              <p:cNvSpPr>
                <a:spLocks noChangeArrowheads="1"/>
              </p:cNvSpPr>
              <p:nvPr/>
            </p:nvSpPr>
            <p:spPr bwMode="auto">
              <a:xfrm>
                <a:off x="2336" y="1099"/>
                <a:ext cx="3419" cy="135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5.405 </a:t>
                </a:r>
                <a:endParaRPr lang="en-US"/>
              </a:p>
            </p:txBody>
          </p:sp>
          <p:sp>
            <p:nvSpPr>
              <p:cNvPr id="24656" name="Rectangle 80"/>
              <p:cNvSpPr>
                <a:spLocks noChangeArrowheads="1"/>
              </p:cNvSpPr>
              <p:nvPr/>
            </p:nvSpPr>
            <p:spPr bwMode="auto">
              <a:xfrm>
                <a:off x="2336" y="1099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7" name="Group 81"/>
            <p:cNvGrpSpPr>
              <a:grpSpLocks/>
            </p:cNvGrpSpPr>
            <p:nvPr/>
          </p:nvGrpSpPr>
          <p:grpSpPr bwMode="auto">
            <a:xfrm>
              <a:off x="2336" y="1234"/>
              <a:ext cx="3419" cy="135"/>
              <a:chOff x="2336" y="1234"/>
              <a:chExt cx="3419" cy="135"/>
            </a:xfrm>
          </p:grpSpPr>
          <p:sp>
            <p:nvSpPr>
              <p:cNvPr id="24658" name="Rectangle 82"/>
              <p:cNvSpPr>
                <a:spLocks noChangeArrowheads="1"/>
              </p:cNvSpPr>
              <p:nvPr/>
            </p:nvSpPr>
            <p:spPr bwMode="auto">
              <a:xfrm>
                <a:off x="2336" y="1234"/>
                <a:ext cx="3419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5.415 </a:t>
                </a:r>
                <a:endParaRPr lang="en-US"/>
              </a:p>
            </p:txBody>
          </p:sp>
          <p:sp>
            <p:nvSpPr>
              <p:cNvPr id="24659" name="Rectangle 83"/>
              <p:cNvSpPr>
                <a:spLocks noChangeArrowheads="1"/>
              </p:cNvSpPr>
              <p:nvPr/>
            </p:nvSpPr>
            <p:spPr bwMode="auto">
              <a:xfrm>
                <a:off x="2336" y="1234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60" name="Group 84"/>
            <p:cNvGrpSpPr>
              <a:grpSpLocks/>
            </p:cNvGrpSpPr>
            <p:nvPr/>
          </p:nvGrpSpPr>
          <p:grpSpPr bwMode="auto">
            <a:xfrm>
              <a:off x="2336" y="1369"/>
              <a:ext cx="3419" cy="135"/>
              <a:chOff x="2336" y="1369"/>
              <a:chExt cx="3419" cy="135"/>
            </a:xfrm>
          </p:grpSpPr>
          <p:sp>
            <p:nvSpPr>
              <p:cNvPr id="24661" name="Rectangle 85"/>
              <p:cNvSpPr>
                <a:spLocks noChangeArrowheads="1"/>
              </p:cNvSpPr>
              <p:nvPr/>
            </p:nvSpPr>
            <p:spPr bwMode="auto">
              <a:xfrm>
                <a:off x="2336" y="1369"/>
                <a:ext cx="3419" cy="135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5.385 </a:t>
                </a:r>
                <a:endParaRPr lang="en-US"/>
              </a:p>
            </p:txBody>
          </p:sp>
          <p:sp>
            <p:nvSpPr>
              <p:cNvPr id="24662" name="Rectangle 86"/>
              <p:cNvSpPr>
                <a:spLocks noChangeArrowheads="1"/>
              </p:cNvSpPr>
              <p:nvPr/>
            </p:nvSpPr>
            <p:spPr bwMode="auto">
              <a:xfrm>
                <a:off x="2336" y="1369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63" name="Group 87"/>
            <p:cNvGrpSpPr>
              <a:grpSpLocks/>
            </p:cNvGrpSpPr>
            <p:nvPr/>
          </p:nvGrpSpPr>
          <p:grpSpPr bwMode="auto">
            <a:xfrm>
              <a:off x="2336" y="1504"/>
              <a:ext cx="3419" cy="135"/>
              <a:chOff x="2336" y="1504"/>
              <a:chExt cx="3419" cy="135"/>
            </a:xfrm>
          </p:grpSpPr>
          <p:sp>
            <p:nvSpPr>
              <p:cNvPr id="24664" name="Rectangle 88"/>
              <p:cNvSpPr>
                <a:spLocks noChangeArrowheads="1"/>
              </p:cNvSpPr>
              <p:nvPr/>
            </p:nvSpPr>
            <p:spPr bwMode="auto">
              <a:xfrm>
                <a:off x="2336" y="1504"/>
                <a:ext cx="3419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5.395 </a:t>
                </a:r>
                <a:endParaRPr lang="en-US"/>
              </a:p>
            </p:txBody>
          </p:sp>
          <p:sp>
            <p:nvSpPr>
              <p:cNvPr id="24665" name="Rectangle 89"/>
              <p:cNvSpPr>
                <a:spLocks noChangeArrowheads="1"/>
              </p:cNvSpPr>
              <p:nvPr/>
            </p:nvSpPr>
            <p:spPr bwMode="auto">
              <a:xfrm>
                <a:off x="2336" y="1504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66" name="Group 90"/>
            <p:cNvGrpSpPr>
              <a:grpSpLocks/>
            </p:cNvGrpSpPr>
            <p:nvPr/>
          </p:nvGrpSpPr>
          <p:grpSpPr bwMode="auto">
            <a:xfrm>
              <a:off x="2336" y="1639"/>
              <a:ext cx="3419" cy="135"/>
              <a:chOff x="2336" y="1639"/>
              <a:chExt cx="3419" cy="135"/>
            </a:xfrm>
          </p:grpSpPr>
          <p:sp>
            <p:nvSpPr>
              <p:cNvPr id="24667" name="Rectangle 91"/>
              <p:cNvSpPr>
                <a:spLocks noChangeArrowheads="1"/>
              </p:cNvSpPr>
              <p:nvPr/>
            </p:nvSpPr>
            <p:spPr bwMode="auto">
              <a:xfrm>
                <a:off x="2336" y="1639"/>
                <a:ext cx="3419" cy="135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5.58 </a:t>
                </a:r>
                <a:endParaRPr lang="en-US"/>
              </a:p>
            </p:txBody>
          </p:sp>
          <p:sp>
            <p:nvSpPr>
              <p:cNvPr id="24668" name="Rectangle 92"/>
              <p:cNvSpPr>
                <a:spLocks noChangeArrowheads="1"/>
              </p:cNvSpPr>
              <p:nvPr/>
            </p:nvSpPr>
            <p:spPr bwMode="auto">
              <a:xfrm>
                <a:off x="2336" y="1639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69" name="Group 93"/>
            <p:cNvGrpSpPr>
              <a:grpSpLocks/>
            </p:cNvGrpSpPr>
            <p:nvPr/>
          </p:nvGrpSpPr>
          <p:grpSpPr bwMode="auto">
            <a:xfrm>
              <a:off x="2336" y="1774"/>
              <a:ext cx="3419" cy="135"/>
              <a:chOff x="2336" y="1774"/>
              <a:chExt cx="3419" cy="135"/>
            </a:xfrm>
          </p:grpSpPr>
          <p:sp>
            <p:nvSpPr>
              <p:cNvPr id="24670" name="Rectangle 94"/>
              <p:cNvSpPr>
                <a:spLocks noChangeArrowheads="1"/>
              </p:cNvSpPr>
              <p:nvPr/>
            </p:nvSpPr>
            <p:spPr bwMode="auto">
              <a:xfrm>
                <a:off x="2336" y="1774"/>
                <a:ext cx="3419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5.76 </a:t>
                </a:r>
                <a:endParaRPr lang="en-US"/>
              </a:p>
            </p:txBody>
          </p:sp>
          <p:sp>
            <p:nvSpPr>
              <p:cNvPr id="24671" name="Rectangle 95"/>
              <p:cNvSpPr>
                <a:spLocks noChangeArrowheads="1"/>
              </p:cNvSpPr>
              <p:nvPr/>
            </p:nvSpPr>
            <p:spPr bwMode="auto">
              <a:xfrm>
                <a:off x="2336" y="1774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72" name="Group 96"/>
            <p:cNvGrpSpPr>
              <a:grpSpLocks/>
            </p:cNvGrpSpPr>
            <p:nvPr/>
          </p:nvGrpSpPr>
          <p:grpSpPr bwMode="auto">
            <a:xfrm>
              <a:off x="2336" y="1909"/>
              <a:ext cx="3419" cy="135"/>
              <a:chOff x="2336" y="1909"/>
              <a:chExt cx="3419" cy="135"/>
            </a:xfrm>
          </p:grpSpPr>
          <p:sp>
            <p:nvSpPr>
              <p:cNvPr id="24673" name="Rectangle 97"/>
              <p:cNvSpPr>
                <a:spLocks noChangeArrowheads="1"/>
              </p:cNvSpPr>
              <p:nvPr/>
            </p:nvSpPr>
            <p:spPr bwMode="auto">
              <a:xfrm>
                <a:off x="2336" y="1909"/>
                <a:ext cx="3419" cy="135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5.887 </a:t>
                </a:r>
                <a:endParaRPr lang="en-US"/>
              </a:p>
            </p:txBody>
          </p:sp>
          <p:sp>
            <p:nvSpPr>
              <p:cNvPr id="24674" name="Rectangle 98"/>
              <p:cNvSpPr>
                <a:spLocks noChangeArrowheads="1"/>
              </p:cNvSpPr>
              <p:nvPr/>
            </p:nvSpPr>
            <p:spPr bwMode="auto">
              <a:xfrm>
                <a:off x="2336" y="1909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75" name="Group 99"/>
            <p:cNvGrpSpPr>
              <a:grpSpLocks/>
            </p:cNvGrpSpPr>
            <p:nvPr/>
          </p:nvGrpSpPr>
          <p:grpSpPr bwMode="auto">
            <a:xfrm>
              <a:off x="2336" y="2044"/>
              <a:ext cx="3419" cy="135"/>
              <a:chOff x="2336" y="2044"/>
              <a:chExt cx="3419" cy="135"/>
            </a:xfrm>
          </p:grpSpPr>
          <p:sp>
            <p:nvSpPr>
              <p:cNvPr id="24676" name="Rectangle 100"/>
              <p:cNvSpPr>
                <a:spLocks noChangeArrowheads="1"/>
              </p:cNvSpPr>
              <p:nvPr/>
            </p:nvSpPr>
            <p:spPr bwMode="auto">
              <a:xfrm>
                <a:off x="2336" y="2044"/>
                <a:ext cx="3419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5.857 </a:t>
                </a:r>
                <a:endParaRPr lang="en-US"/>
              </a:p>
            </p:txBody>
          </p:sp>
          <p:sp>
            <p:nvSpPr>
              <p:cNvPr id="24677" name="Rectangle 101"/>
              <p:cNvSpPr>
                <a:spLocks noChangeArrowheads="1"/>
              </p:cNvSpPr>
              <p:nvPr/>
            </p:nvSpPr>
            <p:spPr bwMode="auto">
              <a:xfrm>
                <a:off x="2336" y="2044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78" name="Group 102"/>
            <p:cNvGrpSpPr>
              <a:grpSpLocks/>
            </p:cNvGrpSpPr>
            <p:nvPr/>
          </p:nvGrpSpPr>
          <p:grpSpPr bwMode="auto">
            <a:xfrm>
              <a:off x="2336" y="2179"/>
              <a:ext cx="3419" cy="135"/>
              <a:chOff x="2336" y="2179"/>
              <a:chExt cx="3419" cy="135"/>
            </a:xfrm>
          </p:grpSpPr>
          <p:sp>
            <p:nvSpPr>
              <p:cNvPr id="24679" name="Rectangle 103"/>
              <p:cNvSpPr>
                <a:spLocks noChangeArrowheads="1"/>
              </p:cNvSpPr>
              <p:nvPr/>
            </p:nvSpPr>
            <p:spPr bwMode="auto">
              <a:xfrm>
                <a:off x="2336" y="2179"/>
                <a:ext cx="3419" cy="135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5.657 </a:t>
                </a:r>
                <a:endParaRPr lang="en-US"/>
              </a:p>
            </p:txBody>
          </p:sp>
          <p:sp>
            <p:nvSpPr>
              <p:cNvPr id="24680" name="Rectangle 104"/>
              <p:cNvSpPr>
                <a:spLocks noChangeArrowheads="1"/>
              </p:cNvSpPr>
              <p:nvPr/>
            </p:nvSpPr>
            <p:spPr bwMode="auto">
              <a:xfrm>
                <a:off x="2336" y="2179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81" name="Group 105"/>
            <p:cNvGrpSpPr>
              <a:grpSpLocks/>
            </p:cNvGrpSpPr>
            <p:nvPr/>
          </p:nvGrpSpPr>
          <p:grpSpPr bwMode="auto">
            <a:xfrm>
              <a:off x="2336" y="2314"/>
              <a:ext cx="3419" cy="135"/>
              <a:chOff x="2336" y="2314"/>
              <a:chExt cx="3419" cy="135"/>
            </a:xfrm>
          </p:grpSpPr>
          <p:sp>
            <p:nvSpPr>
              <p:cNvPr id="24682" name="Rectangle 106"/>
              <p:cNvSpPr>
                <a:spLocks noChangeArrowheads="1"/>
              </p:cNvSpPr>
              <p:nvPr/>
            </p:nvSpPr>
            <p:spPr bwMode="auto">
              <a:xfrm>
                <a:off x="2336" y="2314"/>
                <a:ext cx="3419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5.065 </a:t>
                </a:r>
                <a:endParaRPr lang="en-US"/>
              </a:p>
            </p:txBody>
          </p:sp>
          <p:sp>
            <p:nvSpPr>
              <p:cNvPr id="24683" name="Rectangle 107"/>
              <p:cNvSpPr>
                <a:spLocks noChangeArrowheads="1"/>
              </p:cNvSpPr>
              <p:nvPr/>
            </p:nvSpPr>
            <p:spPr bwMode="auto">
              <a:xfrm>
                <a:off x="2336" y="2314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84" name="Group 108"/>
            <p:cNvGrpSpPr>
              <a:grpSpLocks/>
            </p:cNvGrpSpPr>
            <p:nvPr/>
          </p:nvGrpSpPr>
          <p:grpSpPr bwMode="auto">
            <a:xfrm>
              <a:off x="2336" y="2449"/>
              <a:ext cx="3419" cy="135"/>
              <a:chOff x="2336" y="2449"/>
              <a:chExt cx="3419" cy="135"/>
            </a:xfrm>
          </p:grpSpPr>
          <p:sp>
            <p:nvSpPr>
              <p:cNvPr id="24685" name="Rectangle 109"/>
              <p:cNvSpPr>
                <a:spLocks noChangeArrowheads="1"/>
              </p:cNvSpPr>
              <p:nvPr/>
            </p:nvSpPr>
            <p:spPr bwMode="auto">
              <a:xfrm>
                <a:off x="2336" y="2449"/>
                <a:ext cx="3419" cy="135"/>
              </a:xfrm>
              <a:prstGeom prst="rect">
                <a:avLst/>
              </a:prstGeom>
              <a:solidFill>
                <a:srgbClr val="F0F0F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eaLnBrk="0" hangingPunct="0"/>
                <a:r>
                  <a:rPr lang="en-US" sz="800">
                    <a:latin typeface="Verdana" pitchFamily="34" charset="0"/>
                  </a:rPr>
                  <a:t>4.955 </a:t>
                </a:r>
                <a:endParaRPr lang="en-US"/>
              </a:p>
            </p:txBody>
          </p:sp>
          <p:sp>
            <p:nvSpPr>
              <p:cNvPr id="24686" name="Rectangle 110"/>
              <p:cNvSpPr>
                <a:spLocks noChangeArrowheads="1"/>
              </p:cNvSpPr>
              <p:nvPr/>
            </p:nvSpPr>
            <p:spPr bwMode="auto">
              <a:xfrm>
                <a:off x="2336" y="2449"/>
                <a:ext cx="3419" cy="13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4687" name="Picture 111" descr="Spa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8" y="1698625"/>
            <a:ext cx="571500" cy="11113"/>
          </a:xfrm>
          <a:prstGeom prst="rect">
            <a:avLst/>
          </a:prstGeom>
          <a:noFill/>
        </p:spPr>
      </p:pic>
      <p:pic>
        <p:nvPicPr>
          <p:cNvPr id="24688" name="Picture 112" descr="Spa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0" y="1638300"/>
            <a:ext cx="571500" cy="11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81000" y="1147763"/>
          <a:ext cx="8534400" cy="4643437"/>
        </p:xfrm>
        <a:graphic>
          <a:graphicData uri="http://schemas.openxmlformats.org/presentationml/2006/ole">
            <p:oleObj spid="_x0000_s36867" name="Chart" r:id="rId4" imgW="9715805" imgH="5286756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0" y="941388"/>
          <a:ext cx="9144000" cy="4973637"/>
        </p:xfrm>
        <a:graphic>
          <a:graphicData uri="http://schemas.openxmlformats.org/presentationml/2006/ole">
            <p:oleObj spid="_x0000_s37891" name="Chart" r:id="rId4" imgW="9715805" imgH="5286756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Options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3810000" cy="4114800"/>
          </a:xfrm>
        </p:spPr>
        <p:txBody>
          <a:bodyPr/>
          <a:lstStyle/>
          <a:p>
            <a:r>
              <a:rPr lang="en-US"/>
              <a:t>A call option is the Right but not the Obligation to BUY a certain asset by a certain date for a certain price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r>
              <a:rPr lang="en-US"/>
              <a:t>A put option is the right but not the obligation to</a:t>
            </a:r>
            <a:br>
              <a:rPr lang="en-US"/>
            </a:br>
            <a:r>
              <a:rPr lang="en-US"/>
              <a:t>SELL a certain asset by a certain date for a </a:t>
            </a:r>
            <a:br>
              <a:rPr lang="en-US"/>
            </a:br>
            <a:r>
              <a:rPr lang="en-US"/>
              <a:t>certain price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Forwards</a:t>
            </a:r>
            <a:r>
              <a:rPr lang="en-US" b="1"/>
              <a:t> vs </a:t>
            </a:r>
            <a:r>
              <a:rPr lang="en-US" b="1" u="sng"/>
              <a:t>Options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A forward contract gives the holder the OBLIGATION to buy or sell at a certain price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An option gives the holder the RIGHT to buy or sell at a certain price</a:t>
            </a:r>
          </a:p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Option Types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620000" cy="4495800"/>
          </a:xfrm>
        </p:spPr>
        <p:txBody>
          <a:bodyPr/>
          <a:lstStyle/>
          <a:p>
            <a:r>
              <a:rPr lang="en-US"/>
              <a:t>Call/Cap Options</a:t>
            </a:r>
          </a:p>
          <a:p>
            <a:pPr lvl="1"/>
            <a:r>
              <a:rPr lang="en-US"/>
              <a:t>The holder of a call has the right to buy an asset for a maximum price</a:t>
            </a:r>
          </a:p>
          <a:p>
            <a:pPr lvl="1"/>
            <a:r>
              <a:rPr lang="en-US"/>
              <a:t>Calls are often called caps in commodity trading because it establishes a “cap” price for commodity</a:t>
            </a:r>
          </a:p>
          <a:p>
            <a:pPr lvl="1"/>
            <a:r>
              <a:rPr lang="en-US"/>
              <a:t>Purchasing Calls/Caps are trades that will make a portfolio more “long”</a:t>
            </a:r>
          </a:p>
          <a:p>
            <a:pPr lvl="1"/>
            <a:r>
              <a:rPr lang="en-US"/>
              <a:t>Writing the Cap will cause a portfolio to become more “short”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Option Types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00200"/>
            <a:ext cx="7620000" cy="4495800"/>
          </a:xfrm>
        </p:spPr>
        <p:txBody>
          <a:bodyPr/>
          <a:lstStyle/>
          <a:p>
            <a:r>
              <a:rPr lang="en-US"/>
              <a:t>Put/Floor Options</a:t>
            </a:r>
          </a:p>
          <a:p>
            <a:pPr lvl="1"/>
            <a:r>
              <a:rPr lang="en-US"/>
              <a:t>The holder of a put has the right to sell an asset for a minimum price</a:t>
            </a:r>
          </a:p>
          <a:p>
            <a:pPr lvl="1"/>
            <a:r>
              <a:rPr lang="en-US"/>
              <a:t>Puts are often called floors in commodity trading because it establishes a “floor” price for commodity</a:t>
            </a:r>
          </a:p>
          <a:p>
            <a:pPr lvl="1"/>
            <a:r>
              <a:rPr lang="en-US"/>
              <a:t>Purchasing Puts/Floors are trades that will make a portfolio more “short”</a:t>
            </a:r>
          </a:p>
          <a:p>
            <a:pPr lvl="1"/>
            <a:r>
              <a:rPr lang="en-US"/>
              <a:t>Writing the Floor will cause a portfolio to become more “long”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H="1" flipV="1">
            <a:off x="5029200" y="2362200"/>
            <a:ext cx="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124200" y="426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b="1"/>
              <a:t>Payoffs from </a:t>
            </a:r>
            <a:r>
              <a:rPr lang="en-US" b="1" u="sng"/>
              <a:t>Options</a:t>
            </a:r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1600200"/>
          </a:xfrm>
        </p:spPr>
        <p:txBody>
          <a:bodyPr/>
          <a:lstStyle/>
          <a:p>
            <a:r>
              <a:rPr lang="en-US" sz="2800"/>
              <a:t>Strike Price = </a:t>
            </a:r>
            <a:r>
              <a:rPr lang="en-US" sz="2800" i="1"/>
              <a:t>X</a:t>
            </a:r>
            <a:r>
              <a:rPr lang="en-US" sz="2800"/>
              <a:t>, Price of Asset at Maturity = </a:t>
            </a:r>
            <a:r>
              <a:rPr lang="en-US" sz="2800" i="1"/>
              <a:t>S</a:t>
            </a:r>
            <a:r>
              <a:rPr lang="en-US" sz="2800" i="1" baseline="-25000"/>
              <a:t>T</a:t>
            </a:r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4953000" y="3048000"/>
            <a:ext cx="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5715000" y="23622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5715000" y="32004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477000" y="3200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X</a:t>
            </a:r>
            <a:endParaRPr lang="en-US" sz="320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391400" y="32004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</a:t>
            </a:r>
            <a:r>
              <a:rPr lang="en-US" i="1" baseline="-25000"/>
              <a:t>T</a:t>
            </a:r>
            <a:endParaRPr lang="en-US" sz="3200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715000" y="2057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Payoff</a:t>
            </a:r>
            <a:endParaRPr lang="en-US" sz="28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705600" y="3200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7150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1447800" y="42672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447800" y="51054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209800" y="5105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X</a:t>
            </a:r>
            <a:endParaRPr lang="en-US" sz="3200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124200" y="51054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</a:t>
            </a:r>
            <a:r>
              <a:rPr lang="en-US" i="1" baseline="-25000"/>
              <a:t>T</a:t>
            </a:r>
            <a:endParaRPr lang="en-US" sz="3200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447800" y="3962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Payoff</a:t>
            </a:r>
            <a:endParaRPr lang="en-US" sz="2800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V="1">
            <a:off x="2438400" y="510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1752600" y="4419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1447800" y="2057400"/>
            <a:ext cx="2133600" cy="1981200"/>
            <a:chOff x="912" y="1296"/>
            <a:chExt cx="1344" cy="1248"/>
          </a:xfrm>
        </p:grpSpPr>
        <p:grpSp>
          <p:nvGrpSpPr>
            <p:cNvPr id="28694" name="Group 22"/>
            <p:cNvGrpSpPr>
              <a:grpSpLocks/>
            </p:cNvGrpSpPr>
            <p:nvPr/>
          </p:nvGrpSpPr>
          <p:grpSpPr bwMode="auto">
            <a:xfrm>
              <a:off x="912" y="1296"/>
              <a:ext cx="1344" cy="1248"/>
              <a:chOff x="720" y="1344"/>
              <a:chExt cx="1344" cy="1248"/>
            </a:xfrm>
          </p:grpSpPr>
          <p:sp>
            <p:nvSpPr>
              <p:cNvPr id="28695" name="Line 23"/>
              <p:cNvSpPr>
                <a:spLocks noChangeShapeType="1"/>
              </p:cNvSpPr>
              <p:nvPr/>
            </p:nvSpPr>
            <p:spPr bwMode="auto">
              <a:xfrm flipV="1">
                <a:off x="720" y="1536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24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Text Box 25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X</a:t>
                </a:r>
                <a:endParaRPr lang="en-US" sz="3200"/>
              </a:p>
            </p:txBody>
          </p:sp>
          <p:sp>
            <p:nvSpPr>
              <p:cNvPr id="28698" name="Text Box 26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S</a:t>
                </a:r>
                <a:r>
                  <a:rPr lang="en-US" i="1" baseline="-25000"/>
                  <a:t>T</a:t>
                </a:r>
                <a:endParaRPr lang="en-US" sz="3200"/>
              </a:p>
            </p:txBody>
          </p:sp>
          <p:sp>
            <p:nvSpPr>
              <p:cNvPr id="28699" name="Text Box 27"/>
              <p:cNvSpPr txBox="1">
                <a:spLocks noChangeArrowheads="1"/>
              </p:cNvSpPr>
              <p:nvPr/>
            </p:nvSpPr>
            <p:spPr bwMode="auto">
              <a:xfrm>
                <a:off x="720" y="134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Payoff</a:t>
                </a:r>
                <a:endParaRPr lang="en-US" sz="2800"/>
              </a:p>
            </p:txBody>
          </p:sp>
          <p:sp>
            <p:nvSpPr>
              <p:cNvPr id="28700" name="Line 28"/>
              <p:cNvSpPr>
                <a:spLocks noChangeShapeType="1"/>
              </p:cNvSpPr>
              <p:nvPr/>
            </p:nvSpPr>
            <p:spPr bwMode="auto">
              <a:xfrm flipV="1">
                <a:off x="1344" y="1488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Line 29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1296" y="2304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Long Cap</a:t>
              </a:r>
            </a:p>
          </p:txBody>
        </p:sp>
      </p:grp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057400" y="5562600"/>
            <a:ext cx="98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Long Floor</a:t>
            </a:r>
          </a:p>
        </p:txBody>
      </p: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5715000" y="3962400"/>
            <a:ext cx="2133600" cy="1981200"/>
            <a:chOff x="3600" y="2496"/>
            <a:chExt cx="1344" cy="1248"/>
          </a:xfrm>
        </p:grpSpPr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 flipV="1">
              <a:off x="3600" y="268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auto">
            <a:xfrm>
              <a:off x="3600" y="321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4080" y="321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X</a:t>
              </a:r>
              <a:endParaRPr lang="en-US" sz="3200"/>
            </a:p>
          </p:txBody>
        </p:sp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4656" y="3216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S</a:t>
              </a:r>
              <a:r>
                <a:rPr lang="en-US" i="1" baseline="-25000"/>
                <a:t>T</a:t>
              </a:r>
              <a:endParaRPr lang="en-US" sz="3200"/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3600" y="2496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Payoff</a:t>
              </a:r>
              <a:endParaRPr lang="en-US" sz="2800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auto">
            <a:xfrm flipV="1">
              <a:off x="4224" y="321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 flipV="1">
              <a:off x="3744" y="3216"/>
              <a:ext cx="48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3984" y="3504"/>
              <a:ext cx="6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Short Floor</a:t>
              </a:r>
            </a:p>
          </p:txBody>
        </p:sp>
      </p:grp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6324600" y="3657600"/>
            <a:ext cx="900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Short 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Hedges?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Producers</a:t>
            </a:r>
          </a:p>
          <a:p>
            <a:r>
              <a:rPr lang="en-US"/>
              <a:t>Consumers</a:t>
            </a:r>
          </a:p>
          <a:p>
            <a:r>
              <a:rPr lang="en-US"/>
              <a:t>Speculators</a:t>
            </a:r>
          </a:p>
          <a:p>
            <a:r>
              <a:rPr lang="en-US"/>
              <a:t>Arbitragers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Case: Costless Collar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2878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long portfolio performs the following: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Buys a floor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Sells a cap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Cap Premium = Floor Premium</a:t>
            </a:r>
          </a:p>
        </p:txBody>
      </p:sp>
      <p:grpSp>
        <p:nvGrpSpPr>
          <p:cNvPr id="40975" name="Group 15"/>
          <p:cNvGrpSpPr>
            <a:grpSpLocks/>
          </p:cNvGrpSpPr>
          <p:nvPr/>
        </p:nvGrpSpPr>
        <p:grpSpPr bwMode="auto">
          <a:xfrm>
            <a:off x="5638800" y="1752600"/>
            <a:ext cx="2133600" cy="1981200"/>
            <a:chOff x="3552" y="1104"/>
            <a:chExt cx="1344" cy="1248"/>
          </a:xfrm>
        </p:grpSpPr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>
              <a:off x="3552" y="1104"/>
              <a:ext cx="1344" cy="1248"/>
              <a:chOff x="720" y="1344"/>
              <a:chExt cx="1344" cy="1248"/>
            </a:xfrm>
          </p:grpSpPr>
          <p:sp>
            <p:nvSpPr>
              <p:cNvPr id="40967" name="Line 7"/>
              <p:cNvSpPr>
                <a:spLocks noChangeShapeType="1"/>
              </p:cNvSpPr>
              <p:nvPr/>
            </p:nvSpPr>
            <p:spPr bwMode="auto">
              <a:xfrm flipV="1">
                <a:off x="720" y="1536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8" name="Line 8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Text Box 9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X</a:t>
                </a:r>
                <a:endParaRPr lang="en-US" sz="3200"/>
              </a:p>
            </p:txBody>
          </p:sp>
          <p:sp>
            <p:nvSpPr>
              <p:cNvPr id="40970" name="Text Box 10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S</a:t>
                </a:r>
                <a:r>
                  <a:rPr lang="en-US" i="1" baseline="-25000"/>
                  <a:t>T</a:t>
                </a:r>
                <a:endParaRPr lang="en-US" sz="3200"/>
              </a:p>
            </p:txBody>
          </p:sp>
          <p:sp>
            <p:nvSpPr>
              <p:cNvPr id="40971" name="Text Box 11"/>
              <p:cNvSpPr txBox="1">
                <a:spLocks noChangeArrowheads="1"/>
              </p:cNvSpPr>
              <p:nvPr/>
            </p:nvSpPr>
            <p:spPr bwMode="auto">
              <a:xfrm>
                <a:off x="720" y="1344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800"/>
              </a:p>
            </p:txBody>
          </p:sp>
          <p:sp>
            <p:nvSpPr>
              <p:cNvPr id="40972" name="Line 12"/>
              <p:cNvSpPr>
                <a:spLocks noChangeShapeType="1"/>
              </p:cNvSpPr>
              <p:nvPr/>
            </p:nvSpPr>
            <p:spPr bwMode="auto">
              <a:xfrm flipV="1">
                <a:off x="1344" y="1488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Line 13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3936" y="2112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Long Cap</a:t>
              </a:r>
            </a:p>
          </p:txBody>
        </p:sp>
      </p:grpSp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5638800" y="3962400"/>
            <a:ext cx="2133600" cy="1981200"/>
            <a:chOff x="3600" y="2496"/>
            <a:chExt cx="1344" cy="1248"/>
          </a:xfrm>
        </p:grpSpPr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V="1">
              <a:off x="3600" y="268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3600" y="321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4080" y="32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Y</a:t>
              </a:r>
              <a:endParaRPr lang="en-US" sz="3200"/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4656" y="3216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S</a:t>
              </a:r>
              <a:r>
                <a:rPr lang="en-US" i="1" baseline="-25000"/>
                <a:t>T</a:t>
              </a:r>
              <a:endParaRPr lang="en-US" sz="3200"/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3600" y="2496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sz="2800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V="1">
              <a:off x="4224" y="321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V="1">
              <a:off x="3744" y="3216"/>
              <a:ext cx="48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3984" y="3504"/>
              <a:ext cx="6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Short Floor</a:t>
              </a:r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1524000" y="4865688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524000" y="59324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1524000" y="517048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2651125" y="4800600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Cap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895600" y="6161088"/>
            <a:ext cx="568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Floor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304800" y="5334000"/>
            <a:ext cx="125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Commodity </a:t>
            </a:r>
          </a:p>
          <a:p>
            <a:r>
              <a:rPr lang="en-US" sz="1400"/>
              <a:t>Price Received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Hedging by Buying a Call Option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4572000" y="1524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572000" y="3048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4800600" y="5029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79248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Commodity</a:t>
            </a:r>
          </a:p>
          <a:p>
            <a:r>
              <a:rPr lang="en-US" sz="1200"/>
              <a:t>Price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505200" y="2133600"/>
            <a:ext cx="962025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Consumer </a:t>
            </a:r>
          </a:p>
          <a:p>
            <a:r>
              <a:rPr lang="en-US" sz="1200"/>
              <a:t>Profit from</a:t>
            </a:r>
          </a:p>
          <a:p>
            <a:r>
              <a:rPr lang="en-US" sz="1200"/>
              <a:t>Commodity </a:t>
            </a:r>
          </a:p>
          <a:p>
            <a:r>
              <a:rPr lang="en-US" sz="1200"/>
              <a:t>Revenue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96000" y="1676400"/>
            <a:ext cx="1558925" cy="284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Natural Short Position</a:t>
            </a: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4572000" y="3200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572000" y="47244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4724400" y="4419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924800" y="4343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Commodity</a:t>
            </a:r>
          </a:p>
          <a:p>
            <a:r>
              <a:rPr lang="en-US" sz="1200"/>
              <a:t>Price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581400" y="4038600"/>
            <a:ext cx="9144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Consumer </a:t>
            </a:r>
          </a:p>
          <a:p>
            <a:r>
              <a:rPr lang="en-US" sz="1200"/>
              <a:t>Profit from </a:t>
            </a:r>
          </a:p>
          <a:p>
            <a:r>
              <a:rPr lang="en-US" sz="1200"/>
              <a:t>Long Call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6553200" y="3886200"/>
            <a:ext cx="9112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Long the </a:t>
            </a:r>
          </a:p>
          <a:p>
            <a:r>
              <a:rPr lang="en-US" sz="1200"/>
              <a:t>Call Option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flipV="1">
            <a:off x="5715000" y="32766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4572000" y="502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572000" y="6553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5715000" y="5943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7924800" y="6172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Commodity</a:t>
            </a:r>
          </a:p>
          <a:p>
            <a:r>
              <a:rPr lang="en-US" sz="1200"/>
              <a:t>Price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3429000" y="5867400"/>
            <a:ext cx="1087438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Consumer </a:t>
            </a:r>
          </a:p>
          <a:p>
            <a:r>
              <a:rPr lang="en-US" sz="1200"/>
              <a:t>Profit from </a:t>
            </a:r>
          </a:p>
          <a:p>
            <a:r>
              <a:rPr lang="en-US" sz="1200"/>
              <a:t>Both Positions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6629400" y="5334000"/>
            <a:ext cx="1712913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Hedging Creates a Price </a:t>
            </a:r>
          </a:p>
          <a:p>
            <a:r>
              <a:rPr lang="en-US" sz="1200"/>
              <a:t>Cap for the Consumer</a:t>
            </a:r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4876800" y="1447800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288925" y="1662113"/>
            <a:ext cx="314960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The Consumer has a Natural Short</a:t>
            </a:r>
          </a:p>
          <a:p>
            <a:r>
              <a:rPr lang="en-US" sz="1600"/>
              <a:t>Position.  By purchasing the Call </a:t>
            </a:r>
          </a:p>
          <a:p>
            <a:r>
              <a:rPr lang="en-US" sz="1600"/>
              <a:t>Option, the consumer is adding</a:t>
            </a:r>
          </a:p>
          <a:p>
            <a:r>
              <a:rPr lang="en-US" sz="1600"/>
              <a:t>Long components to their portfolio.</a:t>
            </a:r>
          </a:p>
          <a:p>
            <a:endParaRPr lang="en-US" sz="1600"/>
          </a:p>
          <a:p>
            <a:r>
              <a:rPr lang="en-US" sz="1600"/>
              <a:t>As the price goes up, the profit from</a:t>
            </a:r>
          </a:p>
          <a:p>
            <a:r>
              <a:rPr lang="en-US" sz="1600"/>
              <a:t>the long call offsets the additional</a:t>
            </a:r>
          </a:p>
          <a:p>
            <a:r>
              <a:rPr lang="en-US" sz="1600"/>
              <a:t>cost from the natural position.</a:t>
            </a:r>
          </a:p>
          <a:p>
            <a:endParaRPr lang="en-US" sz="1600"/>
          </a:p>
          <a:p>
            <a:r>
              <a:rPr lang="en-US" sz="1600"/>
              <a:t>The offsetting positions creates a </a:t>
            </a:r>
          </a:p>
          <a:p>
            <a:r>
              <a:rPr lang="en-US" sz="1600"/>
              <a:t>maximum cost for the commodity.</a:t>
            </a:r>
          </a:p>
          <a:p>
            <a:r>
              <a:rPr lang="en-US" sz="1600"/>
              <a:t>The result is the consumer has a </a:t>
            </a:r>
          </a:p>
          <a:p>
            <a:r>
              <a:rPr lang="en-US" sz="1600"/>
              <a:t>Potential “price cap” that prevents</a:t>
            </a:r>
          </a:p>
          <a:p>
            <a:r>
              <a:rPr lang="en-US" sz="1600"/>
              <a:t>their cost for the commodity to </a:t>
            </a:r>
          </a:p>
          <a:p>
            <a:r>
              <a:rPr lang="en-US" sz="1600"/>
              <a:t>never exceed the price cap.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V="1">
            <a:off x="5715000" y="4800600"/>
            <a:ext cx="1143000" cy="1143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5715000" y="5943600"/>
            <a:ext cx="6096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Hedging by Selling a Call Option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4572000" y="1524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4572000" y="3048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V="1">
            <a:off x="5105400" y="533400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924800" y="2667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Commodity</a:t>
            </a:r>
          </a:p>
          <a:p>
            <a:r>
              <a:rPr lang="en-US" sz="1200"/>
              <a:t>Price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505200" y="2133600"/>
            <a:ext cx="962025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Producer </a:t>
            </a:r>
          </a:p>
          <a:p>
            <a:r>
              <a:rPr lang="en-US" sz="1200"/>
              <a:t>Profit from</a:t>
            </a:r>
          </a:p>
          <a:p>
            <a:r>
              <a:rPr lang="en-US" sz="1200"/>
              <a:t>Commodity </a:t>
            </a:r>
          </a:p>
          <a:p>
            <a:r>
              <a:rPr lang="en-US" sz="1200"/>
              <a:t>Revenue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705600" y="2286000"/>
            <a:ext cx="1550988" cy="284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Natural Long Position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572000" y="3200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572000" y="47244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47244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7924800" y="4343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Commodity</a:t>
            </a:r>
          </a:p>
          <a:p>
            <a:r>
              <a:rPr lang="en-US" sz="1200"/>
              <a:t>Price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581400" y="4038600"/>
            <a:ext cx="914400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Producer </a:t>
            </a:r>
          </a:p>
          <a:p>
            <a:r>
              <a:rPr lang="en-US" sz="1200"/>
              <a:t>Profit from </a:t>
            </a:r>
          </a:p>
          <a:p>
            <a:r>
              <a:rPr lang="en-US" sz="1200"/>
              <a:t>Long Call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315200" y="3505200"/>
            <a:ext cx="9112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Short the </a:t>
            </a:r>
          </a:p>
          <a:p>
            <a:r>
              <a:rPr lang="en-US" sz="1200"/>
              <a:t>Call Option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5715000" y="35052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4572000" y="502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4572000" y="6553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5791200" y="5334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429000" y="5867400"/>
            <a:ext cx="1087438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Producer </a:t>
            </a:r>
          </a:p>
          <a:p>
            <a:r>
              <a:rPr lang="en-US" sz="1200"/>
              <a:t>Profit from </a:t>
            </a:r>
          </a:p>
          <a:p>
            <a:r>
              <a:rPr lang="en-US" sz="1200"/>
              <a:t>Both Positions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7162800" y="5562600"/>
            <a:ext cx="1765300" cy="1014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Writing the Call Option</a:t>
            </a:r>
          </a:p>
          <a:p>
            <a:r>
              <a:rPr lang="en-US" sz="1200"/>
              <a:t>Creates a Potential Profit </a:t>
            </a:r>
          </a:p>
          <a:p>
            <a:r>
              <a:rPr lang="en-US" sz="1200"/>
              <a:t>Cap for the Producer.  </a:t>
            </a:r>
          </a:p>
          <a:p>
            <a:r>
              <a:rPr lang="en-US" sz="1200"/>
              <a:t>For that, the Producer</a:t>
            </a:r>
          </a:p>
          <a:p>
            <a:r>
              <a:rPr lang="en-US" sz="1200"/>
              <a:t> receives a Premium</a:t>
            </a: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V="1">
            <a:off x="4876800" y="12192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304800" y="1371600"/>
            <a:ext cx="33559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The Producer has a Natural Long</a:t>
            </a:r>
          </a:p>
          <a:p>
            <a:r>
              <a:rPr lang="en-US" sz="1600"/>
              <a:t>Position.  By “writing”/selling </a:t>
            </a:r>
          </a:p>
          <a:p>
            <a:r>
              <a:rPr lang="en-US" sz="1600"/>
              <a:t>the Call Option, the producer is </a:t>
            </a:r>
          </a:p>
          <a:p>
            <a:r>
              <a:rPr lang="en-US" sz="1600"/>
              <a:t>Adding Short components to </a:t>
            </a:r>
          </a:p>
          <a:p>
            <a:r>
              <a:rPr lang="en-US" sz="1600"/>
              <a:t>their portfolio.</a:t>
            </a:r>
          </a:p>
          <a:p>
            <a:endParaRPr lang="en-US" sz="1600"/>
          </a:p>
          <a:p>
            <a:r>
              <a:rPr lang="en-US" sz="1600"/>
              <a:t>As the price goes up, the lost revenue</a:t>
            </a:r>
          </a:p>
          <a:p>
            <a:r>
              <a:rPr lang="en-US" sz="1600"/>
              <a:t>from the long call offsets the increased</a:t>
            </a:r>
          </a:p>
          <a:p>
            <a:r>
              <a:rPr lang="en-US" sz="1600"/>
              <a:t>revenue from the natural position.</a:t>
            </a:r>
          </a:p>
          <a:p>
            <a:endParaRPr lang="en-US" sz="1600"/>
          </a:p>
          <a:p>
            <a:r>
              <a:rPr lang="en-US" sz="1600"/>
              <a:t>The offsetting positions creates a </a:t>
            </a:r>
          </a:p>
          <a:p>
            <a:r>
              <a:rPr lang="en-US" sz="1600"/>
              <a:t>maximum revenue for the commodity.</a:t>
            </a:r>
          </a:p>
          <a:p>
            <a:r>
              <a:rPr lang="en-US" sz="1600"/>
              <a:t>The result is the producer has a </a:t>
            </a:r>
          </a:p>
          <a:p>
            <a:r>
              <a:rPr lang="en-US" sz="1600"/>
              <a:t>“price cap” that prevents their revenue</a:t>
            </a:r>
          </a:p>
          <a:p>
            <a:r>
              <a:rPr lang="en-US" sz="1600"/>
              <a:t>for the commodity to never exceed</a:t>
            </a:r>
          </a:p>
          <a:p>
            <a:r>
              <a:rPr lang="en-US" sz="1600"/>
              <a:t>the cap.</a:t>
            </a:r>
          </a:p>
          <a:p>
            <a:endParaRPr lang="en-US" sz="1600"/>
          </a:p>
          <a:p>
            <a:r>
              <a:rPr lang="en-US" sz="1600"/>
              <a:t>To compensate for the potential</a:t>
            </a:r>
          </a:p>
          <a:p>
            <a:r>
              <a:rPr lang="en-US" sz="1600"/>
              <a:t>price cap, the consumer pays the </a:t>
            </a:r>
          </a:p>
          <a:p>
            <a:r>
              <a:rPr lang="en-US" sz="1600"/>
              <a:t>producer a premium.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 flipV="1">
            <a:off x="5791200" y="4724400"/>
            <a:ext cx="6096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5791200" y="5334000"/>
            <a:ext cx="1143000" cy="1143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/>
          <a:lstStyle/>
          <a:p>
            <a:r>
              <a:rPr lang="en-US"/>
              <a:t>European, American &amp; Asian</a:t>
            </a:r>
            <a:r>
              <a:rPr lang="en-US" b="1"/>
              <a:t> </a:t>
            </a:r>
            <a:r>
              <a:rPr lang="en-US"/>
              <a:t>Options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362200"/>
            <a:ext cx="8229600" cy="3886200"/>
          </a:xfrm>
        </p:spPr>
        <p:txBody>
          <a:bodyPr/>
          <a:lstStyle/>
          <a:p>
            <a:r>
              <a:rPr lang="en-US" sz="3200"/>
              <a:t>European options can only be exercised on the expiration date</a:t>
            </a:r>
          </a:p>
          <a:p>
            <a:r>
              <a:rPr lang="en-US" sz="3200"/>
              <a:t>American options can be exercised at any time</a:t>
            </a:r>
          </a:p>
          <a:p>
            <a:r>
              <a:rPr lang="en-US" sz="3200"/>
              <a:t>Asian options</a:t>
            </a:r>
          </a:p>
          <a:p>
            <a:pPr lvl="1"/>
            <a:r>
              <a:rPr lang="en-US" sz="2800"/>
              <a:t>European options where the delivery is spread out over a time period</a:t>
            </a:r>
          </a:p>
          <a:p>
            <a:pPr lvl="1"/>
            <a:r>
              <a:rPr lang="en-US" sz="2800"/>
              <a:t>Common in commodities trading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/>
              <a:t>Spreads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229600" cy="4724400"/>
          </a:xfrm>
        </p:spPr>
        <p:txBody>
          <a:bodyPr/>
          <a:lstStyle/>
          <a:p>
            <a:r>
              <a:rPr lang="en-US" sz="3200"/>
              <a:t>Spread Types</a:t>
            </a:r>
          </a:p>
          <a:p>
            <a:pPr lvl="1"/>
            <a:r>
              <a:rPr lang="en-US" sz="2800"/>
              <a:t>Location</a:t>
            </a:r>
          </a:p>
          <a:p>
            <a:pPr lvl="1"/>
            <a:r>
              <a:rPr lang="en-US" sz="2800"/>
              <a:t>Commodity</a:t>
            </a:r>
          </a:p>
          <a:p>
            <a:pPr lvl="1"/>
            <a:r>
              <a:rPr lang="en-US" sz="2800"/>
              <a:t>Time</a:t>
            </a:r>
          </a:p>
          <a:p>
            <a:r>
              <a:rPr lang="en-US" sz="3200"/>
              <a:t>Spread Forward Contracts </a:t>
            </a:r>
          </a:p>
          <a:p>
            <a:pPr lvl="1"/>
            <a:r>
              <a:rPr lang="en-US" sz="2800"/>
              <a:t>Spread Contracts</a:t>
            </a:r>
          </a:p>
          <a:p>
            <a:pPr lvl="1"/>
            <a:r>
              <a:rPr lang="en-US" sz="2800"/>
              <a:t>Lock in a conversion from one commodity to another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837613" y="6461125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/>
              <a:t>Spread Options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229600" cy="4724400"/>
          </a:xfrm>
        </p:spPr>
        <p:txBody>
          <a:bodyPr/>
          <a:lstStyle/>
          <a:p>
            <a:r>
              <a:rPr lang="en-US"/>
              <a:t>Option Types</a:t>
            </a:r>
          </a:p>
          <a:p>
            <a:pPr lvl="1"/>
            <a:r>
              <a:rPr lang="en-US"/>
              <a:t>Puts</a:t>
            </a:r>
          </a:p>
          <a:p>
            <a:pPr lvl="1"/>
            <a:r>
              <a:rPr lang="en-US"/>
              <a:t>Calls</a:t>
            </a:r>
          </a:p>
          <a:p>
            <a:r>
              <a:rPr lang="en-US"/>
              <a:t>Option Positions</a:t>
            </a:r>
          </a:p>
          <a:p>
            <a:pPr lvl="1"/>
            <a:r>
              <a:rPr lang="en-US"/>
              <a:t>Long</a:t>
            </a:r>
          </a:p>
          <a:p>
            <a:pPr lvl="1"/>
            <a:r>
              <a:rPr lang="en-US"/>
              <a:t>Short</a:t>
            </a:r>
          </a:p>
          <a:p>
            <a:r>
              <a:rPr lang="en-US"/>
              <a:t>Want the spread to increase: </a:t>
            </a:r>
          </a:p>
          <a:p>
            <a:pPr lvl="1"/>
            <a:r>
              <a:rPr lang="en-US"/>
              <a:t>Long Call &amp; Short Put</a:t>
            </a:r>
          </a:p>
          <a:p>
            <a:r>
              <a:rPr lang="en-US"/>
              <a:t>Want the spread to decrease: </a:t>
            </a:r>
          </a:p>
          <a:p>
            <a:pPr lvl="1"/>
            <a:r>
              <a:rPr lang="en-US"/>
              <a:t>Short Call &amp; Long Put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 flipH="1" flipV="1">
            <a:off x="5029200" y="2362200"/>
            <a:ext cx="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124200" y="426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b="1"/>
              <a:t>Payoffs from Spread Options</a:t>
            </a:r>
            <a:endParaRPr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1600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/>
              <a:t>Strike Price = ?, Price of Asset at Maturity = </a:t>
            </a:r>
            <a:r>
              <a:rPr lang="en-US" sz="2800" i="1"/>
              <a:t>S</a:t>
            </a:r>
            <a:r>
              <a:rPr lang="en-US" sz="2800" i="1" baseline="-25000"/>
              <a:t>T</a:t>
            </a:r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 flipV="1">
            <a:off x="4953000" y="3048000"/>
            <a:ext cx="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V="1">
            <a:off x="5715000" y="23622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5715000" y="32004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477000" y="3200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X</a:t>
            </a:r>
            <a:endParaRPr lang="en-US" sz="320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391400" y="32004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</a:t>
            </a:r>
            <a:r>
              <a:rPr lang="en-US" i="1" baseline="-25000"/>
              <a:t>T</a:t>
            </a:r>
            <a:endParaRPr lang="en-US" sz="3200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715000" y="2057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Payoff</a:t>
            </a:r>
            <a:endParaRPr lang="en-US" sz="2800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6705600" y="32004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57150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1447800" y="42672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1447800" y="51054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2209800" y="5105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X</a:t>
            </a:r>
            <a:endParaRPr lang="en-US" sz="3200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3124200" y="5105400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</a:t>
            </a:r>
            <a:r>
              <a:rPr lang="en-US" i="1" baseline="-25000"/>
              <a:t>T</a:t>
            </a:r>
            <a:endParaRPr lang="en-US" sz="32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447800" y="3962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Payoff</a:t>
            </a:r>
            <a:endParaRPr lang="en-US" sz="2800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V="1">
            <a:off x="2438400" y="510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1752600" y="4419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02" name="Group 22"/>
          <p:cNvGrpSpPr>
            <a:grpSpLocks/>
          </p:cNvGrpSpPr>
          <p:nvPr/>
        </p:nvGrpSpPr>
        <p:grpSpPr bwMode="auto">
          <a:xfrm>
            <a:off x="1447800" y="2057400"/>
            <a:ext cx="2133600" cy="1981200"/>
            <a:chOff x="912" y="1296"/>
            <a:chExt cx="1344" cy="1248"/>
          </a:xfrm>
        </p:grpSpPr>
        <p:grpSp>
          <p:nvGrpSpPr>
            <p:cNvPr id="46103" name="Group 23"/>
            <p:cNvGrpSpPr>
              <a:grpSpLocks/>
            </p:cNvGrpSpPr>
            <p:nvPr/>
          </p:nvGrpSpPr>
          <p:grpSpPr bwMode="auto">
            <a:xfrm>
              <a:off x="912" y="1296"/>
              <a:ext cx="1344" cy="1248"/>
              <a:chOff x="720" y="1344"/>
              <a:chExt cx="1344" cy="1248"/>
            </a:xfrm>
          </p:grpSpPr>
          <p:sp>
            <p:nvSpPr>
              <p:cNvPr id="46104" name="Line 24"/>
              <p:cNvSpPr>
                <a:spLocks noChangeShapeType="1"/>
              </p:cNvSpPr>
              <p:nvPr/>
            </p:nvSpPr>
            <p:spPr bwMode="auto">
              <a:xfrm flipV="1">
                <a:off x="720" y="1536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5" name="Line 25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6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X</a:t>
                </a:r>
                <a:endParaRPr lang="en-US" sz="3200"/>
              </a:p>
            </p:txBody>
          </p:sp>
          <p:sp>
            <p:nvSpPr>
              <p:cNvPr id="46107" name="Text Box 27"/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2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/>
                  <a:t>S</a:t>
                </a:r>
                <a:r>
                  <a:rPr lang="en-US" i="1" baseline="-25000"/>
                  <a:t>T</a:t>
                </a:r>
                <a:endParaRPr lang="en-US" sz="3200"/>
              </a:p>
            </p:txBody>
          </p:sp>
          <p:sp>
            <p:nvSpPr>
              <p:cNvPr id="46108" name="Text Box 28"/>
              <p:cNvSpPr txBox="1">
                <a:spLocks noChangeArrowheads="1"/>
              </p:cNvSpPr>
              <p:nvPr/>
            </p:nvSpPr>
            <p:spPr bwMode="auto">
              <a:xfrm>
                <a:off x="720" y="134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Payoff</a:t>
                </a:r>
                <a:endParaRPr lang="en-US" sz="2800"/>
              </a:p>
            </p:txBody>
          </p:sp>
          <p:sp>
            <p:nvSpPr>
              <p:cNvPr id="46109" name="Line 29"/>
              <p:cNvSpPr>
                <a:spLocks noChangeShapeType="1"/>
              </p:cNvSpPr>
              <p:nvPr/>
            </p:nvSpPr>
            <p:spPr bwMode="auto">
              <a:xfrm flipV="1">
                <a:off x="1344" y="1488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Line 30"/>
              <p:cNvSpPr>
                <a:spLocks noChangeShapeType="1"/>
              </p:cNvSpPr>
              <p:nvPr/>
            </p:nvSpPr>
            <p:spPr bwMode="auto">
              <a:xfrm>
                <a:off x="720" y="206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1296" y="2304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Long Cap</a:t>
              </a:r>
            </a:p>
          </p:txBody>
        </p:sp>
      </p:grp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2057400" y="5562600"/>
            <a:ext cx="987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Long Floor</a:t>
            </a:r>
          </a:p>
        </p:txBody>
      </p:sp>
      <p:grpSp>
        <p:nvGrpSpPr>
          <p:cNvPr id="46113" name="Group 33"/>
          <p:cNvGrpSpPr>
            <a:grpSpLocks/>
          </p:cNvGrpSpPr>
          <p:nvPr/>
        </p:nvGrpSpPr>
        <p:grpSpPr bwMode="auto">
          <a:xfrm>
            <a:off x="5715000" y="3962400"/>
            <a:ext cx="2133600" cy="1981200"/>
            <a:chOff x="3600" y="2496"/>
            <a:chExt cx="1344" cy="1248"/>
          </a:xfrm>
        </p:grpSpPr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 flipV="1">
              <a:off x="3600" y="268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>
              <a:off x="3600" y="321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Text Box 36"/>
            <p:cNvSpPr txBox="1">
              <a:spLocks noChangeArrowheads="1"/>
            </p:cNvSpPr>
            <p:nvPr/>
          </p:nvSpPr>
          <p:spPr bwMode="auto">
            <a:xfrm>
              <a:off x="4080" y="321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X</a:t>
              </a:r>
              <a:endParaRPr lang="en-US" sz="3200"/>
            </a:p>
          </p:txBody>
        </p:sp>
        <p:sp>
          <p:nvSpPr>
            <p:cNvPr id="46117" name="Text Box 37"/>
            <p:cNvSpPr txBox="1">
              <a:spLocks noChangeArrowheads="1"/>
            </p:cNvSpPr>
            <p:nvPr/>
          </p:nvSpPr>
          <p:spPr bwMode="auto">
            <a:xfrm>
              <a:off x="4656" y="3216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/>
                <a:t>S</a:t>
              </a:r>
              <a:r>
                <a:rPr lang="en-US" i="1" baseline="-25000"/>
                <a:t>T</a:t>
              </a:r>
              <a:endParaRPr lang="en-US" sz="3200"/>
            </a:p>
          </p:txBody>
        </p:sp>
        <p:sp>
          <p:nvSpPr>
            <p:cNvPr id="46118" name="Text Box 38"/>
            <p:cNvSpPr txBox="1">
              <a:spLocks noChangeArrowheads="1"/>
            </p:cNvSpPr>
            <p:nvPr/>
          </p:nvSpPr>
          <p:spPr bwMode="auto">
            <a:xfrm>
              <a:off x="3600" y="2496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Payoff</a:t>
              </a:r>
              <a:endParaRPr lang="en-US" sz="2800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 flipV="1">
              <a:off x="4224" y="321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40"/>
            <p:cNvSpPr>
              <a:spLocks noChangeShapeType="1"/>
            </p:cNvSpPr>
            <p:nvPr/>
          </p:nvSpPr>
          <p:spPr bwMode="auto">
            <a:xfrm flipV="1">
              <a:off x="3744" y="3216"/>
              <a:ext cx="48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41"/>
            <p:cNvSpPr>
              <a:spLocks noChangeArrowheads="1"/>
            </p:cNvSpPr>
            <p:nvPr/>
          </p:nvSpPr>
          <p:spPr bwMode="auto">
            <a:xfrm>
              <a:off x="3984" y="3504"/>
              <a:ext cx="6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Short Floor</a:t>
              </a:r>
            </a:p>
          </p:txBody>
        </p:sp>
      </p:grp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6324600" y="3657600"/>
            <a:ext cx="900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Short 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 for a Spot Price Option (Black &amp; Scholes)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2484438" y="1600200"/>
          <a:ext cx="4430712" cy="4522788"/>
        </p:xfrm>
        <a:graphic>
          <a:graphicData uri="http://schemas.openxmlformats.org/presentationml/2006/ole">
            <p:oleObj spid="_x0000_s49155" name="Equation" r:id="rId4" imgW="1841400" imgH="1879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 for a Futures Option </a:t>
            </a:r>
            <a:br>
              <a:rPr lang="en-US"/>
            </a:br>
            <a:r>
              <a:rPr lang="en-US"/>
              <a:t>(Black 76)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2392363" y="1600200"/>
          <a:ext cx="4614862" cy="4522788"/>
        </p:xfrm>
        <a:graphic>
          <a:graphicData uri="http://schemas.openxmlformats.org/presentationml/2006/ole">
            <p:oleObj spid="_x0000_s59395" name="Equation" r:id="rId4" imgW="1917360" imgH="1879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 Nomenclature</a:t>
            </a:r>
            <a:br>
              <a:rPr lang="en-US"/>
            </a:br>
            <a:endParaRPr 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488950" y="1271588"/>
          <a:ext cx="1163638" cy="5075237"/>
        </p:xfrm>
        <a:graphic>
          <a:graphicData uri="http://schemas.openxmlformats.org/presentationml/2006/ole">
            <p:oleObj spid="_x0000_s50179" name="Equation" r:id="rId4" imgW="457200" imgH="1993680" progId="Equation.3">
              <p:embed/>
            </p:oleObj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133600" y="1169988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Call Option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209800" y="1752600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Put Option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209800" y="2286000"/>
            <a:ext cx="380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Price of the Underlying Asset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209800" y="2895600"/>
            <a:ext cx="168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Strike Price 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209800" y="3581400"/>
            <a:ext cx="375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Normal Distribution function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209800" y="4114800"/>
            <a:ext cx="184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Risk-free rate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209800" y="4724400"/>
            <a:ext cx="217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Contract Tenure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209800" y="5257800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Volatility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2209800" y="58674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Futures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Hedges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Market Participants</a:t>
            </a:r>
          </a:p>
          <a:p>
            <a:pPr lvl="1"/>
            <a:r>
              <a:rPr lang="en-US"/>
              <a:t>Producers</a:t>
            </a:r>
          </a:p>
          <a:p>
            <a:pPr lvl="1"/>
            <a:r>
              <a:rPr lang="en-US"/>
              <a:t>Consumers</a:t>
            </a:r>
          </a:p>
          <a:p>
            <a:pPr lvl="1"/>
            <a:r>
              <a:rPr lang="en-US"/>
              <a:t>Speculators</a:t>
            </a:r>
          </a:p>
          <a:p>
            <a:pPr lvl="1"/>
            <a:r>
              <a:rPr lang="en-US"/>
              <a:t>Arbitragers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Hedge Traders</a:t>
            </a:r>
          </a:p>
          <a:p>
            <a:pPr lvl="1"/>
            <a:r>
              <a:rPr lang="en-US"/>
              <a:t>Producers</a:t>
            </a:r>
          </a:p>
          <a:p>
            <a:pPr lvl="1"/>
            <a:r>
              <a:rPr lang="en-US"/>
              <a:t>Consumers</a:t>
            </a:r>
          </a:p>
          <a:p>
            <a:pPr lvl="1"/>
            <a:r>
              <a:rPr lang="en-US"/>
              <a:t>Speculators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043113" y="1662113"/>
          <a:ext cx="5186362" cy="1582737"/>
        </p:xfrm>
        <a:graphic>
          <a:graphicData uri="http://schemas.openxmlformats.org/presentationml/2006/ole">
            <p:oleObj spid="_x0000_s51202" name="Equation" r:id="rId4" imgW="1663560" imgH="507960" progId="Equation.3">
              <p:embed/>
            </p:oleObj>
          </a:graphicData>
        </a:graphic>
      </p:graphicFrame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2225" y="0"/>
            <a:ext cx="7394575" cy="114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4000"/>
              <a:t>The Black Call Spread Approx. Model for Futures</a:t>
            </a: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1295400" y="4041775"/>
          <a:ext cx="6553200" cy="1406525"/>
        </p:xfrm>
        <a:graphic>
          <a:graphicData uri="http://schemas.openxmlformats.org/presentationml/2006/ole">
            <p:oleObj spid="_x0000_s51207" name="Equation" r:id="rId5" imgW="2603160" imgH="558720" progId="Equation.3">
              <p:embed/>
            </p:oleObj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2225" y="0"/>
            <a:ext cx="7394575" cy="114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4000"/>
              <a:t>The Black Call Spread Approx. Model for Futures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1905000" y="1714500"/>
          <a:ext cx="5103813" cy="1933575"/>
        </p:xfrm>
        <a:graphic>
          <a:graphicData uri="http://schemas.openxmlformats.org/presentationml/2006/ole">
            <p:oleObj spid="_x0000_s56327" name="Equation" r:id="rId4" imgW="1676160" imgH="634680" progId="Equation.3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049588" y="4710113"/>
          <a:ext cx="3117850" cy="822325"/>
        </p:xfrm>
        <a:graphic>
          <a:graphicData uri="http://schemas.openxmlformats.org/presentationml/2006/ole">
            <p:oleObj spid="_x0000_s56329" name="Equation" r:id="rId5" imgW="1015920" imgH="241200" progId="Equation.3">
              <p:embed/>
            </p:oleObj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976438" y="1630363"/>
          <a:ext cx="4987925" cy="752475"/>
        </p:xfrm>
        <a:graphic>
          <a:graphicData uri="http://schemas.openxmlformats.org/presentationml/2006/ole">
            <p:oleObj spid="_x0000_s54274" name="Equation" r:id="rId4" imgW="1600200" imgH="241200" progId="Equation.3">
              <p:embed/>
            </p:oleObj>
          </a:graphicData>
        </a:graphic>
      </p:graphicFrame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2225" y="-11113"/>
            <a:ext cx="7394575" cy="1143001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4000"/>
              <a:t>The Black Put Spread Approx. Model for Futures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9600" y="2743200"/>
            <a:ext cx="79248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charset="0"/>
              </a:rPr>
              <a:t>d</a:t>
            </a:r>
            <a:r>
              <a:rPr lang="en-US" sz="3200" baseline="-25000" dirty="0">
                <a:latin typeface="Arial" charset="0"/>
              </a:rPr>
              <a:t>1</a:t>
            </a:r>
            <a:r>
              <a:rPr lang="en-US" sz="3200" dirty="0">
                <a:latin typeface="Arial" charset="0"/>
              </a:rPr>
              <a:t> and </a:t>
            </a:r>
            <a:r>
              <a:rPr lang="en-US" sz="3200" dirty="0">
                <a:latin typeface="Symbol" pitchFamily="18" charset="2"/>
              </a:rPr>
              <a:t>s</a:t>
            </a:r>
            <a:r>
              <a:rPr lang="en-US" sz="3200" dirty="0">
                <a:latin typeface="Arial" charset="0"/>
              </a:rPr>
              <a:t> are the same as for the call spread option.</a:t>
            </a:r>
          </a:p>
          <a:p>
            <a:endParaRPr lang="en-US" sz="3200" dirty="0">
              <a:latin typeface="Arial" charset="0"/>
            </a:endParaRPr>
          </a:p>
          <a:p>
            <a:r>
              <a:rPr lang="en-US" sz="3200" dirty="0">
                <a:latin typeface="Arial" charset="0"/>
              </a:rPr>
              <a:t>Put-Call parity allows you to derive this formula.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524000"/>
          </a:xfrm>
        </p:spPr>
        <p:txBody>
          <a:bodyPr/>
          <a:lstStyle/>
          <a:p>
            <a:r>
              <a:rPr lang="en-US"/>
              <a:t>Nomenclatures for a Futures Spread Option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457200" y="1752600"/>
          <a:ext cx="1163638" cy="4522788"/>
        </p:xfrm>
        <a:graphic>
          <a:graphicData uri="http://schemas.openxmlformats.org/presentationml/2006/ole">
            <p:oleObj spid="_x0000_s58371" name="Equation" r:id="rId4" imgW="457200" imgH="1777680" progId="Equation.3">
              <p:embed/>
            </p:oleObj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676400" y="17526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Call Option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676400" y="2362200"/>
            <a:ext cx="681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Price of the output Futures (e.g. location ending point)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676400" y="2971800"/>
            <a:ext cx="674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Price of the input Futures (e.g. location starting point)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676400" y="3505200"/>
            <a:ext cx="338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Strike Price of the Spread 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752600" y="4114800"/>
            <a:ext cx="375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Normal Distribution function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752600" y="4724400"/>
            <a:ext cx="184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Risk-free rate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676400" y="5257800"/>
            <a:ext cx="217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Contract Tenure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676400" y="5867400"/>
            <a:ext cx="532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Volatility of the spread between the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219200" y="2057400"/>
          <a:ext cx="6848475" cy="752475"/>
        </p:xfrm>
        <a:graphic>
          <a:graphicData uri="http://schemas.openxmlformats.org/presentationml/2006/ole">
            <p:oleObj spid="_x0000_s61442" name="Equation" r:id="rId4" imgW="2197080" imgH="241200" progId="Equation.3">
              <p:embed/>
            </p:oleObj>
          </a:graphicData>
        </a:graphic>
      </p:graphicFrame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2225" y="0"/>
            <a:ext cx="7394575" cy="114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4000"/>
              <a:t>The Black Call Spread Approx. Model for Spot Prices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312863" y="4041775"/>
          <a:ext cx="6518275" cy="1406525"/>
        </p:xfrm>
        <a:graphic>
          <a:graphicData uri="http://schemas.openxmlformats.org/presentationml/2006/ole">
            <p:oleObj spid="_x0000_s61444" name="Equation" r:id="rId5" imgW="2590560" imgH="558720" progId="Equation.3">
              <p:embed/>
            </p:oleObj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2225" y="0"/>
            <a:ext cx="7394575" cy="1143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4000"/>
              <a:t>The Black Call Spread Approx. Model for Spot Prices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905000" y="1820863"/>
          <a:ext cx="5103813" cy="1724025"/>
        </p:xfrm>
        <a:graphic>
          <a:graphicData uri="http://schemas.openxmlformats.org/presentationml/2006/ole">
            <p:oleObj spid="_x0000_s63491" name="Equation" r:id="rId4" imgW="1879560" imgH="634680" progId="Equation.3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049588" y="4710113"/>
          <a:ext cx="3117850" cy="822325"/>
        </p:xfrm>
        <a:graphic>
          <a:graphicData uri="http://schemas.openxmlformats.org/presentationml/2006/ole">
            <p:oleObj spid="_x0000_s63492" name="Equation" r:id="rId5" imgW="1015920" imgH="241200" progId="Equation.3">
              <p:embed/>
            </p:oleObj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976438" y="1630363"/>
          <a:ext cx="4987925" cy="752475"/>
        </p:xfrm>
        <a:graphic>
          <a:graphicData uri="http://schemas.openxmlformats.org/presentationml/2006/ole">
            <p:oleObj spid="_x0000_s65538" name="Equation" r:id="rId4" imgW="1600200" imgH="241200" progId="Equation.3">
              <p:embed/>
            </p:oleObj>
          </a:graphicData>
        </a:graphic>
      </p:graphicFrame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2225" y="-11113"/>
            <a:ext cx="7394575" cy="1143001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4000"/>
              <a:t>The Black Put Spread Approx. Model for Spot Prices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9600" y="2743200"/>
            <a:ext cx="7924800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latin typeface="Arial" charset="0"/>
              </a:rPr>
              <a:t>d</a:t>
            </a:r>
            <a:r>
              <a:rPr lang="en-US" sz="3200" baseline="-25000" dirty="0">
                <a:latin typeface="Arial" charset="0"/>
              </a:rPr>
              <a:t>1</a:t>
            </a:r>
            <a:r>
              <a:rPr lang="en-US" sz="3200" dirty="0">
                <a:latin typeface="Arial" charset="0"/>
              </a:rPr>
              <a:t> and </a:t>
            </a:r>
            <a:r>
              <a:rPr lang="en-US" sz="3200" dirty="0">
                <a:latin typeface="Symbol" pitchFamily="18" charset="2"/>
              </a:rPr>
              <a:t>s</a:t>
            </a:r>
            <a:r>
              <a:rPr lang="en-US" sz="3200" dirty="0">
                <a:latin typeface="Arial" charset="0"/>
              </a:rPr>
              <a:t> are the same as for the call spread option.</a:t>
            </a:r>
          </a:p>
          <a:p>
            <a:endParaRPr lang="en-US" sz="3200" dirty="0">
              <a:latin typeface="Arial" charset="0"/>
            </a:endParaRPr>
          </a:p>
          <a:p>
            <a:r>
              <a:rPr lang="en-US" sz="3200" dirty="0">
                <a:latin typeface="Arial" charset="0"/>
              </a:rPr>
              <a:t>Put-Call parity allows you to derive this formula.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Nomenclature for a Spread Option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488950" y="1219200"/>
          <a:ext cx="1163638" cy="4522788"/>
        </p:xfrm>
        <a:graphic>
          <a:graphicData uri="http://schemas.openxmlformats.org/presentationml/2006/ole">
            <p:oleObj spid="_x0000_s67587" name="Equation" r:id="rId4" imgW="457200" imgH="1777680" progId="Equation.3">
              <p:embed/>
            </p:oleObj>
          </a:graphicData>
        </a:graphic>
      </p:graphicFrame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133600" y="1169988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Call Option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209800" y="1752600"/>
            <a:ext cx="681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Price of the output Futures (e.g. location ending point)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209800" y="2286000"/>
            <a:ext cx="674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Price of the input Futures (e.g. location starting point)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209800" y="2895600"/>
            <a:ext cx="338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Strike Price of the Spread 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209800" y="3581400"/>
            <a:ext cx="375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Normal Distribution function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2209800" y="4114800"/>
            <a:ext cx="184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Risk-free rate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2209800" y="4724400"/>
            <a:ext cx="2170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Contract Tenure</a:t>
            </a: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209800" y="5257800"/>
            <a:ext cx="532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Volatility of the spread between the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 for a Binary Option (All or Nothing)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2651125" y="1600200"/>
          <a:ext cx="4095750" cy="4522788"/>
        </p:xfrm>
        <a:graphic>
          <a:graphicData uri="http://schemas.openxmlformats.org/presentationml/2006/ole">
            <p:oleObj spid="_x0000_s110595" name="Equation" r:id="rId4" imgW="1701720" imgH="1879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 for a Binary Option (All or Nothing, Weather)</a:t>
            </a: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685800" y="2209800"/>
          <a:ext cx="4095750" cy="2989263"/>
        </p:xfrm>
        <a:graphic>
          <a:graphicData uri="http://schemas.openxmlformats.org/presentationml/2006/ole">
            <p:oleObj spid="_x0000_s112643" name="Equation" r:id="rId4" imgW="939600" imgH="685800" progId="Equation.3">
              <p:embed/>
            </p:oleObj>
          </a:graphicData>
        </a:graphic>
      </p:graphicFrame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105400" y="2286000"/>
            <a:ext cx="1673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/>
              <a:t>Payoff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953000" y="3733800"/>
            <a:ext cx="341312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/>
              <a:t>Discounted </a:t>
            </a:r>
          </a:p>
          <a:p>
            <a:r>
              <a:rPr lang="en-US" sz="4400"/>
              <a:t>Probability of </a:t>
            </a:r>
          </a:p>
          <a:p>
            <a:r>
              <a:rPr lang="en-US" sz="4400"/>
              <a:t>“Moneyness”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Definitions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Trade</a:t>
            </a:r>
          </a:p>
          <a:p>
            <a:pPr lvl="1">
              <a:lnSpc>
                <a:spcPct val="90000"/>
              </a:lnSpc>
            </a:pPr>
            <a:r>
              <a:rPr lang="en-US"/>
              <a:t>Long:		To Buy a commodity derivative</a:t>
            </a:r>
          </a:p>
          <a:p>
            <a:pPr lvl="1">
              <a:lnSpc>
                <a:spcPct val="90000"/>
              </a:lnSpc>
            </a:pPr>
            <a:r>
              <a:rPr lang="en-US"/>
              <a:t>Short:		To Sell a commodity derivative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Position</a:t>
            </a:r>
          </a:p>
          <a:p>
            <a:pPr lvl="1">
              <a:lnSpc>
                <a:spcPct val="90000"/>
              </a:lnSpc>
            </a:pPr>
            <a:r>
              <a:rPr lang="en-US"/>
              <a:t>Long:		Contractually obligated to sell 				the commodity</a:t>
            </a:r>
          </a:p>
          <a:p>
            <a:pPr lvl="1">
              <a:lnSpc>
                <a:spcPct val="90000"/>
              </a:lnSpc>
            </a:pPr>
            <a:r>
              <a:rPr lang="en-US"/>
              <a:t>Short:		Contractually obligated to buy 				the commodity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/>
              <a:t>Weather Options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229600" cy="4724400"/>
          </a:xfrm>
        </p:spPr>
        <p:txBody>
          <a:bodyPr/>
          <a:lstStyle/>
          <a:p>
            <a:r>
              <a:rPr lang="en-US"/>
              <a:t>Nomenclature</a:t>
            </a:r>
          </a:p>
          <a:p>
            <a:pPr lvl="1"/>
            <a:r>
              <a:rPr lang="en-US"/>
              <a:t>Heating Degree Days (HDD)    [max(0, 65 – T)]</a:t>
            </a:r>
          </a:p>
          <a:p>
            <a:pPr lvl="1"/>
            <a:r>
              <a:rPr lang="en-US"/>
              <a:t>Cooling Degree Days (CDD)    [min(0, T – 65)]</a:t>
            </a:r>
          </a:p>
          <a:p>
            <a:pPr lvl="1"/>
            <a:r>
              <a:rPr lang="en-US"/>
              <a:t>T = average of highest and lowest temperature for the day</a:t>
            </a:r>
          </a:p>
          <a:p>
            <a:r>
              <a:rPr lang="en-US"/>
              <a:t>Example </a:t>
            </a:r>
          </a:p>
          <a:p>
            <a:pPr lvl="1"/>
            <a:r>
              <a:rPr lang="en-US"/>
              <a:t>High = 80, Low = 60, Average = 70</a:t>
            </a:r>
          </a:p>
          <a:p>
            <a:pPr lvl="1"/>
            <a:r>
              <a:rPr lang="en-US"/>
              <a:t>HDD = 0</a:t>
            </a:r>
          </a:p>
          <a:p>
            <a:pPr lvl="1"/>
            <a:r>
              <a:rPr lang="en-US"/>
              <a:t>CDD = 5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/>
              <a:t>Weather Options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229600" cy="4724400"/>
          </a:xfrm>
        </p:spPr>
        <p:txBody>
          <a:bodyPr/>
          <a:lstStyle/>
          <a:p>
            <a:r>
              <a:rPr lang="en-US"/>
              <a:t>CME trades futures &amp; options where the total number of CDD/HDD for a stated time period is the contract strike</a:t>
            </a:r>
          </a:p>
          <a:p>
            <a:r>
              <a:rPr lang="en-US"/>
              <a:t>Payoff is fixed</a:t>
            </a:r>
          </a:p>
          <a:p>
            <a:r>
              <a:rPr lang="en-US"/>
              <a:t>Analysis is based on historic data</a:t>
            </a:r>
          </a:p>
          <a:p>
            <a:r>
              <a:rPr lang="en-US"/>
              <a:t>Issues</a:t>
            </a:r>
          </a:p>
          <a:p>
            <a:pPr lvl="1"/>
            <a:r>
              <a:rPr lang="en-US"/>
              <a:t>Long-term cooling/heating trends</a:t>
            </a:r>
          </a:p>
          <a:p>
            <a:pPr lvl="1"/>
            <a:r>
              <a:rPr lang="en-US"/>
              <a:t>Thermometer location</a:t>
            </a:r>
          </a:p>
          <a:p>
            <a:pPr lvl="1"/>
            <a:r>
              <a:rPr lang="en-US"/>
              <a:t>Sprawl encroachment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 sz="4000"/>
              <a:t>Knock-In and Knock-Out Options</a:t>
            </a:r>
            <a:br>
              <a:rPr lang="en-US" sz="4000"/>
            </a:br>
            <a:r>
              <a:rPr lang="en-US" sz="4000"/>
              <a:t>(Barrier Options)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Common in currencies, but becoming more common in energy</a:t>
            </a:r>
          </a:p>
          <a:p>
            <a:pPr>
              <a:lnSpc>
                <a:spcPct val="90000"/>
              </a:lnSpc>
            </a:pPr>
            <a:r>
              <a:rPr lang="en-US"/>
              <a:t>An option that appears or disappears when an event occurs</a:t>
            </a:r>
          </a:p>
          <a:p>
            <a:pPr>
              <a:lnSpc>
                <a:spcPct val="90000"/>
              </a:lnSpc>
            </a:pPr>
            <a:r>
              <a:rPr lang="en-US"/>
              <a:t>Natural Gas Example:</a:t>
            </a:r>
          </a:p>
          <a:p>
            <a:pPr lvl="1">
              <a:lnSpc>
                <a:spcPct val="90000"/>
              </a:lnSpc>
            </a:pPr>
            <a:r>
              <a:rPr lang="en-US"/>
              <a:t>Natural gas is trading at $7.00</a:t>
            </a:r>
          </a:p>
          <a:p>
            <a:pPr lvl="1">
              <a:lnSpc>
                <a:spcPct val="90000"/>
              </a:lnSpc>
            </a:pPr>
            <a:r>
              <a:rPr lang="en-US"/>
              <a:t>Buy knock-out call option with a strike at $8.00</a:t>
            </a:r>
          </a:p>
          <a:p>
            <a:pPr lvl="1">
              <a:lnSpc>
                <a:spcPct val="90000"/>
              </a:lnSpc>
            </a:pPr>
            <a:r>
              <a:rPr lang="en-US"/>
              <a:t>Knock-out occurs at $10.00</a:t>
            </a:r>
          </a:p>
          <a:p>
            <a:pPr lvl="1">
              <a:lnSpc>
                <a:spcPct val="90000"/>
              </a:lnSpc>
            </a:pPr>
            <a:r>
              <a:rPr lang="en-US"/>
              <a:t>Option is in the money between $8.00 and $10.00</a:t>
            </a:r>
          </a:p>
          <a:p>
            <a:pPr lvl="1">
              <a:lnSpc>
                <a:spcPct val="90000"/>
              </a:lnSpc>
            </a:pPr>
            <a:r>
              <a:rPr lang="en-US"/>
              <a:t>Option immediately matures out of the money if prices crosses $10.00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/>
              <a:t>Barrier Options Types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Down &amp; Out Call/Put - option that ceases to exist if prices fall below a set level (H)</a:t>
            </a:r>
          </a:p>
          <a:p>
            <a:pPr>
              <a:lnSpc>
                <a:spcPct val="90000"/>
              </a:lnSpc>
            </a:pPr>
            <a:r>
              <a:rPr lang="en-US" sz="2400"/>
              <a:t>Down &amp; In Call/Put - option that begins to exist if prices fall below a set level (H)</a:t>
            </a:r>
          </a:p>
          <a:p>
            <a:pPr>
              <a:lnSpc>
                <a:spcPct val="90000"/>
              </a:lnSpc>
            </a:pPr>
            <a:r>
              <a:rPr lang="en-US" sz="2400"/>
              <a:t>Values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 = C</a:t>
            </a:r>
            <a:r>
              <a:rPr lang="en-US" sz="2000" baseline="-25000"/>
              <a:t>di</a:t>
            </a:r>
            <a:r>
              <a:rPr lang="en-US" sz="2000"/>
              <a:t> + C</a:t>
            </a:r>
            <a:r>
              <a:rPr lang="en-US" sz="2000" baseline="-25000"/>
              <a:t>do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 = P</a:t>
            </a:r>
            <a:r>
              <a:rPr lang="en-US" sz="2000" baseline="-25000"/>
              <a:t>di</a:t>
            </a:r>
            <a:r>
              <a:rPr lang="en-US" sz="2000"/>
              <a:t> + P</a:t>
            </a:r>
            <a:r>
              <a:rPr lang="en-US" sz="2000" baseline="-25000"/>
              <a:t>do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Up &amp; Out Call/Put - option that ceases to exist if prices rise above a set level (H)</a:t>
            </a:r>
          </a:p>
          <a:p>
            <a:pPr>
              <a:lnSpc>
                <a:spcPct val="90000"/>
              </a:lnSpc>
            </a:pPr>
            <a:r>
              <a:rPr lang="en-US" sz="2400"/>
              <a:t>Up &amp; In Call/Put - option that begins to exist if prices rise above a set level (H)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 = C</a:t>
            </a:r>
            <a:r>
              <a:rPr lang="en-US" sz="2000" baseline="-25000"/>
              <a:t>ui</a:t>
            </a:r>
            <a:r>
              <a:rPr lang="en-US" sz="2000"/>
              <a:t> + C</a:t>
            </a:r>
            <a:r>
              <a:rPr lang="en-US" sz="2000" baseline="-25000"/>
              <a:t>uo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 = P</a:t>
            </a:r>
            <a:r>
              <a:rPr lang="en-US" sz="2000" baseline="-25000"/>
              <a:t>ui</a:t>
            </a:r>
            <a:r>
              <a:rPr lang="en-US" sz="2000"/>
              <a:t> + P</a:t>
            </a:r>
            <a:r>
              <a:rPr lang="en-US" sz="2000" baseline="-25000"/>
              <a:t>uo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077200" y="152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Equations Building Blocks I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2933700" y="1525588"/>
          <a:ext cx="3641725" cy="4783137"/>
        </p:xfrm>
        <a:graphic>
          <a:graphicData uri="http://schemas.openxmlformats.org/presentationml/2006/ole">
            <p:oleObj spid="_x0000_s122883" name="Equation" r:id="rId4" imgW="1701720" imgH="223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Base Equations Building Blocks II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2057400" y="1497013"/>
          <a:ext cx="4876800" cy="4365625"/>
        </p:xfrm>
        <a:graphic>
          <a:graphicData uri="http://schemas.openxmlformats.org/presentationml/2006/ole">
            <p:oleObj spid="_x0000_s143363" name="Equation" r:id="rId4" imgW="1701720" imgH="1523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Base Equations Building Blocks III</a:t>
            </a:r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2057400" y="1479550"/>
          <a:ext cx="5257800" cy="4741863"/>
        </p:xfrm>
        <a:graphic>
          <a:graphicData uri="http://schemas.openxmlformats.org/presentationml/2006/ole">
            <p:oleObj spid="_x0000_s147459" name="Equation" r:id="rId4" imgW="1688760" imgH="1523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Base Equations Building Blocks IV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1296988"/>
          <a:ext cx="5334000" cy="5030787"/>
        </p:xfrm>
        <a:graphic>
          <a:graphicData uri="http://schemas.openxmlformats.org/presentationml/2006/ole">
            <p:oleObj spid="_x0000_s145411" name="Equation" r:id="rId4" imgW="1790640" imgH="1688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Barrier Call Options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Up and Out &amp; Up and In Call Options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1143000" y="4284663"/>
          <a:ext cx="7391400" cy="1087437"/>
        </p:xfrm>
        <a:graphic>
          <a:graphicData uri="http://schemas.openxmlformats.org/presentationml/2006/ole">
            <p:oleObj spid="_x0000_s149507" name="Equation" r:id="rId4" imgW="3454200" imgH="507960" progId="Equation.3">
              <p:embed/>
            </p:oleObj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219200" y="2255838"/>
          <a:ext cx="7239000" cy="1254125"/>
        </p:xfrm>
        <a:graphic>
          <a:graphicData uri="http://schemas.openxmlformats.org/presentationml/2006/ole">
            <p:oleObj spid="_x0000_s149508" name="Equation" r:id="rId5" imgW="293364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Hedging?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914400" y="3505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9144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44958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81534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41325" y="385127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Short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7772400" y="388620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Long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191000" y="388620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Flat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990600" y="2819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4876800" y="2819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1447800" y="2286000"/>
            <a:ext cx="1884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Hedge Trades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5638800" y="2286000"/>
            <a:ext cx="1884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Hedge Trades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990600" y="4876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4800600" y="4876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5638800" y="5029200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Spec Trades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1676400" y="5029200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Spec Trades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 &amp; Out Call Options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531938" y="1981200"/>
          <a:ext cx="6459537" cy="1254125"/>
        </p:xfrm>
        <a:graphic>
          <a:graphicData uri="http://schemas.openxmlformats.org/presentationml/2006/ole">
            <p:oleObj spid="_x0000_s154628" name="Equation" r:id="rId4" imgW="2616120" imgH="507960" progId="Equation.3">
              <p:embed/>
            </p:oleObj>
          </a:graphicData>
        </a:graphic>
      </p:graphicFrame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898525" y="1336675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&gt; S</a:t>
            </a:r>
            <a:r>
              <a:rPr lang="en-US" baseline="-25000"/>
              <a:t>b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&lt; S</a:t>
            </a:r>
            <a:r>
              <a:rPr lang="en-US" baseline="-25000"/>
              <a:t>b</a:t>
            </a:r>
          </a:p>
        </p:txBody>
      </p:sp>
      <p:graphicFrame>
        <p:nvGraphicFramePr>
          <p:cNvPr id="154634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524000" y="4495800"/>
          <a:ext cx="6477000" cy="1257300"/>
        </p:xfrm>
        <a:graphic>
          <a:graphicData uri="http://schemas.openxmlformats.org/presentationml/2006/ole">
            <p:oleObj spid="_x0000_s154634" name="Equation" r:id="rId5" imgW="26161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 &amp; In Call Options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174875" y="1981200"/>
          <a:ext cx="5173663" cy="1254125"/>
        </p:xfrm>
        <a:graphic>
          <a:graphicData uri="http://schemas.openxmlformats.org/presentationml/2006/ole">
            <p:oleObj spid="_x0000_s157699" name="Equation" r:id="rId4" imgW="2095200" imgH="507960" progId="Equation.3">
              <p:embed/>
            </p:oleObj>
          </a:graphicData>
        </a:graphic>
      </p:graphicFrame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898525" y="1336675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&gt; S</a:t>
            </a:r>
            <a:r>
              <a:rPr lang="en-US" baseline="-25000"/>
              <a:t>b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&lt; S</a:t>
            </a:r>
            <a:r>
              <a:rPr lang="en-US" baseline="-25000"/>
              <a:t>b</a:t>
            </a: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555750" y="4598988"/>
          <a:ext cx="6411913" cy="1050925"/>
        </p:xfrm>
        <a:graphic>
          <a:graphicData uri="http://schemas.openxmlformats.org/presentationml/2006/ole">
            <p:oleObj spid="_x0000_s157702" name="Equation" r:id="rId5" imgW="30985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Barrier Put Options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Down and Out &amp; Down and In </a:t>
            </a:r>
            <a:br>
              <a:rPr lang="en-US" sz="4000"/>
            </a:br>
            <a:r>
              <a:rPr lang="en-US" sz="4000"/>
              <a:t>Put Options</a:t>
            </a: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406650" y="3905250"/>
          <a:ext cx="4810125" cy="1001713"/>
        </p:xfrm>
        <a:graphic>
          <a:graphicData uri="http://schemas.openxmlformats.org/presentationml/2006/ole">
            <p:oleObj spid="_x0000_s163843" name="Equation" r:id="rId4" imgW="2984400" imgH="507960" progId="Equation.3">
              <p:embed/>
            </p:oleObj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490663" y="2255838"/>
          <a:ext cx="6694487" cy="1255712"/>
        </p:xfrm>
        <a:graphic>
          <a:graphicData uri="http://schemas.openxmlformats.org/presentationml/2006/ole">
            <p:oleObj spid="_x0000_s163844" name="Equation" r:id="rId5" imgW="33145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Out Put Options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533525" y="2058988"/>
          <a:ext cx="6457950" cy="1098550"/>
        </p:xfrm>
        <a:graphic>
          <a:graphicData uri="http://schemas.openxmlformats.org/presentationml/2006/ole">
            <p:oleObj spid="_x0000_s165891" name="Equation" r:id="rId4" imgW="2984400" imgH="507960" progId="Equation.3">
              <p:embed/>
            </p:oleObj>
          </a:graphicData>
        </a:graphic>
      </p:graphicFrame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898525" y="1336675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&gt; S</a:t>
            </a:r>
            <a:r>
              <a:rPr lang="en-US" baseline="-25000"/>
              <a:t>b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&lt; S</a:t>
            </a:r>
            <a:r>
              <a:rPr lang="en-US" baseline="-25000"/>
              <a:t>b</a:t>
            </a:r>
          </a:p>
        </p:txBody>
      </p:sp>
      <p:graphicFrame>
        <p:nvGraphicFramePr>
          <p:cNvPr id="16589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651000" y="4495800"/>
          <a:ext cx="6223000" cy="1257300"/>
        </p:xfrm>
        <a:graphic>
          <a:graphicData uri="http://schemas.openxmlformats.org/presentationml/2006/ole">
            <p:oleObj spid="_x0000_s165894" name="Equation" r:id="rId5" imgW="25146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&amp; In Put Options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174875" y="2122488"/>
          <a:ext cx="5175250" cy="971550"/>
        </p:xfrm>
        <a:graphic>
          <a:graphicData uri="http://schemas.openxmlformats.org/presentationml/2006/ole">
            <p:oleObj spid="_x0000_s167939" name="Equation" r:id="rId4" imgW="2705040" imgH="507960" progId="Equation.3">
              <p:embed/>
            </p:oleObj>
          </a:graphicData>
        </a:graphic>
      </p:graphicFrame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898525" y="1336675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&gt; S</a:t>
            </a:r>
            <a:r>
              <a:rPr lang="en-US" baseline="-25000"/>
              <a:t>b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000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&lt; S</a:t>
            </a:r>
            <a:r>
              <a:rPr lang="en-US" baseline="-25000"/>
              <a:t>b</a:t>
            </a:r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290763" y="4598988"/>
          <a:ext cx="4938712" cy="1050925"/>
        </p:xfrm>
        <a:graphic>
          <a:graphicData uri="http://schemas.openxmlformats.org/presentationml/2006/ole">
            <p:oleObj spid="_x0000_s167942" name="Equation" r:id="rId5" imgW="23875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/>
              <a:t>Companies with Natural Positions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Producers: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Naturally Long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producing, they have “naturally bought” their inventory and have to sell it.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perform sell/short transactions to lock prices and hedge against price risk</a:t>
            </a:r>
          </a:p>
          <a:p>
            <a:pPr>
              <a:lnSpc>
                <a:spcPct val="90000"/>
              </a:lnSpc>
            </a:pPr>
            <a:r>
              <a:rPr lang="en-US" sz="2800"/>
              <a:t>Consumers: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Naturally Short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consuming, they have “naturally sold” their inventory and have to buy it.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They buy/long transactions to lock prices and hedge against price 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724400"/>
          </a:xfrm>
        </p:spPr>
        <p:txBody>
          <a:bodyPr/>
          <a:lstStyle/>
          <a:p>
            <a:r>
              <a:rPr lang="en-US"/>
              <a:t>Naturally Long:</a:t>
            </a:r>
          </a:p>
          <a:p>
            <a:pPr>
              <a:buFontTx/>
              <a:buNone/>
            </a:pPr>
            <a:endParaRPr lang="en-US"/>
          </a:p>
          <a:p>
            <a:pPr lvl="1"/>
            <a:r>
              <a:rPr lang="en-US"/>
              <a:t>E&amp;P Producers</a:t>
            </a:r>
          </a:p>
          <a:p>
            <a:pPr lvl="1"/>
            <a:r>
              <a:rPr lang="en-US"/>
              <a:t>Mining Companies</a:t>
            </a:r>
          </a:p>
          <a:p>
            <a:pPr lvl="1"/>
            <a:r>
              <a:rPr lang="en-US"/>
              <a:t>Farmers/Ranchers</a:t>
            </a:r>
          </a:p>
          <a:p>
            <a:pPr lvl="1"/>
            <a:r>
              <a:rPr lang="en-US"/>
              <a:t>Timber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724400"/>
          </a:xfrm>
        </p:spPr>
        <p:txBody>
          <a:bodyPr/>
          <a:lstStyle/>
          <a:p>
            <a:r>
              <a:rPr lang="en-US"/>
              <a:t>Naturally Short:</a:t>
            </a:r>
          </a:p>
          <a:p>
            <a:endParaRPr lang="en-US"/>
          </a:p>
          <a:p>
            <a:pPr lvl="1"/>
            <a:r>
              <a:rPr lang="en-US"/>
              <a:t>Airline Companies</a:t>
            </a:r>
          </a:p>
          <a:p>
            <a:pPr lvl="1"/>
            <a:r>
              <a:rPr lang="en-US"/>
              <a:t>Industrial Corporations (automobile manufacturers use copper)</a:t>
            </a:r>
          </a:p>
          <a:p>
            <a:pPr lvl="1"/>
            <a:r>
              <a:rPr lang="en-US"/>
              <a:t>Bakeries/Food Processors</a:t>
            </a:r>
          </a:p>
          <a:p>
            <a:pPr lvl="1"/>
            <a:r>
              <a:rPr lang="en-US"/>
              <a:t>Paper Mills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</TotalTime>
  <Words>1982</Words>
  <Application>Microsoft Office PowerPoint</Application>
  <PresentationFormat>On-screen Show (4:3)</PresentationFormat>
  <Paragraphs>536</Paragraphs>
  <Slides>65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Times New Roman</vt:lpstr>
      <vt:lpstr>Verdana</vt:lpstr>
      <vt:lpstr>Arial</vt:lpstr>
      <vt:lpstr>Symbol</vt:lpstr>
      <vt:lpstr>Default Design</vt:lpstr>
      <vt:lpstr>Microsoft Excel Chart</vt:lpstr>
      <vt:lpstr>Microsoft Equation 3.0</vt:lpstr>
      <vt:lpstr>Hedging and Hedging Instruments</vt:lpstr>
      <vt:lpstr>Why Derivatives are Used</vt:lpstr>
      <vt:lpstr>Who Hedges?</vt:lpstr>
      <vt:lpstr>Who Hedges</vt:lpstr>
      <vt:lpstr>Position Definitions</vt:lpstr>
      <vt:lpstr>What is Hedging?</vt:lpstr>
      <vt:lpstr>Companies with Natural Positions</vt:lpstr>
      <vt:lpstr>Examples</vt:lpstr>
      <vt:lpstr>Examples</vt:lpstr>
      <vt:lpstr>Examples</vt:lpstr>
      <vt:lpstr>Natural Hedgers</vt:lpstr>
      <vt:lpstr>Recap</vt:lpstr>
      <vt:lpstr>Hedging Instruments</vt:lpstr>
      <vt:lpstr>Potential Hedge Transactions</vt:lpstr>
      <vt:lpstr>Futures Contracts</vt:lpstr>
      <vt:lpstr>Forward Contracts</vt:lpstr>
      <vt:lpstr>Examples of Forward Contracts</vt:lpstr>
      <vt:lpstr>How a Forward Contract Works</vt:lpstr>
      <vt:lpstr>Example</vt:lpstr>
      <vt:lpstr>The Forward Price</vt:lpstr>
      <vt:lpstr>The Forward Curve</vt:lpstr>
      <vt:lpstr>Henry Hub Forward Curve</vt:lpstr>
      <vt:lpstr>Slide 23</vt:lpstr>
      <vt:lpstr>Slide 24</vt:lpstr>
      <vt:lpstr>Options</vt:lpstr>
      <vt:lpstr>Forwards vs Options</vt:lpstr>
      <vt:lpstr>Option Types</vt:lpstr>
      <vt:lpstr>Option Types</vt:lpstr>
      <vt:lpstr>Payoffs from Options</vt:lpstr>
      <vt:lpstr>Special Case: Costless Collar</vt:lpstr>
      <vt:lpstr>Hedging by Buying a Call Option</vt:lpstr>
      <vt:lpstr>Hedging by Selling a Call Option</vt:lpstr>
      <vt:lpstr>European, American &amp; Asian Options</vt:lpstr>
      <vt:lpstr>Spreads</vt:lpstr>
      <vt:lpstr>Spread Options</vt:lpstr>
      <vt:lpstr>Payoffs from Spread Options</vt:lpstr>
      <vt:lpstr>Equations for a Spot Price Option (Black &amp; Scholes)</vt:lpstr>
      <vt:lpstr>Equations for a Futures Option  (Black 76)</vt:lpstr>
      <vt:lpstr>Option Nomenclature </vt:lpstr>
      <vt:lpstr>The Black Call Spread Approx. Model for Futures</vt:lpstr>
      <vt:lpstr>The Black Call Spread Approx. Model for Futures</vt:lpstr>
      <vt:lpstr>The Black Put Spread Approx. Model for Futures</vt:lpstr>
      <vt:lpstr>Nomenclatures for a Futures Spread Option</vt:lpstr>
      <vt:lpstr>The Black Call Spread Approx. Model for Spot Prices</vt:lpstr>
      <vt:lpstr>The Black Call Spread Approx. Model for Spot Prices</vt:lpstr>
      <vt:lpstr>The Black Put Spread Approx. Model for Spot Prices</vt:lpstr>
      <vt:lpstr>Nomenclature for a Spread Option</vt:lpstr>
      <vt:lpstr>Equations for a Binary Option (All or Nothing)</vt:lpstr>
      <vt:lpstr>Equations for a Binary Option (All or Nothing, Weather)</vt:lpstr>
      <vt:lpstr>Weather Options</vt:lpstr>
      <vt:lpstr>Weather Options</vt:lpstr>
      <vt:lpstr>Knock-In and Knock-Out Options (Barrier Options)</vt:lpstr>
      <vt:lpstr>Barrier Options Types</vt:lpstr>
      <vt:lpstr>Base Equations Building Blocks I</vt:lpstr>
      <vt:lpstr>Base Equations Building Blocks II</vt:lpstr>
      <vt:lpstr>Base Equations Building Blocks III</vt:lpstr>
      <vt:lpstr>Base Equations Building Blocks IV</vt:lpstr>
      <vt:lpstr>Barrier Call Options</vt:lpstr>
      <vt:lpstr>Up and Out &amp; Up and In Call Options</vt:lpstr>
      <vt:lpstr>Down &amp; Out Call Options</vt:lpstr>
      <vt:lpstr>Down &amp; In Call Options</vt:lpstr>
      <vt:lpstr>Barrier Put Options</vt:lpstr>
      <vt:lpstr>Down and Out &amp; Down and In  Put Options</vt:lpstr>
      <vt:lpstr>Up &amp; Out Put Options</vt:lpstr>
      <vt:lpstr>Up &amp; In Put Options</vt:lpstr>
    </vt:vector>
  </TitlesOfParts>
  <Company>Texas A&amp;M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Hedging and Hedging Instruments</dc:title>
  <dc:creator>DHallermann</dc:creator>
  <cp:lastModifiedBy>dhallermann</cp:lastModifiedBy>
  <cp:revision>43</cp:revision>
  <dcterms:created xsi:type="dcterms:W3CDTF">2004-01-28T23:30:11Z</dcterms:created>
  <dcterms:modified xsi:type="dcterms:W3CDTF">2010-06-03T19:07:26Z</dcterms:modified>
</cp:coreProperties>
</file>