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59" r:id="rId5"/>
    <p:sldId id="292" r:id="rId6"/>
    <p:sldId id="260" r:id="rId7"/>
    <p:sldId id="261" r:id="rId8"/>
    <p:sldId id="262" r:id="rId9"/>
    <p:sldId id="263" r:id="rId10"/>
    <p:sldId id="265" r:id="rId11"/>
    <p:sldId id="266" r:id="rId12"/>
    <p:sldId id="272" r:id="rId13"/>
    <p:sldId id="270" r:id="rId14"/>
    <p:sldId id="273" r:id="rId15"/>
    <p:sldId id="274" r:id="rId16"/>
    <p:sldId id="275" r:id="rId17"/>
    <p:sldId id="277" r:id="rId18"/>
    <p:sldId id="278" r:id="rId19"/>
    <p:sldId id="279" r:id="rId20"/>
    <p:sldId id="280" r:id="rId21"/>
    <p:sldId id="282" r:id="rId22"/>
    <p:sldId id="281" r:id="rId23"/>
    <p:sldId id="286" r:id="rId24"/>
    <p:sldId id="287" r:id="rId25"/>
    <p:sldId id="288" r:id="rId26"/>
    <p:sldId id="289" r:id="rId27"/>
    <p:sldId id="290" r:id="rId28"/>
    <p:sldId id="291" r:id="rId29"/>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26" autoAdjust="0"/>
    <p:restoredTop sz="90929"/>
  </p:normalViewPr>
  <p:slideViewPr>
    <p:cSldViewPr>
      <p:cViewPr varScale="1">
        <p:scale>
          <a:sx n="70" d="100"/>
          <a:sy n="70" d="100"/>
        </p:scale>
        <p:origin x="1289"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 Chunlin" userId="f6e96a45-6540-4e59-994d-1c0f67579795" providerId="ADAL" clId="{B6ADB29F-0854-4472-8ABA-9F18E2FB1827}"/>
    <pc:docChg chg="undo custSel modSld">
      <pc:chgData name="Shi, Chunlin" userId="f6e96a45-6540-4e59-994d-1c0f67579795" providerId="ADAL" clId="{B6ADB29F-0854-4472-8ABA-9F18E2FB1827}" dt="2024-09-12T17:20:24.867" v="137" actId="1037"/>
      <pc:docMkLst>
        <pc:docMk/>
      </pc:docMkLst>
      <pc:sldChg chg="modSp mod">
        <pc:chgData name="Shi, Chunlin" userId="f6e96a45-6540-4e59-994d-1c0f67579795" providerId="ADAL" clId="{B6ADB29F-0854-4472-8ABA-9F18E2FB1827}" dt="2024-09-12T17:04:27.967" v="1" actId="20577"/>
        <pc:sldMkLst>
          <pc:docMk/>
          <pc:sldMk cId="0" sldId="261"/>
        </pc:sldMkLst>
        <pc:spChg chg="mod">
          <ac:chgData name="Shi, Chunlin" userId="f6e96a45-6540-4e59-994d-1c0f67579795" providerId="ADAL" clId="{B6ADB29F-0854-4472-8ABA-9F18E2FB1827}" dt="2024-09-12T17:04:27.967" v="1" actId="20577"/>
          <ac:spMkLst>
            <pc:docMk/>
            <pc:sldMk cId="0" sldId="261"/>
            <ac:spMk id="7176" creationId="{00000000-0000-0000-0000-000000000000}"/>
          </ac:spMkLst>
        </pc:spChg>
      </pc:sldChg>
      <pc:sldChg chg="modSp mod">
        <pc:chgData name="Shi, Chunlin" userId="f6e96a45-6540-4e59-994d-1c0f67579795" providerId="ADAL" clId="{B6ADB29F-0854-4472-8ABA-9F18E2FB1827}" dt="2024-09-12T17:04:59.632" v="6" actId="13926"/>
        <pc:sldMkLst>
          <pc:docMk/>
          <pc:sldMk cId="0" sldId="262"/>
        </pc:sldMkLst>
        <pc:spChg chg="mod">
          <ac:chgData name="Shi, Chunlin" userId="f6e96a45-6540-4e59-994d-1c0f67579795" providerId="ADAL" clId="{B6ADB29F-0854-4472-8ABA-9F18E2FB1827}" dt="2024-09-12T17:04:59.632" v="6" actId="13926"/>
          <ac:spMkLst>
            <pc:docMk/>
            <pc:sldMk cId="0" sldId="262"/>
            <ac:spMk id="8195" creationId="{00000000-0000-0000-0000-000000000000}"/>
          </ac:spMkLst>
        </pc:spChg>
      </pc:sldChg>
      <pc:sldChg chg="modSp">
        <pc:chgData name="Shi, Chunlin" userId="f6e96a45-6540-4e59-994d-1c0f67579795" providerId="ADAL" clId="{B6ADB29F-0854-4472-8ABA-9F18E2FB1827}" dt="2024-09-12T17:09:05.532" v="37" actId="1076"/>
        <pc:sldMkLst>
          <pc:docMk/>
          <pc:sldMk cId="0" sldId="263"/>
        </pc:sldMkLst>
        <pc:spChg chg="mod">
          <ac:chgData name="Shi, Chunlin" userId="f6e96a45-6540-4e59-994d-1c0f67579795" providerId="ADAL" clId="{B6ADB29F-0854-4472-8ABA-9F18E2FB1827}" dt="2024-09-12T17:06:49.694" v="22" actId="12789"/>
          <ac:spMkLst>
            <pc:docMk/>
            <pc:sldMk cId="0" sldId="263"/>
            <ac:spMk id="9219" creationId="{00000000-0000-0000-0000-000000000000}"/>
          </ac:spMkLst>
        </pc:spChg>
        <pc:spChg chg="mod">
          <ac:chgData name="Shi, Chunlin" userId="f6e96a45-6540-4e59-994d-1c0f67579795" providerId="ADAL" clId="{B6ADB29F-0854-4472-8ABA-9F18E2FB1827}" dt="2024-09-12T17:08:56.851" v="35" actId="465"/>
          <ac:spMkLst>
            <pc:docMk/>
            <pc:sldMk cId="0" sldId="263"/>
            <ac:spMk id="9220" creationId="{00000000-0000-0000-0000-000000000000}"/>
          </ac:spMkLst>
        </pc:spChg>
        <pc:spChg chg="mod">
          <ac:chgData name="Shi, Chunlin" userId="f6e96a45-6540-4e59-994d-1c0f67579795" providerId="ADAL" clId="{B6ADB29F-0854-4472-8ABA-9F18E2FB1827}" dt="2024-09-12T17:06:49.694" v="22" actId="12789"/>
          <ac:spMkLst>
            <pc:docMk/>
            <pc:sldMk cId="0" sldId="263"/>
            <ac:spMk id="9223" creationId="{00000000-0000-0000-0000-000000000000}"/>
          </ac:spMkLst>
        </pc:spChg>
        <pc:spChg chg="mod">
          <ac:chgData name="Shi, Chunlin" userId="f6e96a45-6540-4e59-994d-1c0f67579795" providerId="ADAL" clId="{B6ADB29F-0854-4472-8ABA-9F18E2FB1827}" dt="2024-09-12T17:06:37.204" v="20" actId="1035"/>
          <ac:spMkLst>
            <pc:docMk/>
            <pc:sldMk cId="0" sldId="263"/>
            <ac:spMk id="9224" creationId="{00000000-0000-0000-0000-000000000000}"/>
          </ac:spMkLst>
        </pc:spChg>
        <pc:spChg chg="mod">
          <ac:chgData name="Shi, Chunlin" userId="f6e96a45-6540-4e59-994d-1c0f67579795" providerId="ADAL" clId="{B6ADB29F-0854-4472-8ABA-9F18E2FB1827}" dt="2024-09-12T17:08:56.851" v="35" actId="465"/>
          <ac:spMkLst>
            <pc:docMk/>
            <pc:sldMk cId="0" sldId="263"/>
            <ac:spMk id="9225" creationId="{00000000-0000-0000-0000-000000000000}"/>
          </ac:spMkLst>
        </pc:spChg>
        <pc:spChg chg="mod">
          <ac:chgData name="Shi, Chunlin" userId="f6e96a45-6540-4e59-994d-1c0f67579795" providerId="ADAL" clId="{B6ADB29F-0854-4472-8ABA-9F18E2FB1827}" dt="2024-09-12T17:09:05.532" v="37" actId="1076"/>
          <ac:spMkLst>
            <pc:docMk/>
            <pc:sldMk cId="0" sldId="263"/>
            <ac:spMk id="9226" creationId="{00000000-0000-0000-0000-000000000000}"/>
          </ac:spMkLst>
        </pc:spChg>
        <pc:spChg chg="mod">
          <ac:chgData name="Shi, Chunlin" userId="f6e96a45-6540-4e59-994d-1c0f67579795" providerId="ADAL" clId="{B6ADB29F-0854-4472-8ABA-9F18E2FB1827}" dt="2024-09-12T17:06:07.024" v="14" actId="1038"/>
          <ac:spMkLst>
            <pc:docMk/>
            <pc:sldMk cId="0" sldId="263"/>
            <ac:spMk id="9229" creationId="{00000000-0000-0000-0000-000000000000}"/>
          </ac:spMkLst>
        </pc:spChg>
        <pc:spChg chg="mod">
          <ac:chgData name="Shi, Chunlin" userId="f6e96a45-6540-4e59-994d-1c0f67579795" providerId="ADAL" clId="{B6ADB29F-0854-4472-8ABA-9F18E2FB1827}" dt="2024-09-12T17:05:56.162" v="9" actId="12788"/>
          <ac:spMkLst>
            <pc:docMk/>
            <pc:sldMk cId="0" sldId="263"/>
            <ac:spMk id="9231" creationId="{00000000-0000-0000-0000-000000000000}"/>
          </ac:spMkLst>
        </pc:spChg>
        <pc:spChg chg="mod">
          <ac:chgData name="Shi, Chunlin" userId="f6e96a45-6540-4e59-994d-1c0f67579795" providerId="ADAL" clId="{B6ADB29F-0854-4472-8ABA-9F18E2FB1827}" dt="2024-09-12T17:06:01.875" v="10" actId="1076"/>
          <ac:spMkLst>
            <pc:docMk/>
            <pc:sldMk cId="0" sldId="263"/>
            <ac:spMk id="9232" creationId="{00000000-0000-0000-0000-000000000000}"/>
          </ac:spMkLst>
        </pc:spChg>
        <pc:spChg chg="mod">
          <ac:chgData name="Shi, Chunlin" userId="f6e96a45-6540-4e59-994d-1c0f67579795" providerId="ADAL" clId="{B6ADB29F-0854-4472-8ABA-9F18E2FB1827}" dt="2024-09-12T17:08:56.851" v="35" actId="465"/>
          <ac:spMkLst>
            <pc:docMk/>
            <pc:sldMk cId="0" sldId="263"/>
            <ac:spMk id="9233" creationId="{00000000-0000-0000-0000-000000000000}"/>
          </ac:spMkLst>
        </pc:spChg>
        <pc:spChg chg="mod">
          <ac:chgData name="Shi, Chunlin" userId="f6e96a45-6540-4e59-994d-1c0f67579795" providerId="ADAL" clId="{B6ADB29F-0854-4472-8ABA-9F18E2FB1827}" dt="2024-09-12T17:06:32.708" v="17" actId="1076"/>
          <ac:spMkLst>
            <pc:docMk/>
            <pc:sldMk cId="0" sldId="263"/>
            <ac:spMk id="9236" creationId="{00000000-0000-0000-0000-000000000000}"/>
          </ac:spMkLst>
        </pc:spChg>
        <pc:spChg chg="mod">
          <ac:chgData name="Shi, Chunlin" userId="f6e96a45-6540-4e59-994d-1c0f67579795" providerId="ADAL" clId="{B6ADB29F-0854-4472-8ABA-9F18E2FB1827}" dt="2024-09-12T17:06:23.078" v="16" actId="1076"/>
          <ac:spMkLst>
            <pc:docMk/>
            <pc:sldMk cId="0" sldId="263"/>
            <ac:spMk id="9237" creationId="{00000000-0000-0000-0000-000000000000}"/>
          </ac:spMkLst>
        </pc:spChg>
      </pc:sldChg>
      <pc:sldChg chg="modSp mod">
        <pc:chgData name="Shi, Chunlin" userId="f6e96a45-6540-4e59-994d-1c0f67579795" providerId="ADAL" clId="{B6ADB29F-0854-4472-8ABA-9F18E2FB1827}" dt="2024-09-12T17:19:16.077" v="121" actId="12788"/>
        <pc:sldMkLst>
          <pc:docMk/>
          <pc:sldMk cId="0" sldId="266"/>
        </pc:sldMkLst>
        <pc:spChg chg="mod">
          <ac:chgData name="Shi, Chunlin" userId="f6e96a45-6540-4e59-994d-1c0f67579795" providerId="ADAL" clId="{B6ADB29F-0854-4472-8ABA-9F18E2FB1827}" dt="2024-09-12T17:12:09.953" v="58" actId="122"/>
          <ac:spMkLst>
            <pc:docMk/>
            <pc:sldMk cId="0" sldId="266"/>
            <ac:spMk id="2" creationId="{00000000-0000-0000-0000-000000000000}"/>
          </ac:spMkLst>
        </pc:spChg>
        <pc:spChg chg="mod">
          <ac:chgData name="Shi, Chunlin" userId="f6e96a45-6540-4e59-994d-1c0f67579795" providerId="ADAL" clId="{B6ADB29F-0854-4472-8ABA-9F18E2FB1827}" dt="2024-09-12T17:18:40.076" v="113" actId="408"/>
          <ac:spMkLst>
            <pc:docMk/>
            <pc:sldMk cId="0" sldId="266"/>
            <ac:spMk id="12291" creationId="{00000000-0000-0000-0000-000000000000}"/>
          </ac:spMkLst>
        </pc:spChg>
        <pc:spChg chg="mod">
          <ac:chgData name="Shi, Chunlin" userId="f6e96a45-6540-4e59-994d-1c0f67579795" providerId="ADAL" clId="{B6ADB29F-0854-4472-8ABA-9F18E2FB1827}" dt="2024-09-12T17:18:50.497" v="115" actId="465"/>
          <ac:spMkLst>
            <pc:docMk/>
            <pc:sldMk cId="0" sldId="266"/>
            <ac:spMk id="12292" creationId="{00000000-0000-0000-0000-000000000000}"/>
          </ac:spMkLst>
        </pc:spChg>
        <pc:spChg chg="mod">
          <ac:chgData name="Shi, Chunlin" userId="f6e96a45-6540-4e59-994d-1c0f67579795" providerId="ADAL" clId="{B6ADB29F-0854-4472-8ABA-9F18E2FB1827}" dt="2024-09-12T17:18:40.076" v="113" actId="408"/>
          <ac:spMkLst>
            <pc:docMk/>
            <pc:sldMk cId="0" sldId="266"/>
            <ac:spMk id="12293" creationId="{00000000-0000-0000-0000-000000000000}"/>
          </ac:spMkLst>
        </pc:spChg>
        <pc:spChg chg="mod">
          <ac:chgData name="Shi, Chunlin" userId="f6e96a45-6540-4e59-994d-1c0f67579795" providerId="ADAL" clId="{B6ADB29F-0854-4472-8ABA-9F18E2FB1827}" dt="2024-09-12T17:18:35.431" v="112" actId="408"/>
          <ac:spMkLst>
            <pc:docMk/>
            <pc:sldMk cId="0" sldId="266"/>
            <ac:spMk id="12294" creationId="{00000000-0000-0000-0000-000000000000}"/>
          </ac:spMkLst>
        </pc:spChg>
        <pc:spChg chg="mod">
          <ac:chgData name="Shi, Chunlin" userId="f6e96a45-6540-4e59-994d-1c0f67579795" providerId="ADAL" clId="{B6ADB29F-0854-4472-8ABA-9F18E2FB1827}" dt="2024-09-12T17:19:16.077" v="121" actId="12788"/>
          <ac:spMkLst>
            <pc:docMk/>
            <pc:sldMk cId="0" sldId="266"/>
            <ac:spMk id="12295" creationId="{00000000-0000-0000-0000-000000000000}"/>
          </ac:spMkLst>
        </pc:spChg>
        <pc:spChg chg="mod">
          <ac:chgData name="Shi, Chunlin" userId="f6e96a45-6540-4e59-994d-1c0f67579795" providerId="ADAL" clId="{B6ADB29F-0854-4472-8ABA-9F18E2FB1827}" dt="2024-09-12T17:18:50.497" v="115" actId="465"/>
          <ac:spMkLst>
            <pc:docMk/>
            <pc:sldMk cId="0" sldId="266"/>
            <ac:spMk id="12297" creationId="{00000000-0000-0000-0000-000000000000}"/>
          </ac:spMkLst>
        </pc:spChg>
        <pc:spChg chg="mod">
          <ac:chgData name="Shi, Chunlin" userId="f6e96a45-6540-4e59-994d-1c0f67579795" providerId="ADAL" clId="{B6ADB29F-0854-4472-8ABA-9F18E2FB1827}" dt="2024-09-12T17:18:50.497" v="115" actId="465"/>
          <ac:spMkLst>
            <pc:docMk/>
            <pc:sldMk cId="0" sldId="266"/>
            <ac:spMk id="12298" creationId="{00000000-0000-0000-0000-000000000000}"/>
          </ac:spMkLst>
        </pc:spChg>
        <pc:spChg chg="mod">
          <ac:chgData name="Shi, Chunlin" userId="f6e96a45-6540-4e59-994d-1c0f67579795" providerId="ADAL" clId="{B6ADB29F-0854-4472-8ABA-9F18E2FB1827}" dt="2024-09-12T17:18:46.443" v="114" actId="465"/>
          <ac:spMkLst>
            <pc:docMk/>
            <pc:sldMk cId="0" sldId="266"/>
            <ac:spMk id="12299" creationId="{00000000-0000-0000-0000-000000000000}"/>
          </ac:spMkLst>
        </pc:spChg>
        <pc:spChg chg="mod">
          <ac:chgData name="Shi, Chunlin" userId="f6e96a45-6540-4e59-994d-1c0f67579795" providerId="ADAL" clId="{B6ADB29F-0854-4472-8ABA-9F18E2FB1827}" dt="2024-09-12T17:19:16.077" v="121" actId="12788"/>
          <ac:spMkLst>
            <pc:docMk/>
            <pc:sldMk cId="0" sldId="266"/>
            <ac:spMk id="12300" creationId="{00000000-0000-0000-0000-000000000000}"/>
          </ac:spMkLst>
        </pc:spChg>
        <pc:spChg chg="mod">
          <ac:chgData name="Shi, Chunlin" userId="f6e96a45-6540-4e59-994d-1c0f67579795" providerId="ADAL" clId="{B6ADB29F-0854-4472-8ABA-9F18E2FB1827}" dt="2024-09-12T17:19:07.419" v="120" actId="12789"/>
          <ac:spMkLst>
            <pc:docMk/>
            <pc:sldMk cId="0" sldId="266"/>
            <ac:spMk id="12301" creationId="{00000000-0000-0000-0000-000000000000}"/>
          </ac:spMkLst>
        </pc:spChg>
        <pc:spChg chg="mod">
          <ac:chgData name="Shi, Chunlin" userId="f6e96a45-6540-4e59-994d-1c0f67579795" providerId="ADAL" clId="{B6ADB29F-0854-4472-8ABA-9F18E2FB1827}" dt="2024-09-12T17:18:40.076" v="113" actId="408"/>
          <ac:spMkLst>
            <pc:docMk/>
            <pc:sldMk cId="0" sldId="266"/>
            <ac:spMk id="12307" creationId="{00000000-0000-0000-0000-000000000000}"/>
          </ac:spMkLst>
        </pc:spChg>
        <pc:spChg chg="mod">
          <ac:chgData name="Shi, Chunlin" userId="f6e96a45-6540-4e59-994d-1c0f67579795" providerId="ADAL" clId="{B6ADB29F-0854-4472-8ABA-9F18E2FB1827}" dt="2024-09-12T17:18:35.431" v="112" actId="408"/>
          <ac:spMkLst>
            <pc:docMk/>
            <pc:sldMk cId="0" sldId="266"/>
            <ac:spMk id="12308" creationId="{00000000-0000-0000-0000-000000000000}"/>
          </ac:spMkLst>
        </pc:spChg>
        <pc:spChg chg="mod">
          <ac:chgData name="Shi, Chunlin" userId="f6e96a45-6540-4e59-994d-1c0f67579795" providerId="ADAL" clId="{B6ADB29F-0854-4472-8ABA-9F18E2FB1827}" dt="2024-09-12T17:18:40.076" v="113" actId="408"/>
          <ac:spMkLst>
            <pc:docMk/>
            <pc:sldMk cId="0" sldId="266"/>
            <ac:spMk id="12309" creationId="{00000000-0000-0000-0000-000000000000}"/>
          </ac:spMkLst>
        </pc:spChg>
        <pc:spChg chg="mod">
          <ac:chgData name="Shi, Chunlin" userId="f6e96a45-6540-4e59-994d-1c0f67579795" providerId="ADAL" clId="{B6ADB29F-0854-4472-8ABA-9F18E2FB1827}" dt="2024-09-12T17:10:49.210" v="52" actId="122"/>
          <ac:spMkLst>
            <pc:docMk/>
            <pc:sldMk cId="0" sldId="266"/>
            <ac:spMk id="12310" creationId="{00000000-0000-0000-0000-000000000000}"/>
          </ac:spMkLst>
        </pc:spChg>
        <pc:spChg chg="mod">
          <ac:chgData name="Shi, Chunlin" userId="f6e96a45-6540-4e59-994d-1c0f67579795" providerId="ADAL" clId="{B6ADB29F-0854-4472-8ABA-9F18E2FB1827}" dt="2024-09-12T17:11:57.592" v="54" actId="122"/>
          <ac:spMkLst>
            <pc:docMk/>
            <pc:sldMk cId="0" sldId="266"/>
            <ac:spMk id="12311" creationId="{00000000-0000-0000-0000-000000000000}"/>
          </ac:spMkLst>
        </pc:spChg>
      </pc:sldChg>
      <pc:sldChg chg="addSp modSp mod">
        <pc:chgData name="Shi, Chunlin" userId="f6e96a45-6540-4e59-994d-1c0f67579795" providerId="ADAL" clId="{B6ADB29F-0854-4472-8ABA-9F18E2FB1827}" dt="2024-09-12T17:20:24.867" v="137" actId="1037"/>
        <pc:sldMkLst>
          <pc:docMk/>
          <pc:sldMk cId="0" sldId="272"/>
        </pc:sldMkLst>
        <pc:spChg chg="mod">
          <ac:chgData name="Shi, Chunlin" userId="f6e96a45-6540-4e59-994d-1c0f67579795" providerId="ADAL" clId="{B6ADB29F-0854-4472-8ABA-9F18E2FB1827}" dt="2024-09-12T17:20:24.867" v="137" actId="1037"/>
          <ac:spMkLst>
            <pc:docMk/>
            <pc:sldMk cId="0" sldId="272"/>
            <ac:spMk id="18436" creationId="{00000000-0000-0000-0000-000000000000}"/>
          </ac:spMkLst>
        </pc:spChg>
        <pc:spChg chg="mod">
          <ac:chgData name="Shi, Chunlin" userId="f6e96a45-6540-4e59-994d-1c0f67579795" providerId="ADAL" clId="{B6ADB29F-0854-4472-8ABA-9F18E2FB1827}" dt="2024-09-12T17:20:24.867" v="137" actId="1037"/>
          <ac:spMkLst>
            <pc:docMk/>
            <pc:sldMk cId="0" sldId="272"/>
            <ac:spMk id="18441" creationId="{00000000-0000-0000-0000-000000000000}"/>
          </ac:spMkLst>
        </pc:spChg>
        <pc:spChg chg="mod">
          <ac:chgData name="Shi, Chunlin" userId="f6e96a45-6540-4e59-994d-1c0f67579795" providerId="ADAL" clId="{B6ADB29F-0854-4472-8ABA-9F18E2FB1827}" dt="2024-09-12T17:20:24.867" v="137" actId="1037"/>
          <ac:spMkLst>
            <pc:docMk/>
            <pc:sldMk cId="0" sldId="272"/>
            <ac:spMk id="18442" creationId="{00000000-0000-0000-0000-000000000000}"/>
          </ac:spMkLst>
        </pc:spChg>
        <pc:spChg chg="mod">
          <ac:chgData name="Shi, Chunlin" userId="f6e96a45-6540-4e59-994d-1c0f67579795" providerId="ADAL" clId="{B6ADB29F-0854-4472-8ABA-9F18E2FB1827}" dt="2024-09-12T17:20:24.867" v="137" actId="1037"/>
          <ac:spMkLst>
            <pc:docMk/>
            <pc:sldMk cId="0" sldId="272"/>
            <ac:spMk id="18443" creationId="{00000000-0000-0000-0000-000000000000}"/>
          </ac:spMkLst>
        </pc:spChg>
        <pc:spChg chg="mod">
          <ac:chgData name="Shi, Chunlin" userId="f6e96a45-6540-4e59-994d-1c0f67579795" providerId="ADAL" clId="{B6ADB29F-0854-4472-8ABA-9F18E2FB1827}" dt="2024-09-12T17:15:39.744" v="93" actId="12788"/>
          <ac:spMkLst>
            <pc:docMk/>
            <pc:sldMk cId="0" sldId="272"/>
            <ac:spMk id="18444" creationId="{00000000-0000-0000-0000-000000000000}"/>
          </ac:spMkLst>
        </pc:spChg>
        <pc:spChg chg="mod">
          <ac:chgData name="Shi, Chunlin" userId="f6e96a45-6540-4e59-994d-1c0f67579795" providerId="ADAL" clId="{B6ADB29F-0854-4472-8ABA-9F18E2FB1827}" dt="2024-09-12T17:17:12.420" v="109" actId="12788"/>
          <ac:spMkLst>
            <pc:docMk/>
            <pc:sldMk cId="0" sldId="272"/>
            <ac:spMk id="18445" creationId="{00000000-0000-0000-0000-000000000000}"/>
          </ac:spMkLst>
        </pc:spChg>
        <pc:spChg chg="mod">
          <ac:chgData name="Shi, Chunlin" userId="f6e96a45-6540-4e59-994d-1c0f67579795" providerId="ADAL" clId="{B6ADB29F-0854-4472-8ABA-9F18E2FB1827}" dt="2024-09-12T17:20:24.867" v="137" actId="1037"/>
          <ac:spMkLst>
            <pc:docMk/>
            <pc:sldMk cId="0" sldId="272"/>
            <ac:spMk id="18446" creationId="{00000000-0000-0000-0000-000000000000}"/>
          </ac:spMkLst>
        </pc:spChg>
        <pc:spChg chg="mod">
          <ac:chgData name="Shi, Chunlin" userId="f6e96a45-6540-4e59-994d-1c0f67579795" providerId="ADAL" clId="{B6ADB29F-0854-4472-8ABA-9F18E2FB1827}" dt="2024-09-12T17:20:24.867" v="137" actId="1037"/>
          <ac:spMkLst>
            <pc:docMk/>
            <pc:sldMk cId="0" sldId="272"/>
            <ac:spMk id="18447" creationId="{00000000-0000-0000-0000-000000000000}"/>
          </ac:spMkLst>
        </pc:spChg>
        <pc:spChg chg="mod">
          <ac:chgData name="Shi, Chunlin" userId="f6e96a45-6540-4e59-994d-1c0f67579795" providerId="ADAL" clId="{B6ADB29F-0854-4472-8ABA-9F18E2FB1827}" dt="2024-09-12T17:20:24.867" v="137" actId="1037"/>
          <ac:spMkLst>
            <pc:docMk/>
            <pc:sldMk cId="0" sldId="272"/>
            <ac:spMk id="18448" creationId="{00000000-0000-0000-0000-000000000000}"/>
          </ac:spMkLst>
        </pc:spChg>
        <pc:spChg chg="mod">
          <ac:chgData name="Shi, Chunlin" userId="f6e96a45-6540-4e59-994d-1c0f67579795" providerId="ADAL" clId="{B6ADB29F-0854-4472-8ABA-9F18E2FB1827}" dt="2024-09-12T17:17:10.361" v="105" actId="12789"/>
          <ac:spMkLst>
            <pc:docMk/>
            <pc:sldMk cId="0" sldId="272"/>
            <ac:spMk id="18449" creationId="{00000000-0000-0000-0000-000000000000}"/>
          </ac:spMkLst>
        </pc:spChg>
        <pc:spChg chg="mod">
          <ac:chgData name="Shi, Chunlin" userId="f6e96a45-6540-4e59-994d-1c0f67579795" providerId="ADAL" clId="{B6ADB29F-0854-4472-8ABA-9F18E2FB1827}" dt="2024-09-12T17:17:12.420" v="109" actId="12788"/>
          <ac:spMkLst>
            <pc:docMk/>
            <pc:sldMk cId="0" sldId="272"/>
            <ac:spMk id="18450" creationId="{00000000-0000-0000-0000-000000000000}"/>
          </ac:spMkLst>
        </pc:spChg>
        <pc:spChg chg="mod">
          <ac:chgData name="Shi, Chunlin" userId="f6e96a45-6540-4e59-994d-1c0f67579795" providerId="ADAL" clId="{B6ADB29F-0854-4472-8ABA-9F18E2FB1827}" dt="2024-09-12T17:12:45.951" v="66" actId="1037"/>
          <ac:spMkLst>
            <pc:docMk/>
            <pc:sldMk cId="0" sldId="272"/>
            <ac:spMk id="18451" creationId="{00000000-0000-0000-0000-000000000000}"/>
          </ac:spMkLst>
        </pc:spChg>
        <pc:spChg chg="mod">
          <ac:chgData name="Shi, Chunlin" userId="f6e96a45-6540-4e59-994d-1c0f67579795" providerId="ADAL" clId="{B6ADB29F-0854-4472-8ABA-9F18E2FB1827}" dt="2024-09-12T17:12:45.951" v="66" actId="1037"/>
          <ac:spMkLst>
            <pc:docMk/>
            <pc:sldMk cId="0" sldId="272"/>
            <ac:spMk id="18452" creationId="{00000000-0000-0000-0000-000000000000}"/>
          </ac:spMkLst>
        </pc:spChg>
        <pc:spChg chg="mod">
          <ac:chgData name="Shi, Chunlin" userId="f6e96a45-6540-4e59-994d-1c0f67579795" providerId="ADAL" clId="{B6ADB29F-0854-4472-8ABA-9F18E2FB1827}" dt="2024-09-12T17:17:12.420" v="109" actId="12788"/>
          <ac:spMkLst>
            <pc:docMk/>
            <pc:sldMk cId="0" sldId="272"/>
            <ac:spMk id="18454" creationId="{00000000-0000-0000-0000-000000000000}"/>
          </ac:spMkLst>
        </pc:spChg>
        <pc:spChg chg="mod">
          <ac:chgData name="Shi, Chunlin" userId="f6e96a45-6540-4e59-994d-1c0f67579795" providerId="ADAL" clId="{B6ADB29F-0854-4472-8ABA-9F18E2FB1827}" dt="2024-09-12T17:17:11.903" v="108" actId="122"/>
          <ac:spMkLst>
            <pc:docMk/>
            <pc:sldMk cId="0" sldId="272"/>
            <ac:spMk id="18455" creationId="{00000000-0000-0000-0000-000000000000}"/>
          </ac:spMkLst>
        </pc:spChg>
        <pc:grpChg chg="add mod">
          <ac:chgData name="Shi, Chunlin" userId="f6e96a45-6540-4e59-994d-1c0f67579795" providerId="ADAL" clId="{B6ADB29F-0854-4472-8ABA-9F18E2FB1827}" dt="2024-09-12T17:17:10.946" v="106" actId="164"/>
          <ac:grpSpMkLst>
            <pc:docMk/>
            <pc:sldMk cId="0" sldId="272"/>
            <ac:grpSpMk id="3" creationId="{7A0B4A39-8ACB-43E1-9E35-FC4D4F046F9F}"/>
          </ac:grpSpMkLst>
        </pc:grpChg>
      </pc:sldChg>
    </pc:docChg>
  </pc:docChgLst>
  <pc:docChgLst>
    <pc:chgData name="Shi, Chunlin" userId="f6e96a45-6540-4e59-994d-1c0f67579795" providerId="ADAL" clId="{FB0CAA83-DD2D-4499-A828-0822D1AC2731}"/>
    <pc:docChg chg="modSld">
      <pc:chgData name="Shi, Chunlin" userId="f6e96a45-6540-4e59-994d-1c0f67579795" providerId="ADAL" clId="{FB0CAA83-DD2D-4499-A828-0822D1AC2731}" dt="2024-09-28T23:24:05.148" v="0"/>
      <pc:docMkLst>
        <pc:docMk/>
      </pc:docMkLst>
      <pc:sldChg chg="modSp">
        <pc:chgData name="Shi, Chunlin" userId="f6e96a45-6540-4e59-994d-1c0f67579795" providerId="ADAL" clId="{FB0CAA83-DD2D-4499-A828-0822D1AC2731}" dt="2024-09-28T23:24:05.148" v="0"/>
        <pc:sldMkLst>
          <pc:docMk/>
          <pc:sldMk cId="0" sldId="279"/>
        </pc:sldMkLst>
        <pc:spChg chg="mod">
          <ac:chgData name="Shi, Chunlin" userId="f6e96a45-6540-4e59-994d-1c0f67579795" providerId="ADAL" clId="{FB0CAA83-DD2D-4499-A828-0822D1AC2731}" dt="2024-09-28T23:24:05.148" v="0"/>
          <ac:spMkLst>
            <pc:docMk/>
            <pc:sldMk cId="0" sldId="279"/>
            <ac:spMk id="2869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23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endParaRPr lang="en-US" altLang="en-US"/>
          </a:p>
        </p:txBody>
      </p:sp>
      <p:sp>
        <p:nvSpPr>
          <p:cNvPr id="23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endParaRPr lang="en-US" altLang="en-US"/>
          </a:p>
        </p:txBody>
      </p:sp>
      <p:sp>
        <p:nvSpPr>
          <p:cNvPr id="23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vl1pPr>
          </a:lstStyle>
          <a:p>
            <a:fld id="{08843C4F-D662-40DB-9A92-8A234B76B20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D7C90-20CF-4327-B6B7-BE223759ABF9}" type="datetimeFigureOut">
              <a:rPr lang="en-US" smtClean="0"/>
              <a:t>9/28/2024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EBAC4-3035-4FF0-A26B-9CA258DF8E7D}" type="slidenum">
              <a:rPr lang="en-US" smtClean="0"/>
              <a:t>‹#›</a:t>
            </a:fld>
            <a:endParaRPr lang="en-US"/>
          </a:p>
        </p:txBody>
      </p:sp>
    </p:spTree>
    <p:extLst>
      <p:ext uri="{BB962C8B-B14F-4D97-AF65-F5344CB8AC3E}">
        <p14:creationId xmlns:p14="http://schemas.microsoft.com/office/powerpoint/2010/main" val="307086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a:t>
            </a:fld>
            <a:endParaRPr lang="en-US"/>
          </a:p>
        </p:txBody>
      </p:sp>
    </p:spTree>
    <p:extLst>
      <p:ext uri="{BB962C8B-B14F-4D97-AF65-F5344CB8AC3E}">
        <p14:creationId xmlns:p14="http://schemas.microsoft.com/office/powerpoint/2010/main" val="170294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10</a:t>
            </a:fld>
            <a:endParaRPr lang="en-US"/>
          </a:p>
        </p:txBody>
      </p:sp>
    </p:spTree>
    <p:extLst>
      <p:ext uri="{BB962C8B-B14F-4D97-AF65-F5344CB8AC3E}">
        <p14:creationId xmlns:p14="http://schemas.microsoft.com/office/powerpoint/2010/main" val="152582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11</a:t>
            </a:fld>
            <a:endParaRPr lang="en-US"/>
          </a:p>
        </p:txBody>
      </p:sp>
    </p:spTree>
    <p:extLst>
      <p:ext uri="{BB962C8B-B14F-4D97-AF65-F5344CB8AC3E}">
        <p14:creationId xmlns:p14="http://schemas.microsoft.com/office/powerpoint/2010/main" val="2141516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12</a:t>
            </a:fld>
            <a:endParaRPr lang="en-US"/>
          </a:p>
        </p:txBody>
      </p:sp>
    </p:spTree>
    <p:extLst>
      <p:ext uri="{BB962C8B-B14F-4D97-AF65-F5344CB8AC3E}">
        <p14:creationId xmlns:p14="http://schemas.microsoft.com/office/powerpoint/2010/main" val="429406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13</a:t>
            </a:fld>
            <a:endParaRPr lang="en-US"/>
          </a:p>
        </p:txBody>
      </p:sp>
    </p:spTree>
    <p:extLst>
      <p:ext uri="{BB962C8B-B14F-4D97-AF65-F5344CB8AC3E}">
        <p14:creationId xmlns:p14="http://schemas.microsoft.com/office/powerpoint/2010/main" val="331148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14</a:t>
            </a:fld>
            <a:endParaRPr lang="en-US"/>
          </a:p>
        </p:txBody>
      </p:sp>
    </p:spTree>
    <p:extLst>
      <p:ext uri="{BB962C8B-B14F-4D97-AF65-F5344CB8AC3E}">
        <p14:creationId xmlns:p14="http://schemas.microsoft.com/office/powerpoint/2010/main" val="2222030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15</a:t>
            </a:fld>
            <a:endParaRPr lang="en-US"/>
          </a:p>
        </p:txBody>
      </p:sp>
    </p:spTree>
    <p:extLst>
      <p:ext uri="{BB962C8B-B14F-4D97-AF65-F5344CB8AC3E}">
        <p14:creationId xmlns:p14="http://schemas.microsoft.com/office/powerpoint/2010/main" val="3538654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16</a:t>
            </a:fld>
            <a:endParaRPr lang="en-US"/>
          </a:p>
        </p:txBody>
      </p:sp>
    </p:spTree>
    <p:extLst>
      <p:ext uri="{BB962C8B-B14F-4D97-AF65-F5344CB8AC3E}">
        <p14:creationId xmlns:p14="http://schemas.microsoft.com/office/powerpoint/2010/main" val="3312922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17</a:t>
            </a:fld>
            <a:endParaRPr lang="en-US"/>
          </a:p>
        </p:txBody>
      </p:sp>
    </p:spTree>
    <p:extLst>
      <p:ext uri="{BB962C8B-B14F-4D97-AF65-F5344CB8AC3E}">
        <p14:creationId xmlns:p14="http://schemas.microsoft.com/office/powerpoint/2010/main" val="1794970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18</a:t>
            </a:fld>
            <a:endParaRPr lang="en-US"/>
          </a:p>
        </p:txBody>
      </p:sp>
    </p:spTree>
    <p:extLst>
      <p:ext uri="{BB962C8B-B14F-4D97-AF65-F5344CB8AC3E}">
        <p14:creationId xmlns:p14="http://schemas.microsoft.com/office/powerpoint/2010/main" val="1208813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19</a:t>
            </a:fld>
            <a:endParaRPr lang="en-US"/>
          </a:p>
        </p:txBody>
      </p:sp>
    </p:spTree>
    <p:extLst>
      <p:ext uri="{BB962C8B-B14F-4D97-AF65-F5344CB8AC3E}">
        <p14:creationId xmlns:p14="http://schemas.microsoft.com/office/powerpoint/2010/main" val="256838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2</a:t>
            </a:fld>
            <a:endParaRPr lang="en-US"/>
          </a:p>
        </p:txBody>
      </p:sp>
    </p:spTree>
    <p:extLst>
      <p:ext uri="{BB962C8B-B14F-4D97-AF65-F5344CB8AC3E}">
        <p14:creationId xmlns:p14="http://schemas.microsoft.com/office/powerpoint/2010/main" val="3141401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20</a:t>
            </a:fld>
            <a:endParaRPr lang="en-US"/>
          </a:p>
        </p:txBody>
      </p:sp>
    </p:spTree>
    <p:extLst>
      <p:ext uri="{BB962C8B-B14F-4D97-AF65-F5344CB8AC3E}">
        <p14:creationId xmlns:p14="http://schemas.microsoft.com/office/powerpoint/2010/main" val="714597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21</a:t>
            </a:fld>
            <a:endParaRPr lang="en-US"/>
          </a:p>
        </p:txBody>
      </p:sp>
    </p:spTree>
    <p:extLst>
      <p:ext uri="{BB962C8B-B14F-4D97-AF65-F5344CB8AC3E}">
        <p14:creationId xmlns:p14="http://schemas.microsoft.com/office/powerpoint/2010/main" val="4133910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22</a:t>
            </a:fld>
            <a:endParaRPr lang="en-US"/>
          </a:p>
        </p:txBody>
      </p:sp>
    </p:spTree>
    <p:extLst>
      <p:ext uri="{BB962C8B-B14F-4D97-AF65-F5344CB8AC3E}">
        <p14:creationId xmlns:p14="http://schemas.microsoft.com/office/powerpoint/2010/main" val="459747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23</a:t>
            </a:fld>
            <a:endParaRPr lang="en-US"/>
          </a:p>
        </p:txBody>
      </p:sp>
    </p:spTree>
    <p:extLst>
      <p:ext uri="{BB962C8B-B14F-4D97-AF65-F5344CB8AC3E}">
        <p14:creationId xmlns:p14="http://schemas.microsoft.com/office/powerpoint/2010/main" val="1310323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24</a:t>
            </a:fld>
            <a:endParaRPr lang="en-US"/>
          </a:p>
        </p:txBody>
      </p:sp>
    </p:spTree>
    <p:extLst>
      <p:ext uri="{BB962C8B-B14F-4D97-AF65-F5344CB8AC3E}">
        <p14:creationId xmlns:p14="http://schemas.microsoft.com/office/powerpoint/2010/main" val="2399350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25</a:t>
            </a:fld>
            <a:endParaRPr lang="en-US"/>
          </a:p>
        </p:txBody>
      </p:sp>
    </p:spTree>
    <p:extLst>
      <p:ext uri="{BB962C8B-B14F-4D97-AF65-F5344CB8AC3E}">
        <p14:creationId xmlns:p14="http://schemas.microsoft.com/office/powerpoint/2010/main" val="1413503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26</a:t>
            </a:fld>
            <a:endParaRPr lang="en-US"/>
          </a:p>
        </p:txBody>
      </p:sp>
    </p:spTree>
    <p:extLst>
      <p:ext uri="{BB962C8B-B14F-4D97-AF65-F5344CB8AC3E}">
        <p14:creationId xmlns:p14="http://schemas.microsoft.com/office/powerpoint/2010/main" val="461594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27</a:t>
            </a:fld>
            <a:endParaRPr lang="en-US"/>
          </a:p>
        </p:txBody>
      </p:sp>
    </p:spTree>
    <p:extLst>
      <p:ext uri="{BB962C8B-B14F-4D97-AF65-F5344CB8AC3E}">
        <p14:creationId xmlns:p14="http://schemas.microsoft.com/office/powerpoint/2010/main" val="2321509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28</a:t>
            </a:fld>
            <a:endParaRPr lang="en-US"/>
          </a:p>
        </p:txBody>
      </p:sp>
    </p:spTree>
    <p:extLst>
      <p:ext uri="{BB962C8B-B14F-4D97-AF65-F5344CB8AC3E}">
        <p14:creationId xmlns:p14="http://schemas.microsoft.com/office/powerpoint/2010/main" val="1139331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3</a:t>
            </a:fld>
            <a:endParaRPr lang="en-US"/>
          </a:p>
        </p:txBody>
      </p:sp>
    </p:spTree>
    <p:extLst>
      <p:ext uri="{BB962C8B-B14F-4D97-AF65-F5344CB8AC3E}">
        <p14:creationId xmlns:p14="http://schemas.microsoft.com/office/powerpoint/2010/main" val="297604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4</a:t>
            </a:fld>
            <a:endParaRPr lang="en-US"/>
          </a:p>
        </p:txBody>
      </p:sp>
    </p:spTree>
    <p:extLst>
      <p:ext uri="{BB962C8B-B14F-4D97-AF65-F5344CB8AC3E}">
        <p14:creationId xmlns:p14="http://schemas.microsoft.com/office/powerpoint/2010/main" val="379586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5</a:t>
            </a:fld>
            <a:endParaRPr lang="en-US"/>
          </a:p>
        </p:txBody>
      </p:sp>
    </p:spTree>
    <p:extLst>
      <p:ext uri="{BB962C8B-B14F-4D97-AF65-F5344CB8AC3E}">
        <p14:creationId xmlns:p14="http://schemas.microsoft.com/office/powerpoint/2010/main" val="545808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6</a:t>
            </a:fld>
            <a:endParaRPr lang="en-US"/>
          </a:p>
        </p:txBody>
      </p:sp>
    </p:spTree>
    <p:extLst>
      <p:ext uri="{BB962C8B-B14F-4D97-AF65-F5344CB8AC3E}">
        <p14:creationId xmlns:p14="http://schemas.microsoft.com/office/powerpoint/2010/main" val="1893649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7</a:t>
            </a:fld>
            <a:endParaRPr lang="en-US"/>
          </a:p>
        </p:txBody>
      </p:sp>
    </p:spTree>
    <p:extLst>
      <p:ext uri="{BB962C8B-B14F-4D97-AF65-F5344CB8AC3E}">
        <p14:creationId xmlns:p14="http://schemas.microsoft.com/office/powerpoint/2010/main" val="1006934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8</a:t>
            </a:fld>
            <a:endParaRPr lang="en-US"/>
          </a:p>
        </p:txBody>
      </p:sp>
    </p:spTree>
    <p:extLst>
      <p:ext uri="{BB962C8B-B14F-4D97-AF65-F5344CB8AC3E}">
        <p14:creationId xmlns:p14="http://schemas.microsoft.com/office/powerpoint/2010/main" val="66490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EBAC4-3035-4FF0-A26B-9CA258DF8E7D}" type="slidenum">
              <a:rPr lang="en-US" smtClean="0"/>
              <a:t>9</a:t>
            </a:fld>
            <a:endParaRPr lang="en-US"/>
          </a:p>
        </p:txBody>
      </p:sp>
    </p:spTree>
    <p:extLst>
      <p:ext uri="{BB962C8B-B14F-4D97-AF65-F5344CB8AC3E}">
        <p14:creationId xmlns:p14="http://schemas.microsoft.com/office/powerpoint/2010/main" val="59677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B912433-FFBE-4310-9560-919CDBB1539C}" type="slidenum">
              <a:rPr lang="en-US" altLang="en-US"/>
              <a:pPr/>
              <a:t>‹#›</a:t>
            </a:fld>
            <a:endParaRPr lang="en-US" altLang="en-US"/>
          </a:p>
        </p:txBody>
      </p:sp>
    </p:spTree>
    <p:extLst>
      <p:ext uri="{BB962C8B-B14F-4D97-AF65-F5344CB8AC3E}">
        <p14:creationId xmlns:p14="http://schemas.microsoft.com/office/powerpoint/2010/main" val="616406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FBBC19A-5492-4866-8741-960B97A78CBD}" type="slidenum">
              <a:rPr lang="en-US" altLang="en-US"/>
              <a:pPr/>
              <a:t>‹#›</a:t>
            </a:fld>
            <a:endParaRPr lang="en-US" altLang="en-US"/>
          </a:p>
        </p:txBody>
      </p:sp>
    </p:spTree>
    <p:extLst>
      <p:ext uri="{BB962C8B-B14F-4D97-AF65-F5344CB8AC3E}">
        <p14:creationId xmlns:p14="http://schemas.microsoft.com/office/powerpoint/2010/main" val="42491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8E4DDDF-A629-4AE8-A14F-ACF106F5203C}" type="slidenum">
              <a:rPr lang="en-US" altLang="en-US"/>
              <a:pPr/>
              <a:t>‹#›</a:t>
            </a:fld>
            <a:endParaRPr lang="en-US" altLang="en-US"/>
          </a:p>
        </p:txBody>
      </p:sp>
    </p:spTree>
    <p:extLst>
      <p:ext uri="{BB962C8B-B14F-4D97-AF65-F5344CB8AC3E}">
        <p14:creationId xmlns:p14="http://schemas.microsoft.com/office/powerpoint/2010/main" val="305482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6B9A0CD-90D1-45EB-866A-2E33280C3D64}" type="slidenum">
              <a:rPr lang="en-US" altLang="en-US"/>
              <a:pPr/>
              <a:t>‹#›</a:t>
            </a:fld>
            <a:endParaRPr lang="en-US" altLang="en-US"/>
          </a:p>
        </p:txBody>
      </p:sp>
    </p:spTree>
    <p:extLst>
      <p:ext uri="{BB962C8B-B14F-4D97-AF65-F5344CB8AC3E}">
        <p14:creationId xmlns:p14="http://schemas.microsoft.com/office/powerpoint/2010/main" val="17667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190906B-430D-4144-A5DA-BAFDD188A052}" type="slidenum">
              <a:rPr lang="en-US" altLang="en-US"/>
              <a:pPr/>
              <a:t>‹#›</a:t>
            </a:fld>
            <a:endParaRPr lang="en-US" altLang="en-US"/>
          </a:p>
        </p:txBody>
      </p:sp>
    </p:spTree>
    <p:extLst>
      <p:ext uri="{BB962C8B-B14F-4D97-AF65-F5344CB8AC3E}">
        <p14:creationId xmlns:p14="http://schemas.microsoft.com/office/powerpoint/2010/main" val="82171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3878028-345F-44C0-8968-451AD2AFEC83}" type="slidenum">
              <a:rPr lang="en-US" altLang="en-US"/>
              <a:pPr/>
              <a:t>‹#›</a:t>
            </a:fld>
            <a:endParaRPr lang="en-US" altLang="en-US"/>
          </a:p>
        </p:txBody>
      </p:sp>
    </p:spTree>
    <p:extLst>
      <p:ext uri="{BB962C8B-B14F-4D97-AF65-F5344CB8AC3E}">
        <p14:creationId xmlns:p14="http://schemas.microsoft.com/office/powerpoint/2010/main" val="289489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25562714-149E-439A-B8EF-B4737C65921D}" type="slidenum">
              <a:rPr lang="en-US" altLang="en-US"/>
              <a:pPr/>
              <a:t>‹#›</a:t>
            </a:fld>
            <a:endParaRPr lang="en-US" altLang="en-US"/>
          </a:p>
        </p:txBody>
      </p:sp>
    </p:spTree>
    <p:extLst>
      <p:ext uri="{BB962C8B-B14F-4D97-AF65-F5344CB8AC3E}">
        <p14:creationId xmlns:p14="http://schemas.microsoft.com/office/powerpoint/2010/main" val="202171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7927BE35-7FB3-4EEC-9876-39DA62AB20D7}" type="slidenum">
              <a:rPr lang="en-US" altLang="en-US"/>
              <a:pPr/>
              <a:t>‹#›</a:t>
            </a:fld>
            <a:endParaRPr lang="en-US" altLang="en-US"/>
          </a:p>
        </p:txBody>
      </p:sp>
    </p:spTree>
    <p:extLst>
      <p:ext uri="{BB962C8B-B14F-4D97-AF65-F5344CB8AC3E}">
        <p14:creationId xmlns:p14="http://schemas.microsoft.com/office/powerpoint/2010/main" val="118298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49DFEB0A-41FF-43F4-9BFC-13A76D402B9E}" type="slidenum">
              <a:rPr lang="en-US" altLang="en-US"/>
              <a:pPr/>
              <a:t>‹#›</a:t>
            </a:fld>
            <a:endParaRPr lang="en-US" altLang="en-US"/>
          </a:p>
        </p:txBody>
      </p:sp>
    </p:spTree>
    <p:extLst>
      <p:ext uri="{BB962C8B-B14F-4D97-AF65-F5344CB8AC3E}">
        <p14:creationId xmlns:p14="http://schemas.microsoft.com/office/powerpoint/2010/main" val="5082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6185A6C-78BB-4312-9BDB-6D57B5A6F54D}" type="slidenum">
              <a:rPr lang="en-US" altLang="en-US"/>
              <a:pPr/>
              <a:t>‹#›</a:t>
            </a:fld>
            <a:endParaRPr lang="en-US" altLang="en-US"/>
          </a:p>
        </p:txBody>
      </p:sp>
    </p:spTree>
    <p:extLst>
      <p:ext uri="{BB962C8B-B14F-4D97-AF65-F5344CB8AC3E}">
        <p14:creationId xmlns:p14="http://schemas.microsoft.com/office/powerpoint/2010/main" val="72312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A5C5AE7-E084-4E40-9DC4-DB89523B48C6}" type="slidenum">
              <a:rPr lang="en-US" altLang="en-US"/>
              <a:pPr/>
              <a:t>‹#›</a:t>
            </a:fld>
            <a:endParaRPr lang="en-US" altLang="en-US"/>
          </a:p>
        </p:txBody>
      </p:sp>
    </p:spTree>
    <p:extLst>
      <p:ext uri="{BB962C8B-B14F-4D97-AF65-F5344CB8AC3E}">
        <p14:creationId xmlns:p14="http://schemas.microsoft.com/office/powerpoint/2010/main" val="76909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9654713-7067-435F-9964-253EE9005E1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www.nymex.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www.nyme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nchor="ctr"/>
          <a:lstStyle/>
          <a:p>
            <a:r>
              <a:rPr lang="en-US" altLang="en-US" sz="4400" dirty="0"/>
              <a:t>Identifying Price Risk &amp; </a:t>
            </a:r>
            <a:br>
              <a:rPr lang="en-US" altLang="en-US" sz="4400" dirty="0"/>
            </a:br>
            <a:r>
              <a:rPr lang="en-US" altLang="en-US" sz="4400" dirty="0"/>
              <a:t>Creating Swap Diagrams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990600"/>
          </a:xfrm>
        </p:spPr>
        <p:txBody>
          <a:bodyPr/>
          <a:lstStyle/>
          <a:p>
            <a:r>
              <a:rPr lang="en-US" altLang="en-US" sz="4000" dirty="0"/>
              <a:t>Natural Position: Are my Risks Hedged?</a:t>
            </a:r>
          </a:p>
        </p:txBody>
      </p:sp>
      <p:sp>
        <p:nvSpPr>
          <p:cNvPr id="11267" name="Rectangle 3"/>
          <p:cNvSpPr>
            <a:spLocks noChangeArrowheads="1"/>
          </p:cNvSpPr>
          <p:nvPr/>
        </p:nvSpPr>
        <p:spPr bwMode="auto">
          <a:xfrm>
            <a:off x="6989763" y="3575050"/>
            <a:ext cx="1103312" cy="820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Crude Gatherer</a:t>
            </a:r>
          </a:p>
        </p:txBody>
      </p:sp>
      <p:sp>
        <p:nvSpPr>
          <p:cNvPr id="11268" name="Rectangle 4"/>
          <p:cNvSpPr>
            <a:spLocks noChangeArrowheads="1"/>
          </p:cNvSpPr>
          <p:nvPr/>
        </p:nvSpPr>
        <p:spPr bwMode="auto">
          <a:xfrm>
            <a:off x="3978275" y="3519488"/>
            <a:ext cx="1103313" cy="822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p:txBody>
      </p:sp>
      <p:sp>
        <p:nvSpPr>
          <p:cNvPr id="11269" name="Line 5"/>
          <p:cNvSpPr>
            <a:spLocks noChangeShapeType="1"/>
          </p:cNvSpPr>
          <p:nvPr/>
        </p:nvSpPr>
        <p:spPr bwMode="auto">
          <a:xfrm>
            <a:off x="5081588" y="4176713"/>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Line 6"/>
          <p:cNvSpPr>
            <a:spLocks noChangeShapeType="1"/>
          </p:cNvSpPr>
          <p:nvPr/>
        </p:nvSpPr>
        <p:spPr bwMode="auto">
          <a:xfrm flipH="1">
            <a:off x="5081588" y="3684588"/>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Text Box 7"/>
          <p:cNvSpPr txBox="1">
            <a:spLocks noChangeArrowheads="1"/>
          </p:cNvSpPr>
          <p:nvPr/>
        </p:nvSpPr>
        <p:spPr bwMode="auto">
          <a:xfrm>
            <a:off x="5334000" y="3810000"/>
            <a:ext cx="1165225"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Sell BBL of Oil</a:t>
            </a:r>
          </a:p>
        </p:txBody>
      </p:sp>
      <p:sp>
        <p:nvSpPr>
          <p:cNvPr id="11272" name="Text Box 8"/>
          <p:cNvSpPr txBox="1">
            <a:spLocks noChangeArrowheads="1"/>
          </p:cNvSpPr>
          <p:nvPr/>
        </p:nvSpPr>
        <p:spPr bwMode="auto">
          <a:xfrm>
            <a:off x="5334000" y="2895600"/>
            <a:ext cx="22098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Receive Floating Index Price </a:t>
            </a:r>
          </a:p>
          <a:p>
            <a:pPr algn="ctr"/>
            <a:r>
              <a:rPr lang="en-US" altLang="en-US"/>
              <a:t>+</a:t>
            </a:r>
          </a:p>
          <a:p>
            <a:pPr algn="ctr"/>
            <a:r>
              <a:rPr lang="en-US" altLang="en-US"/>
              <a:t> Location &amp; Quality Differential</a:t>
            </a:r>
          </a:p>
        </p:txBody>
      </p:sp>
      <p:sp>
        <p:nvSpPr>
          <p:cNvPr id="11273" name="Rectangle 9"/>
          <p:cNvSpPr>
            <a:spLocks noChangeArrowheads="1"/>
          </p:cNvSpPr>
          <p:nvPr/>
        </p:nvSpPr>
        <p:spPr bwMode="auto">
          <a:xfrm>
            <a:off x="3978275" y="5765800"/>
            <a:ext cx="1103313" cy="820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Gas Gatherer</a:t>
            </a:r>
          </a:p>
        </p:txBody>
      </p:sp>
      <p:sp>
        <p:nvSpPr>
          <p:cNvPr id="11274" name="Line 10"/>
          <p:cNvSpPr>
            <a:spLocks noChangeShapeType="1"/>
          </p:cNvSpPr>
          <p:nvPr/>
        </p:nvSpPr>
        <p:spPr bwMode="auto">
          <a:xfrm flipV="1">
            <a:off x="4148138" y="4341813"/>
            <a:ext cx="0" cy="1423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Line 11"/>
          <p:cNvSpPr>
            <a:spLocks noChangeShapeType="1"/>
          </p:cNvSpPr>
          <p:nvPr/>
        </p:nvSpPr>
        <p:spPr bwMode="auto">
          <a:xfrm>
            <a:off x="4784725" y="4341813"/>
            <a:ext cx="0" cy="1423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Text Box 12"/>
          <p:cNvSpPr txBox="1">
            <a:spLocks noChangeArrowheads="1"/>
          </p:cNvSpPr>
          <p:nvPr/>
        </p:nvSpPr>
        <p:spPr bwMode="auto">
          <a:xfrm>
            <a:off x="4876800" y="5334000"/>
            <a:ext cx="12954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Sell Natural Gas</a:t>
            </a:r>
          </a:p>
        </p:txBody>
      </p:sp>
      <p:sp>
        <p:nvSpPr>
          <p:cNvPr id="11277" name="Text Box 13"/>
          <p:cNvSpPr txBox="1">
            <a:spLocks noChangeArrowheads="1"/>
          </p:cNvSpPr>
          <p:nvPr/>
        </p:nvSpPr>
        <p:spPr bwMode="auto">
          <a:xfrm>
            <a:off x="2057400" y="5029200"/>
            <a:ext cx="2011363"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Receive Floating Index Price </a:t>
            </a:r>
          </a:p>
          <a:p>
            <a:pPr algn="ctr"/>
            <a:r>
              <a:rPr lang="en-US" altLang="en-US"/>
              <a:t>+</a:t>
            </a:r>
          </a:p>
          <a:p>
            <a:pPr algn="ctr"/>
            <a:r>
              <a:rPr lang="en-US" altLang="en-US"/>
              <a:t> Location Differential</a:t>
            </a:r>
          </a:p>
        </p:txBody>
      </p:sp>
      <p:sp>
        <p:nvSpPr>
          <p:cNvPr id="11278" name="Line 14"/>
          <p:cNvSpPr>
            <a:spLocks noChangeShapeType="1"/>
          </p:cNvSpPr>
          <p:nvPr/>
        </p:nvSpPr>
        <p:spPr bwMode="auto">
          <a:xfrm flipV="1">
            <a:off x="4114800" y="2057400"/>
            <a:ext cx="0" cy="1423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Line 15"/>
          <p:cNvSpPr>
            <a:spLocks noChangeShapeType="1"/>
          </p:cNvSpPr>
          <p:nvPr/>
        </p:nvSpPr>
        <p:spPr bwMode="auto">
          <a:xfrm>
            <a:off x="4724400" y="2057400"/>
            <a:ext cx="0" cy="1423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Rectangle 16"/>
          <p:cNvSpPr>
            <a:spLocks noChangeArrowheads="1"/>
          </p:cNvSpPr>
          <p:nvPr/>
        </p:nvSpPr>
        <p:spPr bwMode="auto">
          <a:xfrm>
            <a:off x="3886200" y="1219200"/>
            <a:ext cx="1103313" cy="822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Gas Broker:</a:t>
            </a:r>
          </a:p>
          <a:p>
            <a:pPr algn="ctr"/>
            <a:r>
              <a:rPr lang="en-US" altLang="en-US" dirty="0"/>
              <a:t>Fixed Price </a:t>
            </a:r>
          </a:p>
          <a:p>
            <a:pPr algn="ctr"/>
            <a:r>
              <a:rPr lang="en-US" altLang="en-US" dirty="0"/>
              <a:t>Gas Swap</a:t>
            </a:r>
          </a:p>
        </p:txBody>
      </p:sp>
      <p:sp>
        <p:nvSpPr>
          <p:cNvPr id="11281" name="Text Box 17"/>
          <p:cNvSpPr txBox="1">
            <a:spLocks noChangeArrowheads="1"/>
          </p:cNvSpPr>
          <p:nvPr/>
        </p:nvSpPr>
        <p:spPr bwMode="auto">
          <a:xfrm>
            <a:off x="5029200" y="21336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Receive Fixed Natural Gas Price</a:t>
            </a:r>
          </a:p>
        </p:txBody>
      </p:sp>
      <p:sp>
        <p:nvSpPr>
          <p:cNvPr id="11282" name="Text Box 18"/>
          <p:cNvSpPr txBox="1">
            <a:spLocks noChangeArrowheads="1"/>
          </p:cNvSpPr>
          <p:nvPr/>
        </p:nvSpPr>
        <p:spPr bwMode="auto">
          <a:xfrm>
            <a:off x="2590800" y="2133600"/>
            <a:ext cx="12954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Give Floating Index Natural Gas Price</a:t>
            </a:r>
          </a:p>
        </p:txBody>
      </p:sp>
      <p:sp>
        <p:nvSpPr>
          <p:cNvPr id="11283" name="Line 19"/>
          <p:cNvSpPr>
            <a:spLocks noChangeShapeType="1"/>
          </p:cNvSpPr>
          <p:nvPr/>
        </p:nvSpPr>
        <p:spPr bwMode="auto">
          <a:xfrm>
            <a:off x="2057400" y="419100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p:cNvSpPr>
            <a:spLocks noChangeShapeType="1"/>
          </p:cNvSpPr>
          <p:nvPr/>
        </p:nvSpPr>
        <p:spPr bwMode="auto">
          <a:xfrm flipH="1">
            <a:off x="2057400" y="365760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Rectangle 21"/>
          <p:cNvSpPr>
            <a:spLocks noChangeArrowheads="1"/>
          </p:cNvSpPr>
          <p:nvPr/>
        </p:nvSpPr>
        <p:spPr bwMode="auto">
          <a:xfrm>
            <a:off x="381000" y="3505200"/>
            <a:ext cx="1636713" cy="820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Investment Bank:</a:t>
            </a:r>
          </a:p>
          <a:p>
            <a:pPr algn="ctr"/>
            <a:r>
              <a:rPr lang="en-US" altLang="en-US" dirty="0"/>
              <a:t>Fixed Price Crude Swap</a:t>
            </a:r>
          </a:p>
        </p:txBody>
      </p:sp>
      <p:sp>
        <p:nvSpPr>
          <p:cNvPr id="11286" name="Text Box 22"/>
          <p:cNvSpPr txBox="1">
            <a:spLocks noChangeArrowheads="1"/>
          </p:cNvSpPr>
          <p:nvPr/>
        </p:nvSpPr>
        <p:spPr bwMode="auto">
          <a:xfrm>
            <a:off x="2209800" y="2971800"/>
            <a:ext cx="12954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Give Floating Index Crude Price</a:t>
            </a:r>
          </a:p>
        </p:txBody>
      </p:sp>
      <p:sp>
        <p:nvSpPr>
          <p:cNvPr id="11287" name="Text Box 23"/>
          <p:cNvSpPr txBox="1">
            <a:spLocks noChangeArrowheads="1"/>
          </p:cNvSpPr>
          <p:nvPr/>
        </p:nvSpPr>
        <p:spPr bwMode="auto">
          <a:xfrm>
            <a:off x="2209800" y="42672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Receive Fixed Crude Price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990600"/>
          </a:xfrm>
        </p:spPr>
        <p:txBody>
          <a:bodyPr/>
          <a:lstStyle/>
          <a:p>
            <a:r>
              <a:rPr lang="en-US" altLang="en-US" sz="4000"/>
              <a:t>Hedging The Crude</a:t>
            </a:r>
          </a:p>
        </p:txBody>
      </p:sp>
      <p:sp>
        <p:nvSpPr>
          <p:cNvPr id="12291" name="Rectangle 3"/>
          <p:cNvSpPr>
            <a:spLocks noChangeArrowheads="1"/>
          </p:cNvSpPr>
          <p:nvPr/>
        </p:nvSpPr>
        <p:spPr bwMode="auto">
          <a:xfrm>
            <a:off x="6989763" y="2609850"/>
            <a:ext cx="1103312" cy="1074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Crude Gatherer</a:t>
            </a:r>
          </a:p>
        </p:txBody>
      </p:sp>
      <p:sp>
        <p:nvSpPr>
          <p:cNvPr id="12292" name="Rectangle 4"/>
          <p:cNvSpPr>
            <a:spLocks noChangeArrowheads="1"/>
          </p:cNvSpPr>
          <p:nvPr/>
        </p:nvSpPr>
        <p:spPr bwMode="auto">
          <a:xfrm>
            <a:off x="3952082" y="2563019"/>
            <a:ext cx="1103313" cy="1076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p:txBody>
      </p:sp>
      <p:sp>
        <p:nvSpPr>
          <p:cNvPr id="12293" name="Line 5"/>
          <p:cNvSpPr>
            <a:spLocks noChangeShapeType="1"/>
          </p:cNvSpPr>
          <p:nvPr/>
        </p:nvSpPr>
        <p:spPr bwMode="auto">
          <a:xfrm>
            <a:off x="5068492" y="339725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Line 6"/>
          <p:cNvSpPr>
            <a:spLocks noChangeShapeType="1"/>
          </p:cNvSpPr>
          <p:nvPr/>
        </p:nvSpPr>
        <p:spPr bwMode="auto">
          <a:xfrm flipH="1">
            <a:off x="5068492" y="2752725"/>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Text Box 7"/>
          <p:cNvSpPr txBox="1">
            <a:spLocks noChangeArrowheads="1"/>
          </p:cNvSpPr>
          <p:nvPr/>
        </p:nvSpPr>
        <p:spPr bwMode="auto">
          <a:xfrm>
            <a:off x="5284788" y="3505200"/>
            <a:ext cx="1165225" cy="282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Sell BBL of Oil</a:t>
            </a:r>
          </a:p>
        </p:txBody>
      </p:sp>
      <p:sp>
        <p:nvSpPr>
          <p:cNvPr id="12296" name="Text Box 8"/>
          <p:cNvSpPr txBox="1">
            <a:spLocks noChangeArrowheads="1"/>
          </p:cNvSpPr>
          <p:nvPr/>
        </p:nvSpPr>
        <p:spPr bwMode="auto">
          <a:xfrm>
            <a:off x="4953000" y="1828800"/>
            <a:ext cx="22098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Receive Floating Index Price </a:t>
            </a:r>
          </a:p>
          <a:p>
            <a:pPr algn="ctr"/>
            <a:r>
              <a:rPr lang="en-US" altLang="en-US" dirty="0"/>
              <a:t>+</a:t>
            </a:r>
          </a:p>
          <a:p>
            <a:pPr algn="ctr"/>
            <a:r>
              <a:rPr lang="en-US" altLang="en-US" dirty="0"/>
              <a:t> Location &amp; Quality Differential</a:t>
            </a:r>
          </a:p>
        </p:txBody>
      </p:sp>
      <p:sp>
        <p:nvSpPr>
          <p:cNvPr id="12297" name="Rectangle 9"/>
          <p:cNvSpPr>
            <a:spLocks noChangeArrowheads="1"/>
          </p:cNvSpPr>
          <p:nvPr/>
        </p:nvSpPr>
        <p:spPr bwMode="auto">
          <a:xfrm>
            <a:off x="3978275" y="5478463"/>
            <a:ext cx="1103313" cy="10747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Crude Marketer</a:t>
            </a:r>
          </a:p>
        </p:txBody>
      </p:sp>
      <p:sp>
        <p:nvSpPr>
          <p:cNvPr id="12298" name="Line 10"/>
          <p:cNvSpPr>
            <a:spLocks noChangeShapeType="1"/>
          </p:cNvSpPr>
          <p:nvPr/>
        </p:nvSpPr>
        <p:spPr bwMode="auto">
          <a:xfrm flipV="1">
            <a:off x="4148138" y="3626247"/>
            <a:ext cx="0" cy="1865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1"/>
          <p:cNvSpPr>
            <a:spLocks noChangeShapeType="1"/>
          </p:cNvSpPr>
          <p:nvPr/>
        </p:nvSpPr>
        <p:spPr bwMode="auto">
          <a:xfrm>
            <a:off x="4784725" y="3626247"/>
            <a:ext cx="0" cy="1865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Text Box 12"/>
          <p:cNvSpPr txBox="1">
            <a:spLocks noChangeArrowheads="1"/>
          </p:cNvSpPr>
          <p:nvPr/>
        </p:nvSpPr>
        <p:spPr bwMode="auto">
          <a:xfrm>
            <a:off x="4876800" y="4495800"/>
            <a:ext cx="1981200"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Give Floating Basis/Transportation Risk (WTI – Eagle Ford Float)</a:t>
            </a:r>
          </a:p>
        </p:txBody>
      </p:sp>
      <p:sp>
        <p:nvSpPr>
          <p:cNvPr id="12301" name="Text Box 13"/>
          <p:cNvSpPr txBox="1">
            <a:spLocks noChangeArrowheads="1"/>
          </p:cNvSpPr>
          <p:nvPr/>
        </p:nvSpPr>
        <p:spPr bwMode="auto">
          <a:xfrm>
            <a:off x="886776" y="4588133"/>
            <a:ext cx="3151824"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t>Receive Fixed Basis (Location &amp; Quality Price)</a:t>
            </a:r>
          </a:p>
          <a:p>
            <a:pPr algn="ctr"/>
            <a:r>
              <a:rPr lang="en-US" altLang="en-US" dirty="0"/>
              <a:t>Eagle Ford = WTI + $9.00</a:t>
            </a:r>
          </a:p>
        </p:txBody>
      </p:sp>
      <p:sp>
        <p:nvSpPr>
          <p:cNvPr id="12307" name="Line 19"/>
          <p:cNvSpPr>
            <a:spLocks noChangeShapeType="1"/>
          </p:cNvSpPr>
          <p:nvPr/>
        </p:nvSpPr>
        <p:spPr bwMode="auto">
          <a:xfrm>
            <a:off x="2030810" y="341630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0"/>
          <p:cNvSpPr>
            <a:spLocks noChangeShapeType="1"/>
          </p:cNvSpPr>
          <p:nvPr/>
        </p:nvSpPr>
        <p:spPr bwMode="auto">
          <a:xfrm flipH="1">
            <a:off x="2030810" y="271780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Rectangle 21"/>
          <p:cNvSpPr>
            <a:spLocks noChangeArrowheads="1"/>
          </p:cNvSpPr>
          <p:nvPr/>
        </p:nvSpPr>
        <p:spPr bwMode="auto">
          <a:xfrm>
            <a:off x="381000" y="2517775"/>
            <a:ext cx="1636713" cy="1074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Investment Bank:</a:t>
            </a:r>
          </a:p>
          <a:p>
            <a:pPr algn="ctr"/>
            <a:r>
              <a:rPr lang="en-US" altLang="en-US" dirty="0"/>
              <a:t>Fixed Price Crude Swap</a:t>
            </a:r>
          </a:p>
        </p:txBody>
      </p:sp>
      <p:sp>
        <p:nvSpPr>
          <p:cNvPr id="12310" name="Text Box 22"/>
          <p:cNvSpPr txBox="1">
            <a:spLocks noChangeArrowheads="1"/>
          </p:cNvSpPr>
          <p:nvPr/>
        </p:nvSpPr>
        <p:spPr bwMode="auto">
          <a:xfrm>
            <a:off x="2362200" y="1828800"/>
            <a:ext cx="1295400"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Give Floating Index Crude Price</a:t>
            </a:r>
          </a:p>
        </p:txBody>
      </p:sp>
      <p:sp>
        <p:nvSpPr>
          <p:cNvPr id="12311" name="Text Box 23"/>
          <p:cNvSpPr txBox="1">
            <a:spLocks noChangeArrowheads="1"/>
          </p:cNvSpPr>
          <p:nvPr/>
        </p:nvSpPr>
        <p:spPr bwMode="auto">
          <a:xfrm>
            <a:off x="1752600" y="3646487"/>
            <a:ext cx="1905000"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dirty="0"/>
              <a:t>Receive Fixed Crude Price WTI = $40</a:t>
            </a:r>
          </a:p>
        </p:txBody>
      </p:sp>
      <p:sp>
        <p:nvSpPr>
          <p:cNvPr id="2" name="TextBox 1"/>
          <p:cNvSpPr txBox="1"/>
          <p:nvPr/>
        </p:nvSpPr>
        <p:spPr>
          <a:xfrm>
            <a:off x="838200" y="5791200"/>
            <a:ext cx="1290738" cy="461665"/>
          </a:xfrm>
          <a:prstGeom prst="rect">
            <a:avLst/>
          </a:prstGeom>
          <a:noFill/>
        </p:spPr>
        <p:txBody>
          <a:bodyPr wrap="none" rtlCol="0">
            <a:spAutoFit/>
          </a:bodyPr>
          <a:lstStyle/>
          <a:p>
            <a:r>
              <a:rPr lang="en-US" dirty="0"/>
              <a:t>Price  = $40 + $9 </a:t>
            </a:r>
          </a:p>
          <a:p>
            <a:r>
              <a:rPr lang="en-US" dirty="0"/>
              <a:t>Price = $49/bbl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990600"/>
          </a:xfrm>
        </p:spPr>
        <p:txBody>
          <a:bodyPr/>
          <a:lstStyle/>
          <a:p>
            <a:r>
              <a:rPr lang="en-US" altLang="en-US" sz="4000"/>
              <a:t>Hedging the Natural Gas</a:t>
            </a:r>
          </a:p>
        </p:txBody>
      </p:sp>
      <p:sp>
        <p:nvSpPr>
          <p:cNvPr id="18436" name="Rectangle 4"/>
          <p:cNvSpPr>
            <a:spLocks noChangeArrowheads="1"/>
          </p:cNvSpPr>
          <p:nvPr/>
        </p:nvSpPr>
        <p:spPr bwMode="auto">
          <a:xfrm>
            <a:off x="5029200" y="3492499"/>
            <a:ext cx="1443037" cy="822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p:txBody>
      </p:sp>
      <p:sp>
        <p:nvSpPr>
          <p:cNvPr id="18441" name="Rectangle 9"/>
          <p:cNvSpPr>
            <a:spLocks noChangeArrowheads="1"/>
          </p:cNvSpPr>
          <p:nvPr/>
        </p:nvSpPr>
        <p:spPr bwMode="auto">
          <a:xfrm>
            <a:off x="5112544" y="5765800"/>
            <a:ext cx="1443037" cy="820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Gas Gatherer</a:t>
            </a:r>
          </a:p>
        </p:txBody>
      </p:sp>
      <p:sp>
        <p:nvSpPr>
          <p:cNvPr id="18442" name="Line 10"/>
          <p:cNvSpPr>
            <a:spLocks noChangeShapeType="1"/>
          </p:cNvSpPr>
          <p:nvPr/>
        </p:nvSpPr>
        <p:spPr bwMode="auto">
          <a:xfrm flipV="1">
            <a:off x="5395118" y="4328317"/>
            <a:ext cx="13131" cy="14239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Line 11"/>
          <p:cNvSpPr>
            <a:spLocks noChangeShapeType="1"/>
          </p:cNvSpPr>
          <p:nvPr/>
        </p:nvSpPr>
        <p:spPr bwMode="auto">
          <a:xfrm>
            <a:off x="6228556" y="4328320"/>
            <a:ext cx="0" cy="1423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Text Box 12"/>
          <p:cNvSpPr txBox="1">
            <a:spLocks noChangeArrowheads="1"/>
          </p:cNvSpPr>
          <p:nvPr/>
        </p:nvSpPr>
        <p:spPr bwMode="auto">
          <a:xfrm>
            <a:off x="6359525" y="4898231"/>
            <a:ext cx="1693862"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Sell Natural Gas</a:t>
            </a:r>
          </a:p>
        </p:txBody>
      </p:sp>
      <p:sp>
        <p:nvSpPr>
          <p:cNvPr id="18445" name="Text Box 13"/>
          <p:cNvSpPr txBox="1">
            <a:spLocks noChangeArrowheads="1"/>
          </p:cNvSpPr>
          <p:nvPr/>
        </p:nvSpPr>
        <p:spPr bwMode="auto">
          <a:xfrm>
            <a:off x="3048000" y="4715669"/>
            <a:ext cx="2011363"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t>Receive Floating Index Price </a:t>
            </a:r>
          </a:p>
          <a:p>
            <a:pPr algn="ctr"/>
            <a:r>
              <a:rPr lang="en-US" altLang="en-US" dirty="0"/>
              <a:t>+</a:t>
            </a:r>
          </a:p>
          <a:p>
            <a:pPr algn="ctr"/>
            <a:r>
              <a:rPr lang="en-US" altLang="en-US" dirty="0"/>
              <a:t> Location Differential</a:t>
            </a:r>
          </a:p>
        </p:txBody>
      </p:sp>
      <p:sp>
        <p:nvSpPr>
          <p:cNvPr id="18446" name="Line 14"/>
          <p:cNvSpPr>
            <a:spLocks noChangeShapeType="1"/>
          </p:cNvSpPr>
          <p:nvPr/>
        </p:nvSpPr>
        <p:spPr bwMode="auto">
          <a:xfrm flipV="1">
            <a:off x="5352256" y="2055018"/>
            <a:ext cx="0" cy="1423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a:off x="6149181" y="2055019"/>
            <a:ext cx="0" cy="1423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Rectangle 16"/>
          <p:cNvSpPr>
            <a:spLocks noChangeArrowheads="1"/>
          </p:cNvSpPr>
          <p:nvPr/>
        </p:nvSpPr>
        <p:spPr bwMode="auto">
          <a:xfrm>
            <a:off x="5070872" y="1219200"/>
            <a:ext cx="1443037" cy="822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Exchange:</a:t>
            </a:r>
          </a:p>
          <a:p>
            <a:pPr algn="ctr"/>
            <a:r>
              <a:rPr lang="en-US" altLang="en-US" dirty="0"/>
              <a:t>Futures</a:t>
            </a:r>
          </a:p>
        </p:txBody>
      </p:sp>
      <p:sp>
        <p:nvSpPr>
          <p:cNvPr id="18449" name="Text Box 17"/>
          <p:cNvSpPr txBox="1">
            <a:spLocks noChangeArrowheads="1"/>
          </p:cNvSpPr>
          <p:nvPr/>
        </p:nvSpPr>
        <p:spPr bwMode="auto">
          <a:xfrm>
            <a:off x="6359525" y="2351515"/>
            <a:ext cx="1693862"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Receive Fixed Natural Gas Price from the Futures contract = $2.65/mmBTU</a:t>
            </a:r>
          </a:p>
        </p:txBody>
      </p:sp>
      <p:sp>
        <p:nvSpPr>
          <p:cNvPr id="18450" name="Text Box 18"/>
          <p:cNvSpPr txBox="1">
            <a:spLocks noChangeArrowheads="1"/>
          </p:cNvSpPr>
          <p:nvPr/>
        </p:nvSpPr>
        <p:spPr bwMode="auto">
          <a:xfrm>
            <a:off x="3352800" y="2281535"/>
            <a:ext cx="1693863"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Short Natural Gas @ HH w/ Futures contract</a:t>
            </a:r>
          </a:p>
        </p:txBody>
      </p:sp>
      <p:sp>
        <p:nvSpPr>
          <p:cNvPr id="18451" name="Line 19"/>
          <p:cNvSpPr>
            <a:spLocks noChangeShapeType="1"/>
          </p:cNvSpPr>
          <p:nvPr/>
        </p:nvSpPr>
        <p:spPr bwMode="auto">
          <a:xfrm>
            <a:off x="2514600" y="4191000"/>
            <a:ext cx="24955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0"/>
          <p:cNvSpPr>
            <a:spLocks noChangeShapeType="1"/>
          </p:cNvSpPr>
          <p:nvPr/>
        </p:nvSpPr>
        <p:spPr bwMode="auto">
          <a:xfrm flipH="1">
            <a:off x="2514600" y="3657600"/>
            <a:ext cx="24955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Rectangle 21"/>
          <p:cNvSpPr>
            <a:spLocks noChangeArrowheads="1"/>
          </p:cNvSpPr>
          <p:nvPr/>
        </p:nvSpPr>
        <p:spPr bwMode="auto">
          <a:xfrm>
            <a:off x="381000" y="3505200"/>
            <a:ext cx="2139950" cy="820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Pipeline Company:</a:t>
            </a:r>
          </a:p>
          <a:p>
            <a:pPr algn="ctr"/>
            <a:r>
              <a:rPr lang="en-US" altLang="en-US" dirty="0"/>
              <a:t>Fixed Gas Transportation Fee</a:t>
            </a:r>
          </a:p>
        </p:txBody>
      </p:sp>
      <p:sp>
        <p:nvSpPr>
          <p:cNvPr id="18454" name="Text Box 22"/>
          <p:cNvSpPr txBox="1">
            <a:spLocks noChangeArrowheads="1"/>
          </p:cNvSpPr>
          <p:nvPr/>
        </p:nvSpPr>
        <p:spPr bwMode="auto">
          <a:xfrm>
            <a:off x="2771775" y="2971800"/>
            <a:ext cx="1695450"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Give Floating Gas Transportation Price (Agua Dulce - HH)</a:t>
            </a:r>
          </a:p>
        </p:txBody>
      </p:sp>
      <p:sp>
        <p:nvSpPr>
          <p:cNvPr id="18455" name="Text Box 23"/>
          <p:cNvSpPr txBox="1">
            <a:spLocks noChangeArrowheads="1"/>
          </p:cNvSpPr>
          <p:nvPr/>
        </p:nvSpPr>
        <p:spPr bwMode="auto">
          <a:xfrm>
            <a:off x="828548" y="4419600"/>
            <a:ext cx="169545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Receive Fixed Gas Transportation Price (Agua Dulce =&gt; HH)</a:t>
            </a:r>
          </a:p>
          <a:p>
            <a:r>
              <a:rPr lang="en-US" altLang="en-US" dirty="0"/>
              <a:t>Cost = ($0.25)</a:t>
            </a:r>
          </a:p>
        </p:txBody>
      </p:sp>
      <p:sp>
        <p:nvSpPr>
          <p:cNvPr id="2" name="TextBox 1"/>
          <p:cNvSpPr txBox="1"/>
          <p:nvPr/>
        </p:nvSpPr>
        <p:spPr>
          <a:xfrm>
            <a:off x="609600" y="5867400"/>
            <a:ext cx="2108269" cy="646331"/>
          </a:xfrm>
          <a:prstGeom prst="rect">
            <a:avLst/>
          </a:prstGeom>
          <a:solidFill>
            <a:schemeClr val="bg2">
              <a:lumMod val="40000"/>
              <a:lumOff val="60000"/>
            </a:schemeClr>
          </a:solidFill>
          <a:ln>
            <a:solidFill>
              <a:schemeClr val="tx1"/>
            </a:solidFill>
          </a:ln>
        </p:spPr>
        <p:txBody>
          <a:bodyPr wrap="none" rtlCol="0">
            <a:spAutoFit/>
          </a:bodyPr>
          <a:lstStyle/>
          <a:p>
            <a:r>
              <a:rPr lang="en-US" dirty="0"/>
              <a:t>Price = Futures – Pipeline Cost</a:t>
            </a:r>
          </a:p>
          <a:p>
            <a:r>
              <a:rPr lang="en-US" dirty="0"/>
              <a:t>Price  = $2.65 - $0.25</a:t>
            </a:r>
          </a:p>
          <a:p>
            <a:r>
              <a:rPr lang="en-US" dirty="0"/>
              <a:t>Price = $2.40 / mmBTU fixed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1143000"/>
          </a:xfrm>
        </p:spPr>
        <p:txBody>
          <a:bodyPr/>
          <a:lstStyle/>
          <a:p>
            <a:r>
              <a:rPr lang="en-US" altLang="en-US"/>
              <a:t>What is my Position?</a:t>
            </a:r>
          </a:p>
        </p:txBody>
      </p:sp>
      <p:grpSp>
        <p:nvGrpSpPr>
          <p:cNvPr id="16407" name="Group 23"/>
          <p:cNvGrpSpPr>
            <a:grpSpLocks/>
          </p:cNvGrpSpPr>
          <p:nvPr/>
        </p:nvGrpSpPr>
        <p:grpSpPr bwMode="auto">
          <a:xfrm>
            <a:off x="457200" y="1828800"/>
            <a:ext cx="8462963" cy="2105477"/>
            <a:chOff x="278" y="1680"/>
            <a:chExt cx="5331" cy="2138"/>
          </a:xfrm>
        </p:grpSpPr>
        <p:sp>
          <p:nvSpPr>
            <p:cNvPr id="16387" name="Line 3"/>
            <p:cNvSpPr>
              <a:spLocks noChangeShapeType="1"/>
            </p:cNvSpPr>
            <p:nvPr/>
          </p:nvSpPr>
          <p:spPr bwMode="auto">
            <a:xfrm>
              <a:off x="576" y="2208"/>
              <a:ext cx="45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406" name="Group 22"/>
            <p:cNvGrpSpPr>
              <a:grpSpLocks/>
            </p:cNvGrpSpPr>
            <p:nvPr/>
          </p:nvGrpSpPr>
          <p:grpSpPr bwMode="auto">
            <a:xfrm>
              <a:off x="278" y="1680"/>
              <a:ext cx="5331" cy="2138"/>
              <a:chOff x="278" y="1680"/>
              <a:chExt cx="5331" cy="2138"/>
            </a:xfrm>
          </p:grpSpPr>
          <p:sp>
            <p:nvSpPr>
              <p:cNvPr id="16388" name="Line 4"/>
              <p:cNvSpPr>
                <a:spLocks noChangeShapeType="1"/>
              </p:cNvSpPr>
              <p:nvPr/>
            </p:nvSpPr>
            <p:spPr bwMode="auto">
              <a:xfrm>
                <a:off x="576" y="21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9" name="Line 5"/>
              <p:cNvSpPr>
                <a:spLocks noChangeShapeType="1"/>
              </p:cNvSpPr>
              <p:nvPr/>
            </p:nvSpPr>
            <p:spPr bwMode="auto">
              <a:xfrm>
                <a:off x="2832" y="21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Line 6"/>
              <p:cNvSpPr>
                <a:spLocks noChangeShapeType="1"/>
              </p:cNvSpPr>
              <p:nvPr/>
            </p:nvSpPr>
            <p:spPr bwMode="auto">
              <a:xfrm>
                <a:off x="5136" y="21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Text Box 7"/>
              <p:cNvSpPr txBox="1">
                <a:spLocks noChangeArrowheads="1"/>
              </p:cNvSpPr>
              <p:nvPr/>
            </p:nvSpPr>
            <p:spPr bwMode="auto">
              <a:xfrm>
                <a:off x="278" y="2426"/>
                <a:ext cx="532"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Short</a:t>
                </a:r>
              </a:p>
            </p:txBody>
          </p:sp>
          <p:sp>
            <p:nvSpPr>
              <p:cNvPr id="16392" name="Text Box 8"/>
              <p:cNvSpPr txBox="1">
                <a:spLocks noChangeArrowheads="1"/>
              </p:cNvSpPr>
              <p:nvPr/>
            </p:nvSpPr>
            <p:spPr bwMode="auto">
              <a:xfrm>
                <a:off x="4896" y="2447"/>
                <a:ext cx="52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Long</a:t>
                </a:r>
              </a:p>
            </p:txBody>
          </p:sp>
          <p:sp>
            <p:nvSpPr>
              <p:cNvPr id="16393" name="Text Box 9"/>
              <p:cNvSpPr txBox="1">
                <a:spLocks noChangeArrowheads="1"/>
              </p:cNvSpPr>
              <p:nvPr/>
            </p:nvSpPr>
            <p:spPr bwMode="auto">
              <a:xfrm>
                <a:off x="2640" y="2447"/>
                <a:ext cx="414"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Flat</a:t>
                </a:r>
              </a:p>
            </p:txBody>
          </p:sp>
          <p:sp>
            <p:nvSpPr>
              <p:cNvPr id="16395" name="Line 11"/>
              <p:cNvSpPr>
                <a:spLocks noChangeShapeType="1"/>
              </p:cNvSpPr>
              <p:nvPr/>
            </p:nvSpPr>
            <p:spPr bwMode="auto">
              <a:xfrm flipH="1">
                <a:off x="3552" y="2688"/>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4"/>
              <p:cNvSpPr>
                <a:spLocks noChangeShapeType="1"/>
              </p:cNvSpPr>
              <p:nvPr/>
            </p:nvSpPr>
            <p:spPr bwMode="auto">
              <a:xfrm flipH="1">
                <a:off x="2928" y="3360"/>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Line 18"/>
              <p:cNvSpPr>
                <a:spLocks noChangeShapeType="1"/>
              </p:cNvSpPr>
              <p:nvPr/>
            </p:nvSpPr>
            <p:spPr bwMode="auto">
              <a:xfrm>
                <a:off x="4608" y="206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3" name="Text Box 19"/>
              <p:cNvSpPr txBox="1">
                <a:spLocks noChangeArrowheads="1"/>
              </p:cNvSpPr>
              <p:nvPr/>
            </p:nvSpPr>
            <p:spPr bwMode="auto">
              <a:xfrm>
                <a:off x="4368" y="1680"/>
                <a:ext cx="1241" cy="3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Natural Crude Position</a:t>
                </a:r>
              </a:p>
            </p:txBody>
          </p:sp>
          <p:sp>
            <p:nvSpPr>
              <p:cNvPr id="16404" name="Text Box 20"/>
              <p:cNvSpPr txBox="1">
                <a:spLocks noChangeArrowheads="1"/>
              </p:cNvSpPr>
              <p:nvPr/>
            </p:nvSpPr>
            <p:spPr bwMode="auto">
              <a:xfrm>
                <a:off x="3648" y="2833"/>
                <a:ext cx="955" cy="3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accent2"/>
                    </a:solidFill>
                  </a:rPr>
                  <a:t>Fixed Price Swap</a:t>
                </a:r>
              </a:p>
            </p:txBody>
          </p:sp>
          <p:sp>
            <p:nvSpPr>
              <p:cNvPr id="16405" name="Text Box 21"/>
              <p:cNvSpPr txBox="1">
                <a:spLocks noChangeArrowheads="1"/>
              </p:cNvSpPr>
              <p:nvPr/>
            </p:nvSpPr>
            <p:spPr bwMode="auto">
              <a:xfrm>
                <a:off x="2976" y="3505"/>
                <a:ext cx="1152" cy="3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dirty="0">
                    <a:solidFill>
                      <a:schemeClr val="accent2"/>
                    </a:solidFill>
                  </a:rPr>
                  <a:t>Basis Swap</a:t>
                </a:r>
              </a:p>
            </p:txBody>
          </p:sp>
        </p:grpSp>
      </p:grpSp>
      <p:sp>
        <p:nvSpPr>
          <p:cNvPr id="16409" name="Line 25"/>
          <p:cNvSpPr>
            <a:spLocks noChangeShapeType="1"/>
          </p:cNvSpPr>
          <p:nvPr/>
        </p:nvSpPr>
        <p:spPr bwMode="auto">
          <a:xfrm>
            <a:off x="854075" y="47879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27"/>
          <p:cNvSpPr>
            <a:spLocks noChangeShapeType="1"/>
          </p:cNvSpPr>
          <p:nvPr/>
        </p:nvSpPr>
        <p:spPr bwMode="auto">
          <a:xfrm>
            <a:off x="854075" y="4692650"/>
            <a:ext cx="0" cy="236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28"/>
          <p:cNvSpPr>
            <a:spLocks noChangeShapeType="1"/>
          </p:cNvSpPr>
          <p:nvPr/>
        </p:nvSpPr>
        <p:spPr bwMode="auto">
          <a:xfrm>
            <a:off x="4435475" y="4692650"/>
            <a:ext cx="0" cy="236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29"/>
          <p:cNvSpPr>
            <a:spLocks noChangeShapeType="1"/>
          </p:cNvSpPr>
          <p:nvPr/>
        </p:nvSpPr>
        <p:spPr bwMode="auto">
          <a:xfrm>
            <a:off x="8093075" y="4692650"/>
            <a:ext cx="0" cy="236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Text Box 30"/>
          <p:cNvSpPr txBox="1">
            <a:spLocks noChangeArrowheads="1"/>
          </p:cNvSpPr>
          <p:nvPr/>
        </p:nvSpPr>
        <p:spPr bwMode="auto">
          <a:xfrm>
            <a:off x="381000" y="50022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Short</a:t>
            </a:r>
          </a:p>
        </p:txBody>
      </p:sp>
      <p:sp>
        <p:nvSpPr>
          <p:cNvPr id="16415" name="Text Box 31"/>
          <p:cNvSpPr txBox="1">
            <a:spLocks noChangeArrowheads="1"/>
          </p:cNvSpPr>
          <p:nvPr/>
        </p:nvSpPr>
        <p:spPr bwMode="auto">
          <a:xfrm>
            <a:off x="7712075" y="5022850"/>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Long</a:t>
            </a:r>
          </a:p>
        </p:txBody>
      </p:sp>
      <p:sp>
        <p:nvSpPr>
          <p:cNvPr id="16416" name="Text Box 32"/>
          <p:cNvSpPr txBox="1">
            <a:spLocks noChangeArrowheads="1"/>
          </p:cNvSpPr>
          <p:nvPr/>
        </p:nvSpPr>
        <p:spPr bwMode="auto">
          <a:xfrm>
            <a:off x="4130675" y="5022850"/>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Flat</a:t>
            </a:r>
          </a:p>
        </p:txBody>
      </p:sp>
      <p:sp>
        <p:nvSpPr>
          <p:cNvPr id="16417" name="Line 33"/>
          <p:cNvSpPr>
            <a:spLocks noChangeShapeType="1"/>
          </p:cNvSpPr>
          <p:nvPr/>
        </p:nvSpPr>
        <p:spPr bwMode="auto">
          <a:xfrm flipH="1">
            <a:off x="5578475" y="5259388"/>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8" name="Line 34"/>
          <p:cNvSpPr>
            <a:spLocks noChangeShapeType="1"/>
          </p:cNvSpPr>
          <p:nvPr/>
        </p:nvSpPr>
        <p:spPr bwMode="auto">
          <a:xfrm flipH="1">
            <a:off x="4587875" y="5921375"/>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9" name="Line 35"/>
          <p:cNvSpPr>
            <a:spLocks noChangeShapeType="1"/>
          </p:cNvSpPr>
          <p:nvPr/>
        </p:nvSpPr>
        <p:spPr bwMode="auto">
          <a:xfrm>
            <a:off x="7254875" y="4645025"/>
            <a:ext cx="0" cy="331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0" name="Text Box 36"/>
          <p:cNvSpPr txBox="1">
            <a:spLocks noChangeArrowheads="1"/>
          </p:cNvSpPr>
          <p:nvPr/>
        </p:nvSpPr>
        <p:spPr bwMode="auto">
          <a:xfrm>
            <a:off x="6873875" y="4267200"/>
            <a:ext cx="114617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Gas Position</a:t>
            </a:r>
          </a:p>
        </p:txBody>
      </p:sp>
      <p:sp>
        <p:nvSpPr>
          <p:cNvPr id="16421" name="Text Box 37"/>
          <p:cNvSpPr txBox="1">
            <a:spLocks noChangeArrowheads="1"/>
          </p:cNvSpPr>
          <p:nvPr/>
        </p:nvSpPr>
        <p:spPr bwMode="auto">
          <a:xfrm>
            <a:off x="5730875" y="5402263"/>
            <a:ext cx="779316"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accent2"/>
                </a:solidFill>
              </a:rPr>
              <a:t>Futures</a:t>
            </a:r>
          </a:p>
        </p:txBody>
      </p:sp>
      <p:sp>
        <p:nvSpPr>
          <p:cNvPr id="16422" name="Text Box 38"/>
          <p:cNvSpPr txBox="1">
            <a:spLocks noChangeArrowheads="1"/>
          </p:cNvSpPr>
          <p:nvPr/>
        </p:nvSpPr>
        <p:spPr bwMode="auto">
          <a:xfrm>
            <a:off x="4664075" y="6064250"/>
            <a:ext cx="1828800"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dirty="0">
                <a:solidFill>
                  <a:schemeClr val="accent2"/>
                </a:solidFill>
              </a:rPr>
              <a:t>Transportation Pipeline Firm Delivery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772400" cy="1143000"/>
          </a:xfrm>
        </p:spPr>
        <p:txBody>
          <a:bodyPr/>
          <a:lstStyle/>
          <a:p>
            <a:r>
              <a:rPr lang="en-US" altLang="en-US"/>
              <a:t>Example</a:t>
            </a:r>
          </a:p>
        </p:txBody>
      </p:sp>
      <p:sp>
        <p:nvSpPr>
          <p:cNvPr id="20483" name="Rectangle 3"/>
          <p:cNvSpPr>
            <a:spLocks noGrp="1" noChangeArrowheads="1"/>
          </p:cNvSpPr>
          <p:nvPr>
            <p:ph type="body" sz="half" idx="1"/>
          </p:nvPr>
        </p:nvSpPr>
        <p:spPr>
          <a:xfrm>
            <a:off x="685800" y="1524000"/>
            <a:ext cx="3810000" cy="4114800"/>
          </a:xfrm>
        </p:spPr>
        <p:txBody>
          <a:bodyPr/>
          <a:lstStyle/>
          <a:p>
            <a:pPr>
              <a:lnSpc>
                <a:spcPct val="90000"/>
              </a:lnSpc>
            </a:pPr>
            <a:r>
              <a:rPr lang="en-US" altLang="en-US" sz="2800" dirty="0" err="1"/>
              <a:t>Makame</a:t>
            </a:r>
            <a:r>
              <a:rPr lang="en-US" altLang="en-US" sz="2800" dirty="0"/>
              <a:t> Rich Field outside of the Houston Ship Channel in TX.</a:t>
            </a:r>
          </a:p>
          <a:p>
            <a:pPr>
              <a:lnSpc>
                <a:spcPct val="90000"/>
              </a:lnSpc>
            </a:pPr>
            <a:r>
              <a:rPr lang="en-US" altLang="en-US" sz="2800" dirty="0"/>
              <a:t>Property produces:</a:t>
            </a:r>
          </a:p>
          <a:p>
            <a:pPr lvl="1">
              <a:lnSpc>
                <a:spcPct val="90000"/>
              </a:lnSpc>
            </a:pPr>
            <a:r>
              <a:rPr lang="en-US" altLang="en-US" sz="2400" dirty="0"/>
              <a:t>20,000 BBL/month</a:t>
            </a:r>
          </a:p>
          <a:p>
            <a:pPr lvl="1">
              <a:lnSpc>
                <a:spcPct val="90000"/>
              </a:lnSpc>
            </a:pPr>
            <a:r>
              <a:rPr lang="en-US" altLang="en-US" sz="2400" dirty="0"/>
              <a:t>25,000 mcf/day</a:t>
            </a:r>
          </a:p>
          <a:p>
            <a:pPr lvl="1">
              <a:lnSpc>
                <a:spcPct val="90000"/>
              </a:lnSpc>
            </a:pPr>
            <a:r>
              <a:rPr lang="en-US" altLang="en-US" sz="2400" dirty="0"/>
              <a:t>1 mcf = 1,000 mmBTU</a:t>
            </a:r>
          </a:p>
          <a:p>
            <a:pPr>
              <a:lnSpc>
                <a:spcPct val="90000"/>
              </a:lnSpc>
            </a:pPr>
            <a:r>
              <a:rPr lang="en-US" altLang="en-US" sz="2800" dirty="0"/>
              <a:t>Use NYMEX site to get prices</a:t>
            </a:r>
          </a:p>
        </p:txBody>
      </p:sp>
      <p:sp>
        <p:nvSpPr>
          <p:cNvPr id="20484" name="Rectangle 4"/>
          <p:cNvSpPr>
            <a:spLocks noGrp="1" noChangeArrowheads="1"/>
          </p:cNvSpPr>
          <p:nvPr>
            <p:ph type="body" sz="half" idx="2"/>
          </p:nvPr>
        </p:nvSpPr>
        <p:spPr>
          <a:xfrm>
            <a:off x="4648200" y="1524000"/>
            <a:ext cx="3810000" cy="4114800"/>
          </a:xfrm>
        </p:spPr>
        <p:txBody>
          <a:bodyPr/>
          <a:lstStyle/>
          <a:p>
            <a:pPr>
              <a:lnSpc>
                <a:spcPct val="90000"/>
              </a:lnSpc>
            </a:pPr>
            <a:r>
              <a:rPr lang="en-US" altLang="en-US" sz="2400" dirty="0"/>
              <a:t>Crude</a:t>
            </a:r>
          </a:p>
          <a:p>
            <a:pPr lvl="1">
              <a:lnSpc>
                <a:spcPct val="90000"/>
              </a:lnSpc>
            </a:pPr>
            <a:r>
              <a:rPr lang="en-US" altLang="en-US" sz="2000" dirty="0"/>
              <a:t>48 degree API</a:t>
            </a:r>
          </a:p>
          <a:p>
            <a:pPr lvl="1">
              <a:lnSpc>
                <a:spcPct val="90000"/>
              </a:lnSpc>
            </a:pPr>
            <a:r>
              <a:rPr lang="en-US" altLang="en-US" sz="2000" dirty="0"/>
              <a:t>$0.40/bbl premium over WTI for proximity to refinery and $0.30 premium for grade</a:t>
            </a:r>
          </a:p>
          <a:p>
            <a:pPr>
              <a:lnSpc>
                <a:spcPct val="90000"/>
              </a:lnSpc>
            </a:pPr>
            <a:r>
              <a:rPr lang="en-US" altLang="en-US" sz="2400" dirty="0"/>
              <a:t>Natural Gas</a:t>
            </a:r>
          </a:p>
          <a:p>
            <a:pPr lvl="1">
              <a:lnSpc>
                <a:spcPct val="90000"/>
              </a:lnSpc>
            </a:pPr>
            <a:r>
              <a:rPr lang="en-US" altLang="en-US" sz="2000" dirty="0"/>
              <a:t>Price based on Index:</a:t>
            </a:r>
          </a:p>
          <a:p>
            <a:pPr lvl="2">
              <a:lnSpc>
                <a:spcPct val="90000"/>
              </a:lnSpc>
            </a:pPr>
            <a:r>
              <a:rPr lang="en-US" altLang="en-US" sz="1800" dirty="0"/>
              <a:t>Houston Ship Channel - $0.08</a:t>
            </a:r>
          </a:p>
          <a:p>
            <a:pPr lvl="1">
              <a:lnSpc>
                <a:spcPct val="90000"/>
              </a:lnSpc>
            </a:pPr>
            <a:r>
              <a:rPr lang="en-US" altLang="en-US" sz="2000" dirty="0"/>
              <a:t>Use HSC/HH price differential</a:t>
            </a:r>
          </a:p>
        </p:txBody>
      </p:sp>
      <p:sp>
        <p:nvSpPr>
          <p:cNvPr id="20485" name="Text Box 5"/>
          <p:cNvSpPr txBox="1">
            <a:spLocks noChangeArrowheads="1"/>
          </p:cNvSpPr>
          <p:nvPr/>
        </p:nvSpPr>
        <p:spPr bwMode="auto">
          <a:xfrm>
            <a:off x="381000" y="5257800"/>
            <a:ext cx="8250238"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400" dirty="0"/>
              <a:t>Create the Swap Diagram to Hedge </a:t>
            </a:r>
          </a:p>
          <a:p>
            <a:pPr algn="ctr"/>
            <a:r>
              <a:rPr lang="en-US" altLang="en-US" sz="4400" dirty="0"/>
              <a:t>for next January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990600"/>
          </a:xfrm>
        </p:spPr>
        <p:txBody>
          <a:bodyPr/>
          <a:lstStyle/>
          <a:p>
            <a:r>
              <a:rPr lang="en-US" altLang="en-US" sz="4000"/>
              <a:t>Hedging The Crude</a:t>
            </a:r>
          </a:p>
        </p:txBody>
      </p:sp>
      <p:sp>
        <p:nvSpPr>
          <p:cNvPr id="21507" name="Rectangle 3"/>
          <p:cNvSpPr>
            <a:spLocks noChangeArrowheads="1"/>
          </p:cNvSpPr>
          <p:nvPr/>
        </p:nvSpPr>
        <p:spPr bwMode="auto">
          <a:xfrm>
            <a:off x="6989763" y="2609850"/>
            <a:ext cx="1103312" cy="1074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Crude Gatherer</a:t>
            </a:r>
          </a:p>
        </p:txBody>
      </p:sp>
      <p:sp>
        <p:nvSpPr>
          <p:cNvPr id="21508" name="Rectangle 4"/>
          <p:cNvSpPr>
            <a:spLocks noChangeArrowheads="1"/>
          </p:cNvSpPr>
          <p:nvPr/>
        </p:nvSpPr>
        <p:spPr bwMode="auto">
          <a:xfrm>
            <a:off x="3978275" y="2536825"/>
            <a:ext cx="1103313" cy="1076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p:txBody>
      </p:sp>
      <p:sp>
        <p:nvSpPr>
          <p:cNvPr id="21509" name="Line 5"/>
          <p:cNvSpPr>
            <a:spLocks noChangeShapeType="1"/>
          </p:cNvSpPr>
          <p:nvPr/>
        </p:nvSpPr>
        <p:spPr bwMode="auto">
          <a:xfrm>
            <a:off x="5081588" y="339725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0" name="Line 6"/>
          <p:cNvSpPr>
            <a:spLocks noChangeShapeType="1"/>
          </p:cNvSpPr>
          <p:nvPr/>
        </p:nvSpPr>
        <p:spPr bwMode="auto">
          <a:xfrm flipH="1">
            <a:off x="5081588" y="2752725"/>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Text Box 7"/>
          <p:cNvSpPr txBox="1">
            <a:spLocks noChangeArrowheads="1"/>
          </p:cNvSpPr>
          <p:nvPr/>
        </p:nvSpPr>
        <p:spPr bwMode="auto">
          <a:xfrm>
            <a:off x="5334000" y="3505200"/>
            <a:ext cx="146526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Sell 60,000 BBL of  </a:t>
            </a:r>
          </a:p>
          <a:p>
            <a:r>
              <a:rPr lang="en-US" altLang="en-US" dirty="0"/>
              <a:t>48 degree Crude</a:t>
            </a:r>
          </a:p>
        </p:txBody>
      </p:sp>
      <p:sp>
        <p:nvSpPr>
          <p:cNvPr id="21512" name="Text Box 8"/>
          <p:cNvSpPr txBox="1">
            <a:spLocks noChangeArrowheads="1"/>
          </p:cNvSpPr>
          <p:nvPr/>
        </p:nvSpPr>
        <p:spPr bwMode="auto">
          <a:xfrm>
            <a:off x="4953000" y="1828800"/>
            <a:ext cx="22098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Receive WTI + Location Premium + Crude Grade Premium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990600"/>
          </a:xfrm>
        </p:spPr>
        <p:txBody>
          <a:bodyPr/>
          <a:lstStyle/>
          <a:p>
            <a:r>
              <a:rPr lang="en-US" altLang="en-US" sz="4000"/>
              <a:t>Hedging The Crude</a:t>
            </a:r>
          </a:p>
        </p:txBody>
      </p:sp>
      <p:sp>
        <p:nvSpPr>
          <p:cNvPr id="24579" name="Rectangle 3"/>
          <p:cNvSpPr>
            <a:spLocks noChangeArrowheads="1"/>
          </p:cNvSpPr>
          <p:nvPr/>
        </p:nvSpPr>
        <p:spPr bwMode="auto">
          <a:xfrm>
            <a:off x="6989763" y="2609850"/>
            <a:ext cx="1103312" cy="1074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Crude Gatherer</a:t>
            </a:r>
          </a:p>
        </p:txBody>
      </p:sp>
      <p:sp>
        <p:nvSpPr>
          <p:cNvPr id="24580" name="Rectangle 4"/>
          <p:cNvSpPr>
            <a:spLocks noChangeArrowheads="1"/>
          </p:cNvSpPr>
          <p:nvPr/>
        </p:nvSpPr>
        <p:spPr bwMode="auto">
          <a:xfrm>
            <a:off x="3978275" y="2536825"/>
            <a:ext cx="1103313" cy="1076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p:txBody>
      </p:sp>
      <p:sp>
        <p:nvSpPr>
          <p:cNvPr id="24581" name="Line 5"/>
          <p:cNvSpPr>
            <a:spLocks noChangeShapeType="1"/>
          </p:cNvSpPr>
          <p:nvPr/>
        </p:nvSpPr>
        <p:spPr bwMode="auto">
          <a:xfrm>
            <a:off x="5081588" y="339725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2" name="Line 6"/>
          <p:cNvSpPr>
            <a:spLocks noChangeShapeType="1"/>
          </p:cNvSpPr>
          <p:nvPr/>
        </p:nvSpPr>
        <p:spPr bwMode="auto">
          <a:xfrm flipH="1">
            <a:off x="5081588" y="2752725"/>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Text Box 7"/>
          <p:cNvSpPr txBox="1">
            <a:spLocks noChangeArrowheads="1"/>
          </p:cNvSpPr>
          <p:nvPr/>
        </p:nvSpPr>
        <p:spPr bwMode="auto">
          <a:xfrm>
            <a:off x="5334000" y="3505200"/>
            <a:ext cx="146526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Sell 60,000 BBL of  </a:t>
            </a:r>
          </a:p>
          <a:p>
            <a:r>
              <a:rPr lang="en-US" altLang="en-US" dirty="0"/>
              <a:t>48 degree Crude</a:t>
            </a:r>
          </a:p>
        </p:txBody>
      </p:sp>
      <p:sp>
        <p:nvSpPr>
          <p:cNvPr id="24584" name="Text Box 8"/>
          <p:cNvSpPr txBox="1">
            <a:spLocks noChangeArrowheads="1"/>
          </p:cNvSpPr>
          <p:nvPr/>
        </p:nvSpPr>
        <p:spPr bwMode="auto">
          <a:xfrm>
            <a:off x="4953000" y="1828800"/>
            <a:ext cx="22098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Receive WTI + Location Premium ($0.40) + Crude Grade Premium ($0.30)</a:t>
            </a:r>
          </a:p>
        </p:txBody>
      </p:sp>
      <p:sp>
        <p:nvSpPr>
          <p:cNvPr id="24590" name="Line 14"/>
          <p:cNvSpPr>
            <a:spLocks noChangeShapeType="1"/>
          </p:cNvSpPr>
          <p:nvPr/>
        </p:nvSpPr>
        <p:spPr bwMode="auto">
          <a:xfrm>
            <a:off x="2057400" y="341630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1" name="Line 15"/>
          <p:cNvSpPr>
            <a:spLocks noChangeShapeType="1"/>
          </p:cNvSpPr>
          <p:nvPr/>
        </p:nvSpPr>
        <p:spPr bwMode="auto">
          <a:xfrm flipH="1">
            <a:off x="2057400" y="271780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2" name="Rectangle 16"/>
          <p:cNvSpPr>
            <a:spLocks noChangeArrowheads="1"/>
          </p:cNvSpPr>
          <p:nvPr/>
        </p:nvSpPr>
        <p:spPr bwMode="auto">
          <a:xfrm>
            <a:off x="381000" y="2517775"/>
            <a:ext cx="1636713" cy="1074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Investment Bank:</a:t>
            </a:r>
          </a:p>
          <a:p>
            <a:pPr algn="ctr"/>
            <a:r>
              <a:rPr lang="en-US" altLang="en-US" dirty="0"/>
              <a:t>Fixed Price Crude Swap</a:t>
            </a:r>
          </a:p>
        </p:txBody>
      </p:sp>
      <p:sp>
        <p:nvSpPr>
          <p:cNvPr id="24593" name="Text Box 17"/>
          <p:cNvSpPr txBox="1">
            <a:spLocks noChangeArrowheads="1"/>
          </p:cNvSpPr>
          <p:nvPr/>
        </p:nvSpPr>
        <p:spPr bwMode="auto">
          <a:xfrm>
            <a:off x="2209800" y="1981200"/>
            <a:ext cx="1295400"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Give Floating Index Crude Price</a:t>
            </a:r>
          </a:p>
        </p:txBody>
      </p:sp>
      <p:sp>
        <p:nvSpPr>
          <p:cNvPr id="24594" name="Text Box 18"/>
          <p:cNvSpPr txBox="1">
            <a:spLocks noChangeArrowheads="1"/>
          </p:cNvSpPr>
          <p:nvPr/>
        </p:nvSpPr>
        <p:spPr bwMode="auto">
          <a:xfrm>
            <a:off x="2209800" y="3516313"/>
            <a:ext cx="14478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Receive WTI Fixed Crude Price (Look up at </a:t>
            </a:r>
            <a:r>
              <a:rPr lang="en-US" altLang="en-US">
                <a:hlinkClick r:id="rId4"/>
              </a:rPr>
              <a:t>www.nymex.com</a:t>
            </a:r>
            <a:r>
              <a:rPr lang="en-US" altLang="en-US"/>
              <a:t> ) </a:t>
            </a:r>
          </a:p>
        </p:txBody>
      </p:sp>
      <p:sp>
        <p:nvSpPr>
          <p:cNvPr id="24595" name="Text Box 19"/>
          <p:cNvSpPr txBox="1">
            <a:spLocks noChangeArrowheads="1"/>
          </p:cNvSpPr>
          <p:nvPr/>
        </p:nvSpPr>
        <p:spPr bwMode="auto">
          <a:xfrm>
            <a:off x="669925" y="4994275"/>
            <a:ext cx="354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u="sng" dirty="0"/>
              <a:t>What is the remaining risk?</a:t>
            </a:r>
          </a:p>
        </p:txBody>
      </p:sp>
      <p:sp>
        <p:nvSpPr>
          <p:cNvPr id="24596" name="Text Box 20"/>
          <p:cNvSpPr txBox="1">
            <a:spLocks noChangeArrowheads="1"/>
          </p:cNvSpPr>
          <p:nvPr/>
        </p:nvSpPr>
        <p:spPr bwMode="auto">
          <a:xfrm>
            <a:off x="746125" y="5700713"/>
            <a:ext cx="6229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Transportation/Basis adjustment between WTI and Houston Ship Channel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95">
                                            <p:txEl>
                                              <p:pRg st="0" end="0"/>
                                            </p:txEl>
                                          </p:spTgt>
                                        </p:tgtEl>
                                        <p:attrNameLst>
                                          <p:attrName>style.visibility</p:attrName>
                                        </p:attrNameLst>
                                      </p:cBhvr>
                                      <p:to>
                                        <p:strVal val="visible"/>
                                      </p:to>
                                    </p:set>
                                    <p:anim calcmode="lin" valueType="num">
                                      <p:cBhvr additive="base">
                                        <p:cTn id="7" dur="500" fill="hold"/>
                                        <p:tgtEl>
                                          <p:spTgt spid="24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96">
                                            <p:txEl>
                                              <p:pRg st="0" end="0"/>
                                            </p:txEl>
                                          </p:spTgt>
                                        </p:tgtEl>
                                        <p:attrNameLst>
                                          <p:attrName>style.visibility</p:attrName>
                                        </p:attrNameLst>
                                      </p:cBhvr>
                                      <p:to>
                                        <p:strVal val="visible"/>
                                      </p:to>
                                    </p:set>
                                    <p:anim calcmode="lin" valueType="num">
                                      <p:cBhvr additive="base">
                                        <p:cTn id="13" dur="500" fill="hold"/>
                                        <p:tgtEl>
                                          <p:spTgt spid="2459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9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5" grpId="0" build="p" autoUpdateAnimBg="0"/>
      <p:bldP spid="2459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04800"/>
            <a:ext cx="7772400" cy="1143000"/>
          </a:xfrm>
        </p:spPr>
        <p:txBody>
          <a:bodyPr/>
          <a:lstStyle/>
          <a:p>
            <a:r>
              <a:rPr lang="en-US" altLang="en-US"/>
              <a:t>What is my Position?: </a:t>
            </a:r>
            <a:br>
              <a:rPr lang="en-US" altLang="en-US"/>
            </a:br>
            <a:r>
              <a:rPr lang="en-US" altLang="en-US"/>
              <a:t>Crude Hedge</a:t>
            </a:r>
          </a:p>
        </p:txBody>
      </p:sp>
      <p:sp>
        <p:nvSpPr>
          <p:cNvPr id="26628" name="Line 4"/>
          <p:cNvSpPr>
            <a:spLocks noChangeShapeType="1"/>
          </p:cNvSpPr>
          <p:nvPr/>
        </p:nvSpPr>
        <p:spPr bwMode="auto">
          <a:xfrm>
            <a:off x="930275" y="2714625"/>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Line 6"/>
          <p:cNvSpPr>
            <a:spLocks noChangeShapeType="1"/>
          </p:cNvSpPr>
          <p:nvPr/>
        </p:nvSpPr>
        <p:spPr bwMode="auto">
          <a:xfrm>
            <a:off x="9302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7"/>
          <p:cNvSpPr>
            <a:spLocks noChangeShapeType="1"/>
          </p:cNvSpPr>
          <p:nvPr/>
        </p:nvSpPr>
        <p:spPr bwMode="auto">
          <a:xfrm>
            <a:off x="45116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8"/>
          <p:cNvSpPr>
            <a:spLocks noChangeShapeType="1"/>
          </p:cNvSpPr>
          <p:nvPr/>
        </p:nvSpPr>
        <p:spPr bwMode="auto">
          <a:xfrm>
            <a:off x="81692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Text Box 9"/>
          <p:cNvSpPr txBox="1">
            <a:spLocks noChangeArrowheads="1"/>
          </p:cNvSpPr>
          <p:nvPr/>
        </p:nvSpPr>
        <p:spPr bwMode="auto">
          <a:xfrm>
            <a:off x="457200" y="3081338"/>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Short</a:t>
            </a:r>
          </a:p>
        </p:txBody>
      </p:sp>
      <p:sp>
        <p:nvSpPr>
          <p:cNvPr id="26634" name="Text Box 10"/>
          <p:cNvSpPr txBox="1">
            <a:spLocks noChangeArrowheads="1"/>
          </p:cNvSpPr>
          <p:nvPr/>
        </p:nvSpPr>
        <p:spPr bwMode="auto">
          <a:xfrm>
            <a:off x="7788275" y="3116263"/>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Long</a:t>
            </a:r>
          </a:p>
        </p:txBody>
      </p:sp>
      <p:sp>
        <p:nvSpPr>
          <p:cNvPr id="26635" name="Text Box 11"/>
          <p:cNvSpPr txBox="1">
            <a:spLocks noChangeArrowheads="1"/>
          </p:cNvSpPr>
          <p:nvPr/>
        </p:nvSpPr>
        <p:spPr bwMode="auto">
          <a:xfrm>
            <a:off x="4206875" y="3116263"/>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Flat</a:t>
            </a:r>
          </a:p>
        </p:txBody>
      </p:sp>
      <p:sp>
        <p:nvSpPr>
          <p:cNvPr id="26636" name="Line 12"/>
          <p:cNvSpPr>
            <a:spLocks noChangeShapeType="1"/>
          </p:cNvSpPr>
          <p:nvPr/>
        </p:nvSpPr>
        <p:spPr bwMode="auto">
          <a:xfrm flipH="1">
            <a:off x="5654675" y="3521075"/>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Line 14"/>
          <p:cNvSpPr>
            <a:spLocks noChangeShapeType="1"/>
          </p:cNvSpPr>
          <p:nvPr/>
        </p:nvSpPr>
        <p:spPr bwMode="auto">
          <a:xfrm>
            <a:off x="7331075" y="2473325"/>
            <a:ext cx="0"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Text Box 15"/>
          <p:cNvSpPr txBox="1">
            <a:spLocks noChangeArrowheads="1"/>
          </p:cNvSpPr>
          <p:nvPr/>
        </p:nvSpPr>
        <p:spPr bwMode="auto">
          <a:xfrm>
            <a:off x="6553200" y="2057400"/>
            <a:ext cx="1970088"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Natural Crude Position</a:t>
            </a:r>
          </a:p>
        </p:txBody>
      </p:sp>
      <p:sp>
        <p:nvSpPr>
          <p:cNvPr id="26640" name="Text Box 16"/>
          <p:cNvSpPr txBox="1">
            <a:spLocks noChangeArrowheads="1"/>
          </p:cNvSpPr>
          <p:nvPr/>
        </p:nvSpPr>
        <p:spPr bwMode="auto">
          <a:xfrm>
            <a:off x="5807075" y="3763963"/>
            <a:ext cx="151606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accent2"/>
                </a:solidFill>
              </a:rPr>
              <a:t>Fixed Price Swap</a:t>
            </a:r>
          </a:p>
        </p:txBody>
      </p:sp>
      <p:sp>
        <p:nvSpPr>
          <p:cNvPr id="26657" name="Line 33"/>
          <p:cNvSpPr>
            <a:spLocks noChangeShapeType="1"/>
          </p:cNvSpPr>
          <p:nvPr/>
        </p:nvSpPr>
        <p:spPr bwMode="auto">
          <a:xfrm flipH="1" flipV="1">
            <a:off x="5562600" y="2133600"/>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8" name="Text Box 34"/>
          <p:cNvSpPr txBox="1">
            <a:spLocks noChangeArrowheads="1"/>
          </p:cNvSpPr>
          <p:nvPr/>
        </p:nvSpPr>
        <p:spPr bwMode="auto">
          <a:xfrm>
            <a:off x="5029200" y="4953000"/>
            <a:ext cx="12430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Final Position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4000" cy="990600"/>
          </a:xfrm>
        </p:spPr>
        <p:txBody>
          <a:bodyPr/>
          <a:lstStyle/>
          <a:p>
            <a:r>
              <a:rPr lang="en-US" altLang="en-US" sz="4000"/>
              <a:t>Hedging the Natural Gas:Q1, 2007</a:t>
            </a:r>
          </a:p>
        </p:txBody>
      </p:sp>
      <p:sp>
        <p:nvSpPr>
          <p:cNvPr id="27651" name="Rectangle 3"/>
          <p:cNvSpPr>
            <a:spLocks noChangeArrowheads="1"/>
          </p:cNvSpPr>
          <p:nvPr/>
        </p:nvSpPr>
        <p:spPr bwMode="auto">
          <a:xfrm>
            <a:off x="3676650" y="1849438"/>
            <a:ext cx="2138363" cy="1276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p:txBody>
      </p:sp>
      <p:sp>
        <p:nvSpPr>
          <p:cNvPr id="27652" name="Rectangle 4"/>
          <p:cNvSpPr>
            <a:spLocks noChangeArrowheads="1"/>
          </p:cNvSpPr>
          <p:nvPr/>
        </p:nvSpPr>
        <p:spPr bwMode="auto">
          <a:xfrm>
            <a:off x="3676650" y="5334000"/>
            <a:ext cx="2138363" cy="12731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Gas Gatherer</a:t>
            </a:r>
          </a:p>
        </p:txBody>
      </p:sp>
      <p:sp>
        <p:nvSpPr>
          <p:cNvPr id="27653" name="Line 5"/>
          <p:cNvSpPr>
            <a:spLocks noChangeShapeType="1"/>
          </p:cNvSpPr>
          <p:nvPr/>
        </p:nvSpPr>
        <p:spPr bwMode="auto">
          <a:xfrm flipV="1">
            <a:off x="4005263" y="3125788"/>
            <a:ext cx="0" cy="2208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 name="Line 6"/>
          <p:cNvSpPr>
            <a:spLocks noChangeShapeType="1"/>
          </p:cNvSpPr>
          <p:nvPr/>
        </p:nvSpPr>
        <p:spPr bwMode="auto">
          <a:xfrm>
            <a:off x="5240338" y="3125788"/>
            <a:ext cx="0" cy="2208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Text Box 8"/>
          <p:cNvSpPr txBox="1">
            <a:spLocks noChangeArrowheads="1"/>
          </p:cNvSpPr>
          <p:nvPr/>
        </p:nvSpPr>
        <p:spPr bwMode="auto">
          <a:xfrm>
            <a:off x="1066800" y="3733800"/>
            <a:ext cx="27432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Receive Houston Ship Channel Index </a:t>
            </a:r>
          </a:p>
          <a:p>
            <a:pPr algn="ctr"/>
            <a:r>
              <a:rPr lang="en-US" altLang="en-US"/>
              <a:t>+</a:t>
            </a:r>
          </a:p>
          <a:p>
            <a:pPr algn="ctr"/>
            <a:r>
              <a:rPr lang="en-US" altLang="en-US"/>
              <a:t> Location Differential ($-0.08)</a:t>
            </a:r>
          </a:p>
        </p:txBody>
      </p:sp>
      <p:sp>
        <p:nvSpPr>
          <p:cNvPr id="27669" name="Text Box 21"/>
          <p:cNvSpPr txBox="1">
            <a:spLocks noChangeArrowheads="1"/>
          </p:cNvSpPr>
          <p:nvPr/>
        </p:nvSpPr>
        <p:spPr bwMode="auto">
          <a:xfrm>
            <a:off x="5410200" y="3733800"/>
            <a:ext cx="25034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Sell Natural Gas: 2.3 million mmBTU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990600"/>
          </a:xfrm>
        </p:spPr>
        <p:txBody>
          <a:bodyPr/>
          <a:lstStyle/>
          <a:p>
            <a:r>
              <a:rPr lang="en-US" altLang="en-US" sz="4000"/>
              <a:t>Hedging the Natural Gas:</a:t>
            </a:r>
          </a:p>
        </p:txBody>
      </p:sp>
      <p:sp>
        <p:nvSpPr>
          <p:cNvPr id="28675" name="Rectangle 3"/>
          <p:cNvSpPr>
            <a:spLocks noChangeArrowheads="1"/>
          </p:cNvSpPr>
          <p:nvPr/>
        </p:nvSpPr>
        <p:spPr bwMode="auto">
          <a:xfrm>
            <a:off x="3695700" y="3113088"/>
            <a:ext cx="2132013" cy="6778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p:txBody>
      </p:sp>
      <p:sp>
        <p:nvSpPr>
          <p:cNvPr id="28676" name="Rectangle 4"/>
          <p:cNvSpPr>
            <a:spLocks noChangeArrowheads="1"/>
          </p:cNvSpPr>
          <p:nvPr/>
        </p:nvSpPr>
        <p:spPr bwMode="auto">
          <a:xfrm>
            <a:off x="3695700" y="4962525"/>
            <a:ext cx="2132013" cy="6762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Gas Gatherer</a:t>
            </a:r>
          </a:p>
        </p:txBody>
      </p:sp>
      <p:sp>
        <p:nvSpPr>
          <p:cNvPr id="28677" name="Line 5"/>
          <p:cNvSpPr>
            <a:spLocks noChangeShapeType="1"/>
          </p:cNvSpPr>
          <p:nvPr/>
        </p:nvSpPr>
        <p:spPr bwMode="auto">
          <a:xfrm flipV="1">
            <a:off x="4024313" y="3790950"/>
            <a:ext cx="0" cy="1171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Line 6"/>
          <p:cNvSpPr>
            <a:spLocks noChangeShapeType="1"/>
          </p:cNvSpPr>
          <p:nvPr/>
        </p:nvSpPr>
        <p:spPr bwMode="auto">
          <a:xfrm>
            <a:off x="5254625" y="3790950"/>
            <a:ext cx="0" cy="1171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Text Box 7"/>
          <p:cNvSpPr txBox="1">
            <a:spLocks noChangeArrowheads="1"/>
          </p:cNvSpPr>
          <p:nvPr/>
        </p:nvSpPr>
        <p:spPr bwMode="auto">
          <a:xfrm>
            <a:off x="5410200" y="4168775"/>
            <a:ext cx="25034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Sell Natural Gas: 2.3 million mmBTU</a:t>
            </a:r>
          </a:p>
        </p:txBody>
      </p:sp>
      <p:sp>
        <p:nvSpPr>
          <p:cNvPr id="28681" name="Line 9"/>
          <p:cNvSpPr>
            <a:spLocks noChangeShapeType="1"/>
          </p:cNvSpPr>
          <p:nvPr/>
        </p:nvSpPr>
        <p:spPr bwMode="auto">
          <a:xfrm flipV="1">
            <a:off x="3960813" y="1909763"/>
            <a:ext cx="0" cy="1171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10"/>
          <p:cNvSpPr>
            <a:spLocks noChangeShapeType="1"/>
          </p:cNvSpPr>
          <p:nvPr/>
        </p:nvSpPr>
        <p:spPr bwMode="auto">
          <a:xfrm>
            <a:off x="5138738" y="1909763"/>
            <a:ext cx="0" cy="1171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Rectangle 11"/>
          <p:cNvSpPr>
            <a:spLocks noChangeArrowheads="1"/>
          </p:cNvSpPr>
          <p:nvPr/>
        </p:nvSpPr>
        <p:spPr bwMode="auto">
          <a:xfrm>
            <a:off x="3517900" y="1219200"/>
            <a:ext cx="2132013" cy="6778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Gas Broker:</a:t>
            </a:r>
          </a:p>
          <a:p>
            <a:pPr algn="ctr"/>
            <a:r>
              <a:rPr lang="en-US" altLang="en-US" dirty="0"/>
              <a:t>Fixed Price </a:t>
            </a:r>
          </a:p>
          <a:p>
            <a:pPr algn="ctr"/>
            <a:r>
              <a:rPr lang="en-US" altLang="en-US" dirty="0"/>
              <a:t>Gas Swap</a:t>
            </a:r>
          </a:p>
        </p:txBody>
      </p:sp>
      <p:sp>
        <p:nvSpPr>
          <p:cNvPr id="28684" name="Text Box 12"/>
          <p:cNvSpPr txBox="1">
            <a:spLocks noChangeArrowheads="1"/>
          </p:cNvSpPr>
          <p:nvPr/>
        </p:nvSpPr>
        <p:spPr bwMode="auto">
          <a:xfrm>
            <a:off x="5410200" y="2411413"/>
            <a:ext cx="2503488" cy="28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Receive Fixed Henry Hub </a:t>
            </a:r>
          </a:p>
        </p:txBody>
      </p:sp>
      <p:sp>
        <p:nvSpPr>
          <p:cNvPr id="28685" name="Text Box 13"/>
          <p:cNvSpPr txBox="1">
            <a:spLocks noChangeArrowheads="1"/>
          </p:cNvSpPr>
          <p:nvPr/>
        </p:nvSpPr>
        <p:spPr bwMode="auto">
          <a:xfrm>
            <a:off x="1219200" y="2347913"/>
            <a:ext cx="25034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Give Floating Index Natural Gas Price</a:t>
            </a:r>
          </a:p>
        </p:txBody>
      </p:sp>
      <p:sp>
        <p:nvSpPr>
          <p:cNvPr id="28692" name="Text Box 20"/>
          <p:cNvSpPr txBox="1">
            <a:spLocks noChangeArrowheads="1"/>
          </p:cNvSpPr>
          <p:nvPr/>
        </p:nvSpPr>
        <p:spPr bwMode="auto">
          <a:xfrm>
            <a:off x="990600" y="4105275"/>
            <a:ext cx="27432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Receive Houston Ship Channel Index </a:t>
            </a:r>
          </a:p>
          <a:p>
            <a:pPr algn="ctr"/>
            <a:r>
              <a:rPr lang="en-US" altLang="en-US"/>
              <a:t>+</a:t>
            </a:r>
          </a:p>
          <a:p>
            <a:pPr algn="ctr"/>
            <a:r>
              <a:rPr lang="en-US" altLang="en-US"/>
              <a:t> Location Differential ($-0.08)</a:t>
            </a:r>
          </a:p>
        </p:txBody>
      </p:sp>
      <p:sp>
        <p:nvSpPr>
          <p:cNvPr id="28694" name="Text Box 22"/>
          <p:cNvSpPr txBox="1">
            <a:spLocks noChangeArrowheads="1"/>
          </p:cNvSpPr>
          <p:nvPr/>
        </p:nvSpPr>
        <p:spPr bwMode="auto">
          <a:xfrm>
            <a:off x="822325" y="6137275"/>
            <a:ext cx="2408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Remaining Risks?</a:t>
            </a:r>
          </a:p>
        </p:txBody>
      </p:sp>
      <p:sp>
        <p:nvSpPr>
          <p:cNvPr id="28695" name="Text Box 23"/>
          <p:cNvSpPr txBox="1">
            <a:spLocks noChangeArrowheads="1"/>
          </p:cNvSpPr>
          <p:nvPr/>
        </p:nvSpPr>
        <p:spPr bwMode="auto">
          <a:xfrm>
            <a:off x="4403725" y="5954713"/>
            <a:ext cx="45812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t>Henry Hub to Houston Ship Channel Basis Risk</a:t>
            </a:r>
          </a:p>
          <a:p>
            <a:r>
              <a:rPr lang="en-US" altLang="en-US" sz="1400" dirty="0"/>
              <a:t>Fixed Price Swap for HSC = (Look Up at </a:t>
            </a:r>
            <a:r>
              <a:rPr lang="en-US" altLang="en-US" sz="1400" dirty="0">
                <a:hlinkClick r:id="rId4"/>
              </a:rPr>
              <a:t>www.nymex.com</a:t>
            </a:r>
            <a:r>
              <a:rPr lang="en-US" altLang="en-US" sz="1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94">
                                            <p:txEl>
                                              <p:pRg st="0" end="0"/>
                                            </p:txEl>
                                          </p:spTgt>
                                        </p:tgtEl>
                                        <p:attrNameLst>
                                          <p:attrName>style.visibility</p:attrName>
                                        </p:attrNameLst>
                                      </p:cBhvr>
                                      <p:to>
                                        <p:strVal val="visible"/>
                                      </p:to>
                                    </p:set>
                                    <p:anim calcmode="lin" valueType="num">
                                      <p:cBhvr additive="base">
                                        <p:cTn id="7" dur="500" fill="hold"/>
                                        <p:tgtEl>
                                          <p:spTgt spid="286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9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95">
                                            <p:txEl>
                                              <p:pRg st="0" end="0"/>
                                            </p:txEl>
                                          </p:spTgt>
                                        </p:tgtEl>
                                        <p:attrNameLst>
                                          <p:attrName>style.visibility</p:attrName>
                                        </p:attrNameLst>
                                      </p:cBhvr>
                                      <p:to>
                                        <p:strVal val="visible"/>
                                      </p:to>
                                    </p:set>
                                    <p:anim calcmode="lin" valueType="num">
                                      <p:cBhvr additive="base">
                                        <p:cTn id="13" dur="500" fill="hold"/>
                                        <p:tgtEl>
                                          <p:spTgt spid="286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95">
                                            <p:txEl>
                                              <p:pRg st="1" end="1"/>
                                            </p:txEl>
                                          </p:spTgt>
                                        </p:tgtEl>
                                        <p:attrNameLst>
                                          <p:attrName>style.visibility</p:attrName>
                                        </p:attrNameLst>
                                      </p:cBhvr>
                                      <p:to>
                                        <p:strVal val="visible"/>
                                      </p:to>
                                    </p:set>
                                    <p:anim calcmode="lin" valueType="num">
                                      <p:cBhvr additive="base">
                                        <p:cTn id="19" dur="500" fill="hold"/>
                                        <p:tgtEl>
                                          <p:spTgt spid="286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4" grpId="0" build="p" autoUpdateAnimBg="0"/>
      <p:bldP spid="2869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t>Identifying Price Risk</a:t>
            </a:r>
          </a:p>
        </p:txBody>
      </p:sp>
      <p:sp>
        <p:nvSpPr>
          <p:cNvPr id="3075" name="Rectangle 3"/>
          <p:cNvSpPr>
            <a:spLocks noGrp="1" noChangeArrowheads="1"/>
          </p:cNvSpPr>
          <p:nvPr>
            <p:ph type="body" idx="1"/>
          </p:nvPr>
        </p:nvSpPr>
        <p:spPr/>
        <p:txBody>
          <a:bodyPr/>
          <a:lstStyle/>
          <a:p>
            <a:r>
              <a:rPr lang="en-US" altLang="en-US" dirty="0"/>
              <a:t>Types of Risk</a:t>
            </a:r>
          </a:p>
          <a:p>
            <a:pPr lvl="1"/>
            <a:r>
              <a:rPr lang="en-US" altLang="en-US" dirty="0"/>
              <a:t>Price fluctuation</a:t>
            </a:r>
          </a:p>
          <a:p>
            <a:pPr lvl="1"/>
            <a:r>
              <a:rPr lang="en-US" altLang="en-US" dirty="0"/>
              <a:t>Commodity priced to alternative location</a:t>
            </a:r>
          </a:p>
          <a:p>
            <a:pPr lvl="1"/>
            <a:r>
              <a:rPr lang="en-US" altLang="en-US" dirty="0"/>
              <a:t>Commodity priced for grade/quality</a:t>
            </a:r>
          </a:p>
          <a:p>
            <a:pPr lvl="1"/>
            <a:r>
              <a:rPr lang="en-US" altLang="en-US" dirty="0"/>
              <a:t>Commodity does not have a forward curve</a:t>
            </a:r>
          </a:p>
          <a:p>
            <a:pPr lvl="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990600"/>
          </a:xfrm>
        </p:spPr>
        <p:txBody>
          <a:bodyPr/>
          <a:lstStyle/>
          <a:p>
            <a:r>
              <a:rPr lang="en-US" altLang="en-US" sz="4000"/>
              <a:t>Hedging the Natural Gas</a:t>
            </a:r>
          </a:p>
        </p:txBody>
      </p:sp>
      <p:sp>
        <p:nvSpPr>
          <p:cNvPr id="29699" name="Rectangle 3"/>
          <p:cNvSpPr>
            <a:spLocks noChangeArrowheads="1"/>
          </p:cNvSpPr>
          <p:nvPr/>
        </p:nvSpPr>
        <p:spPr bwMode="auto">
          <a:xfrm>
            <a:off x="5353050" y="3048000"/>
            <a:ext cx="1222375" cy="6540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p:txBody>
      </p:sp>
      <p:sp>
        <p:nvSpPr>
          <p:cNvPr id="29700" name="Rectangle 4"/>
          <p:cNvSpPr>
            <a:spLocks noChangeArrowheads="1"/>
          </p:cNvSpPr>
          <p:nvPr/>
        </p:nvSpPr>
        <p:spPr bwMode="auto">
          <a:xfrm>
            <a:off x="5353050" y="4833938"/>
            <a:ext cx="1222375" cy="652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Gas Gatherer</a:t>
            </a:r>
          </a:p>
        </p:txBody>
      </p:sp>
      <p:sp>
        <p:nvSpPr>
          <p:cNvPr id="29701" name="Line 5"/>
          <p:cNvSpPr>
            <a:spLocks noChangeShapeType="1"/>
          </p:cNvSpPr>
          <p:nvPr/>
        </p:nvSpPr>
        <p:spPr bwMode="auto">
          <a:xfrm flipV="1">
            <a:off x="5541963" y="3702050"/>
            <a:ext cx="0" cy="113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Line 6"/>
          <p:cNvSpPr>
            <a:spLocks noChangeShapeType="1"/>
          </p:cNvSpPr>
          <p:nvPr/>
        </p:nvSpPr>
        <p:spPr bwMode="auto">
          <a:xfrm>
            <a:off x="6246813" y="3702050"/>
            <a:ext cx="0" cy="113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9"/>
          <p:cNvSpPr>
            <a:spLocks noChangeShapeType="1"/>
          </p:cNvSpPr>
          <p:nvPr/>
        </p:nvSpPr>
        <p:spPr bwMode="auto">
          <a:xfrm flipV="1">
            <a:off x="5505450" y="1885950"/>
            <a:ext cx="0" cy="113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6180138" y="1885950"/>
            <a:ext cx="0" cy="113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1"/>
          <p:cNvSpPr>
            <a:spLocks noChangeArrowheads="1"/>
          </p:cNvSpPr>
          <p:nvPr/>
        </p:nvSpPr>
        <p:spPr bwMode="auto">
          <a:xfrm>
            <a:off x="5251450" y="1219200"/>
            <a:ext cx="1222375" cy="6540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Gas Broker:</a:t>
            </a:r>
          </a:p>
          <a:p>
            <a:pPr algn="ctr"/>
            <a:r>
              <a:rPr lang="en-US" altLang="en-US" dirty="0"/>
              <a:t>Fixed Price </a:t>
            </a:r>
          </a:p>
          <a:p>
            <a:pPr algn="ctr"/>
            <a:r>
              <a:rPr lang="en-US" altLang="en-US" dirty="0"/>
              <a:t>Gas Swap</a:t>
            </a:r>
          </a:p>
        </p:txBody>
      </p:sp>
      <p:sp>
        <p:nvSpPr>
          <p:cNvPr id="29709" name="Text Box 13"/>
          <p:cNvSpPr txBox="1">
            <a:spLocks noChangeArrowheads="1"/>
          </p:cNvSpPr>
          <p:nvPr/>
        </p:nvSpPr>
        <p:spPr bwMode="auto">
          <a:xfrm>
            <a:off x="3817938" y="1946275"/>
            <a:ext cx="143351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Give Floating Index Natural Gas Price</a:t>
            </a:r>
          </a:p>
        </p:txBody>
      </p:sp>
      <p:sp>
        <p:nvSpPr>
          <p:cNvPr id="29710" name="Line 14"/>
          <p:cNvSpPr>
            <a:spLocks noChangeShapeType="1"/>
          </p:cNvSpPr>
          <p:nvPr/>
        </p:nvSpPr>
        <p:spPr bwMode="auto">
          <a:xfrm>
            <a:off x="3227388" y="3581400"/>
            <a:ext cx="2112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15"/>
          <p:cNvSpPr>
            <a:spLocks noChangeShapeType="1"/>
          </p:cNvSpPr>
          <p:nvPr/>
        </p:nvSpPr>
        <p:spPr bwMode="auto">
          <a:xfrm flipH="1">
            <a:off x="3227388" y="3157538"/>
            <a:ext cx="2112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Rectangle 16"/>
          <p:cNvSpPr>
            <a:spLocks noChangeArrowheads="1"/>
          </p:cNvSpPr>
          <p:nvPr/>
        </p:nvSpPr>
        <p:spPr bwMode="auto">
          <a:xfrm>
            <a:off x="990600" y="3036888"/>
            <a:ext cx="2192338" cy="652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Pipeline Company:</a:t>
            </a:r>
          </a:p>
          <a:p>
            <a:pPr algn="ctr"/>
            <a:r>
              <a:rPr lang="en-US" altLang="en-US"/>
              <a:t>Fixed Gas Transportation Fee</a:t>
            </a:r>
          </a:p>
        </p:txBody>
      </p:sp>
      <p:sp>
        <p:nvSpPr>
          <p:cNvPr id="29713" name="Text Box 17"/>
          <p:cNvSpPr txBox="1">
            <a:spLocks noChangeArrowheads="1"/>
          </p:cNvSpPr>
          <p:nvPr/>
        </p:nvSpPr>
        <p:spPr bwMode="auto">
          <a:xfrm>
            <a:off x="1524000" y="2057400"/>
            <a:ext cx="14351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Give Floating HSC / Henry Hub Floating Price (Basis Swap)</a:t>
            </a:r>
          </a:p>
        </p:txBody>
      </p:sp>
      <p:sp>
        <p:nvSpPr>
          <p:cNvPr id="29714" name="Text Box 18"/>
          <p:cNvSpPr txBox="1">
            <a:spLocks noChangeArrowheads="1"/>
          </p:cNvSpPr>
          <p:nvPr/>
        </p:nvSpPr>
        <p:spPr bwMode="auto">
          <a:xfrm>
            <a:off x="1600200" y="3810000"/>
            <a:ext cx="14351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Receive Fixed Gas Transportation Price: $0.028</a:t>
            </a:r>
          </a:p>
        </p:txBody>
      </p:sp>
      <p:sp>
        <p:nvSpPr>
          <p:cNvPr id="29726" name="Text Box 30"/>
          <p:cNvSpPr txBox="1">
            <a:spLocks noChangeArrowheads="1"/>
          </p:cNvSpPr>
          <p:nvPr/>
        </p:nvSpPr>
        <p:spPr bwMode="auto">
          <a:xfrm>
            <a:off x="6338888" y="2189163"/>
            <a:ext cx="2119312" cy="28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Receive Fixed Henry Hub</a:t>
            </a:r>
          </a:p>
        </p:txBody>
      </p:sp>
      <p:sp>
        <p:nvSpPr>
          <p:cNvPr id="29727" name="Text Box 31"/>
          <p:cNvSpPr txBox="1">
            <a:spLocks noChangeArrowheads="1"/>
          </p:cNvSpPr>
          <p:nvPr/>
        </p:nvSpPr>
        <p:spPr bwMode="auto">
          <a:xfrm>
            <a:off x="2895600" y="4648200"/>
            <a:ext cx="232092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Receive Houston Ship Channel Index </a:t>
            </a:r>
          </a:p>
          <a:p>
            <a:pPr algn="ctr"/>
            <a:r>
              <a:rPr lang="en-US" altLang="en-US"/>
              <a:t>+</a:t>
            </a:r>
          </a:p>
          <a:p>
            <a:pPr algn="ctr"/>
            <a:r>
              <a:rPr lang="en-US" altLang="en-US"/>
              <a:t> Location Differential ($-0.08)</a:t>
            </a:r>
          </a:p>
        </p:txBody>
      </p:sp>
      <p:sp>
        <p:nvSpPr>
          <p:cNvPr id="29729" name="Text Box 33"/>
          <p:cNvSpPr txBox="1">
            <a:spLocks noChangeArrowheads="1"/>
          </p:cNvSpPr>
          <p:nvPr/>
        </p:nvSpPr>
        <p:spPr bwMode="auto">
          <a:xfrm>
            <a:off x="441325" y="5908675"/>
            <a:ext cx="2830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Is there an Arbitrage?</a:t>
            </a:r>
          </a:p>
        </p:txBody>
      </p:sp>
      <p:sp>
        <p:nvSpPr>
          <p:cNvPr id="29730" name="Text Box 34"/>
          <p:cNvSpPr txBox="1">
            <a:spLocks noChangeArrowheads="1"/>
          </p:cNvSpPr>
          <p:nvPr/>
        </p:nvSpPr>
        <p:spPr bwMode="auto">
          <a:xfrm>
            <a:off x="4479925" y="5929313"/>
            <a:ext cx="38242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Floating basis price is $0.025</a:t>
            </a:r>
          </a:p>
          <a:p>
            <a:r>
              <a:rPr lang="en-US" altLang="en-US" sz="1600"/>
              <a:t>How can the Pipeline Company charge extra</a:t>
            </a:r>
          </a:p>
        </p:txBody>
      </p:sp>
      <p:sp>
        <p:nvSpPr>
          <p:cNvPr id="29732" name="Text Box 36"/>
          <p:cNvSpPr txBox="1">
            <a:spLocks noChangeArrowheads="1"/>
          </p:cNvSpPr>
          <p:nvPr/>
        </p:nvSpPr>
        <p:spPr bwMode="auto">
          <a:xfrm>
            <a:off x="6400800" y="4038600"/>
            <a:ext cx="25034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Sell Natural Gas: 2.3 million mmBTU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29">
                                            <p:txEl>
                                              <p:pRg st="0" end="0"/>
                                            </p:txEl>
                                          </p:spTgt>
                                        </p:tgtEl>
                                        <p:attrNameLst>
                                          <p:attrName>style.visibility</p:attrName>
                                        </p:attrNameLst>
                                      </p:cBhvr>
                                      <p:to>
                                        <p:strVal val="visible"/>
                                      </p:to>
                                    </p:set>
                                    <p:anim calcmode="lin" valueType="num">
                                      <p:cBhvr additive="base">
                                        <p:cTn id="7" dur="500" fill="hold"/>
                                        <p:tgtEl>
                                          <p:spTgt spid="297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2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04800"/>
            <a:ext cx="7772400" cy="1143000"/>
          </a:xfrm>
        </p:spPr>
        <p:txBody>
          <a:bodyPr/>
          <a:lstStyle/>
          <a:p>
            <a:r>
              <a:rPr lang="en-US" altLang="en-US"/>
              <a:t>What is my Position?: </a:t>
            </a:r>
            <a:br>
              <a:rPr lang="en-US" altLang="en-US"/>
            </a:br>
            <a:r>
              <a:rPr lang="en-US" altLang="en-US"/>
              <a:t>Nat. Gas Hedge</a:t>
            </a:r>
          </a:p>
        </p:txBody>
      </p:sp>
      <p:sp>
        <p:nvSpPr>
          <p:cNvPr id="31747" name="Line 3"/>
          <p:cNvSpPr>
            <a:spLocks noChangeShapeType="1"/>
          </p:cNvSpPr>
          <p:nvPr/>
        </p:nvSpPr>
        <p:spPr bwMode="auto">
          <a:xfrm>
            <a:off x="930275" y="2714625"/>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8" name="Line 4"/>
          <p:cNvSpPr>
            <a:spLocks noChangeShapeType="1"/>
          </p:cNvSpPr>
          <p:nvPr/>
        </p:nvSpPr>
        <p:spPr bwMode="auto">
          <a:xfrm>
            <a:off x="9302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9" name="Line 5"/>
          <p:cNvSpPr>
            <a:spLocks noChangeShapeType="1"/>
          </p:cNvSpPr>
          <p:nvPr/>
        </p:nvSpPr>
        <p:spPr bwMode="auto">
          <a:xfrm>
            <a:off x="45116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Line 6"/>
          <p:cNvSpPr>
            <a:spLocks noChangeShapeType="1"/>
          </p:cNvSpPr>
          <p:nvPr/>
        </p:nvSpPr>
        <p:spPr bwMode="auto">
          <a:xfrm>
            <a:off x="81692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Text Box 7"/>
          <p:cNvSpPr txBox="1">
            <a:spLocks noChangeArrowheads="1"/>
          </p:cNvSpPr>
          <p:nvPr/>
        </p:nvSpPr>
        <p:spPr bwMode="auto">
          <a:xfrm>
            <a:off x="457200" y="3081338"/>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Short</a:t>
            </a:r>
          </a:p>
        </p:txBody>
      </p:sp>
      <p:sp>
        <p:nvSpPr>
          <p:cNvPr id="31752" name="Text Box 8"/>
          <p:cNvSpPr txBox="1">
            <a:spLocks noChangeArrowheads="1"/>
          </p:cNvSpPr>
          <p:nvPr/>
        </p:nvSpPr>
        <p:spPr bwMode="auto">
          <a:xfrm>
            <a:off x="7788275" y="3116263"/>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Long</a:t>
            </a:r>
          </a:p>
        </p:txBody>
      </p:sp>
      <p:sp>
        <p:nvSpPr>
          <p:cNvPr id="31753" name="Text Box 9"/>
          <p:cNvSpPr txBox="1">
            <a:spLocks noChangeArrowheads="1"/>
          </p:cNvSpPr>
          <p:nvPr/>
        </p:nvSpPr>
        <p:spPr bwMode="auto">
          <a:xfrm>
            <a:off x="4206875" y="3116263"/>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Flat</a:t>
            </a:r>
          </a:p>
        </p:txBody>
      </p:sp>
      <p:sp>
        <p:nvSpPr>
          <p:cNvPr id="31754" name="Line 10"/>
          <p:cNvSpPr>
            <a:spLocks noChangeShapeType="1"/>
          </p:cNvSpPr>
          <p:nvPr/>
        </p:nvSpPr>
        <p:spPr bwMode="auto">
          <a:xfrm flipH="1">
            <a:off x="5654675" y="3521075"/>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1"/>
          <p:cNvSpPr>
            <a:spLocks noChangeShapeType="1"/>
          </p:cNvSpPr>
          <p:nvPr/>
        </p:nvSpPr>
        <p:spPr bwMode="auto">
          <a:xfrm>
            <a:off x="7331075" y="2473325"/>
            <a:ext cx="0"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Text Box 12"/>
          <p:cNvSpPr txBox="1">
            <a:spLocks noChangeArrowheads="1"/>
          </p:cNvSpPr>
          <p:nvPr/>
        </p:nvSpPr>
        <p:spPr bwMode="auto">
          <a:xfrm>
            <a:off x="6553200" y="2057400"/>
            <a:ext cx="178276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Natural Gas Position</a:t>
            </a:r>
          </a:p>
        </p:txBody>
      </p:sp>
      <p:sp>
        <p:nvSpPr>
          <p:cNvPr id="31757" name="Text Box 13"/>
          <p:cNvSpPr txBox="1">
            <a:spLocks noChangeArrowheads="1"/>
          </p:cNvSpPr>
          <p:nvPr/>
        </p:nvSpPr>
        <p:spPr bwMode="auto">
          <a:xfrm>
            <a:off x="5807075" y="3763963"/>
            <a:ext cx="151606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accent2"/>
                </a:solidFill>
              </a:rPr>
              <a:t>Fixed Price Swap</a:t>
            </a:r>
          </a:p>
        </p:txBody>
      </p:sp>
      <p:sp>
        <p:nvSpPr>
          <p:cNvPr id="31758" name="Line 14"/>
          <p:cNvSpPr>
            <a:spLocks noChangeShapeType="1"/>
          </p:cNvSpPr>
          <p:nvPr/>
        </p:nvSpPr>
        <p:spPr bwMode="auto">
          <a:xfrm flipH="1" flipV="1">
            <a:off x="4495800" y="21336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9" name="Text Box 15"/>
          <p:cNvSpPr txBox="1">
            <a:spLocks noChangeArrowheads="1"/>
          </p:cNvSpPr>
          <p:nvPr/>
        </p:nvSpPr>
        <p:spPr bwMode="auto">
          <a:xfrm>
            <a:off x="3962400" y="4876800"/>
            <a:ext cx="12430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Final Position</a:t>
            </a:r>
          </a:p>
        </p:txBody>
      </p:sp>
      <p:sp>
        <p:nvSpPr>
          <p:cNvPr id="31760" name="Text Box 16"/>
          <p:cNvSpPr txBox="1">
            <a:spLocks noChangeArrowheads="1"/>
          </p:cNvSpPr>
          <p:nvPr/>
        </p:nvSpPr>
        <p:spPr bwMode="auto">
          <a:xfrm>
            <a:off x="4648200" y="4114800"/>
            <a:ext cx="1828800"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dirty="0">
                <a:solidFill>
                  <a:schemeClr val="accent2"/>
                </a:solidFill>
              </a:rPr>
              <a:t>Transportation Price Swap</a:t>
            </a:r>
          </a:p>
        </p:txBody>
      </p:sp>
      <p:sp>
        <p:nvSpPr>
          <p:cNvPr id="31761" name="Line 17"/>
          <p:cNvSpPr>
            <a:spLocks noChangeShapeType="1"/>
          </p:cNvSpPr>
          <p:nvPr/>
        </p:nvSpPr>
        <p:spPr bwMode="auto">
          <a:xfrm flipH="1">
            <a:off x="4495800" y="40386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Line 18"/>
          <p:cNvSpPr>
            <a:spLocks noChangeShapeType="1"/>
          </p:cNvSpPr>
          <p:nvPr/>
        </p:nvSpPr>
        <p:spPr bwMode="auto">
          <a:xfrm flipH="1" flipV="1">
            <a:off x="5638800" y="21336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28600"/>
            <a:ext cx="7772400" cy="1143000"/>
          </a:xfrm>
        </p:spPr>
        <p:txBody>
          <a:bodyPr/>
          <a:lstStyle/>
          <a:p>
            <a:r>
              <a:rPr lang="en-US" altLang="en-US"/>
              <a:t>Example 2: Q1, 2007</a:t>
            </a:r>
          </a:p>
        </p:txBody>
      </p:sp>
      <p:sp>
        <p:nvSpPr>
          <p:cNvPr id="30723" name="Rectangle 3"/>
          <p:cNvSpPr>
            <a:spLocks noGrp="1" noChangeArrowheads="1"/>
          </p:cNvSpPr>
          <p:nvPr>
            <p:ph type="body" sz="half" idx="1"/>
          </p:nvPr>
        </p:nvSpPr>
        <p:spPr>
          <a:xfrm>
            <a:off x="685800" y="1524000"/>
            <a:ext cx="3810000" cy="4114800"/>
          </a:xfrm>
        </p:spPr>
        <p:txBody>
          <a:bodyPr/>
          <a:lstStyle/>
          <a:p>
            <a:pPr>
              <a:lnSpc>
                <a:spcPct val="90000"/>
              </a:lnSpc>
            </a:pPr>
            <a:r>
              <a:rPr lang="en-US" altLang="en-US" sz="2400" dirty="0" err="1"/>
              <a:t>Makame</a:t>
            </a:r>
            <a:r>
              <a:rPr lang="en-US" altLang="en-US" sz="2400" dirty="0"/>
              <a:t> Rich Field outside of the Houston Ship Channel in TX.</a:t>
            </a:r>
          </a:p>
          <a:p>
            <a:pPr>
              <a:lnSpc>
                <a:spcPct val="90000"/>
              </a:lnSpc>
            </a:pPr>
            <a:endParaRPr lang="en-US" altLang="en-US" sz="2400" dirty="0"/>
          </a:p>
          <a:p>
            <a:pPr>
              <a:lnSpc>
                <a:spcPct val="90000"/>
              </a:lnSpc>
            </a:pPr>
            <a:r>
              <a:rPr lang="en-US" altLang="en-US" sz="2400" dirty="0"/>
              <a:t>Property produces:</a:t>
            </a:r>
          </a:p>
          <a:p>
            <a:pPr lvl="1">
              <a:lnSpc>
                <a:spcPct val="90000"/>
              </a:lnSpc>
            </a:pPr>
            <a:r>
              <a:rPr lang="en-US" altLang="en-US" sz="2000" dirty="0"/>
              <a:t>20,000 BBL/month</a:t>
            </a:r>
          </a:p>
          <a:p>
            <a:pPr lvl="1">
              <a:lnSpc>
                <a:spcPct val="90000"/>
              </a:lnSpc>
            </a:pPr>
            <a:r>
              <a:rPr lang="en-US" altLang="en-US" sz="2000" dirty="0"/>
              <a:t>25,000 mcf/day</a:t>
            </a:r>
          </a:p>
          <a:p>
            <a:pPr lvl="1">
              <a:lnSpc>
                <a:spcPct val="90000"/>
              </a:lnSpc>
            </a:pPr>
            <a:r>
              <a:rPr lang="en-US" altLang="en-US" sz="2000" dirty="0"/>
              <a:t>1 mcf = 1,000 mmBTU</a:t>
            </a:r>
          </a:p>
        </p:txBody>
      </p:sp>
      <p:sp>
        <p:nvSpPr>
          <p:cNvPr id="30724" name="Rectangle 4"/>
          <p:cNvSpPr>
            <a:spLocks noGrp="1" noChangeArrowheads="1"/>
          </p:cNvSpPr>
          <p:nvPr>
            <p:ph type="body" sz="half" idx="2"/>
          </p:nvPr>
        </p:nvSpPr>
        <p:spPr>
          <a:xfrm>
            <a:off x="4648200" y="1524000"/>
            <a:ext cx="3810000" cy="4114800"/>
          </a:xfrm>
        </p:spPr>
        <p:txBody>
          <a:bodyPr/>
          <a:lstStyle/>
          <a:p>
            <a:pPr>
              <a:lnSpc>
                <a:spcPct val="90000"/>
              </a:lnSpc>
            </a:pPr>
            <a:r>
              <a:rPr lang="en-US" altLang="en-US" sz="2400" dirty="0"/>
              <a:t>Producer agrees with refinery to provide 25,000 bbl per month for $WTI  forward price +$0.50 in HSC.  Removes price swap.</a:t>
            </a:r>
          </a:p>
          <a:p>
            <a:pPr>
              <a:lnSpc>
                <a:spcPct val="90000"/>
              </a:lnSpc>
            </a:pPr>
            <a:endParaRPr lang="en-US" altLang="en-US" sz="2400" dirty="0"/>
          </a:p>
          <a:p>
            <a:pPr>
              <a:lnSpc>
                <a:spcPct val="90000"/>
              </a:lnSpc>
            </a:pPr>
            <a:r>
              <a:rPr lang="en-US" altLang="en-US" sz="2400" dirty="0"/>
              <a:t>Producer decides to enter into a Henry Hub cost-less gas collar instead of the fixed price swap</a:t>
            </a:r>
          </a:p>
        </p:txBody>
      </p:sp>
      <p:sp>
        <p:nvSpPr>
          <p:cNvPr id="30725" name="Text Box 5"/>
          <p:cNvSpPr txBox="1">
            <a:spLocks noChangeArrowheads="1"/>
          </p:cNvSpPr>
          <p:nvPr/>
        </p:nvSpPr>
        <p:spPr bwMode="auto">
          <a:xfrm>
            <a:off x="1371600" y="5791200"/>
            <a:ext cx="59388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400" dirty="0"/>
              <a:t>Create the Swap Diagram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990600"/>
          </a:xfrm>
        </p:spPr>
        <p:txBody>
          <a:bodyPr/>
          <a:lstStyle/>
          <a:p>
            <a:r>
              <a:rPr lang="en-US" altLang="en-US" sz="4000"/>
              <a:t>Hedging The Crude: Ex. #2</a:t>
            </a:r>
          </a:p>
        </p:txBody>
      </p:sp>
      <p:sp>
        <p:nvSpPr>
          <p:cNvPr id="35843" name="Rectangle 3"/>
          <p:cNvSpPr>
            <a:spLocks noChangeArrowheads="1"/>
          </p:cNvSpPr>
          <p:nvPr/>
        </p:nvSpPr>
        <p:spPr bwMode="auto">
          <a:xfrm>
            <a:off x="6249988" y="2995613"/>
            <a:ext cx="1843087" cy="16049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Refinery</a:t>
            </a:r>
          </a:p>
        </p:txBody>
      </p:sp>
      <p:sp>
        <p:nvSpPr>
          <p:cNvPr id="35844" name="Rectangle 4"/>
          <p:cNvSpPr>
            <a:spLocks noChangeArrowheads="1"/>
          </p:cNvSpPr>
          <p:nvPr/>
        </p:nvSpPr>
        <p:spPr bwMode="auto">
          <a:xfrm>
            <a:off x="1219200" y="2886075"/>
            <a:ext cx="1843088" cy="1606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a:p>
            <a:pPr algn="ctr"/>
            <a:r>
              <a:rPr lang="en-US" altLang="en-US" dirty="0"/>
              <a:t>Nat. Pos. =</a:t>
            </a:r>
          </a:p>
          <a:p>
            <a:pPr algn="ctr"/>
            <a:r>
              <a:rPr lang="en-US" altLang="en-US" dirty="0"/>
              <a:t>60,000 BBL</a:t>
            </a:r>
          </a:p>
        </p:txBody>
      </p:sp>
      <p:sp>
        <p:nvSpPr>
          <p:cNvPr id="35845" name="Line 5"/>
          <p:cNvSpPr>
            <a:spLocks noChangeShapeType="1"/>
          </p:cNvSpPr>
          <p:nvPr/>
        </p:nvSpPr>
        <p:spPr bwMode="auto">
          <a:xfrm>
            <a:off x="3062288" y="4170363"/>
            <a:ext cx="318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Line 6"/>
          <p:cNvSpPr>
            <a:spLocks noChangeShapeType="1"/>
          </p:cNvSpPr>
          <p:nvPr/>
        </p:nvSpPr>
        <p:spPr bwMode="auto">
          <a:xfrm flipH="1">
            <a:off x="3062288" y="3208338"/>
            <a:ext cx="318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7" name="Text Box 7"/>
          <p:cNvSpPr txBox="1">
            <a:spLocks noChangeArrowheads="1"/>
          </p:cNvSpPr>
          <p:nvPr/>
        </p:nvSpPr>
        <p:spPr bwMode="auto">
          <a:xfrm>
            <a:off x="3810000" y="4419600"/>
            <a:ext cx="146526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Sell 75,000 BBL of  </a:t>
            </a:r>
          </a:p>
          <a:p>
            <a:r>
              <a:rPr lang="en-US" altLang="en-US" dirty="0"/>
              <a:t>48 degree Crude</a:t>
            </a:r>
          </a:p>
        </p:txBody>
      </p:sp>
      <p:sp>
        <p:nvSpPr>
          <p:cNvPr id="35848" name="Text Box 8"/>
          <p:cNvSpPr txBox="1">
            <a:spLocks noChangeArrowheads="1"/>
          </p:cNvSpPr>
          <p:nvPr/>
        </p:nvSpPr>
        <p:spPr bwMode="auto">
          <a:xfrm>
            <a:off x="2819400" y="2362200"/>
            <a:ext cx="3690938"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Receive $________</a:t>
            </a:r>
          </a:p>
        </p:txBody>
      </p:sp>
      <p:sp>
        <p:nvSpPr>
          <p:cNvPr id="35860" name="Text Box 20"/>
          <p:cNvSpPr txBox="1">
            <a:spLocks noChangeArrowheads="1"/>
          </p:cNvSpPr>
          <p:nvPr/>
        </p:nvSpPr>
        <p:spPr bwMode="auto">
          <a:xfrm>
            <a:off x="974725" y="5527675"/>
            <a:ext cx="2714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Producer’s Position?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60">
                                            <p:txEl>
                                              <p:pRg st="0" end="0"/>
                                            </p:txEl>
                                          </p:spTgt>
                                        </p:tgtEl>
                                        <p:attrNameLst>
                                          <p:attrName>style.visibility</p:attrName>
                                        </p:attrNameLst>
                                      </p:cBhvr>
                                      <p:to>
                                        <p:strVal val="visible"/>
                                      </p:to>
                                    </p:set>
                                    <p:anim calcmode="lin" valueType="num">
                                      <p:cBhvr additive="base">
                                        <p:cTn id="7" dur="500" fill="hold"/>
                                        <p:tgtEl>
                                          <p:spTgt spid="358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6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0"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304800"/>
            <a:ext cx="7772400" cy="1143000"/>
          </a:xfrm>
        </p:spPr>
        <p:txBody>
          <a:bodyPr/>
          <a:lstStyle/>
          <a:p>
            <a:r>
              <a:rPr lang="en-US" altLang="en-US"/>
              <a:t>What is my Position?: </a:t>
            </a:r>
            <a:br>
              <a:rPr lang="en-US" altLang="en-US"/>
            </a:br>
            <a:r>
              <a:rPr lang="en-US" altLang="en-US"/>
              <a:t>Ex. #2 Crude Hedge</a:t>
            </a:r>
          </a:p>
        </p:txBody>
      </p:sp>
      <p:sp>
        <p:nvSpPr>
          <p:cNvPr id="36867" name="Line 3"/>
          <p:cNvSpPr>
            <a:spLocks noChangeShapeType="1"/>
          </p:cNvSpPr>
          <p:nvPr/>
        </p:nvSpPr>
        <p:spPr bwMode="auto">
          <a:xfrm>
            <a:off x="930275" y="2714625"/>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8" name="Line 4"/>
          <p:cNvSpPr>
            <a:spLocks noChangeShapeType="1"/>
          </p:cNvSpPr>
          <p:nvPr/>
        </p:nvSpPr>
        <p:spPr bwMode="auto">
          <a:xfrm>
            <a:off x="9302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Line 5"/>
          <p:cNvSpPr>
            <a:spLocks noChangeShapeType="1"/>
          </p:cNvSpPr>
          <p:nvPr/>
        </p:nvSpPr>
        <p:spPr bwMode="auto">
          <a:xfrm>
            <a:off x="45116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Line 6"/>
          <p:cNvSpPr>
            <a:spLocks noChangeShapeType="1"/>
          </p:cNvSpPr>
          <p:nvPr/>
        </p:nvSpPr>
        <p:spPr bwMode="auto">
          <a:xfrm>
            <a:off x="81692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 name="Text Box 7"/>
          <p:cNvSpPr txBox="1">
            <a:spLocks noChangeArrowheads="1"/>
          </p:cNvSpPr>
          <p:nvPr/>
        </p:nvSpPr>
        <p:spPr bwMode="auto">
          <a:xfrm>
            <a:off x="457200" y="3081338"/>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Short</a:t>
            </a:r>
          </a:p>
        </p:txBody>
      </p:sp>
      <p:sp>
        <p:nvSpPr>
          <p:cNvPr id="36872" name="Text Box 8"/>
          <p:cNvSpPr txBox="1">
            <a:spLocks noChangeArrowheads="1"/>
          </p:cNvSpPr>
          <p:nvPr/>
        </p:nvSpPr>
        <p:spPr bwMode="auto">
          <a:xfrm>
            <a:off x="7788275" y="3116263"/>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Long</a:t>
            </a:r>
          </a:p>
        </p:txBody>
      </p:sp>
      <p:sp>
        <p:nvSpPr>
          <p:cNvPr id="36873" name="Text Box 9"/>
          <p:cNvSpPr txBox="1">
            <a:spLocks noChangeArrowheads="1"/>
          </p:cNvSpPr>
          <p:nvPr/>
        </p:nvSpPr>
        <p:spPr bwMode="auto">
          <a:xfrm>
            <a:off x="4206875" y="3116263"/>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Flat</a:t>
            </a:r>
          </a:p>
        </p:txBody>
      </p:sp>
      <p:sp>
        <p:nvSpPr>
          <p:cNvPr id="36874" name="Line 10"/>
          <p:cNvSpPr>
            <a:spLocks noChangeShapeType="1"/>
          </p:cNvSpPr>
          <p:nvPr/>
        </p:nvSpPr>
        <p:spPr bwMode="auto">
          <a:xfrm flipH="1" flipV="1">
            <a:off x="2667000" y="3505200"/>
            <a:ext cx="464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Line 11"/>
          <p:cNvSpPr>
            <a:spLocks noChangeShapeType="1"/>
          </p:cNvSpPr>
          <p:nvPr/>
        </p:nvSpPr>
        <p:spPr bwMode="auto">
          <a:xfrm>
            <a:off x="7331075" y="2473325"/>
            <a:ext cx="0"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Text Box 12"/>
          <p:cNvSpPr txBox="1">
            <a:spLocks noChangeArrowheads="1"/>
          </p:cNvSpPr>
          <p:nvPr/>
        </p:nvSpPr>
        <p:spPr bwMode="auto">
          <a:xfrm>
            <a:off x="6553200" y="2057400"/>
            <a:ext cx="1970088"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Natural Crude Position</a:t>
            </a:r>
          </a:p>
        </p:txBody>
      </p:sp>
      <p:sp>
        <p:nvSpPr>
          <p:cNvPr id="36877" name="Text Box 13"/>
          <p:cNvSpPr txBox="1">
            <a:spLocks noChangeArrowheads="1"/>
          </p:cNvSpPr>
          <p:nvPr/>
        </p:nvSpPr>
        <p:spPr bwMode="auto">
          <a:xfrm>
            <a:off x="3733800" y="3657600"/>
            <a:ext cx="27559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accent2"/>
                </a:solidFill>
              </a:rPr>
              <a:t>Refinery Forward Contract Swap</a:t>
            </a:r>
          </a:p>
        </p:txBody>
      </p:sp>
      <p:sp>
        <p:nvSpPr>
          <p:cNvPr id="36878" name="Line 14"/>
          <p:cNvSpPr>
            <a:spLocks noChangeShapeType="1"/>
          </p:cNvSpPr>
          <p:nvPr/>
        </p:nvSpPr>
        <p:spPr bwMode="auto">
          <a:xfrm flipH="1" flipV="1">
            <a:off x="2590800" y="1828800"/>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9" name="Text Box 15"/>
          <p:cNvSpPr txBox="1">
            <a:spLocks noChangeArrowheads="1"/>
          </p:cNvSpPr>
          <p:nvPr/>
        </p:nvSpPr>
        <p:spPr bwMode="auto">
          <a:xfrm>
            <a:off x="990600" y="4648200"/>
            <a:ext cx="733107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accent2"/>
                </a:solidFill>
              </a:rPr>
              <a:t>Assume that 3 days later, crude prices come down and the Q3, ’04 swap price is $0.50 higher.  </a:t>
            </a:r>
          </a:p>
          <a:p>
            <a:r>
              <a:rPr lang="en-US" altLang="en-US" sz="1400" b="1" dirty="0">
                <a:solidFill>
                  <a:schemeClr val="accent2"/>
                </a:solidFill>
              </a:rPr>
              <a:t>If the producer wishes to flatten itself, what should it do?  With whom?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79"/>
                                        </p:tgtEl>
                                        <p:attrNameLst>
                                          <p:attrName>style.visibility</p:attrName>
                                        </p:attrNameLst>
                                      </p:cBhvr>
                                      <p:to>
                                        <p:strVal val="visible"/>
                                      </p:to>
                                    </p:set>
                                    <p:anim calcmode="lin" valueType="num">
                                      <p:cBhvr additive="base">
                                        <p:cTn id="7" dur="500" fill="hold"/>
                                        <p:tgtEl>
                                          <p:spTgt spid="36879"/>
                                        </p:tgtEl>
                                        <p:attrNameLst>
                                          <p:attrName>ppt_x</p:attrName>
                                        </p:attrNameLst>
                                      </p:cBhvr>
                                      <p:tavLst>
                                        <p:tav tm="0">
                                          <p:val>
                                            <p:strVal val="0-#ppt_w/2"/>
                                          </p:val>
                                        </p:tav>
                                        <p:tav tm="100000">
                                          <p:val>
                                            <p:strVal val="#ppt_x"/>
                                          </p:val>
                                        </p:tav>
                                      </p:tavLst>
                                    </p:anim>
                                    <p:anim calcmode="lin" valueType="num">
                                      <p:cBhvr additive="base">
                                        <p:cTn id="8" dur="500" fill="hold"/>
                                        <p:tgtEl>
                                          <p:spTgt spid="368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19200" y="152400"/>
            <a:ext cx="7010400" cy="990600"/>
          </a:xfrm>
        </p:spPr>
        <p:txBody>
          <a:bodyPr/>
          <a:lstStyle/>
          <a:p>
            <a:r>
              <a:rPr lang="en-US" altLang="en-US" sz="4000"/>
              <a:t>Hedging The Crude: </a:t>
            </a:r>
            <a:r>
              <a:rPr lang="en-US" altLang="en-US"/>
              <a:t>Ex. #2 </a:t>
            </a:r>
            <a:br>
              <a:rPr lang="en-US" altLang="en-US"/>
            </a:br>
            <a:r>
              <a:rPr lang="en-US" altLang="en-US"/>
              <a:t>Crude Hedge</a:t>
            </a:r>
          </a:p>
        </p:txBody>
      </p:sp>
      <p:sp>
        <p:nvSpPr>
          <p:cNvPr id="37891" name="Rectangle 3"/>
          <p:cNvSpPr>
            <a:spLocks noChangeArrowheads="1"/>
          </p:cNvSpPr>
          <p:nvPr/>
        </p:nvSpPr>
        <p:spPr bwMode="auto">
          <a:xfrm>
            <a:off x="6989763" y="2609850"/>
            <a:ext cx="1103312" cy="1074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Refinery</a:t>
            </a:r>
          </a:p>
        </p:txBody>
      </p:sp>
      <p:sp>
        <p:nvSpPr>
          <p:cNvPr id="37892" name="Rectangle 4"/>
          <p:cNvSpPr>
            <a:spLocks noChangeArrowheads="1"/>
          </p:cNvSpPr>
          <p:nvPr/>
        </p:nvSpPr>
        <p:spPr bwMode="auto">
          <a:xfrm>
            <a:off x="3978275" y="2536825"/>
            <a:ext cx="1103313" cy="1076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a:p>
            <a:pPr algn="ctr"/>
            <a:r>
              <a:rPr lang="en-US" altLang="en-US" dirty="0"/>
              <a:t>Nat. Pos. = </a:t>
            </a:r>
          </a:p>
          <a:p>
            <a:pPr algn="ctr"/>
            <a:r>
              <a:rPr lang="en-US" altLang="en-US" dirty="0"/>
              <a:t>60,000 BBL</a:t>
            </a:r>
          </a:p>
        </p:txBody>
      </p:sp>
      <p:sp>
        <p:nvSpPr>
          <p:cNvPr id="37893" name="Line 5"/>
          <p:cNvSpPr>
            <a:spLocks noChangeShapeType="1"/>
          </p:cNvSpPr>
          <p:nvPr/>
        </p:nvSpPr>
        <p:spPr bwMode="auto">
          <a:xfrm>
            <a:off x="5081588" y="339725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4" name="Line 6"/>
          <p:cNvSpPr>
            <a:spLocks noChangeShapeType="1"/>
          </p:cNvSpPr>
          <p:nvPr/>
        </p:nvSpPr>
        <p:spPr bwMode="auto">
          <a:xfrm flipH="1">
            <a:off x="5081588" y="2752725"/>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5" name="Text Box 7"/>
          <p:cNvSpPr txBox="1">
            <a:spLocks noChangeArrowheads="1"/>
          </p:cNvSpPr>
          <p:nvPr/>
        </p:nvSpPr>
        <p:spPr bwMode="auto">
          <a:xfrm>
            <a:off x="5334000" y="3505200"/>
            <a:ext cx="146526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Sell 75,000 BBL of  </a:t>
            </a:r>
          </a:p>
          <a:p>
            <a:r>
              <a:rPr lang="en-US" altLang="en-US" dirty="0"/>
              <a:t>48 degree Crude</a:t>
            </a:r>
          </a:p>
        </p:txBody>
      </p:sp>
      <p:sp>
        <p:nvSpPr>
          <p:cNvPr id="37896" name="Text Box 8"/>
          <p:cNvSpPr txBox="1">
            <a:spLocks noChangeArrowheads="1"/>
          </p:cNvSpPr>
          <p:nvPr/>
        </p:nvSpPr>
        <p:spPr bwMode="auto">
          <a:xfrm>
            <a:off x="4953000" y="1828800"/>
            <a:ext cx="22098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Receive $_______/BBL</a:t>
            </a:r>
          </a:p>
        </p:txBody>
      </p:sp>
      <p:sp>
        <p:nvSpPr>
          <p:cNvPr id="37903" name="Rectangle 15"/>
          <p:cNvSpPr>
            <a:spLocks noChangeArrowheads="1"/>
          </p:cNvSpPr>
          <p:nvPr/>
        </p:nvSpPr>
        <p:spPr bwMode="auto">
          <a:xfrm>
            <a:off x="3962400" y="5486400"/>
            <a:ext cx="1103313" cy="1074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Crude Producer</a:t>
            </a:r>
          </a:p>
        </p:txBody>
      </p:sp>
      <p:sp>
        <p:nvSpPr>
          <p:cNvPr id="37904" name="Line 16"/>
          <p:cNvSpPr>
            <a:spLocks noChangeShapeType="1"/>
          </p:cNvSpPr>
          <p:nvPr/>
        </p:nvSpPr>
        <p:spPr bwMode="auto">
          <a:xfrm flipV="1">
            <a:off x="4800600" y="36576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Line 17"/>
          <p:cNvSpPr>
            <a:spLocks noChangeShapeType="1"/>
          </p:cNvSpPr>
          <p:nvPr/>
        </p:nvSpPr>
        <p:spPr bwMode="auto">
          <a:xfrm>
            <a:off x="4191000" y="36576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6" name="Text Box 18"/>
          <p:cNvSpPr txBox="1">
            <a:spLocks noChangeArrowheads="1"/>
          </p:cNvSpPr>
          <p:nvPr/>
        </p:nvSpPr>
        <p:spPr bwMode="auto">
          <a:xfrm>
            <a:off x="4953000" y="4876800"/>
            <a:ext cx="14811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Buy 15,000 BBL of  </a:t>
            </a:r>
          </a:p>
          <a:p>
            <a:r>
              <a:rPr lang="en-US" altLang="en-US" dirty="0"/>
              <a:t>48 degree Crude</a:t>
            </a:r>
          </a:p>
        </p:txBody>
      </p:sp>
      <p:sp>
        <p:nvSpPr>
          <p:cNvPr id="37907" name="Text Box 19"/>
          <p:cNvSpPr txBox="1">
            <a:spLocks noChangeArrowheads="1"/>
          </p:cNvSpPr>
          <p:nvPr/>
        </p:nvSpPr>
        <p:spPr bwMode="auto">
          <a:xfrm>
            <a:off x="2667000" y="4724400"/>
            <a:ext cx="12954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Pay Fixed Crude Price $______/BBL</a:t>
            </a:r>
          </a:p>
        </p:txBody>
      </p:sp>
      <p:sp>
        <p:nvSpPr>
          <p:cNvPr id="37908" name="Text Box 20"/>
          <p:cNvSpPr txBox="1">
            <a:spLocks noChangeArrowheads="1"/>
          </p:cNvSpPr>
          <p:nvPr/>
        </p:nvSpPr>
        <p:spPr bwMode="auto">
          <a:xfrm>
            <a:off x="517525" y="5832475"/>
            <a:ext cx="2714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Producer’s Position?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07"/>
                                        </p:tgtEl>
                                        <p:attrNameLst>
                                          <p:attrName>style.visibility</p:attrName>
                                        </p:attrNameLst>
                                      </p:cBhvr>
                                      <p:to>
                                        <p:strVal val="visible"/>
                                      </p:to>
                                    </p:set>
                                    <p:anim calcmode="lin" valueType="num">
                                      <p:cBhvr additive="base">
                                        <p:cTn id="7" dur="500" fill="hold"/>
                                        <p:tgtEl>
                                          <p:spTgt spid="37907"/>
                                        </p:tgtEl>
                                        <p:attrNameLst>
                                          <p:attrName>ppt_x</p:attrName>
                                        </p:attrNameLst>
                                      </p:cBhvr>
                                      <p:tavLst>
                                        <p:tav tm="0">
                                          <p:val>
                                            <p:strVal val="0-#ppt_w/2"/>
                                          </p:val>
                                        </p:tav>
                                        <p:tav tm="100000">
                                          <p:val>
                                            <p:strVal val="#ppt_x"/>
                                          </p:val>
                                        </p:tav>
                                      </p:tavLst>
                                    </p:anim>
                                    <p:anim calcmode="lin" valueType="num">
                                      <p:cBhvr additive="base">
                                        <p:cTn id="8" dur="500" fill="hold"/>
                                        <p:tgtEl>
                                          <p:spTgt spid="379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906"/>
                                        </p:tgtEl>
                                        <p:attrNameLst>
                                          <p:attrName>style.visibility</p:attrName>
                                        </p:attrNameLst>
                                      </p:cBhvr>
                                      <p:to>
                                        <p:strVal val="visible"/>
                                      </p:to>
                                    </p:set>
                                    <p:anim calcmode="lin" valueType="num">
                                      <p:cBhvr additive="base">
                                        <p:cTn id="13" dur="500" fill="hold"/>
                                        <p:tgtEl>
                                          <p:spTgt spid="37906"/>
                                        </p:tgtEl>
                                        <p:attrNameLst>
                                          <p:attrName>ppt_x</p:attrName>
                                        </p:attrNameLst>
                                      </p:cBhvr>
                                      <p:tavLst>
                                        <p:tav tm="0">
                                          <p:val>
                                            <p:strVal val="0-#ppt_w/2"/>
                                          </p:val>
                                        </p:tav>
                                        <p:tav tm="100000">
                                          <p:val>
                                            <p:strVal val="#ppt_x"/>
                                          </p:val>
                                        </p:tav>
                                      </p:tavLst>
                                    </p:anim>
                                    <p:anim calcmode="lin" valueType="num">
                                      <p:cBhvr additive="base">
                                        <p:cTn id="14" dur="500" fill="hold"/>
                                        <p:tgtEl>
                                          <p:spTgt spid="379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908">
                                            <p:txEl>
                                              <p:pRg st="0" end="0"/>
                                            </p:txEl>
                                          </p:spTgt>
                                        </p:tgtEl>
                                        <p:attrNameLst>
                                          <p:attrName>style.visibility</p:attrName>
                                        </p:attrNameLst>
                                      </p:cBhvr>
                                      <p:to>
                                        <p:strVal val="visible"/>
                                      </p:to>
                                    </p:set>
                                    <p:anim calcmode="lin" valueType="num">
                                      <p:cBhvr additive="base">
                                        <p:cTn id="19" dur="500" fill="hold"/>
                                        <p:tgtEl>
                                          <p:spTgt spid="3790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90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6" grpId="0" animBg="1" autoUpdateAnimBg="0"/>
      <p:bldP spid="37907" grpId="0" animBg="1" autoUpdateAnimBg="0"/>
      <p:bldP spid="37908"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304800"/>
            <a:ext cx="7772400" cy="1143000"/>
          </a:xfrm>
        </p:spPr>
        <p:txBody>
          <a:bodyPr/>
          <a:lstStyle/>
          <a:p>
            <a:r>
              <a:rPr lang="en-US" altLang="en-US"/>
              <a:t>What is my Position?: </a:t>
            </a:r>
            <a:br>
              <a:rPr lang="en-US" altLang="en-US"/>
            </a:br>
            <a:r>
              <a:rPr lang="en-US" altLang="en-US"/>
              <a:t> Ex. #2 Crude Hedge</a:t>
            </a:r>
          </a:p>
        </p:txBody>
      </p:sp>
      <p:sp>
        <p:nvSpPr>
          <p:cNvPr id="38915" name="Line 3"/>
          <p:cNvSpPr>
            <a:spLocks noChangeShapeType="1"/>
          </p:cNvSpPr>
          <p:nvPr/>
        </p:nvSpPr>
        <p:spPr bwMode="auto">
          <a:xfrm>
            <a:off x="930275" y="2714625"/>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 name="Line 4"/>
          <p:cNvSpPr>
            <a:spLocks noChangeShapeType="1"/>
          </p:cNvSpPr>
          <p:nvPr/>
        </p:nvSpPr>
        <p:spPr bwMode="auto">
          <a:xfrm>
            <a:off x="9302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7" name="Line 5"/>
          <p:cNvSpPr>
            <a:spLocks noChangeShapeType="1"/>
          </p:cNvSpPr>
          <p:nvPr/>
        </p:nvSpPr>
        <p:spPr bwMode="auto">
          <a:xfrm>
            <a:off x="45116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8" name="Line 6"/>
          <p:cNvSpPr>
            <a:spLocks noChangeShapeType="1"/>
          </p:cNvSpPr>
          <p:nvPr/>
        </p:nvSpPr>
        <p:spPr bwMode="auto">
          <a:xfrm>
            <a:off x="8169275" y="25542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Text Box 7"/>
          <p:cNvSpPr txBox="1">
            <a:spLocks noChangeArrowheads="1"/>
          </p:cNvSpPr>
          <p:nvPr/>
        </p:nvSpPr>
        <p:spPr bwMode="auto">
          <a:xfrm>
            <a:off x="457200" y="3081338"/>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Short</a:t>
            </a:r>
          </a:p>
        </p:txBody>
      </p:sp>
      <p:sp>
        <p:nvSpPr>
          <p:cNvPr id="38920" name="Text Box 8"/>
          <p:cNvSpPr txBox="1">
            <a:spLocks noChangeArrowheads="1"/>
          </p:cNvSpPr>
          <p:nvPr/>
        </p:nvSpPr>
        <p:spPr bwMode="auto">
          <a:xfrm>
            <a:off x="7788275" y="3116263"/>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Long</a:t>
            </a:r>
          </a:p>
        </p:txBody>
      </p:sp>
      <p:sp>
        <p:nvSpPr>
          <p:cNvPr id="38921" name="Text Box 9"/>
          <p:cNvSpPr txBox="1">
            <a:spLocks noChangeArrowheads="1"/>
          </p:cNvSpPr>
          <p:nvPr/>
        </p:nvSpPr>
        <p:spPr bwMode="auto">
          <a:xfrm>
            <a:off x="4206875" y="3116263"/>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Flat</a:t>
            </a:r>
          </a:p>
        </p:txBody>
      </p:sp>
      <p:sp>
        <p:nvSpPr>
          <p:cNvPr id="38922" name="Line 10"/>
          <p:cNvSpPr>
            <a:spLocks noChangeShapeType="1"/>
          </p:cNvSpPr>
          <p:nvPr/>
        </p:nvSpPr>
        <p:spPr bwMode="auto">
          <a:xfrm flipH="1" flipV="1">
            <a:off x="2667000" y="3505200"/>
            <a:ext cx="464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Line 11"/>
          <p:cNvSpPr>
            <a:spLocks noChangeShapeType="1"/>
          </p:cNvSpPr>
          <p:nvPr/>
        </p:nvSpPr>
        <p:spPr bwMode="auto">
          <a:xfrm>
            <a:off x="7331075" y="2473325"/>
            <a:ext cx="0" cy="563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Text Box 12"/>
          <p:cNvSpPr txBox="1">
            <a:spLocks noChangeArrowheads="1"/>
          </p:cNvSpPr>
          <p:nvPr/>
        </p:nvSpPr>
        <p:spPr bwMode="auto">
          <a:xfrm>
            <a:off x="6553200" y="2057400"/>
            <a:ext cx="1970088"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Natural Crude Position</a:t>
            </a:r>
          </a:p>
        </p:txBody>
      </p:sp>
      <p:sp>
        <p:nvSpPr>
          <p:cNvPr id="38925" name="Text Box 13"/>
          <p:cNvSpPr txBox="1">
            <a:spLocks noChangeArrowheads="1"/>
          </p:cNvSpPr>
          <p:nvPr/>
        </p:nvSpPr>
        <p:spPr bwMode="auto">
          <a:xfrm>
            <a:off x="3733800" y="3657600"/>
            <a:ext cx="27559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accent2"/>
                </a:solidFill>
              </a:rPr>
              <a:t>Refinery Forward Contract Swap</a:t>
            </a:r>
          </a:p>
        </p:txBody>
      </p:sp>
      <p:sp>
        <p:nvSpPr>
          <p:cNvPr id="38926" name="Line 14"/>
          <p:cNvSpPr>
            <a:spLocks noChangeShapeType="1"/>
          </p:cNvSpPr>
          <p:nvPr/>
        </p:nvSpPr>
        <p:spPr bwMode="auto">
          <a:xfrm flipH="1" flipV="1">
            <a:off x="2590800" y="1828800"/>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Text Box 16"/>
          <p:cNvSpPr txBox="1">
            <a:spLocks noChangeArrowheads="1"/>
          </p:cNvSpPr>
          <p:nvPr/>
        </p:nvSpPr>
        <p:spPr bwMode="auto">
          <a:xfrm>
            <a:off x="990600" y="5257800"/>
            <a:ext cx="3481388"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Did they make or lose money?  How much?</a:t>
            </a:r>
          </a:p>
        </p:txBody>
      </p:sp>
      <p:sp>
        <p:nvSpPr>
          <p:cNvPr id="38929" name="Text Box 17"/>
          <p:cNvSpPr txBox="1">
            <a:spLocks noChangeArrowheads="1"/>
          </p:cNvSpPr>
          <p:nvPr/>
        </p:nvSpPr>
        <p:spPr bwMode="auto">
          <a:xfrm>
            <a:off x="990600" y="5638800"/>
            <a:ext cx="6192838"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Total Revenue = (75,000*$______) - (15,000*$______) =  ___________________</a:t>
            </a:r>
          </a:p>
        </p:txBody>
      </p:sp>
      <p:sp>
        <p:nvSpPr>
          <p:cNvPr id="38930" name="Text Box 18"/>
          <p:cNvSpPr txBox="1">
            <a:spLocks noChangeArrowheads="1"/>
          </p:cNvSpPr>
          <p:nvPr/>
        </p:nvSpPr>
        <p:spPr bwMode="auto">
          <a:xfrm>
            <a:off x="990600" y="6096000"/>
            <a:ext cx="6129338"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Previous Position Revenue = (60,000*$________) = $______________________</a:t>
            </a:r>
          </a:p>
        </p:txBody>
      </p:sp>
      <p:sp>
        <p:nvSpPr>
          <p:cNvPr id="38931" name="Line 19"/>
          <p:cNvSpPr>
            <a:spLocks noChangeShapeType="1"/>
          </p:cNvSpPr>
          <p:nvPr/>
        </p:nvSpPr>
        <p:spPr bwMode="auto">
          <a:xfrm>
            <a:off x="2667000" y="42672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2" name="Text Box 20"/>
          <p:cNvSpPr txBox="1">
            <a:spLocks noChangeArrowheads="1"/>
          </p:cNvSpPr>
          <p:nvPr/>
        </p:nvSpPr>
        <p:spPr bwMode="auto">
          <a:xfrm>
            <a:off x="2743200" y="4495800"/>
            <a:ext cx="20701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Purchase from Producer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28"/>
                                        </p:tgtEl>
                                        <p:attrNameLst>
                                          <p:attrName>style.visibility</p:attrName>
                                        </p:attrNameLst>
                                      </p:cBhvr>
                                      <p:to>
                                        <p:strVal val="visible"/>
                                      </p:to>
                                    </p:set>
                                    <p:anim calcmode="lin" valueType="num">
                                      <p:cBhvr additive="base">
                                        <p:cTn id="7" dur="500" fill="hold"/>
                                        <p:tgtEl>
                                          <p:spTgt spid="38928"/>
                                        </p:tgtEl>
                                        <p:attrNameLst>
                                          <p:attrName>ppt_x</p:attrName>
                                        </p:attrNameLst>
                                      </p:cBhvr>
                                      <p:tavLst>
                                        <p:tav tm="0">
                                          <p:val>
                                            <p:strVal val="0-#ppt_w/2"/>
                                          </p:val>
                                        </p:tav>
                                        <p:tav tm="100000">
                                          <p:val>
                                            <p:strVal val="#ppt_x"/>
                                          </p:val>
                                        </p:tav>
                                      </p:tavLst>
                                    </p:anim>
                                    <p:anim calcmode="lin" valueType="num">
                                      <p:cBhvr additive="base">
                                        <p:cTn id="8" dur="500" fill="hold"/>
                                        <p:tgtEl>
                                          <p:spTgt spid="389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29"/>
                                        </p:tgtEl>
                                        <p:attrNameLst>
                                          <p:attrName>style.visibility</p:attrName>
                                        </p:attrNameLst>
                                      </p:cBhvr>
                                      <p:to>
                                        <p:strVal val="visible"/>
                                      </p:to>
                                    </p:set>
                                    <p:anim calcmode="lin" valueType="num">
                                      <p:cBhvr additive="base">
                                        <p:cTn id="13" dur="500" fill="hold"/>
                                        <p:tgtEl>
                                          <p:spTgt spid="38929"/>
                                        </p:tgtEl>
                                        <p:attrNameLst>
                                          <p:attrName>ppt_x</p:attrName>
                                        </p:attrNameLst>
                                      </p:cBhvr>
                                      <p:tavLst>
                                        <p:tav tm="0">
                                          <p:val>
                                            <p:strVal val="0-#ppt_w/2"/>
                                          </p:val>
                                        </p:tav>
                                        <p:tav tm="100000">
                                          <p:val>
                                            <p:strVal val="#ppt_x"/>
                                          </p:val>
                                        </p:tav>
                                      </p:tavLst>
                                    </p:anim>
                                    <p:anim calcmode="lin" valueType="num">
                                      <p:cBhvr additive="base">
                                        <p:cTn id="14" dur="500" fill="hold"/>
                                        <p:tgtEl>
                                          <p:spTgt spid="389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30"/>
                                        </p:tgtEl>
                                        <p:attrNameLst>
                                          <p:attrName>style.visibility</p:attrName>
                                        </p:attrNameLst>
                                      </p:cBhvr>
                                      <p:to>
                                        <p:strVal val="visible"/>
                                      </p:to>
                                    </p:set>
                                    <p:anim calcmode="lin" valueType="num">
                                      <p:cBhvr additive="base">
                                        <p:cTn id="19" dur="500" fill="hold"/>
                                        <p:tgtEl>
                                          <p:spTgt spid="38930"/>
                                        </p:tgtEl>
                                        <p:attrNameLst>
                                          <p:attrName>ppt_x</p:attrName>
                                        </p:attrNameLst>
                                      </p:cBhvr>
                                      <p:tavLst>
                                        <p:tav tm="0">
                                          <p:val>
                                            <p:strVal val="0-#ppt_w/2"/>
                                          </p:val>
                                        </p:tav>
                                        <p:tav tm="100000">
                                          <p:val>
                                            <p:strVal val="#ppt_x"/>
                                          </p:val>
                                        </p:tav>
                                      </p:tavLst>
                                    </p:anim>
                                    <p:anim calcmode="lin" valueType="num">
                                      <p:cBhvr additive="base">
                                        <p:cTn id="20" dur="500" fill="hold"/>
                                        <p:tgtEl>
                                          <p:spTgt spid="389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8" grpId="0" animBg="1" autoUpdateAnimBg="0"/>
      <p:bldP spid="38929" grpId="0" animBg="1" autoUpdateAnimBg="0"/>
      <p:bldP spid="3893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9144000" cy="990600"/>
          </a:xfrm>
        </p:spPr>
        <p:txBody>
          <a:bodyPr/>
          <a:lstStyle/>
          <a:p>
            <a:r>
              <a:rPr lang="en-US" altLang="en-US" sz="4000"/>
              <a:t>Hedging the Natural Gas</a:t>
            </a:r>
          </a:p>
        </p:txBody>
      </p:sp>
      <p:sp>
        <p:nvSpPr>
          <p:cNvPr id="39939" name="Rectangle 3"/>
          <p:cNvSpPr>
            <a:spLocks noChangeArrowheads="1"/>
          </p:cNvSpPr>
          <p:nvPr/>
        </p:nvSpPr>
        <p:spPr bwMode="auto">
          <a:xfrm>
            <a:off x="4114800" y="3048000"/>
            <a:ext cx="4572000" cy="6540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p:txBody>
      </p:sp>
      <p:sp>
        <p:nvSpPr>
          <p:cNvPr id="39940" name="Rectangle 4"/>
          <p:cNvSpPr>
            <a:spLocks noChangeArrowheads="1"/>
          </p:cNvSpPr>
          <p:nvPr/>
        </p:nvSpPr>
        <p:spPr bwMode="auto">
          <a:xfrm>
            <a:off x="5353050" y="4833938"/>
            <a:ext cx="1222375" cy="652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Gas Gatherer</a:t>
            </a:r>
          </a:p>
        </p:txBody>
      </p:sp>
      <p:sp>
        <p:nvSpPr>
          <p:cNvPr id="39941" name="Line 5"/>
          <p:cNvSpPr>
            <a:spLocks noChangeShapeType="1"/>
          </p:cNvSpPr>
          <p:nvPr/>
        </p:nvSpPr>
        <p:spPr bwMode="auto">
          <a:xfrm flipV="1">
            <a:off x="5541963" y="3702050"/>
            <a:ext cx="0" cy="113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2" name="Line 6"/>
          <p:cNvSpPr>
            <a:spLocks noChangeShapeType="1"/>
          </p:cNvSpPr>
          <p:nvPr/>
        </p:nvSpPr>
        <p:spPr bwMode="auto">
          <a:xfrm>
            <a:off x="6246813" y="3702050"/>
            <a:ext cx="0" cy="113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3" name="Line 7"/>
          <p:cNvSpPr>
            <a:spLocks noChangeShapeType="1"/>
          </p:cNvSpPr>
          <p:nvPr/>
        </p:nvSpPr>
        <p:spPr bwMode="auto">
          <a:xfrm flipV="1">
            <a:off x="4267200" y="1905000"/>
            <a:ext cx="0" cy="113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Line 8"/>
          <p:cNvSpPr>
            <a:spLocks noChangeShapeType="1"/>
          </p:cNvSpPr>
          <p:nvPr/>
        </p:nvSpPr>
        <p:spPr bwMode="auto">
          <a:xfrm>
            <a:off x="4876800" y="1905000"/>
            <a:ext cx="0" cy="113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5" name="Rectangle 9"/>
          <p:cNvSpPr>
            <a:spLocks noChangeArrowheads="1"/>
          </p:cNvSpPr>
          <p:nvPr/>
        </p:nvSpPr>
        <p:spPr bwMode="auto">
          <a:xfrm>
            <a:off x="4114800" y="1219200"/>
            <a:ext cx="4572000" cy="6540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Gas Broker:</a:t>
            </a:r>
          </a:p>
          <a:p>
            <a:pPr algn="ctr"/>
            <a:r>
              <a:rPr lang="en-US" altLang="en-US" dirty="0"/>
              <a:t>Costless Collar at HH</a:t>
            </a:r>
          </a:p>
          <a:p>
            <a:pPr algn="ctr"/>
            <a:r>
              <a:rPr lang="en-US" altLang="en-US" dirty="0"/>
              <a:t>Swap Price = $__________ / mmBTU</a:t>
            </a:r>
          </a:p>
        </p:txBody>
      </p:sp>
      <p:sp>
        <p:nvSpPr>
          <p:cNvPr id="39946" name="Text Box 10"/>
          <p:cNvSpPr txBox="1">
            <a:spLocks noChangeArrowheads="1"/>
          </p:cNvSpPr>
          <p:nvPr/>
        </p:nvSpPr>
        <p:spPr bwMode="auto">
          <a:xfrm>
            <a:off x="4343400" y="1524000"/>
            <a:ext cx="4572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Cap</a:t>
            </a:r>
          </a:p>
        </p:txBody>
      </p:sp>
      <p:sp>
        <p:nvSpPr>
          <p:cNvPr id="39947" name="Line 11"/>
          <p:cNvSpPr>
            <a:spLocks noChangeShapeType="1"/>
          </p:cNvSpPr>
          <p:nvPr/>
        </p:nvSpPr>
        <p:spPr bwMode="auto">
          <a:xfrm>
            <a:off x="3227388" y="3581400"/>
            <a:ext cx="8874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Rectangle 13"/>
          <p:cNvSpPr>
            <a:spLocks noChangeArrowheads="1"/>
          </p:cNvSpPr>
          <p:nvPr/>
        </p:nvSpPr>
        <p:spPr bwMode="auto">
          <a:xfrm>
            <a:off x="990600" y="3036888"/>
            <a:ext cx="2192338" cy="652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Pipeline Company:</a:t>
            </a:r>
          </a:p>
          <a:p>
            <a:pPr algn="ctr"/>
            <a:r>
              <a:rPr lang="en-US" altLang="en-US"/>
              <a:t>Fixed Gas Transportation Fee</a:t>
            </a:r>
          </a:p>
        </p:txBody>
      </p:sp>
      <p:sp>
        <p:nvSpPr>
          <p:cNvPr id="39950" name="Text Box 14"/>
          <p:cNvSpPr txBox="1">
            <a:spLocks noChangeArrowheads="1"/>
          </p:cNvSpPr>
          <p:nvPr/>
        </p:nvSpPr>
        <p:spPr bwMode="auto">
          <a:xfrm>
            <a:off x="1524000" y="2057400"/>
            <a:ext cx="14351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Give Floating HSC / Henry Hub Floating Price (Basis Swap)</a:t>
            </a:r>
          </a:p>
        </p:txBody>
      </p:sp>
      <p:sp>
        <p:nvSpPr>
          <p:cNvPr id="39951" name="Text Box 15"/>
          <p:cNvSpPr txBox="1">
            <a:spLocks noChangeArrowheads="1"/>
          </p:cNvSpPr>
          <p:nvPr/>
        </p:nvSpPr>
        <p:spPr bwMode="auto">
          <a:xfrm>
            <a:off x="1600200" y="3810000"/>
            <a:ext cx="14351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Receive Fixed Gas Transportation Price: $0.028</a:t>
            </a:r>
          </a:p>
        </p:txBody>
      </p:sp>
      <p:sp>
        <p:nvSpPr>
          <p:cNvPr id="39953" name="Text Box 17"/>
          <p:cNvSpPr txBox="1">
            <a:spLocks noChangeArrowheads="1"/>
          </p:cNvSpPr>
          <p:nvPr/>
        </p:nvSpPr>
        <p:spPr bwMode="auto">
          <a:xfrm>
            <a:off x="3124200" y="3962400"/>
            <a:ext cx="232092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Receive Houston Ship Channel Index </a:t>
            </a:r>
          </a:p>
          <a:p>
            <a:pPr algn="ctr"/>
            <a:r>
              <a:rPr lang="en-US" altLang="en-US"/>
              <a:t>+</a:t>
            </a:r>
          </a:p>
          <a:p>
            <a:pPr algn="ctr"/>
            <a:r>
              <a:rPr lang="en-US" altLang="en-US"/>
              <a:t> Location Differential ($-0.08)</a:t>
            </a:r>
          </a:p>
        </p:txBody>
      </p:sp>
      <p:sp>
        <p:nvSpPr>
          <p:cNvPr id="39956" name="Text Box 20"/>
          <p:cNvSpPr txBox="1">
            <a:spLocks noChangeArrowheads="1"/>
          </p:cNvSpPr>
          <p:nvPr/>
        </p:nvSpPr>
        <p:spPr bwMode="auto">
          <a:xfrm>
            <a:off x="6400800" y="4038600"/>
            <a:ext cx="25034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Sell Natural Gas: 2.3 million mmBTU</a:t>
            </a:r>
          </a:p>
        </p:txBody>
      </p:sp>
      <p:sp>
        <p:nvSpPr>
          <p:cNvPr id="39957" name="Line 21"/>
          <p:cNvSpPr>
            <a:spLocks noChangeShapeType="1"/>
          </p:cNvSpPr>
          <p:nvPr/>
        </p:nvSpPr>
        <p:spPr bwMode="auto">
          <a:xfrm flipH="1">
            <a:off x="3200400" y="32004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9" name="Line 23"/>
          <p:cNvSpPr>
            <a:spLocks noChangeShapeType="1"/>
          </p:cNvSpPr>
          <p:nvPr/>
        </p:nvSpPr>
        <p:spPr bwMode="auto">
          <a:xfrm flipV="1">
            <a:off x="7848600" y="19050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1" name="Line 25"/>
          <p:cNvSpPr>
            <a:spLocks noChangeShapeType="1"/>
          </p:cNvSpPr>
          <p:nvPr/>
        </p:nvSpPr>
        <p:spPr bwMode="auto">
          <a:xfrm>
            <a:off x="8382000" y="1905000"/>
            <a:ext cx="0" cy="1131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2" name="Text Box 26"/>
          <p:cNvSpPr txBox="1">
            <a:spLocks noChangeArrowheads="1"/>
          </p:cNvSpPr>
          <p:nvPr/>
        </p:nvSpPr>
        <p:spPr bwMode="auto">
          <a:xfrm>
            <a:off x="7848600" y="1524000"/>
            <a:ext cx="5334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Floor</a:t>
            </a:r>
          </a:p>
        </p:txBody>
      </p:sp>
      <p:sp>
        <p:nvSpPr>
          <p:cNvPr id="39964" name="Text Box 28"/>
          <p:cNvSpPr txBox="1">
            <a:spLocks noChangeArrowheads="1"/>
          </p:cNvSpPr>
          <p:nvPr/>
        </p:nvSpPr>
        <p:spPr bwMode="auto">
          <a:xfrm>
            <a:off x="152400" y="5105400"/>
            <a:ext cx="5076825"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endParaRPr lang="en-US" altLang="en-US" sz="1400" b="1" dirty="0">
              <a:solidFill>
                <a:schemeClr val="accent2"/>
              </a:solidFill>
            </a:endParaRPr>
          </a:p>
          <a:p>
            <a:pPr>
              <a:buFontTx/>
              <a:buAutoNum type="arabicPeriod"/>
            </a:pPr>
            <a:r>
              <a:rPr lang="en-US" altLang="en-US" sz="1400" b="1" dirty="0">
                <a:solidFill>
                  <a:schemeClr val="accent2"/>
                </a:solidFill>
              </a:rPr>
              <a:t>Producer pays premium of $0.3462 / mmBTU</a:t>
            </a:r>
          </a:p>
          <a:p>
            <a:pPr>
              <a:buFontTx/>
              <a:buAutoNum type="arabicPeriod"/>
            </a:pPr>
            <a:r>
              <a:rPr lang="en-US" altLang="en-US" sz="1400" b="1" dirty="0">
                <a:solidFill>
                  <a:schemeClr val="accent2"/>
                </a:solidFill>
              </a:rPr>
              <a:t>Broker sells price floor of $______ for 2.3 million mmBTU</a:t>
            </a:r>
          </a:p>
        </p:txBody>
      </p:sp>
      <p:sp>
        <p:nvSpPr>
          <p:cNvPr id="39967" name="Text Box 31"/>
          <p:cNvSpPr txBox="1">
            <a:spLocks noChangeArrowheads="1"/>
          </p:cNvSpPr>
          <p:nvPr/>
        </p:nvSpPr>
        <p:spPr bwMode="auto">
          <a:xfrm>
            <a:off x="152400" y="5943600"/>
            <a:ext cx="5145088"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endParaRPr lang="en-US" altLang="en-US" sz="1400" b="1" dirty="0">
              <a:solidFill>
                <a:schemeClr val="accent2"/>
              </a:solidFill>
            </a:endParaRPr>
          </a:p>
          <a:p>
            <a:pPr>
              <a:buFontTx/>
              <a:buAutoNum type="arabicPeriod"/>
            </a:pPr>
            <a:r>
              <a:rPr lang="en-US" altLang="en-US" sz="1400" b="1" dirty="0">
                <a:solidFill>
                  <a:schemeClr val="accent2"/>
                </a:solidFill>
              </a:rPr>
              <a:t>Broker pays premium of $0.3462 / mmBTU</a:t>
            </a:r>
          </a:p>
          <a:p>
            <a:pPr>
              <a:buFontTx/>
              <a:buAutoNum type="arabicPeriod"/>
            </a:pPr>
            <a:r>
              <a:rPr lang="en-US" altLang="en-US" sz="1400" b="1" dirty="0">
                <a:solidFill>
                  <a:schemeClr val="accent2"/>
                </a:solidFill>
              </a:rPr>
              <a:t>Producer sells price cap of $______ for 2.3 million mmBTU</a:t>
            </a:r>
          </a:p>
        </p:txBody>
      </p:sp>
      <p:sp>
        <p:nvSpPr>
          <p:cNvPr id="39968" name="Text Box 32"/>
          <p:cNvSpPr txBox="1">
            <a:spLocks noChangeArrowheads="1"/>
          </p:cNvSpPr>
          <p:nvPr/>
        </p:nvSpPr>
        <p:spPr bwMode="auto">
          <a:xfrm>
            <a:off x="5486400" y="5638800"/>
            <a:ext cx="340677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sz="1400" b="1">
                <a:solidFill>
                  <a:schemeClr val="accent2"/>
                </a:solidFill>
              </a:rPr>
              <a:t>Question:  Is the producer long or short?</a:t>
            </a:r>
          </a:p>
        </p:txBody>
      </p:sp>
      <p:sp>
        <p:nvSpPr>
          <p:cNvPr id="39969" name="Text Box 33"/>
          <p:cNvSpPr txBox="1">
            <a:spLocks noChangeArrowheads="1"/>
          </p:cNvSpPr>
          <p:nvPr/>
        </p:nvSpPr>
        <p:spPr bwMode="auto">
          <a:xfrm>
            <a:off x="5486400" y="6096000"/>
            <a:ext cx="340677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sz="1400" b="1">
                <a:solidFill>
                  <a:schemeClr val="accent2"/>
                </a:solidFill>
              </a:rPr>
              <a:t>Answer:  Depends on the price?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64"/>
                                        </p:tgtEl>
                                        <p:attrNameLst>
                                          <p:attrName>style.visibility</p:attrName>
                                        </p:attrNameLst>
                                      </p:cBhvr>
                                      <p:to>
                                        <p:strVal val="visible"/>
                                      </p:to>
                                    </p:set>
                                    <p:anim calcmode="lin" valueType="num">
                                      <p:cBhvr additive="base">
                                        <p:cTn id="7" dur="500" fill="hold"/>
                                        <p:tgtEl>
                                          <p:spTgt spid="39964"/>
                                        </p:tgtEl>
                                        <p:attrNameLst>
                                          <p:attrName>ppt_x</p:attrName>
                                        </p:attrNameLst>
                                      </p:cBhvr>
                                      <p:tavLst>
                                        <p:tav tm="0">
                                          <p:val>
                                            <p:strVal val="0-#ppt_w/2"/>
                                          </p:val>
                                        </p:tav>
                                        <p:tav tm="100000">
                                          <p:val>
                                            <p:strVal val="#ppt_x"/>
                                          </p:val>
                                        </p:tav>
                                      </p:tavLst>
                                    </p:anim>
                                    <p:anim calcmode="lin" valueType="num">
                                      <p:cBhvr additive="base">
                                        <p:cTn id="8" dur="500" fill="hold"/>
                                        <p:tgtEl>
                                          <p:spTgt spid="399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67"/>
                                        </p:tgtEl>
                                        <p:attrNameLst>
                                          <p:attrName>style.visibility</p:attrName>
                                        </p:attrNameLst>
                                      </p:cBhvr>
                                      <p:to>
                                        <p:strVal val="visible"/>
                                      </p:to>
                                    </p:set>
                                    <p:anim calcmode="lin" valueType="num">
                                      <p:cBhvr additive="base">
                                        <p:cTn id="13" dur="500" fill="hold"/>
                                        <p:tgtEl>
                                          <p:spTgt spid="39967"/>
                                        </p:tgtEl>
                                        <p:attrNameLst>
                                          <p:attrName>ppt_x</p:attrName>
                                        </p:attrNameLst>
                                      </p:cBhvr>
                                      <p:tavLst>
                                        <p:tav tm="0">
                                          <p:val>
                                            <p:strVal val="0-#ppt_w/2"/>
                                          </p:val>
                                        </p:tav>
                                        <p:tav tm="100000">
                                          <p:val>
                                            <p:strVal val="#ppt_x"/>
                                          </p:val>
                                        </p:tav>
                                      </p:tavLst>
                                    </p:anim>
                                    <p:anim calcmode="lin" valueType="num">
                                      <p:cBhvr additive="base">
                                        <p:cTn id="14" dur="500" fill="hold"/>
                                        <p:tgtEl>
                                          <p:spTgt spid="399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68"/>
                                        </p:tgtEl>
                                        <p:attrNameLst>
                                          <p:attrName>style.visibility</p:attrName>
                                        </p:attrNameLst>
                                      </p:cBhvr>
                                      <p:to>
                                        <p:strVal val="visible"/>
                                      </p:to>
                                    </p:set>
                                    <p:anim calcmode="lin" valueType="num">
                                      <p:cBhvr additive="base">
                                        <p:cTn id="19" dur="500" fill="hold"/>
                                        <p:tgtEl>
                                          <p:spTgt spid="39968"/>
                                        </p:tgtEl>
                                        <p:attrNameLst>
                                          <p:attrName>ppt_x</p:attrName>
                                        </p:attrNameLst>
                                      </p:cBhvr>
                                      <p:tavLst>
                                        <p:tav tm="0">
                                          <p:val>
                                            <p:strVal val="0-#ppt_w/2"/>
                                          </p:val>
                                        </p:tav>
                                        <p:tav tm="100000">
                                          <p:val>
                                            <p:strVal val="#ppt_x"/>
                                          </p:val>
                                        </p:tav>
                                      </p:tavLst>
                                    </p:anim>
                                    <p:anim calcmode="lin" valueType="num">
                                      <p:cBhvr additive="base">
                                        <p:cTn id="20" dur="500" fill="hold"/>
                                        <p:tgtEl>
                                          <p:spTgt spid="399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969"/>
                                        </p:tgtEl>
                                        <p:attrNameLst>
                                          <p:attrName>style.visibility</p:attrName>
                                        </p:attrNameLst>
                                      </p:cBhvr>
                                      <p:to>
                                        <p:strVal val="visible"/>
                                      </p:to>
                                    </p:set>
                                    <p:anim calcmode="lin" valueType="num">
                                      <p:cBhvr additive="base">
                                        <p:cTn id="25" dur="500" fill="hold"/>
                                        <p:tgtEl>
                                          <p:spTgt spid="39969"/>
                                        </p:tgtEl>
                                        <p:attrNameLst>
                                          <p:attrName>ppt_x</p:attrName>
                                        </p:attrNameLst>
                                      </p:cBhvr>
                                      <p:tavLst>
                                        <p:tav tm="0">
                                          <p:val>
                                            <p:strVal val="0-#ppt_w/2"/>
                                          </p:val>
                                        </p:tav>
                                        <p:tav tm="100000">
                                          <p:val>
                                            <p:strVal val="#ppt_x"/>
                                          </p:val>
                                        </p:tav>
                                      </p:tavLst>
                                    </p:anim>
                                    <p:anim calcmode="lin" valueType="num">
                                      <p:cBhvr additive="base">
                                        <p:cTn id="26" dur="500" fill="hold"/>
                                        <p:tgtEl>
                                          <p:spTgt spid="399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4" grpId="0" animBg="1" autoUpdateAnimBg="0"/>
      <p:bldP spid="39967" grpId="0" animBg="1" autoUpdateAnimBg="0"/>
      <p:bldP spid="39968" grpId="0" animBg="1" autoUpdateAnimBg="0"/>
      <p:bldP spid="3996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0"/>
            <a:ext cx="7772400" cy="838200"/>
          </a:xfrm>
        </p:spPr>
        <p:txBody>
          <a:bodyPr/>
          <a:lstStyle/>
          <a:p>
            <a:r>
              <a:rPr lang="en-US" altLang="en-US"/>
              <a:t>What is my Position?:</a:t>
            </a:r>
          </a:p>
        </p:txBody>
      </p:sp>
      <p:sp>
        <p:nvSpPr>
          <p:cNvPr id="40982" name="Line 22"/>
          <p:cNvSpPr>
            <a:spLocks noChangeShapeType="1"/>
          </p:cNvSpPr>
          <p:nvPr/>
        </p:nvSpPr>
        <p:spPr bwMode="auto">
          <a:xfrm>
            <a:off x="2081213" y="1822450"/>
            <a:ext cx="0" cy="341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4" name="Line 24"/>
          <p:cNvSpPr>
            <a:spLocks noChangeShapeType="1"/>
          </p:cNvSpPr>
          <p:nvPr/>
        </p:nvSpPr>
        <p:spPr bwMode="auto">
          <a:xfrm>
            <a:off x="3659188" y="1852613"/>
            <a:ext cx="0" cy="341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6" name="Text Box 26"/>
          <p:cNvSpPr txBox="1">
            <a:spLocks noChangeArrowheads="1"/>
          </p:cNvSpPr>
          <p:nvPr/>
        </p:nvSpPr>
        <p:spPr bwMode="auto">
          <a:xfrm>
            <a:off x="1817688" y="1336675"/>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Flat</a:t>
            </a:r>
          </a:p>
        </p:txBody>
      </p:sp>
      <p:sp>
        <p:nvSpPr>
          <p:cNvPr id="40987" name="Text Box 27"/>
          <p:cNvSpPr txBox="1">
            <a:spLocks noChangeArrowheads="1"/>
          </p:cNvSpPr>
          <p:nvPr/>
        </p:nvSpPr>
        <p:spPr bwMode="auto">
          <a:xfrm>
            <a:off x="3067050" y="1143000"/>
            <a:ext cx="1698625"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accent2"/>
                </a:solidFill>
              </a:rPr>
              <a:t>Long Position after </a:t>
            </a:r>
          </a:p>
          <a:p>
            <a:r>
              <a:rPr lang="en-US" altLang="en-US" sz="1400" b="1" dirty="0">
                <a:solidFill>
                  <a:schemeClr val="accent2"/>
                </a:solidFill>
              </a:rPr>
              <a:t>Transportation </a:t>
            </a:r>
          </a:p>
          <a:p>
            <a:r>
              <a:rPr lang="en-US" altLang="en-US" sz="1400" b="1" dirty="0">
                <a:solidFill>
                  <a:schemeClr val="accent2"/>
                </a:solidFill>
              </a:rPr>
              <a:t>Swap</a:t>
            </a:r>
          </a:p>
        </p:txBody>
      </p:sp>
      <p:sp>
        <p:nvSpPr>
          <p:cNvPr id="40994" name="Line 34"/>
          <p:cNvSpPr>
            <a:spLocks noChangeShapeType="1"/>
          </p:cNvSpPr>
          <p:nvPr/>
        </p:nvSpPr>
        <p:spPr bwMode="auto">
          <a:xfrm>
            <a:off x="2081213" y="2046288"/>
            <a:ext cx="3024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7" name="Text Box 37"/>
          <p:cNvSpPr txBox="1">
            <a:spLocks noChangeArrowheads="1"/>
          </p:cNvSpPr>
          <p:nvPr/>
        </p:nvSpPr>
        <p:spPr bwMode="auto">
          <a:xfrm>
            <a:off x="304800" y="1752600"/>
            <a:ext cx="174625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chemeClr val="accent2"/>
                </a:solidFill>
              </a:rPr>
              <a:t>Price &gt; $______</a:t>
            </a:r>
          </a:p>
        </p:txBody>
      </p:sp>
      <p:sp>
        <p:nvSpPr>
          <p:cNvPr id="41001" name="Line 41"/>
          <p:cNvSpPr>
            <a:spLocks noChangeShapeType="1"/>
          </p:cNvSpPr>
          <p:nvPr/>
        </p:nvSpPr>
        <p:spPr bwMode="auto">
          <a:xfrm flipH="1" flipV="1">
            <a:off x="2133600" y="2362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2" name="Text Box 42"/>
          <p:cNvSpPr txBox="1">
            <a:spLocks noChangeArrowheads="1"/>
          </p:cNvSpPr>
          <p:nvPr/>
        </p:nvSpPr>
        <p:spPr bwMode="auto">
          <a:xfrm>
            <a:off x="3527425" y="2433638"/>
            <a:ext cx="1781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Short the call option (cap)</a:t>
            </a:r>
          </a:p>
        </p:txBody>
      </p:sp>
      <p:sp>
        <p:nvSpPr>
          <p:cNvPr id="41005" name="Line 45"/>
          <p:cNvSpPr>
            <a:spLocks noChangeShapeType="1"/>
          </p:cNvSpPr>
          <p:nvPr/>
        </p:nvSpPr>
        <p:spPr bwMode="auto">
          <a:xfrm>
            <a:off x="5334000" y="3468688"/>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6" name="Line 46"/>
          <p:cNvSpPr>
            <a:spLocks noChangeShapeType="1"/>
          </p:cNvSpPr>
          <p:nvPr/>
        </p:nvSpPr>
        <p:spPr bwMode="auto">
          <a:xfrm>
            <a:off x="7162800" y="3505200"/>
            <a:ext cx="0" cy="403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7" name="Text Box 47"/>
          <p:cNvSpPr txBox="1">
            <a:spLocks noChangeArrowheads="1"/>
          </p:cNvSpPr>
          <p:nvPr/>
        </p:nvSpPr>
        <p:spPr bwMode="auto">
          <a:xfrm>
            <a:off x="5029200" y="2895600"/>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Flat</a:t>
            </a:r>
          </a:p>
        </p:txBody>
      </p:sp>
      <p:sp>
        <p:nvSpPr>
          <p:cNvPr id="41008" name="Text Box 48"/>
          <p:cNvSpPr txBox="1">
            <a:spLocks noChangeArrowheads="1"/>
          </p:cNvSpPr>
          <p:nvPr/>
        </p:nvSpPr>
        <p:spPr bwMode="auto">
          <a:xfrm>
            <a:off x="6477000" y="2667000"/>
            <a:ext cx="1698625"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a:solidFill>
                  <a:schemeClr val="accent2"/>
                </a:solidFill>
              </a:rPr>
              <a:t>Long Position after </a:t>
            </a:r>
          </a:p>
          <a:p>
            <a:r>
              <a:rPr lang="en-US" altLang="en-US" sz="1400" b="1" dirty="0">
                <a:solidFill>
                  <a:schemeClr val="accent2"/>
                </a:solidFill>
              </a:rPr>
              <a:t>Transportation </a:t>
            </a:r>
          </a:p>
          <a:p>
            <a:r>
              <a:rPr lang="en-US" altLang="en-US" sz="1400" b="1" dirty="0">
                <a:solidFill>
                  <a:schemeClr val="accent2"/>
                </a:solidFill>
              </a:rPr>
              <a:t>Swap</a:t>
            </a:r>
          </a:p>
        </p:txBody>
      </p:sp>
      <p:sp>
        <p:nvSpPr>
          <p:cNvPr id="41009" name="Line 49"/>
          <p:cNvSpPr>
            <a:spLocks noChangeShapeType="1"/>
          </p:cNvSpPr>
          <p:nvPr/>
        </p:nvSpPr>
        <p:spPr bwMode="auto">
          <a:xfrm>
            <a:off x="5334000" y="3733800"/>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0" name="Text Box 50"/>
          <p:cNvSpPr txBox="1">
            <a:spLocks noChangeArrowheads="1"/>
          </p:cNvSpPr>
          <p:nvPr/>
        </p:nvSpPr>
        <p:spPr bwMode="auto">
          <a:xfrm>
            <a:off x="914400" y="3352800"/>
            <a:ext cx="40671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1">
                <a:solidFill>
                  <a:schemeClr val="accent2"/>
                </a:solidFill>
              </a:rPr>
              <a:t>$________ &lt; Price &lt; $_________</a:t>
            </a:r>
          </a:p>
        </p:txBody>
      </p:sp>
      <p:sp>
        <p:nvSpPr>
          <p:cNvPr id="41022" name="Text Box 62"/>
          <p:cNvSpPr txBox="1">
            <a:spLocks noChangeArrowheads="1"/>
          </p:cNvSpPr>
          <p:nvPr/>
        </p:nvSpPr>
        <p:spPr bwMode="auto">
          <a:xfrm>
            <a:off x="6689725" y="4075113"/>
            <a:ext cx="806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 Hedge</a:t>
            </a:r>
          </a:p>
        </p:txBody>
      </p:sp>
      <p:sp>
        <p:nvSpPr>
          <p:cNvPr id="41024" name="Line 64"/>
          <p:cNvSpPr>
            <a:spLocks noChangeShapeType="1"/>
          </p:cNvSpPr>
          <p:nvPr/>
        </p:nvSpPr>
        <p:spPr bwMode="auto">
          <a:xfrm>
            <a:off x="2538413" y="5175250"/>
            <a:ext cx="0" cy="341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5" name="Line 65"/>
          <p:cNvSpPr>
            <a:spLocks noChangeShapeType="1"/>
          </p:cNvSpPr>
          <p:nvPr/>
        </p:nvSpPr>
        <p:spPr bwMode="auto">
          <a:xfrm>
            <a:off x="4116388" y="5205413"/>
            <a:ext cx="0" cy="341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6" name="Text Box 66"/>
          <p:cNvSpPr txBox="1">
            <a:spLocks noChangeArrowheads="1"/>
          </p:cNvSpPr>
          <p:nvPr/>
        </p:nvSpPr>
        <p:spPr bwMode="auto">
          <a:xfrm>
            <a:off x="2274888" y="4689475"/>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Flat</a:t>
            </a:r>
          </a:p>
        </p:txBody>
      </p:sp>
      <p:sp>
        <p:nvSpPr>
          <p:cNvPr id="41027" name="Text Box 67"/>
          <p:cNvSpPr txBox="1">
            <a:spLocks noChangeArrowheads="1"/>
          </p:cNvSpPr>
          <p:nvPr/>
        </p:nvSpPr>
        <p:spPr bwMode="auto">
          <a:xfrm>
            <a:off x="3524250" y="4495800"/>
            <a:ext cx="1698625"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chemeClr val="accent2"/>
                </a:solidFill>
              </a:rPr>
              <a:t>Long Position after </a:t>
            </a:r>
          </a:p>
          <a:p>
            <a:r>
              <a:rPr lang="en-US" altLang="en-US" sz="1400" b="1">
                <a:solidFill>
                  <a:schemeClr val="accent2"/>
                </a:solidFill>
              </a:rPr>
              <a:t>Transportation </a:t>
            </a:r>
          </a:p>
          <a:p>
            <a:r>
              <a:rPr lang="en-US" altLang="en-US" sz="1400" b="1">
                <a:solidFill>
                  <a:schemeClr val="accent2"/>
                </a:solidFill>
              </a:rPr>
              <a:t>Swap</a:t>
            </a:r>
          </a:p>
        </p:txBody>
      </p:sp>
      <p:sp>
        <p:nvSpPr>
          <p:cNvPr id="41028" name="Line 68"/>
          <p:cNvSpPr>
            <a:spLocks noChangeShapeType="1"/>
          </p:cNvSpPr>
          <p:nvPr/>
        </p:nvSpPr>
        <p:spPr bwMode="auto">
          <a:xfrm>
            <a:off x="2538413" y="5399088"/>
            <a:ext cx="3024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9" name="Text Box 69"/>
          <p:cNvSpPr txBox="1">
            <a:spLocks noChangeArrowheads="1"/>
          </p:cNvSpPr>
          <p:nvPr/>
        </p:nvSpPr>
        <p:spPr bwMode="auto">
          <a:xfrm>
            <a:off x="304800" y="5076825"/>
            <a:ext cx="220345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1">
                <a:solidFill>
                  <a:schemeClr val="accent2"/>
                </a:solidFill>
              </a:rPr>
              <a:t>Price &lt; $________</a:t>
            </a:r>
          </a:p>
        </p:txBody>
      </p:sp>
      <p:sp>
        <p:nvSpPr>
          <p:cNvPr id="41031" name="Text Box 71"/>
          <p:cNvSpPr txBox="1">
            <a:spLocks noChangeArrowheads="1"/>
          </p:cNvSpPr>
          <p:nvPr/>
        </p:nvSpPr>
        <p:spPr bwMode="auto">
          <a:xfrm>
            <a:off x="2895600" y="5943600"/>
            <a:ext cx="1830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Long the put option (floor)</a:t>
            </a:r>
          </a:p>
        </p:txBody>
      </p:sp>
      <p:sp>
        <p:nvSpPr>
          <p:cNvPr id="41032" name="Line 72"/>
          <p:cNvSpPr>
            <a:spLocks noChangeShapeType="1"/>
          </p:cNvSpPr>
          <p:nvPr/>
        </p:nvSpPr>
        <p:spPr bwMode="auto">
          <a:xfrm flipH="1">
            <a:off x="3124200" y="5791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4" name="Text Box 74"/>
          <p:cNvSpPr txBox="1">
            <a:spLocks noChangeArrowheads="1"/>
          </p:cNvSpPr>
          <p:nvPr/>
        </p:nvSpPr>
        <p:spPr bwMode="auto">
          <a:xfrm>
            <a:off x="6019800" y="4800600"/>
            <a:ext cx="2971800" cy="13795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Note:  In both the case of the cap and the floor, the Producer loses price uncertainty when either option is in the money and exercised.  Even though the price cap does not work in the Producer’s favor, it does mitigate the price uncertainty, causing the Producer’s uncertainty to diminish.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Typical Transaction</a:t>
            </a:r>
          </a:p>
        </p:txBody>
      </p:sp>
      <p:sp>
        <p:nvSpPr>
          <p:cNvPr id="4099" name="Rectangle 3"/>
          <p:cNvSpPr>
            <a:spLocks noGrp="1" noChangeArrowheads="1"/>
          </p:cNvSpPr>
          <p:nvPr>
            <p:ph type="body" idx="1"/>
          </p:nvPr>
        </p:nvSpPr>
        <p:spPr/>
        <p:txBody>
          <a:bodyPr/>
          <a:lstStyle/>
          <a:p>
            <a:r>
              <a:rPr lang="en-US" altLang="en-US" dirty="0"/>
              <a:t>Physical Asset is sold to gatherer</a:t>
            </a:r>
          </a:p>
          <a:p>
            <a:r>
              <a:rPr lang="en-US" altLang="en-US" dirty="0"/>
              <a:t>Financial hedges are developed with</a:t>
            </a:r>
          </a:p>
          <a:p>
            <a:pPr lvl="1"/>
            <a:r>
              <a:rPr lang="en-US" altLang="en-US" dirty="0"/>
              <a:t>Investment Bank</a:t>
            </a:r>
          </a:p>
          <a:p>
            <a:pPr lvl="1"/>
            <a:r>
              <a:rPr lang="en-US" altLang="en-US" dirty="0"/>
              <a:t>Market Maker</a:t>
            </a:r>
          </a:p>
          <a:p>
            <a:pPr lvl="1"/>
            <a:r>
              <a:rPr lang="en-US" altLang="en-US" dirty="0"/>
              <a:t>Speculative Trader</a:t>
            </a:r>
          </a:p>
          <a:p>
            <a:r>
              <a:rPr lang="en-US" altLang="en-US" dirty="0"/>
              <a:t>Financial Transaction is settled after physical transaction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Swap Diagrams</a:t>
            </a:r>
          </a:p>
        </p:txBody>
      </p:sp>
      <p:sp>
        <p:nvSpPr>
          <p:cNvPr id="5123" name="Rectangle 3"/>
          <p:cNvSpPr>
            <a:spLocks noGrp="1" noChangeArrowheads="1"/>
          </p:cNvSpPr>
          <p:nvPr>
            <p:ph type="body" idx="1"/>
          </p:nvPr>
        </p:nvSpPr>
        <p:spPr/>
        <p:txBody>
          <a:bodyPr/>
          <a:lstStyle/>
          <a:p>
            <a:r>
              <a:rPr lang="en-US" altLang="en-US" dirty="0"/>
              <a:t>Tool used to track:</a:t>
            </a:r>
          </a:p>
          <a:p>
            <a:pPr lvl="1"/>
            <a:r>
              <a:rPr lang="en-US" altLang="en-US" dirty="0"/>
              <a:t>Trade Components</a:t>
            </a:r>
          </a:p>
          <a:p>
            <a:pPr lvl="1"/>
            <a:r>
              <a:rPr lang="en-US" altLang="en-US" dirty="0"/>
              <a:t>Counterparties</a:t>
            </a:r>
          </a:p>
          <a:p>
            <a:pPr lvl="1"/>
            <a:r>
              <a:rPr lang="en-US" altLang="en-US" dirty="0"/>
              <a:t>Long/Short Position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672"/>
            <a:ext cx="7772400" cy="1143000"/>
          </a:xfrm>
        </p:spPr>
        <p:txBody>
          <a:bodyPr/>
          <a:lstStyle/>
          <a:p>
            <a:r>
              <a:rPr lang="en-US" dirty="0"/>
              <a:t>Swap Diagram</a:t>
            </a:r>
          </a:p>
        </p:txBody>
      </p:sp>
      <p:sp>
        <p:nvSpPr>
          <p:cNvPr id="4" name="Rectangle 3"/>
          <p:cNvSpPr/>
          <p:nvPr/>
        </p:nvSpPr>
        <p:spPr>
          <a:xfrm>
            <a:off x="3581400" y="33528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Self</a:t>
            </a:r>
          </a:p>
        </p:txBody>
      </p:sp>
      <p:sp>
        <p:nvSpPr>
          <p:cNvPr id="5" name="Rectangle 4"/>
          <p:cNvSpPr/>
          <p:nvPr/>
        </p:nvSpPr>
        <p:spPr>
          <a:xfrm>
            <a:off x="457200" y="33528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Counterparty 4</a:t>
            </a:r>
          </a:p>
        </p:txBody>
      </p:sp>
      <p:sp>
        <p:nvSpPr>
          <p:cNvPr id="6" name="Rectangle 5"/>
          <p:cNvSpPr/>
          <p:nvPr/>
        </p:nvSpPr>
        <p:spPr>
          <a:xfrm>
            <a:off x="3581400" y="15621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Counterparty 1</a:t>
            </a:r>
          </a:p>
        </p:txBody>
      </p:sp>
      <p:sp>
        <p:nvSpPr>
          <p:cNvPr id="7" name="Rectangle 6"/>
          <p:cNvSpPr/>
          <p:nvPr/>
        </p:nvSpPr>
        <p:spPr>
          <a:xfrm>
            <a:off x="3581400" y="5193791"/>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Counterparty 3</a:t>
            </a:r>
          </a:p>
        </p:txBody>
      </p:sp>
      <p:sp>
        <p:nvSpPr>
          <p:cNvPr id="8" name="Rectangle 7"/>
          <p:cNvSpPr/>
          <p:nvPr/>
        </p:nvSpPr>
        <p:spPr>
          <a:xfrm>
            <a:off x="6477000" y="33528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Counterparty 2</a:t>
            </a:r>
          </a:p>
        </p:txBody>
      </p:sp>
      <p:cxnSp>
        <p:nvCxnSpPr>
          <p:cNvPr id="10" name="Straight Arrow Connector 9"/>
          <p:cNvCxnSpPr/>
          <p:nvPr/>
        </p:nvCxnSpPr>
        <p:spPr>
          <a:xfrm>
            <a:off x="2057400" y="3352800"/>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953000" y="3364992"/>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2057400" y="4343400"/>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5181600" y="4312920"/>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601212" y="2520696"/>
            <a:ext cx="0" cy="83210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3601212" y="4343400"/>
            <a:ext cx="0" cy="83210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5180076" y="4312921"/>
            <a:ext cx="1524" cy="8808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flipV="1">
            <a:off x="5178552" y="2552700"/>
            <a:ext cx="1524" cy="8808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885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Natural Position: Crude Producer</a:t>
            </a:r>
          </a:p>
        </p:txBody>
      </p:sp>
      <p:sp>
        <p:nvSpPr>
          <p:cNvPr id="6147" name="Rectangle 3"/>
          <p:cNvSpPr>
            <a:spLocks noChangeArrowheads="1"/>
          </p:cNvSpPr>
          <p:nvPr/>
        </p:nvSpPr>
        <p:spPr bwMode="auto">
          <a:xfrm>
            <a:off x="685800" y="2590800"/>
            <a:ext cx="1981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Crude Producer:</a:t>
            </a:r>
          </a:p>
          <a:p>
            <a:pPr algn="ctr"/>
            <a:r>
              <a:rPr lang="en-US" altLang="en-US" sz="1600"/>
              <a:t>Makame Rich</a:t>
            </a:r>
          </a:p>
          <a:p>
            <a:pPr algn="ctr"/>
            <a:r>
              <a:rPr lang="en-US" altLang="en-US" sz="1600"/>
              <a:t>Field</a:t>
            </a:r>
          </a:p>
        </p:txBody>
      </p:sp>
      <p:sp>
        <p:nvSpPr>
          <p:cNvPr id="6149" name="Rectangle 5"/>
          <p:cNvSpPr>
            <a:spLocks noChangeArrowheads="1"/>
          </p:cNvSpPr>
          <p:nvPr/>
        </p:nvSpPr>
        <p:spPr bwMode="auto">
          <a:xfrm>
            <a:off x="6096000" y="2590800"/>
            <a:ext cx="1981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Crude Gatherer</a:t>
            </a:r>
          </a:p>
        </p:txBody>
      </p:sp>
      <p:sp>
        <p:nvSpPr>
          <p:cNvPr id="6150" name="Line 6"/>
          <p:cNvSpPr>
            <a:spLocks noChangeShapeType="1"/>
          </p:cNvSpPr>
          <p:nvPr/>
        </p:nvSpPr>
        <p:spPr bwMode="auto">
          <a:xfrm>
            <a:off x="2667000" y="3505200"/>
            <a:ext cx="342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7"/>
          <p:cNvSpPr>
            <a:spLocks noChangeShapeType="1"/>
          </p:cNvSpPr>
          <p:nvPr/>
        </p:nvSpPr>
        <p:spPr bwMode="auto">
          <a:xfrm flipH="1">
            <a:off x="2667000" y="2819400"/>
            <a:ext cx="342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Text Box 8"/>
          <p:cNvSpPr txBox="1">
            <a:spLocks noChangeArrowheads="1"/>
          </p:cNvSpPr>
          <p:nvPr/>
        </p:nvSpPr>
        <p:spPr bwMode="auto">
          <a:xfrm>
            <a:off x="3657600" y="3124200"/>
            <a:ext cx="132397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t>Sell BBL of Oil</a:t>
            </a:r>
          </a:p>
        </p:txBody>
      </p:sp>
      <p:sp>
        <p:nvSpPr>
          <p:cNvPr id="6153" name="Text Box 9"/>
          <p:cNvSpPr txBox="1">
            <a:spLocks noChangeArrowheads="1"/>
          </p:cNvSpPr>
          <p:nvPr/>
        </p:nvSpPr>
        <p:spPr bwMode="auto">
          <a:xfrm>
            <a:off x="3176588" y="1981200"/>
            <a:ext cx="2503487"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t>Receive Floating Index Price </a:t>
            </a:r>
          </a:p>
          <a:p>
            <a:pPr algn="ctr"/>
            <a:r>
              <a:rPr lang="en-US" altLang="en-US" sz="1400"/>
              <a:t>+</a:t>
            </a:r>
          </a:p>
          <a:p>
            <a:pPr algn="ctr"/>
            <a:r>
              <a:rPr lang="en-US" altLang="en-US" sz="1400"/>
              <a:t> Location &amp; Quality Differential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990600"/>
          </a:xfrm>
        </p:spPr>
        <p:txBody>
          <a:bodyPr/>
          <a:lstStyle/>
          <a:p>
            <a:r>
              <a:rPr lang="en-US" altLang="en-US"/>
              <a:t>Natural Position: E&amp; P Producer</a:t>
            </a:r>
          </a:p>
        </p:txBody>
      </p:sp>
      <p:sp>
        <p:nvSpPr>
          <p:cNvPr id="7172" name="Rectangle 4"/>
          <p:cNvSpPr>
            <a:spLocks noChangeArrowheads="1"/>
          </p:cNvSpPr>
          <p:nvPr/>
        </p:nvSpPr>
        <p:spPr bwMode="auto">
          <a:xfrm>
            <a:off x="6096000" y="2362200"/>
            <a:ext cx="1981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dirty="0"/>
              <a:t>Crude Gatherer</a:t>
            </a:r>
          </a:p>
        </p:txBody>
      </p:sp>
      <p:sp>
        <p:nvSpPr>
          <p:cNvPr id="7171" name="Rectangle 3"/>
          <p:cNvSpPr>
            <a:spLocks noChangeArrowheads="1"/>
          </p:cNvSpPr>
          <p:nvPr/>
        </p:nvSpPr>
        <p:spPr bwMode="auto">
          <a:xfrm>
            <a:off x="685800" y="2286000"/>
            <a:ext cx="1981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dirty="0"/>
              <a:t>E&amp; P Producer:</a:t>
            </a:r>
          </a:p>
          <a:p>
            <a:pPr algn="ctr"/>
            <a:r>
              <a:rPr lang="en-US" altLang="en-US" sz="1600" dirty="0"/>
              <a:t>Makamerich</a:t>
            </a:r>
          </a:p>
          <a:p>
            <a:pPr algn="ctr"/>
            <a:r>
              <a:rPr lang="en-US" altLang="en-US" sz="1600" dirty="0"/>
              <a:t>Field</a:t>
            </a:r>
          </a:p>
        </p:txBody>
      </p:sp>
      <p:sp>
        <p:nvSpPr>
          <p:cNvPr id="7173" name="Line 5"/>
          <p:cNvSpPr>
            <a:spLocks noChangeShapeType="1"/>
          </p:cNvSpPr>
          <p:nvPr/>
        </p:nvSpPr>
        <p:spPr bwMode="auto">
          <a:xfrm>
            <a:off x="2667000" y="3200400"/>
            <a:ext cx="342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Line 6"/>
          <p:cNvSpPr>
            <a:spLocks noChangeShapeType="1"/>
          </p:cNvSpPr>
          <p:nvPr/>
        </p:nvSpPr>
        <p:spPr bwMode="auto">
          <a:xfrm flipH="1">
            <a:off x="2667000" y="2514600"/>
            <a:ext cx="342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Text Box 7"/>
          <p:cNvSpPr txBox="1">
            <a:spLocks noChangeArrowheads="1"/>
          </p:cNvSpPr>
          <p:nvPr/>
        </p:nvSpPr>
        <p:spPr bwMode="auto">
          <a:xfrm>
            <a:off x="3657600" y="2819400"/>
            <a:ext cx="132397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t>Sell BBL of Oil</a:t>
            </a:r>
          </a:p>
        </p:txBody>
      </p:sp>
      <p:sp>
        <p:nvSpPr>
          <p:cNvPr id="7176" name="Text Box 8"/>
          <p:cNvSpPr txBox="1">
            <a:spLocks noChangeArrowheads="1"/>
          </p:cNvSpPr>
          <p:nvPr/>
        </p:nvSpPr>
        <p:spPr bwMode="auto">
          <a:xfrm>
            <a:off x="3261143" y="1252538"/>
            <a:ext cx="2513765" cy="954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dirty="0"/>
              <a:t>Receive Floating Index Price </a:t>
            </a:r>
          </a:p>
          <a:p>
            <a:pPr algn="ctr"/>
            <a:r>
              <a:rPr lang="en-US" altLang="en-US" sz="1400" dirty="0"/>
              <a:t>+</a:t>
            </a:r>
          </a:p>
          <a:p>
            <a:pPr algn="ctr"/>
            <a:r>
              <a:rPr lang="en-US" altLang="en-US" sz="1400" dirty="0"/>
              <a:t> Location &amp; Quality Differential</a:t>
            </a:r>
          </a:p>
          <a:p>
            <a:pPr algn="ctr"/>
            <a:r>
              <a:rPr lang="en-US" altLang="en-US" sz="1400" dirty="0"/>
              <a:t>(+$10.00/bbl)</a:t>
            </a:r>
          </a:p>
        </p:txBody>
      </p:sp>
      <p:sp>
        <p:nvSpPr>
          <p:cNvPr id="7177" name="Rectangle 9"/>
          <p:cNvSpPr>
            <a:spLocks noChangeArrowheads="1"/>
          </p:cNvSpPr>
          <p:nvPr/>
        </p:nvSpPr>
        <p:spPr bwMode="auto">
          <a:xfrm>
            <a:off x="685800" y="5410200"/>
            <a:ext cx="1981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Gas Gatherer</a:t>
            </a:r>
          </a:p>
        </p:txBody>
      </p:sp>
      <p:sp>
        <p:nvSpPr>
          <p:cNvPr id="7179" name="Line 11"/>
          <p:cNvSpPr>
            <a:spLocks noChangeShapeType="1"/>
          </p:cNvSpPr>
          <p:nvPr/>
        </p:nvSpPr>
        <p:spPr bwMode="auto">
          <a:xfrm flipV="1">
            <a:off x="2057400" y="34290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Line 12"/>
          <p:cNvSpPr>
            <a:spLocks noChangeShapeType="1"/>
          </p:cNvSpPr>
          <p:nvPr/>
        </p:nvSpPr>
        <p:spPr bwMode="auto">
          <a:xfrm>
            <a:off x="838200" y="34290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1" name="Text Box 13"/>
          <p:cNvSpPr txBox="1">
            <a:spLocks noChangeArrowheads="1"/>
          </p:cNvSpPr>
          <p:nvPr/>
        </p:nvSpPr>
        <p:spPr bwMode="auto">
          <a:xfrm>
            <a:off x="1066800" y="3962400"/>
            <a:ext cx="771525"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t>Sell </a:t>
            </a:r>
          </a:p>
          <a:p>
            <a:r>
              <a:rPr lang="en-US" altLang="en-US" sz="1400" dirty="0"/>
              <a:t>Natural </a:t>
            </a:r>
          </a:p>
          <a:p>
            <a:r>
              <a:rPr lang="en-US" altLang="en-US" sz="1400" dirty="0"/>
              <a:t>Gas</a:t>
            </a:r>
          </a:p>
        </p:txBody>
      </p:sp>
      <p:sp>
        <p:nvSpPr>
          <p:cNvPr id="7182" name="Text Box 14"/>
          <p:cNvSpPr txBox="1">
            <a:spLocks noChangeArrowheads="1"/>
          </p:cNvSpPr>
          <p:nvPr/>
        </p:nvSpPr>
        <p:spPr bwMode="auto">
          <a:xfrm>
            <a:off x="2203980" y="3962400"/>
            <a:ext cx="2319866" cy="954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dirty="0"/>
              <a:t>Receive Floating Index Price </a:t>
            </a:r>
          </a:p>
          <a:p>
            <a:pPr algn="ctr"/>
            <a:r>
              <a:rPr lang="en-US" altLang="en-US" sz="1400" dirty="0"/>
              <a:t>+</a:t>
            </a:r>
          </a:p>
          <a:p>
            <a:pPr algn="ctr"/>
            <a:r>
              <a:rPr lang="en-US" altLang="en-US" sz="1400" dirty="0"/>
              <a:t> Location Differential</a:t>
            </a:r>
          </a:p>
          <a:p>
            <a:pPr algn="ctr"/>
            <a:r>
              <a:rPr lang="en-US" altLang="en-US" sz="1400" dirty="0"/>
              <a:t>(+$0.05/mmBTU)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What are the Risks?</a:t>
            </a:r>
          </a:p>
        </p:txBody>
      </p:sp>
      <p:sp>
        <p:nvSpPr>
          <p:cNvPr id="8195" name="Rectangle 3"/>
          <p:cNvSpPr>
            <a:spLocks noGrp="1" noChangeArrowheads="1"/>
          </p:cNvSpPr>
          <p:nvPr>
            <p:ph type="body" idx="1"/>
          </p:nvPr>
        </p:nvSpPr>
        <p:spPr>
          <a:xfrm>
            <a:off x="685800" y="1676400"/>
            <a:ext cx="7772400" cy="4800600"/>
          </a:xfrm>
        </p:spPr>
        <p:txBody>
          <a:bodyPr/>
          <a:lstStyle/>
          <a:p>
            <a:r>
              <a:rPr lang="en-US" altLang="en-US" dirty="0"/>
              <a:t>Crude</a:t>
            </a:r>
          </a:p>
          <a:p>
            <a:pPr lvl="1"/>
            <a:r>
              <a:rPr lang="en-US" altLang="en-US" dirty="0">
                <a:highlight>
                  <a:srgbClr val="FFFF00"/>
                </a:highlight>
              </a:rPr>
              <a:t>Price</a:t>
            </a:r>
            <a:r>
              <a:rPr lang="en-US" altLang="en-US" dirty="0"/>
              <a:t> (Index Price @ Cushing, OK for WTI)</a:t>
            </a:r>
          </a:p>
          <a:p>
            <a:pPr lvl="1"/>
            <a:r>
              <a:rPr lang="en-US" altLang="en-US" dirty="0">
                <a:highlight>
                  <a:srgbClr val="FFFF00"/>
                </a:highlight>
              </a:rPr>
              <a:t>Location Basis </a:t>
            </a:r>
            <a:r>
              <a:rPr lang="en-US" altLang="en-US" dirty="0"/>
              <a:t>(Premium – closer to refineries)</a:t>
            </a:r>
          </a:p>
          <a:p>
            <a:pPr lvl="1"/>
            <a:r>
              <a:rPr lang="en-US" altLang="en-US" dirty="0">
                <a:highlight>
                  <a:srgbClr val="FFFF00"/>
                </a:highlight>
              </a:rPr>
              <a:t>Quality</a:t>
            </a:r>
            <a:r>
              <a:rPr lang="en-US" altLang="en-US" dirty="0"/>
              <a:t> (Sulfur, API gravity) (Premium – 50 API)</a:t>
            </a:r>
          </a:p>
          <a:p>
            <a:endParaRPr lang="en-US" altLang="en-US" dirty="0"/>
          </a:p>
          <a:p>
            <a:r>
              <a:rPr lang="en-US" altLang="en-US" dirty="0"/>
              <a:t>Natural Gas</a:t>
            </a:r>
          </a:p>
          <a:p>
            <a:pPr lvl="1"/>
            <a:r>
              <a:rPr lang="en-US" altLang="en-US" dirty="0"/>
              <a:t>Price (Index @ HH, LA)</a:t>
            </a:r>
          </a:p>
          <a:p>
            <a:pPr lvl="1"/>
            <a:r>
              <a:rPr lang="en-US" altLang="en-US" dirty="0"/>
              <a:t>Location Basis (Premium close to CC)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990600"/>
          </a:xfrm>
        </p:spPr>
        <p:txBody>
          <a:bodyPr/>
          <a:lstStyle/>
          <a:p>
            <a:r>
              <a:rPr lang="en-US" altLang="en-US"/>
              <a:t>Natural Position: E&amp; P Producer</a:t>
            </a:r>
          </a:p>
        </p:txBody>
      </p:sp>
      <p:sp>
        <p:nvSpPr>
          <p:cNvPr id="9219" name="Rectangle 3"/>
          <p:cNvSpPr>
            <a:spLocks noChangeArrowheads="1"/>
          </p:cNvSpPr>
          <p:nvPr/>
        </p:nvSpPr>
        <p:spPr bwMode="auto">
          <a:xfrm>
            <a:off x="6989763" y="3575050"/>
            <a:ext cx="1103312" cy="820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Crude Gatherer</a:t>
            </a:r>
          </a:p>
        </p:txBody>
      </p:sp>
      <p:sp>
        <p:nvSpPr>
          <p:cNvPr id="9220" name="Rectangle 4"/>
          <p:cNvSpPr>
            <a:spLocks noChangeArrowheads="1"/>
          </p:cNvSpPr>
          <p:nvPr/>
        </p:nvSpPr>
        <p:spPr bwMode="auto">
          <a:xfrm>
            <a:off x="3932238" y="3492500"/>
            <a:ext cx="1103313" cy="822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E&amp; P Producer:</a:t>
            </a:r>
          </a:p>
          <a:p>
            <a:pPr algn="ctr"/>
            <a:r>
              <a:rPr lang="en-US" altLang="en-US" dirty="0"/>
              <a:t>Makamerich</a:t>
            </a:r>
          </a:p>
          <a:p>
            <a:pPr algn="ctr"/>
            <a:r>
              <a:rPr lang="en-US" altLang="en-US" dirty="0"/>
              <a:t>Field</a:t>
            </a:r>
          </a:p>
        </p:txBody>
      </p:sp>
      <p:sp>
        <p:nvSpPr>
          <p:cNvPr id="9221" name="Line 5"/>
          <p:cNvSpPr>
            <a:spLocks noChangeShapeType="1"/>
          </p:cNvSpPr>
          <p:nvPr/>
        </p:nvSpPr>
        <p:spPr bwMode="auto">
          <a:xfrm>
            <a:off x="5081588" y="4176713"/>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Line 6"/>
          <p:cNvSpPr>
            <a:spLocks noChangeShapeType="1"/>
          </p:cNvSpPr>
          <p:nvPr/>
        </p:nvSpPr>
        <p:spPr bwMode="auto">
          <a:xfrm flipH="1">
            <a:off x="5081588" y="3684588"/>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Text Box 7"/>
          <p:cNvSpPr txBox="1">
            <a:spLocks noChangeArrowheads="1"/>
          </p:cNvSpPr>
          <p:nvPr/>
        </p:nvSpPr>
        <p:spPr bwMode="auto">
          <a:xfrm>
            <a:off x="5334000" y="3810000"/>
            <a:ext cx="1165225"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Sell BBL of Oil</a:t>
            </a:r>
          </a:p>
        </p:txBody>
      </p:sp>
      <p:sp>
        <p:nvSpPr>
          <p:cNvPr id="9224" name="Text Box 8"/>
          <p:cNvSpPr txBox="1">
            <a:spLocks noChangeArrowheads="1"/>
          </p:cNvSpPr>
          <p:nvPr/>
        </p:nvSpPr>
        <p:spPr bwMode="auto">
          <a:xfrm>
            <a:off x="5394325" y="2590800"/>
            <a:ext cx="220980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Receive Floating Index Price </a:t>
            </a:r>
          </a:p>
          <a:p>
            <a:pPr algn="ctr"/>
            <a:r>
              <a:rPr lang="en-US" altLang="en-US" dirty="0"/>
              <a:t>+</a:t>
            </a:r>
          </a:p>
          <a:p>
            <a:pPr algn="ctr"/>
            <a:r>
              <a:rPr lang="en-US" altLang="en-US" dirty="0"/>
              <a:t> Location &amp; Quality Differential (+10.00)</a:t>
            </a:r>
          </a:p>
        </p:txBody>
      </p:sp>
      <p:sp>
        <p:nvSpPr>
          <p:cNvPr id="9225" name="Rectangle 9"/>
          <p:cNvSpPr>
            <a:spLocks noChangeArrowheads="1"/>
          </p:cNvSpPr>
          <p:nvPr/>
        </p:nvSpPr>
        <p:spPr bwMode="auto">
          <a:xfrm>
            <a:off x="3932238" y="5765800"/>
            <a:ext cx="1103313" cy="820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Gas Gatherer</a:t>
            </a:r>
          </a:p>
        </p:txBody>
      </p:sp>
      <p:sp>
        <p:nvSpPr>
          <p:cNvPr id="9226" name="Line 10"/>
          <p:cNvSpPr>
            <a:spLocks noChangeShapeType="1"/>
          </p:cNvSpPr>
          <p:nvPr/>
        </p:nvSpPr>
        <p:spPr bwMode="auto">
          <a:xfrm flipV="1">
            <a:off x="4148138" y="4341813"/>
            <a:ext cx="0" cy="1423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Line 11"/>
          <p:cNvSpPr>
            <a:spLocks noChangeShapeType="1"/>
          </p:cNvSpPr>
          <p:nvPr/>
        </p:nvSpPr>
        <p:spPr bwMode="auto">
          <a:xfrm>
            <a:off x="4784725" y="4341813"/>
            <a:ext cx="0" cy="1423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Text Box 12"/>
          <p:cNvSpPr txBox="1">
            <a:spLocks noChangeArrowheads="1"/>
          </p:cNvSpPr>
          <p:nvPr/>
        </p:nvSpPr>
        <p:spPr bwMode="auto">
          <a:xfrm>
            <a:off x="4876800" y="5334000"/>
            <a:ext cx="1295400" cy="284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Sell Natural Gas</a:t>
            </a:r>
          </a:p>
        </p:txBody>
      </p:sp>
      <p:sp>
        <p:nvSpPr>
          <p:cNvPr id="9229" name="Text Box 13"/>
          <p:cNvSpPr txBox="1">
            <a:spLocks noChangeArrowheads="1"/>
          </p:cNvSpPr>
          <p:nvPr/>
        </p:nvSpPr>
        <p:spPr bwMode="auto">
          <a:xfrm>
            <a:off x="1874837" y="5224464"/>
            <a:ext cx="2011363"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t>Receive Floating Index Price </a:t>
            </a:r>
          </a:p>
          <a:p>
            <a:pPr algn="ctr"/>
            <a:r>
              <a:rPr lang="en-US" altLang="en-US" dirty="0"/>
              <a:t>+</a:t>
            </a:r>
          </a:p>
          <a:p>
            <a:pPr algn="ctr"/>
            <a:r>
              <a:rPr lang="en-US" altLang="en-US" dirty="0"/>
              <a:t> Location Differential ($0.02)</a:t>
            </a:r>
          </a:p>
        </p:txBody>
      </p:sp>
      <p:sp>
        <p:nvSpPr>
          <p:cNvPr id="9231" name="Line 15"/>
          <p:cNvSpPr>
            <a:spLocks noChangeShapeType="1"/>
          </p:cNvSpPr>
          <p:nvPr/>
        </p:nvSpPr>
        <p:spPr bwMode="auto">
          <a:xfrm flipV="1">
            <a:off x="4114800" y="2057400"/>
            <a:ext cx="0" cy="1423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16"/>
          <p:cNvSpPr>
            <a:spLocks noChangeShapeType="1"/>
          </p:cNvSpPr>
          <p:nvPr/>
        </p:nvSpPr>
        <p:spPr bwMode="auto">
          <a:xfrm>
            <a:off x="4791652" y="2057400"/>
            <a:ext cx="0" cy="1423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Rectangle 17"/>
          <p:cNvSpPr>
            <a:spLocks noChangeArrowheads="1"/>
          </p:cNvSpPr>
          <p:nvPr/>
        </p:nvSpPr>
        <p:spPr bwMode="auto">
          <a:xfrm>
            <a:off x="3932238" y="1219200"/>
            <a:ext cx="1103313" cy="822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Gas Broker:</a:t>
            </a:r>
          </a:p>
          <a:p>
            <a:pPr algn="ctr"/>
            <a:r>
              <a:rPr lang="en-US" altLang="en-US" dirty="0"/>
              <a:t>Fixed Price </a:t>
            </a:r>
          </a:p>
          <a:p>
            <a:pPr algn="ctr"/>
            <a:r>
              <a:rPr lang="en-US" altLang="en-US" dirty="0"/>
              <a:t>Gas Swap</a:t>
            </a:r>
          </a:p>
        </p:txBody>
      </p:sp>
      <p:sp>
        <p:nvSpPr>
          <p:cNvPr id="9234" name="Text Box 18"/>
          <p:cNvSpPr txBox="1">
            <a:spLocks noChangeArrowheads="1"/>
          </p:cNvSpPr>
          <p:nvPr/>
        </p:nvSpPr>
        <p:spPr bwMode="auto">
          <a:xfrm>
            <a:off x="5218112" y="1781174"/>
            <a:ext cx="2782887"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Receive Fixed Natural Gas Price</a:t>
            </a:r>
          </a:p>
          <a:p>
            <a:r>
              <a:rPr lang="en-US" altLang="en-US" dirty="0"/>
              <a:t>Fixed Agua Dulce  = $2.80/mmBTU</a:t>
            </a:r>
          </a:p>
          <a:p>
            <a:r>
              <a:rPr lang="en-US" altLang="en-US" dirty="0"/>
              <a:t>Fixed HH = $2.75/mmBTU</a:t>
            </a:r>
          </a:p>
        </p:txBody>
      </p:sp>
      <p:sp>
        <p:nvSpPr>
          <p:cNvPr id="9235" name="Text Box 19"/>
          <p:cNvSpPr txBox="1">
            <a:spLocks noChangeArrowheads="1"/>
          </p:cNvSpPr>
          <p:nvPr/>
        </p:nvSpPr>
        <p:spPr bwMode="auto">
          <a:xfrm>
            <a:off x="2590800" y="2133600"/>
            <a:ext cx="12954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Give Floating Index Natural Gas Price</a:t>
            </a:r>
          </a:p>
        </p:txBody>
      </p:sp>
      <p:sp>
        <p:nvSpPr>
          <p:cNvPr id="9236" name="Line 20"/>
          <p:cNvSpPr>
            <a:spLocks noChangeShapeType="1"/>
          </p:cNvSpPr>
          <p:nvPr/>
        </p:nvSpPr>
        <p:spPr bwMode="auto">
          <a:xfrm>
            <a:off x="2017713" y="4087236"/>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Line 21"/>
          <p:cNvSpPr>
            <a:spLocks noChangeShapeType="1"/>
          </p:cNvSpPr>
          <p:nvPr/>
        </p:nvSpPr>
        <p:spPr bwMode="auto">
          <a:xfrm flipH="1">
            <a:off x="2024063" y="3657600"/>
            <a:ext cx="1908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Rectangle 22"/>
          <p:cNvSpPr>
            <a:spLocks noChangeArrowheads="1"/>
          </p:cNvSpPr>
          <p:nvPr/>
        </p:nvSpPr>
        <p:spPr bwMode="auto">
          <a:xfrm>
            <a:off x="381000" y="3505200"/>
            <a:ext cx="1636713" cy="820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Investment Bank:</a:t>
            </a:r>
          </a:p>
          <a:p>
            <a:pPr algn="ctr"/>
            <a:r>
              <a:rPr lang="en-US" altLang="en-US" dirty="0"/>
              <a:t>Fixed Price Crude Swap</a:t>
            </a:r>
          </a:p>
        </p:txBody>
      </p:sp>
      <p:sp>
        <p:nvSpPr>
          <p:cNvPr id="9239" name="Text Box 23"/>
          <p:cNvSpPr txBox="1">
            <a:spLocks noChangeArrowheads="1"/>
          </p:cNvSpPr>
          <p:nvPr/>
        </p:nvSpPr>
        <p:spPr bwMode="auto">
          <a:xfrm>
            <a:off x="2209800" y="2971800"/>
            <a:ext cx="1295400" cy="64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Give Floating Index Crude Price</a:t>
            </a:r>
          </a:p>
        </p:txBody>
      </p:sp>
      <p:sp>
        <p:nvSpPr>
          <p:cNvPr id="9240" name="Text Box 24"/>
          <p:cNvSpPr txBox="1">
            <a:spLocks noChangeArrowheads="1"/>
          </p:cNvSpPr>
          <p:nvPr/>
        </p:nvSpPr>
        <p:spPr bwMode="auto">
          <a:xfrm>
            <a:off x="2057400" y="4223259"/>
            <a:ext cx="1716088"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Receive Fixed Crude Price </a:t>
            </a:r>
          </a:p>
          <a:p>
            <a:pPr marL="228600" indent="-228600">
              <a:buAutoNum type="alphaUcPeriod"/>
            </a:pPr>
            <a:r>
              <a:rPr lang="en-US" altLang="en-US" dirty="0"/>
              <a:t>Eagle Ford = $48</a:t>
            </a:r>
          </a:p>
          <a:p>
            <a:pPr marL="228600" indent="-228600">
              <a:buAutoNum type="alphaUcPeriod"/>
            </a:pPr>
            <a:r>
              <a:rPr lang="en-US" altLang="en-US" dirty="0"/>
              <a:t>WTI, Cushing = $40</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7417</TotalTime>
  <Words>1612</Words>
  <Application>Microsoft Office PowerPoint</Application>
  <PresentationFormat>全屏显示(4:3)</PresentationFormat>
  <Paragraphs>393</Paragraphs>
  <Slides>28</Slides>
  <Notes>28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Arial</vt:lpstr>
      <vt:lpstr>Calibri</vt:lpstr>
      <vt:lpstr>Times New Roman</vt:lpstr>
      <vt:lpstr>Default Design</vt:lpstr>
      <vt:lpstr>Identifying Price Risk &amp;  Creating Swap Diagrams</vt:lpstr>
      <vt:lpstr>Identifying Price Risk</vt:lpstr>
      <vt:lpstr>Typical Transaction</vt:lpstr>
      <vt:lpstr>Swap Diagrams</vt:lpstr>
      <vt:lpstr>Swap Diagram</vt:lpstr>
      <vt:lpstr>Natural Position: Crude Producer</vt:lpstr>
      <vt:lpstr>Natural Position: E&amp; P Producer</vt:lpstr>
      <vt:lpstr>What are the Risks?</vt:lpstr>
      <vt:lpstr>Natural Position: E&amp; P Producer</vt:lpstr>
      <vt:lpstr>Natural Position: Are my Risks Hedged?</vt:lpstr>
      <vt:lpstr>Hedging The Crude</vt:lpstr>
      <vt:lpstr>Hedging the Natural Gas</vt:lpstr>
      <vt:lpstr>What is my Position?</vt:lpstr>
      <vt:lpstr>Example</vt:lpstr>
      <vt:lpstr>Hedging The Crude</vt:lpstr>
      <vt:lpstr>Hedging The Crude</vt:lpstr>
      <vt:lpstr>What is my Position?:  Crude Hedge</vt:lpstr>
      <vt:lpstr>Hedging the Natural Gas:Q1, 2007</vt:lpstr>
      <vt:lpstr>Hedging the Natural Gas:</vt:lpstr>
      <vt:lpstr>Hedging the Natural Gas</vt:lpstr>
      <vt:lpstr>What is my Position?:  Nat. Gas Hedge</vt:lpstr>
      <vt:lpstr>Example 2: Q1, 2007</vt:lpstr>
      <vt:lpstr>Hedging The Crude: Ex. #2</vt:lpstr>
      <vt:lpstr>What is my Position?:  Ex. #2 Crude Hedge</vt:lpstr>
      <vt:lpstr>Hedging The Crude: Ex. #2  Crude Hedge</vt:lpstr>
      <vt:lpstr>What is my Position?:   Ex. #2 Crude Hedge</vt:lpstr>
      <vt:lpstr>Hedging the Natural Gas</vt:lpstr>
      <vt:lpstr>What is my Position?: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Price Risk &amp;  Creating Swap Diagrams</dc:title>
  <dc:creator>DHallermann</dc:creator>
  <cp:lastModifiedBy>Chunlin Shi (SME, 119020368)</cp:lastModifiedBy>
  <cp:revision>14</cp:revision>
  <dcterms:created xsi:type="dcterms:W3CDTF">2004-02-01T19:30:59Z</dcterms:created>
  <dcterms:modified xsi:type="dcterms:W3CDTF">2024-09-28T23:49:51Z</dcterms:modified>
</cp:coreProperties>
</file>