
<file path=[Content_Types].xml><?xml version="1.0" encoding="utf-8"?>
<Types xmlns="http://schemas.openxmlformats.org/package/2006/content-types">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7" r:id="rId2"/>
    <p:sldId id="258" r:id="rId3"/>
    <p:sldId id="259" r:id="rId4"/>
    <p:sldId id="260" r:id="rId5"/>
    <p:sldId id="261" r:id="rId6"/>
    <p:sldId id="262" r:id="rId7"/>
    <p:sldId id="263" r:id="rId8"/>
    <p:sldId id="264" r:id="rId9"/>
    <p:sldId id="265" r:id="rId10"/>
    <p:sldId id="269" r:id="rId11"/>
    <p:sldId id="270" r:id="rId12"/>
    <p:sldId id="271"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93" r:id="rId26"/>
    <p:sldId id="294" r:id="rId27"/>
    <p:sldId id="295" r:id="rId28"/>
    <p:sldId id="296" r:id="rId29"/>
    <p:sldId id="297" r:id="rId30"/>
    <p:sldId id="298" r:id="rId31"/>
    <p:sldId id="299" r:id="rId32"/>
    <p:sldId id="300" r:id="rId33"/>
    <p:sldId id="301" r:id="rId34"/>
    <p:sldId id="304" r:id="rId35"/>
    <p:sldId id="305" r:id="rId36"/>
    <p:sldId id="306" r:id="rId37"/>
    <p:sldId id="307" r:id="rId38"/>
    <p:sldId id="318" r:id="rId39"/>
    <p:sldId id="319" r:id="rId40"/>
    <p:sldId id="325" r:id="rId41"/>
    <p:sldId id="326" r:id="rId42"/>
    <p:sldId id="328" r:id="rId43"/>
    <p:sldId id="329" r:id="rId44"/>
    <p:sldId id="330" r:id="rId45"/>
    <p:sldId id="331" r:id="rId46"/>
    <p:sldId id="332" r:id="rId47"/>
    <p:sldId id="333" r:id="rId48"/>
    <p:sldId id="334" r:id="rId49"/>
    <p:sldId id="335" r:id="rId50"/>
    <p:sldId id="336" r:id="rId51"/>
    <p:sldId id="337"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95859A-9D5C-4EA5-977D-51DFDCF6B323}" type="datetimeFigureOut">
              <a:rPr lang="en-US" smtClean="0"/>
              <a:pPr/>
              <a:t>9/23/2020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95C214-A1D5-4382-88EF-81F8BDC6D7B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7"/>
          <p:cNvSpPr>
            <a:spLocks noGrp="1" noChangeArrowheads="1"/>
          </p:cNvSpPr>
          <p:nvPr>
            <p:ph type="sldNum" sz="quarter" idx="5"/>
          </p:nvPr>
        </p:nvSpPr>
        <p:spPr>
          <a:noFill/>
        </p:spPr>
        <p:txBody>
          <a:bodyPr/>
          <a:lstStyle/>
          <a:p>
            <a:fld id="{8AA73ACF-E007-4B52-AA42-8CCA18B801C9}" type="slidenum">
              <a:rPr lang="en-US" smtClean="0"/>
              <a:pPr/>
              <a:t>1</a:t>
            </a:fld>
            <a:endParaRPr lang="en-US" smtClean="0"/>
          </a:p>
        </p:txBody>
      </p:sp>
      <p:sp>
        <p:nvSpPr>
          <p:cNvPr id="466947" name="Rectangle 2"/>
          <p:cNvSpPr>
            <a:spLocks noGrp="1" noRot="1" noChangeAspect="1" noChangeArrowheads="1" noTextEdit="1"/>
          </p:cNvSpPr>
          <p:nvPr>
            <p:ph type="sldImg"/>
          </p:nvPr>
        </p:nvSpPr>
        <p:spPr>
          <a:ln/>
        </p:spPr>
      </p:sp>
      <p:sp>
        <p:nvSpPr>
          <p:cNvPr id="4669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7"/>
          <p:cNvSpPr>
            <a:spLocks noGrp="1" noChangeArrowheads="1"/>
          </p:cNvSpPr>
          <p:nvPr>
            <p:ph type="sldNum" sz="quarter" idx="5"/>
          </p:nvPr>
        </p:nvSpPr>
        <p:spPr>
          <a:noFill/>
        </p:spPr>
        <p:txBody>
          <a:bodyPr/>
          <a:lstStyle/>
          <a:p>
            <a:fld id="{A40F7FBD-BC63-4B63-B2F5-5D72EAE44312}" type="slidenum">
              <a:rPr lang="en-US" smtClean="0"/>
              <a:pPr/>
              <a:t>11</a:t>
            </a:fld>
            <a:endParaRPr lang="en-US" smtClean="0"/>
          </a:p>
        </p:txBody>
      </p:sp>
      <p:sp>
        <p:nvSpPr>
          <p:cNvPr id="479235" name="Rectangle 2"/>
          <p:cNvSpPr>
            <a:spLocks noGrp="1" noRot="1" noChangeAspect="1" noChangeArrowheads="1" noTextEdit="1"/>
          </p:cNvSpPr>
          <p:nvPr>
            <p:ph type="sldImg"/>
          </p:nvPr>
        </p:nvSpPr>
        <p:spPr>
          <a:xfrm>
            <a:off x="1146175" y="685800"/>
            <a:ext cx="4567238" cy="3425825"/>
          </a:xfrm>
          <a:ln/>
        </p:spPr>
      </p:sp>
      <p:sp>
        <p:nvSpPr>
          <p:cNvPr id="479236" name="Rectangle 3"/>
          <p:cNvSpPr>
            <a:spLocks noGrp="1" noChangeArrowheads="1"/>
          </p:cNvSpPr>
          <p:nvPr>
            <p:ph type="body" idx="1"/>
          </p:nvPr>
        </p:nvSpPr>
        <p:spPr>
          <a:xfrm>
            <a:off x="913805" y="4342191"/>
            <a:ext cx="5030391" cy="4115405"/>
          </a:xfrm>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7"/>
          <p:cNvSpPr>
            <a:spLocks noGrp="1" noChangeArrowheads="1"/>
          </p:cNvSpPr>
          <p:nvPr>
            <p:ph type="sldNum" sz="quarter" idx="5"/>
          </p:nvPr>
        </p:nvSpPr>
        <p:spPr>
          <a:noFill/>
        </p:spPr>
        <p:txBody>
          <a:bodyPr/>
          <a:lstStyle/>
          <a:p>
            <a:fld id="{83ADE5AE-74AF-4CD4-B96C-C827777F326C}" type="slidenum">
              <a:rPr lang="en-US" smtClean="0"/>
              <a:pPr/>
              <a:t>12</a:t>
            </a:fld>
            <a:endParaRPr lang="en-US" smtClean="0"/>
          </a:p>
        </p:txBody>
      </p:sp>
      <p:sp>
        <p:nvSpPr>
          <p:cNvPr id="480259" name="Rectangle 2"/>
          <p:cNvSpPr>
            <a:spLocks noGrp="1" noRot="1" noChangeAspect="1" noChangeArrowheads="1" noTextEdit="1"/>
          </p:cNvSpPr>
          <p:nvPr>
            <p:ph type="sldImg"/>
          </p:nvPr>
        </p:nvSpPr>
        <p:spPr>
          <a:xfrm>
            <a:off x="1147763" y="687388"/>
            <a:ext cx="4564062" cy="3424237"/>
          </a:xfrm>
          <a:ln/>
        </p:spPr>
      </p:sp>
      <p:sp>
        <p:nvSpPr>
          <p:cNvPr id="480260" name="Rectangle 3"/>
          <p:cNvSpPr>
            <a:spLocks noGrp="1" noChangeArrowheads="1"/>
          </p:cNvSpPr>
          <p:nvPr>
            <p:ph type="body" idx="1"/>
          </p:nvPr>
        </p:nvSpPr>
        <p:spPr>
          <a:xfrm>
            <a:off x="913805" y="4342191"/>
            <a:ext cx="5030391" cy="4115405"/>
          </a:xfrm>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7"/>
          <p:cNvSpPr>
            <a:spLocks noGrp="1" noChangeArrowheads="1"/>
          </p:cNvSpPr>
          <p:nvPr>
            <p:ph type="sldNum" sz="quarter" idx="5"/>
          </p:nvPr>
        </p:nvSpPr>
        <p:spPr>
          <a:noFill/>
        </p:spPr>
        <p:txBody>
          <a:bodyPr/>
          <a:lstStyle/>
          <a:p>
            <a:fld id="{2C8FADAD-8907-4925-9615-B4A27DE6A4AB}" type="slidenum">
              <a:rPr lang="en-US" smtClean="0"/>
              <a:pPr/>
              <a:t>13</a:t>
            </a:fld>
            <a:endParaRPr lang="en-US" smtClean="0"/>
          </a:p>
        </p:txBody>
      </p:sp>
      <p:sp>
        <p:nvSpPr>
          <p:cNvPr id="486403" name="Rectangle 2"/>
          <p:cNvSpPr>
            <a:spLocks noGrp="1" noRot="1" noChangeAspect="1" noChangeArrowheads="1" noTextEdit="1"/>
          </p:cNvSpPr>
          <p:nvPr>
            <p:ph type="sldImg"/>
          </p:nvPr>
        </p:nvSpPr>
        <p:spPr>
          <a:xfrm>
            <a:off x="1144588" y="685800"/>
            <a:ext cx="4570412" cy="3429000"/>
          </a:xfrm>
          <a:ln/>
        </p:spPr>
      </p:sp>
      <p:sp>
        <p:nvSpPr>
          <p:cNvPr id="486404" name="Rectangle 3"/>
          <p:cNvSpPr>
            <a:spLocks noGrp="1" noChangeArrowheads="1"/>
          </p:cNvSpPr>
          <p:nvPr>
            <p:ph type="body" idx="1"/>
          </p:nvPr>
        </p:nvSpPr>
        <p:spPr>
          <a:xfrm>
            <a:off x="913805" y="4343704"/>
            <a:ext cx="5030391" cy="4113892"/>
          </a:xfrm>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7"/>
          <p:cNvSpPr>
            <a:spLocks noGrp="1" noChangeArrowheads="1"/>
          </p:cNvSpPr>
          <p:nvPr>
            <p:ph type="sldNum" sz="quarter" idx="5"/>
          </p:nvPr>
        </p:nvSpPr>
        <p:spPr>
          <a:noFill/>
        </p:spPr>
        <p:txBody>
          <a:bodyPr/>
          <a:lstStyle/>
          <a:p>
            <a:fld id="{9E6FE616-67BF-4AFC-8472-0E18951C2C38}" type="slidenum">
              <a:rPr lang="en-US" smtClean="0"/>
              <a:pPr/>
              <a:t>14</a:t>
            </a:fld>
            <a:endParaRPr lang="en-US" smtClean="0"/>
          </a:p>
        </p:txBody>
      </p:sp>
      <p:sp>
        <p:nvSpPr>
          <p:cNvPr id="487427" name="Rectangle 2"/>
          <p:cNvSpPr>
            <a:spLocks noGrp="1" noRot="1" noChangeAspect="1" noChangeArrowheads="1" noTextEdit="1"/>
          </p:cNvSpPr>
          <p:nvPr>
            <p:ph type="sldImg"/>
          </p:nvPr>
        </p:nvSpPr>
        <p:spPr>
          <a:xfrm>
            <a:off x="1144588" y="685800"/>
            <a:ext cx="4570412" cy="3429000"/>
          </a:xfrm>
          <a:ln/>
        </p:spPr>
      </p:sp>
      <p:sp>
        <p:nvSpPr>
          <p:cNvPr id="487428" name="Rectangle 3"/>
          <p:cNvSpPr>
            <a:spLocks noGrp="1" noChangeArrowheads="1"/>
          </p:cNvSpPr>
          <p:nvPr>
            <p:ph type="body" idx="1"/>
          </p:nvPr>
        </p:nvSpPr>
        <p:spPr>
          <a:xfrm>
            <a:off x="913805" y="4343704"/>
            <a:ext cx="5030391" cy="4113892"/>
          </a:xfrm>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7"/>
          <p:cNvSpPr>
            <a:spLocks noGrp="1" noChangeArrowheads="1"/>
          </p:cNvSpPr>
          <p:nvPr>
            <p:ph type="sldNum" sz="quarter" idx="5"/>
          </p:nvPr>
        </p:nvSpPr>
        <p:spPr>
          <a:noFill/>
        </p:spPr>
        <p:txBody>
          <a:bodyPr/>
          <a:lstStyle/>
          <a:p>
            <a:fld id="{93476272-5DB9-4910-92B4-986E4BCFCCB0}" type="slidenum">
              <a:rPr lang="en-US" smtClean="0"/>
              <a:pPr/>
              <a:t>15</a:t>
            </a:fld>
            <a:endParaRPr lang="en-US" smtClean="0"/>
          </a:p>
        </p:txBody>
      </p:sp>
      <p:sp>
        <p:nvSpPr>
          <p:cNvPr id="488451" name="Rectangle 2"/>
          <p:cNvSpPr>
            <a:spLocks noGrp="1" noRot="1" noChangeAspect="1" noChangeArrowheads="1" noTextEdit="1"/>
          </p:cNvSpPr>
          <p:nvPr>
            <p:ph type="sldImg"/>
          </p:nvPr>
        </p:nvSpPr>
        <p:spPr>
          <a:xfrm>
            <a:off x="1144588" y="685800"/>
            <a:ext cx="4570412" cy="3429000"/>
          </a:xfrm>
          <a:ln/>
        </p:spPr>
      </p:sp>
      <p:sp>
        <p:nvSpPr>
          <p:cNvPr id="488452" name="Rectangle 3"/>
          <p:cNvSpPr>
            <a:spLocks noGrp="1" noChangeArrowheads="1"/>
          </p:cNvSpPr>
          <p:nvPr>
            <p:ph type="body" idx="1"/>
          </p:nvPr>
        </p:nvSpPr>
        <p:spPr>
          <a:xfrm>
            <a:off x="913805" y="4343704"/>
            <a:ext cx="5030391" cy="4113892"/>
          </a:xfrm>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7"/>
          <p:cNvSpPr>
            <a:spLocks noGrp="1" noChangeArrowheads="1"/>
          </p:cNvSpPr>
          <p:nvPr>
            <p:ph type="sldNum" sz="quarter" idx="5"/>
          </p:nvPr>
        </p:nvSpPr>
        <p:spPr>
          <a:noFill/>
        </p:spPr>
        <p:txBody>
          <a:bodyPr/>
          <a:lstStyle/>
          <a:p>
            <a:fld id="{08EF197C-2FBF-42DD-9DA4-56FA34E1FEAF}" type="slidenum">
              <a:rPr lang="en-US" smtClean="0"/>
              <a:pPr/>
              <a:t>17</a:t>
            </a:fld>
            <a:endParaRPr lang="en-US" smtClean="0"/>
          </a:p>
        </p:txBody>
      </p:sp>
      <p:sp>
        <p:nvSpPr>
          <p:cNvPr id="489475" name="Rectangle 2"/>
          <p:cNvSpPr>
            <a:spLocks noGrp="1" noRot="1" noChangeAspect="1" noChangeArrowheads="1" noTextEdit="1"/>
          </p:cNvSpPr>
          <p:nvPr>
            <p:ph type="sldImg"/>
          </p:nvPr>
        </p:nvSpPr>
        <p:spPr>
          <a:ln/>
        </p:spPr>
      </p:sp>
      <p:sp>
        <p:nvSpPr>
          <p:cNvPr id="4894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7"/>
          <p:cNvSpPr>
            <a:spLocks noGrp="1" noChangeArrowheads="1"/>
          </p:cNvSpPr>
          <p:nvPr>
            <p:ph type="sldNum" sz="quarter" idx="5"/>
          </p:nvPr>
        </p:nvSpPr>
        <p:spPr>
          <a:noFill/>
        </p:spPr>
        <p:txBody>
          <a:bodyPr/>
          <a:lstStyle/>
          <a:p>
            <a:fld id="{FE1B72E6-24E4-47D8-916C-6FA630A9AA5C}" type="slidenum">
              <a:rPr lang="en-US" smtClean="0"/>
              <a:pPr/>
              <a:t>18</a:t>
            </a:fld>
            <a:endParaRPr lang="en-US" smtClean="0"/>
          </a:p>
        </p:txBody>
      </p:sp>
      <p:sp>
        <p:nvSpPr>
          <p:cNvPr id="490499" name="Rectangle 2"/>
          <p:cNvSpPr>
            <a:spLocks noGrp="1" noRot="1" noChangeAspect="1" noChangeArrowheads="1" noTextEdit="1"/>
          </p:cNvSpPr>
          <p:nvPr>
            <p:ph type="sldImg"/>
          </p:nvPr>
        </p:nvSpPr>
        <p:spPr>
          <a:xfrm>
            <a:off x="1146175" y="685800"/>
            <a:ext cx="4567238" cy="3425825"/>
          </a:xfrm>
          <a:ln/>
        </p:spPr>
      </p:sp>
      <p:sp>
        <p:nvSpPr>
          <p:cNvPr id="490500" name="Rectangle 3"/>
          <p:cNvSpPr>
            <a:spLocks noGrp="1" noChangeArrowheads="1"/>
          </p:cNvSpPr>
          <p:nvPr>
            <p:ph type="body" idx="1"/>
          </p:nvPr>
        </p:nvSpPr>
        <p:spPr>
          <a:xfrm>
            <a:off x="913805" y="4342191"/>
            <a:ext cx="5030391" cy="4115405"/>
          </a:xfrm>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7"/>
          <p:cNvSpPr>
            <a:spLocks noGrp="1" noChangeArrowheads="1"/>
          </p:cNvSpPr>
          <p:nvPr>
            <p:ph type="sldNum" sz="quarter" idx="5"/>
          </p:nvPr>
        </p:nvSpPr>
        <p:spPr>
          <a:noFill/>
        </p:spPr>
        <p:txBody>
          <a:bodyPr/>
          <a:lstStyle/>
          <a:p>
            <a:fld id="{F7EE138B-244D-4AC2-9732-C9EDB4E47143}" type="slidenum">
              <a:rPr lang="en-US" smtClean="0"/>
              <a:pPr/>
              <a:t>19</a:t>
            </a:fld>
            <a:endParaRPr lang="en-US" smtClean="0"/>
          </a:p>
        </p:txBody>
      </p:sp>
      <p:sp>
        <p:nvSpPr>
          <p:cNvPr id="491523" name="Rectangle 2"/>
          <p:cNvSpPr>
            <a:spLocks noGrp="1" noRot="1" noChangeAspect="1" noChangeArrowheads="1" noTextEdit="1"/>
          </p:cNvSpPr>
          <p:nvPr>
            <p:ph type="sldImg"/>
          </p:nvPr>
        </p:nvSpPr>
        <p:spPr>
          <a:xfrm>
            <a:off x="1147763" y="687388"/>
            <a:ext cx="4564062" cy="3424237"/>
          </a:xfrm>
          <a:ln/>
        </p:spPr>
      </p:sp>
      <p:sp>
        <p:nvSpPr>
          <p:cNvPr id="491524" name="Rectangle 3"/>
          <p:cNvSpPr>
            <a:spLocks noGrp="1" noChangeArrowheads="1"/>
          </p:cNvSpPr>
          <p:nvPr>
            <p:ph type="body" idx="1"/>
          </p:nvPr>
        </p:nvSpPr>
        <p:spPr>
          <a:xfrm>
            <a:off x="913805" y="4342191"/>
            <a:ext cx="5030391" cy="4115405"/>
          </a:xfrm>
          <a:noFill/>
          <a:ln/>
        </p:spPr>
        <p:txBody>
          <a:bodyPr/>
          <a:lstStyle/>
          <a:p>
            <a:pPr eaLnBrk="1" hangingPunct="1"/>
            <a:r>
              <a:rPr lang="en-US" smtClean="0">
                <a:latin typeface="Arial" charset="0"/>
              </a:rPr>
              <a:t>Give EFP history &amp; that it is a way of hedging or taking on basis risk.</a:t>
            </a:r>
          </a:p>
          <a:p>
            <a:pPr eaLnBrk="1" hangingPunct="1"/>
            <a:endParaRPr lang="en-US" smtClean="0">
              <a:latin typeface="Arial" charset="0"/>
            </a:endParaRPr>
          </a:p>
          <a:p>
            <a:pPr eaLnBrk="1" hangingPunct="1"/>
            <a:r>
              <a:rPr lang="en-US" smtClean="0">
                <a:latin typeface="Arial" charset="0"/>
              </a:rPr>
              <a:t>0.92 includes the Index Premium but not the margin.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7"/>
          <p:cNvSpPr>
            <a:spLocks noGrp="1" noChangeArrowheads="1"/>
          </p:cNvSpPr>
          <p:nvPr>
            <p:ph type="sldNum" sz="quarter" idx="5"/>
          </p:nvPr>
        </p:nvSpPr>
        <p:spPr>
          <a:noFill/>
        </p:spPr>
        <p:txBody>
          <a:bodyPr/>
          <a:lstStyle/>
          <a:p>
            <a:fld id="{6C954AC0-3B30-4CDF-A968-BB726BFB8F8D}" type="slidenum">
              <a:rPr lang="en-US" smtClean="0"/>
              <a:pPr/>
              <a:t>20</a:t>
            </a:fld>
            <a:endParaRPr lang="en-US" smtClean="0"/>
          </a:p>
        </p:txBody>
      </p:sp>
      <p:sp>
        <p:nvSpPr>
          <p:cNvPr id="492547" name="Rectangle 2"/>
          <p:cNvSpPr>
            <a:spLocks noGrp="1" noRot="1" noChangeAspect="1" noChangeArrowheads="1" noTextEdit="1"/>
          </p:cNvSpPr>
          <p:nvPr>
            <p:ph type="sldImg"/>
          </p:nvPr>
        </p:nvSpPr>
        <p:spPr>
          <a:xfrm>
            <a:off x="1146175" y="685800"/>
            <a:ext cx="4567238" cy="3425825"/>
          </a:xfrm>
          <a:ln/>
        </p:spPr>
      </p:sp>
      <p:sp>
        <p:nvSpPr>
          <p:cNvPr id="492548" name="Rectangle 3"/>
          <p:cNvSpPr>
            <a:spLocks noGrp="1" noChangeArrowheads="1"/>
          </p:cNvSpPr>
          <p:nvPr>
            <p:ph type="body" idx="1"/>
          </p:nvPr>
        </p:nvSpPr>
        <p:spPr>
          <a:xfrm>
            <a:off x="913805" y="4342191"/>
            <a:ext cx="5030391" cy="4115405"/>
          </a:xfrm>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7"/>
          <p:cNvSpPr>
            <a:spLocks noGrp="1" noChangeArrowheads="1"/>
          </p:cNvSpPr>
          <p:nvPr>
            <p:ph type="sldNum" sz="quarter" idx="5"/>
          </p:nvPr>
        </p:nvSpPr>
        <p:spPr>
          <a:noFill/>
        </p:spPr>
        <p:txBody>
          <a:bodyPr/>
          <a:lstStyle/>
          <a:p>
            <a:fld id="{AA44F0BE-1B89-4B5A-8A91-3B061F0F4389}" type="slidenum">
              <a:rPr lang="en-US" smtClean="0"/>
              <a:pPr/>
              <a:t>21</a:t>
            </a:fld>
            <a:endParaRPr lang="en-US" smtClean="0"/>
          </a:p>
        </p:txBody>
      </p:sp>
      <p:sp>
        <p:nvSpPr>
          <p:cNvPr id="493571" name="Rectangle 2"/>
          <p:cNvSpPr>
            <a:spLocks noGrp="1" noRot="1" noChangeAspect="1" noChangeArrowheads="1" noTextEdit="1"/>
          </p:cNvSpPr>
          <p:nvPr>
            <p:ph type="sldImg"/>
          </p:nvPr>
        </p:nvSpPr>
        <p:spPr>
          <a:xfrm>
            <a:off x="1146175" y="685800"/>
            <a:ext cx="4567238" cy="3425825"/>
          </a:xfrm>
          <a:ln/>
        </p:spPr>
      </p:sp>
      <p:sp>
        <p:nvSpPr>
          <p:cNvPr id="493572" name="Rectangle 3"/>
          <p:cNvSpPr>
            <a:spLocks noGrp="1" noChangeArrowheads="1"/>
          </p:cNvSpPr>
          <p:nvPr>
            <p:ph type="body" idx="1"/>
          </p:nvPr>
        </p:nvSpPr>
        <p:spPr>
          <a:xfrm>
            <a:off x="913805" y="4342191"/>
            <a:ext cx="5030391" cy="4115405"/>
          </a:xfrm>
          <a:noFill/>
          <a:ln/>
        </p:spPr>
        <p:txBody>
          <a:bodyPr/>
          <a:lstStyle/>
          <a:p>
            <a:pPr eaLnBrk="1" hangingPunct="1"/>
            <a:r>
              <a:rPr lang="en-US" smtClean="0">
                <a:latin typeface="Arial" charset="0"/>
              </a:rPr>
              <a:t>Point out that the top line is the EFP.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7"/>
          <p:cNvSpPr>
            <a:spLocks noGrp="1" noChangeArrowheads="1"/>
          </p:cNvSpPr>
          <p:nvPr>
            <p:ph type="sldNum" sz="quarter" idx="5"/>
          </p:nvPr>
        </p:nvSpPr>
        <p:spPr>
          <a:noFill/>
        </p:spPr>
        <p:txBody>
          <a:bodyPr/>
          <a:lstStyle/>
          <a:p>
            <a:fld id="{332D5895-FD8F-4221-B52A-29F408E15635}" type="slidenum">
              <a:rPr lang="en-US" smtClean="0"/>
              <a:pPr/>
              <a:t>2</a:t>
            </a:fld>
            <a:endParaRPr lang="en-US" smtClean="0"/>
          </a:p>
        </p:txBody>
      </p:sp>
      <p:sp>
        <p:nvSpPr>
          <p:cNvPr id="467971" name="Rectangle 2"/>
          <p:cNvSpPr>
            <a:spLocks noGrp="1" noRot="1" noChangeAspect="1" noChangeArrowheads="1" noTextEdit="1"/>
          </p:cNvSpPr>
          <p:nvPr>
            <p:ph type="sldImg"/>
          </p:nvPr>
        </p:nvSpPr>
        <p:spPr>
          <a:xfrm>
            <a:off x="1162050" y="679450"/>
            <a:ext cx="4529138" cy="3397250"/>
          </a:xfrm>
          <a:ln/>
        </p:spPr>
      </p:sp>
      <p:sp>
        <p:nvSpPr>
          <p:cNvPr id="4679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7"/>
          <p:cNvSpPr>
            <a:spLocks noGrp="1" noChangeArrowheads="1"/>
          </p:cNvSpPr>
          <p:nvPr>
            <p:ph type="sldNum" sz="quarter" idx="5"/>
          </p:nvPr>
        </p:nvSpPr>
        <p:spPr>
          <a:noFill/>
        </p:spPr>
        <p:txBody>
          <a:bodyPr/>
          <a:lstStyle/>
          <a:p>
            <a:fld id="{4CAA6C36-54B5-4EB8-907D-C20BB20CC908}" type="slidenum">
              <a:rPr lang="en-US" smtClean="0"/>
              <a:pPr/>
              <a:t>22</a:t>
            </a:fld>
            <a:endParaRPr lang="en-US" smtClean="0"/>
          </a:p>
        </p:txBody>
      </p:sp>
      <p:sp>
        <p:nvSpPr>
          <p:cNvPr id="494595" name="Rectangle 2"/>
          <p:cNvSpPr>
            <a:spLocks noGrp="1" noRot="1" noChangeAspect="1" noChangeArrowheads="1" noTextEdit="1"/>
          </p:cNvSpPr>
          <p:nvPr>
            <p:ph type="sldImg"/>
          </p:nvPr>
        </p:nvSpPr>
        <p:spPr>
          <a:xfrm>
            <a:off x="1146175" y="685800"/>
            <a:ext cx="4567238" cy="3425825"/>
          </a:xfrm>
          <a:ln/>
        </p:spPr>
      </p:sp>
      <p:sp>
        <p:nvSpPr>
          <p:cNvPr id="494596" name="Rectangle 3"/>
          <p:cNvSpPr>
            <a:spLocks noGrp="1" noChangeArrowheads="1"/>
          </p:cNvSpPr>
          <p:nvPr>
            <p:ph type="body" idx="1"/>
          </p:nvPr>
        </p:nvSpPr>
        <p:spPr>
          <a:xfrm>
            <a:off x="913805" y="4342191"/>
            <a:ext cx="5030391" cy="4115405"/>
          </a:xfrm>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7"/>
          <p:cNvSpPr>
            <a:spLocks noGrp="1" noChangeArrowheads="1"/>
          </p:cNvSpPr>
          <p:nvPr>
            <p:ph type="sldNum" sz="quarter" idx="5"/>
          </p:nvPr>
        </p:nvSpPr>
        <p:spPr>
          <a:noFill/>
        </p:spPr>
        <p:txBody>
          <a:bodyPr/>
          <a:lstStyle/>
          <a:p>
            <a:fld id="{4767A633-1AE4-460F-BEB9-65EE265BACC9}" type="slidenum">
              <a:rPr lang="en-US" smtClean="0"/>
              <a:pPr/>
              <a:t>23</a:t>
            </a:fld>
            <a:endParaRPr lang="en-US" smtClean="0"/>
          </a:p>
        </p:txBody>
      </p:sp>
      <p:sp>
        <p:nvSpPr>
          <p:cNvPr id="495619" name="Rectangle 2"/>
          <p:cNvSpPr>
            <a:spLocks noGrp="1" noRot="1" noChangeAspect="1" noChangeArrowheads="1" noTextEdit="1"/>
          </p:cNvSpPr>
          <p:nvPr>
            <p:ph type="sldImg"/>
          </p:nvPr>
        </p:nvSpPr>
        <p:spPr>
          <a:xfrm>
            <a:off x="1146175" y="685800"/>
            <a:ext cx="4567238" cy="3425825"/>
          </a:xfrm>
          <a:ln/>
        </p:spPr>
      </p:sp>
      <p:sp>
        <p:nvSpPr>
          <p:cNvPr id="495620" name="Rectangle 3"/>
          <p:cNvSpPr>
            <a:spLocks noGrp="1" noChangeArrowheads="1"/>
          </p:cNvSpPr>
          <p:nvPr>
            <p:ph type="body" idx="1"/>
          </p:nvPr>
        </p:nvSpPr>
        <p:spPr>
          <a:xfrm>
            <a:off x="913805" y="4342191"/>
            <a:ext cx="5030391" cy="4115405"/>
          </a:xfrm>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7"/>
          <p:cNvSpPr>
            <a:spLocks noGrp="1" noChangeArrowheads="1"/>
          </p:cNvSpPr>
          <p:nvPr>
            <p:ph type="sldNum" sz="quarter" idx="5"/>
          </p:nvPr>
        </p:nvSpPr>
        <p:spPr>
          <a:noFill/>
        </p:spPr>
        <p:txBody>
          <a:bodyPr/>
          <a:lstStyle/>
          <a:p>
            <a:fld id="{006CE456-D3FC-4801-8FD8-35EF99A323E1}" type="slidenum">
              <a:rPr lang="en-US" smtClean="0"/>
              <a:pPr/>
              <a:t>24</a:t>
            </a:fld>
            <a:endParaRPr lang="en-US" smtClean="0"/>
          </a:p>
        </p:txBody>
      </p:sp>
      <p:sp>
        <p:nvSpPr>
          <p:cNvPr id="496643" name="Rectangle 2"/>
          <p:cNvSpPr>
            <a:spLocks noGrp="1" noRot="1" noChangeAspect="1" noChangeArrowheads="1" noTextEdit="1"/>
          </p:cNvSpPr>
          <p:nvPr>
            <p:ph type="sldImg"/>
          </p:nvPr>
        </p:nvSpPr>
        <p:spPr>
          <a:ln/>
        </p:spPr>
      </p:sp>
      <p:sp>
        <p:nvSpPr>
          <p:cNvPr id="4966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7"/>
          <p:cNvSpPr>
            <a:spLocks noGrp="1" noChangeArrowheads="1"/>
          </p:cNvSpPr>
          <p:nvPr>
            <p:ph type="sldNum" sz="quarter" idx="5"/>
          </p:nvPr>
        </p:nvSpPr>
        <p:spPr>
          <a:noFill/>
        </p:spPr>
        <p:txBody>
          <a:bodyPr/>
          <a:lstStyle/>
          <a:p>
            <a:fld id="{8004C451-1C14-4096-B36A-299634E27E99}" type="slidenum">
              <a:rPr lang="en-US" smtClean="0"/>
              <a:pPr/>
              <a:t>25</a:t>
            </a:fld>
            <a:endParaRPr lang="en-US" smtClean="0"/>
          </a:p>
        </p:txBody>
      </p:sp>
      <p:sp>
        <p:nvSpPr>
          <p:cNvPr id="498691" name="Rectangle 2"/>
          <p:cNvSpPr>
            <a:spLocks noGrp="1" noRot="1" noChangeAspect="1" noChangeArrowheads="1" noTextEdit="1"/>
          </p:cNvSpPr>
          <p:nvPr>
            <p:ph type="sldImg"/>
          </p:nvPr>
        </p:nvSpPr>
        <p:spPr>
          <a:xfrm>
            <a:off x="1146175" y="685800"/>
            <a:ext cx="4567238" cy="3425825"/>
          </a:xfrm>
          <a:ln/>
        </p:spPr>
      </p:sp>
      <p:sp>
        <p:nvSpPr>
          <p:cNvPr id="498692" name="Rectangle 3"/>
          <p:cNvSpPr>
            <a:spLocks noGrp="1" noChangeArrowheads="1"/>
          </p:cNvSpPr>
          <p:nvPr>
            <p:ph type="body" idx="1"/>
          </p:nvPr>
        </p:nvSpPr>
        <p:spPr>
          <a:xfrm>
            <a:off x="913805" y="4342191"/>
            <a:ext cx="5030391" cy="4115405"/>
          </a:xfrm>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7"/>
          <p:cNvSpPr>
            <a:spLocks noGrp="1" noChangeArrowheads="1"/>
          </p:cNvSpPr>
          <p:nvPr>
            <p:ph type="sldNum" sz="quarter" idx="5"/>
          </p:nvPr>
        </p:nvSpPr>
        <p:spPr>
          <a:noFill/>
        </p:spPr>
        <p:txBody>
          <a:bodyPr/>
          <a:lstStyle/>
          <a:p>
            <a:fld id="{3153949A-D4D8-4FB8-AC94-88D2174BF23A}" type="slidenum">
              <a:rPr lang="en-US" smtClean="0"/>
              <a:pPr/>
              <a:t>26</a:t>
            </a:fld>
            <a:endParaRPr lang="en-US" smtClean="0"/>
          </a:p>
        </p:txBody>
      </p:sp>
      <p:sp>
        <p:nvSpPr>
          <p:cNvPr id="499715" name="Rectangle 2"/>
          <p:cNvSpPr>
            <a:spLocks noGrp="1" noRot="1" noChangeAspect="1" noChangeArrowheads="1" noTextEdit="1"/>
          </p:cNvSpPr>
          <p:nvPr>
            <p:ph type="sldImg"/>
          </p:nvPr>
        </p:nvSpPr>
        <p:spPr>
          <a:xfrm>
            <a:off x="1146175" y="685800"/>
            <a:ext cx="4567238" cy="3425825"/>
          </a:xfrm>
          <a:ln/>
        </p:spPr>
      </p:sp>
      <p:sp>
        <p:nvSpPr>
          <p:cNvPr id="499716" name="Rectangle 3"/>
          <p:cNvSpPr>
            <a:spLocks noGrp="1" noChangeArrowheads="1"/>
          </p:cNvSpPr>
          <p:nvPr>
            <p:ph type="body" idx="1"/>
          </p:nvPr>
        </p:nvSpPr>
        <p:spPr>
          <a:xfrm>
            <a:off x="913805" y="4342191"/>
            <a:ext cx="5030391" cy="4115405"/>
          </a:xfrm>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7"/>
          <p:cNvSpPr>
            <a:spLocks noGrp="1" noChangeArrowheads="1"/>
          </p:cNvSpPr>
          <p:nvPr>
            <p:ph type="sldNum" sz="quarter" idx="5"/>
          </p:nvPr>
        </p:nvSpPr>
        <p:spPr>
          <a:noFill/>
        </p:spPr>
        <p:txBody>
          <a:bodyPr/>
          <a:lstStyle/>
          <a:p>
            <a:fld id="{D2A596C5-C427-496B-9ADE-CB2C5C244B57}" type="slidenum">
              <a:rPr lang="en-US" smtClean="0"/>
              <a:pPr/>
              <a:t>27</a:t>
            </a:fld>
            <a:endParaRPr lang="en-US" smtClean="0"/>
          </a:p>
        </p:txBody>
      </p:sp>
      <p:sp>
        <p:nvSpPr>
          <p:cNvPr id="500739" name="Rectangle 2"/>
          <p:cNvSpPr>
            <a:spLocks noGrp="1" noRot="1" noChangeAspect="1" noChangeArrowheads="1" noTextEdit="1"/>
          </p:cNvSpPr>
          <p:nvPr>
            <p:ph type="sldImg"/>
          </p:nvPr>
        </p:nvSpPr>
        <p:spPr>
          <a:xfrm>
            <a:off x="1146175" y="685800"/>
            <a:ext cx="4567238" cy="3425825"/>
          </a:xfrm>
          <a:ln/>
        </p:spPr>
      </p:sp>
      <p:sp>
        <p:nvSpPr>
          <p:cNvPr id="500740" name="Rectangle 3"/>
          <p:cNvSpPr>
            <a:spLocks noGrp="1" noChangeArrowheads="1"/>
          </p:cNvSpPr>
          <p:nvPr>
            <p:ph type="body" idx="1"/>
          </p:nvPr>
        </p:nvSpPr>
        <p:spPr>
          <a:xfrm>
            <a:off x="913805" y="4342191"/>
            <a:ext cx="5030391" cy="4115405"/>
          </a:xfrm>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7"/>
          <p:cNvSpPr>
            <a:spLocks noGrp="1" noChangeArrowheads="1"/>
          </p:cNvSpPr>
          <p:nvPr>
            <p:ph type="sldNum" sz="quarter" idx="5"/>
          </p:nvPr>
        </p:nvSpPr>
        <p:spPr>
          <a:noFill/>
        </p:spPr>
        <p:txBody>
          <a:bodyPr/>
          <a:lstStyle/>
          <a:p>
            <a:fld id="{FEDDF194-2CD9-4A74-BC30-BDBB82683F77}" type="slidenum">
              <a:rPr lang="en-US" smtClean="0"/>
              <a:pPr/>
              <a:t>28</a:t>
            </a:fld>
            <a:endParaRPr lang="en-US" smtClean="0"/>
          </a:p>
        </p:txBody>
      </p:sp>
      <p:sp>
        <p:nvSpPr>
          <p:cNvPr id="501763" name="Rectangle 2"/>
          <p:cNvSpPr>
            <a:spLocks noGrp="1" noRot="1" noChangeAspect="1" noChangeArrowheads="1" noTextEdit="1"/>
          </p:cNvSpPr>
          <p:nvPr>
            <p:ph type="sldImg"/>
          </p:nvPr>
        </p:nvSpPr>
        <p:spPr>
          <a:xfrm>
            <a:off x="1146175" y="685800"/>
            <a:ext cx="4567238" cy="3425825"/>
          </a:xfrm>
          <a:ln/>
        </p:spPr>
      </p:sp>
      <p:sp>
        <p:nvSpPr>
          <p:cNvPr id="501764" name="Rectangle 3"/>
          <p:cNvSpPr>
            <a:spLocks noGrp="1" noChangeArrowheads="1"/>
          </p:cNvSpPr>
          <p:nvPr>
            <p:ph type="body" idx="1"/>
          </p:nvPr>
        </p:nvSpPr>
        <p:spPr>
          <a:xfrm>
            <a:off x="913805" y="4342191"/>
            <a:ext cx="5030391" cy="4115405"/>
          </a:xfrm>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7"/>
          <p:cNvSpPr>
            <a:spLocks noGrp="1" noChangeArrowheads="1"/>
          </p:cNvSpPr>
          <p:nvPr>
            <p:ph type="sldNum" sz="quarter" idx="5"/>
          </p:nvPr>
        </p:nvSpPr>
        <p:spPr>
          <a:noFill/>
        </p:spPr>
        <p:txBody>
          <a:bodyPr/>
          <a:lstStyle/>
          <a:p>
            <a:fld id="{90F623B7-18D6-40F7-A37A-605F659D4803}" type="slidenum">
              <a:rPr lang="en-US" smtClean="0"/>
              <a:pPr/>
              <a:t>29</a:t>
            </a:fld>
            <a:endParaRPr lang="en-US" smtClean="0"/>
          </a:p>
        </p:txBody>
      </p:sp>
      <p:sp>
        <p:nvSpPr>
          <p:cNvPr id="502787" name="Rectangle 2"/>
          <p:cNvSpPr>
            <a:spLocks noGrp="1" noRot="1" noChangeAspect="1" noChangeArrowheads="1" noTextEdit="1"/>
          </p:cNvSpPr>
          <p:nvPr>
            <p:ph type="sldImg"/>
          </p:nvPr>
        </p:nvSpPr>
        <p:spPr>
          <a:xfrm>
            <a:off x="1146175" y="685800"/>
            <a:ext cx="4567238" cy="3425825"/>
          </a:xfrm>
          <a:ln/>
        </p:spPr>
      </p:sp>
      <p:sp>
        <p:nvSpPr>
          <p:cNvPr id="502788" name="Rectangle 3"/>
          <p:cNvSpPr>
            <a:spLocks noGrp="1" noChangeArrowheads="1"/>
          </p:cNvSpPr>
          <p:nvPr>
            <p:ph type="body" idx="1"/>
          </p:nvPr>
        </p:nvSpPr>
        <p:spPr>
          <a:xfrm>
            <a:off x="913805" y="4342191"/>
            <a:ext cx="5030391" cy="4115405"/>
          </a:xfrm>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7"/>
          <p:cNvSpPr>
            <a:spLocks noGrp="1" noChangeArrowheads="1"/>
          </p:cNvSpPr>
          <p:nvPr>
            <p:ph type="sldNum" sz="quarter" idx="5"/>
          </p:nvPr>
        </p:nvSpPr>
        <p:spPr>
          <a:noFill/>
        </p:spPr>
        <p:txBody>
          <a:bodyPr/>
          <a:lstStyle/>
          <a:p>
            <a:fld id="{82282114-1949-4833-A7BE-BE3B316DD556}" type="slidenum">
              <a:rPr lang="en-US" smtClean="0"/>
              <a:pPr/>
              <a:t>30</a:t>
            </a:fld>
            <a:endParaRPr lang="en-US" smtClean="0"/>
          </a:p>
        </p:txBody>
      </p:sp>
      <p:sp>
        <p:nvSpPr>
          <p:cNvPr id="503811" name="Rectangle 2"/>
          <p:cNvSpPr>
            <a:spLocks noGrp="1" noRot="1" noChangeAspect="1" noChangeArrowheads="1" noTextEdit="1"/>
          </p:cNvSpPr>
          <p:nvPr>
            <p:ph type="sldImg"/>
          </p:nvPr>
        </p:nvSpPr>
        <p:spPr>
          <a:xfrm>
            <a:off x="1146175" y="685800"/>
            <a:ext cx="4567238" cy="3425825"/>
          </a:xfrm>
          <a:ln/>
        </p:spPr>
      </p:sp>
      <p:sp>
        <p:nvSpPr>
          <p:cNvPr id="503812" name="Rectangle 3"/>
          <p:cNvSpPr>
            <a:spLocks noGrp="1" noChangeArrowheads="1"/>
          </p:cNvSpPr>
          <p:nvPr>
            <p:ph type="body" idx="1"/>
          </p:nvPr>
        </p:nvSpPr>
        <p:spPr>
          <a:xfrm>
            <a:off x="913805" y="4342191"/>
            <a:ext cx="5030391" cy="4115405"/>
          </a:xfrm>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7"/>
          <p:cNvSpPr>
            <a:spLocks noGrp="1" noChangeArrowheads="1"/>
          </p:cNvSpPr>
          <p:nvPr>
            <p:ph type="sldNum" sz="quarter" idx="5"/>
          </p:nvPr>
        </p:nvSpPr>
        <p:spPr>
          <a:noFill/>
        </p:spPr>
        <p:txBody>
          <a:bodyPr/>
          <a:lstStyle/>
          <a:p>
            <a:fld id="{2C4E049F-7F83-477B-BB01-084A0883ADED}" type="slidenum">
              <a:rPr lang="en-US" smtClean="0"/>
              <a:pPr/>
              <a:t>31</a:t>
            </a:fld>
            <a:endParaRPr lang="en-US" smtClean="0"/>
          </a:p>
        </p:txBody>
      </p:sp>
      <p:sp>
        <p:nvSpPr>
          <p:cNvPr id="504835" name="Rectangle 2"/>
          <p:cNvSpPr>
            <a:spLocks noGrp="1" noRot="1" noChangeAspect="1" noChangeArrowheads="1" noTextEdit="1"/>
          </p:cNvSpPr>
          <p:nvPr>
            <p:ph type="sldImg"/>
          </p:nvPr>
        </p:nvSpPr>
        <p:spPr>
          <a:xfrm>
            <a:off x="1146175" y="685800"/>
            <a:ext cx="4567238" cy="3425825"/>
          </a:xfrm>
          <a:ln/>
        </p:spPr>
      </p:sp>
      <p:sp>
        <p:nvSpPr>
          <p:cNvPr id="504836" name="Rectangle 3"/>
          <p:cNvSpPr>
            <a:spLocks noGrp="1" noChangeArrowheads="1"/>
          </p:cNvSpPr>
          <p:nvPr>
            <p:ph type="body" idx="1"/>
          </p:nvPr>
        </p:nvSpPr>
        <p:spPr>
          <a:xfrm>
            <a:off x="913805" y="4342191"/>
            <a:ext cx="5030391" cy="4115405"/>
          </a:xfrm>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7"/>
          <p:cNvSpPr>
            <a:spLocks noGrp="1" noChangeArrowheads="1"/>
          </p:cNvSpPr>
          <p:nvPr>
            <p:ph type="sldNum" sz="quarter" idx="5"/>
          </p:nvPr>
        </p:nvSpPr>
        <p:spPr>
          <a:noFill/>
        </p:spPr>
        <p:txBody>
          <a:bodyPr/>
          <a:lstStyle/>
          <a:p>
            <a:fld id="{9834CB62-E8CD-42E6-B45E-2E5255BADA3A}" type="slidenum">
              <a:rPr lang="en-US" smtClean="0"/>
              <a:pPr/>
              <a:t>4</a:t>
            </a:fld>
            <a:endParaRPr lang="en-US" smtClean="0"/>
          </a:p>
        </p:txBody>
      </p:sp>
      <p:sp>
        <p:nvSpPr>
          <p:cNvPr id="468995" name="Rectangle 2"/>
          <p:cNvSpPr>
            <a:spLocks noGrp="1" noRot="1" noChangeAspect="1" noChangeArrowheads="1" noTextEdit="1"/>
          </p:cNvSpPr>
          <p:nvPr>
            <p:ph type="sldImg"/>
          </p:nvPr>
        </p:nvSpPr>
        <p:spPr>
          <a:ln/>
        </p:spPr>
      </p:sp>
      <p:sp>
        <p:nvSpPr>
          <p:cNvPr id="4689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7"/>
          <p:cNvSpPr>
            <a:spLocks noGrp="1" noChangeArrowheads="1"/>
          </p:cNvSpPr>
          <p:nvPr>
            <p:ph type="sldNum" sz="quarter" idx="5"/>
          </p:nvPr>
        </p:nvSpPr>
        <p:spPr>
          <a:noFill/>
        </p:spPr>
        <p:txBody>
          <a:bodyPr/>
          <a:lstStyle/>
          <a:p>
            <a:fld id="{F9F0325B-6A4D-4B15-BBF4-B764E430EF4D}" type="slidenum">
              <a:rPr lang="en-US" smtClean="0"/>
              <a:pPr/>
              <a:t>32</a:t>
            </a:fld>
            <a:endParaRPr lang="en-US" smtClean="0"/>
          </a:p>
        </p:txBody>
      </p:sp>
      <p:sp>
        <p:nvSpPr>
          <p:cNvPr id="505859" name="Rectangle 2"/>
          <p:cNvSpPr>
            <a:spLocks noGrp="1" noRot="1" noChangeAspect="1" noChangeArrowheads="1" noTextEdit="1"/>
          </p:cNvSpPr>
          <p:nvPr>
            <p:ph type="sldImg"/>
          </p:nvPr>
        </p:nvSpPr>
        <p:spPr>
          <a:xfrm>
            <a:off x="1146175" y="685800"/>
            <a:ext cx="4567238" cy="3425825"/>
          </a:xfrm>
          <a:ln/>
        </p:spPr>
      </p:sp>
      <p:sp>
        <p:nvSpPr>
          <p:cNvPr id="505860" name="Rectangle 3"/>
          <p:cNvSpPr>
            <a:spLocks noGrp="1" noChangeArrowheads="1"/>
          </p:cNvSpPr>
          <p:nvPr>
            <p:ph type="body" idx="1"/>
          </p:nvPr>
        </p:nvSpPr>
        <p:spPr>
          <a:xfrm>
            <a:off x="913805" y="4342191"/>
            <a:ext cx="5030391" cy="4115405"/>
          </a:xfrm>
          <a:no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7"/>
          <p:cNvSpPr>
            <a:spLocks noGrp="1" noChangeArrowheads="1"/>
          </p:cNvSpPr>
          <p:nvPr>
            <p:ph type="sldNum" sz="quarter" idx="5"/>
          </p:nvPr>
        </p:nvSpPr>
        <p:spPr>
          <a:noFill/>
        </p:spPr>
        <p:txBody>
          <a:bodyPr/>
          <a:lstStyle/>
          <a:p>
            <a:fld id="{702D8B1F-D74D-4A22-B0E2-6BA30E283616}" type="slidenum">
              <a:rPr lang="en-US" smtClean="0"/>
              <a:pPr/>
              <a:t>33</a:t>
            </a:fld>
            <a:endParaRPr lang="en-US" smtClean="0"/>
          </a:p>
        </p:txBody>
      </p:sp>
      <p:sp>
        <p:nvSpPr>
          <p:cNvPr id="506883" name="Rectangle 2"/>
          <p:cNvSpPr>
            <a:spLocks noGrp="1" noRot="1" noChangeAspect="1" noChangeArrowheads="1" noTextEdit="1"/>
          </p:cNvSpPr>
          <p:nvPr>
            <p:ph type="sldImg"/>
          </p:nvPr>
        </p:nvSpPr>
        <p:spPr>
          <a:xfrm>
            <a:off x="1146175" y="685800"/>
            <a:ext cx="4567238" cy="3425825"/>
          </a:xfrm>
          <a:ln/>
        </p:spPr>
      </p:sp>
      <p:sp>
        <p:nvSpPr>
          <p:cNvPr id="506884" name="Rectangle 3"/>
          <p:cNvSpPr>
            <a:spLocks noGrp="1" noChangeArrowheads="1"/>
          </p:cNvSpPr>
          <p:nvPr>
            <p:ph type="body" idx="1"/>
          </p:nvPr>
        </p:nvSpPr>
        <p:spPr>
          <a:xfrm>
            <a:off x="913805" y="4342191"/>
            <a:ext cx="5030391" cy="4115405"/>
          </a:xfrm>
          <a:noFill/>
          <a:ln/>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7"/>
          <p:cNvSpPr>
            <a:spLocks noGrp="1" noChangeArrowheads="1"/>
          </p:cNvSpPr>
          <p:nvPr>
            <p:ph type="sldNum" sz="quarter" idx="5"/>
          </p:nvPr>
        </p:nvSpPr>
        <p:spPr>
          <a:noFill/>
        </p:spPr>
        <p:txBody>
          <a:bodyPr/>
          <a:lstStyle/>
          <a:p>
            <a:fld id="{7B88A6CD-1E55-4060-AF93-23B6D8A8E1C6}" type="slidenum">
              <a:rPr lang="en-US" smtClean="0"/>
              <a:pPr/>
              <a:t>34</a:t>
            </a:fld>
            <a:endParaRPr lang="en-US" smtClean="0"/>
          </a:p>
        </p:txBody>
      </p:sp>
      <p:sp>
        <p:nvSpPr>
          <p:cNvPr id="508931" name="Rectangle 2"/>
          <p:cNvSpPr>
            <a:spLocks noGrp="1" noRot="1" noChangeAspect="1" noChangeArrowheads="1" noTextEdit="1"/>
          </p:cNvSpPr>
          <p:nvPr>
            <p:ph type="sldImg"/>
          </p:nvPr>
        </p:nvSpPr>
        <p:spPr>
          <a:ln/>
        </p:spPr>
      </p:sp>
      <p:sp>
        <p:nvSpPr>
          <p:cNvPr id="5089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7"/>
          <p:cNvSpPr>
            <a:spLocks noGrp="1" noChangeArrowheads="1"/>
          </p:cNvSpPr>
          <p:nvPr>
            <p:ph type="sldNum" sz="quarter" idx="5"/>
          </p:nvPr>
        </p:nvSpPr>
        <p:spPr>
          <a:noFill/>
        </p:spPr>
        <p:txBody>
          <a:bodyPr/>
          <a:lstStyle/>
          <a:p>
            <a:fld id="{C8ABECCE-33F9-4199-9FBA-A377294FFB2E}" type="slidenum">
              <a:rPr lang="en-US" smtClean="0"/>
              <a:pPr/>
              <a:t>35</a:t>
            </a:fld>
            <a:endParaRPr lang="en-US" smtClean="0"/>
          </a:p>
        </p:txBody>
      </p:sp>
      <p:sp>
        <p:nvSpPr>
          <p:cNvPr id="509955" name="Rectangle 2"/>
          <p:cNvSpPr>
            <a:spLocks noGrp="1" noRot="1" noChangeAspect="1" noChangeArrowheads="1" noTextEdit="1"/>
          </p:cNvSpPr>
          <p:nvPr>
            <p:ph type="sldImg"/>
          </p:nvPr>
        </p:nvSpPr>
        <p:spPr>
          <a:xfrm>
            <a:off x="1147763" y="687388"/>
            <a:ext cx="4564062" cy="3424237"/>
          </a:xfrm>
          <a:ln/>
        </p:spPr>
      </p:sp>
      <p:sp>
        <p:nvSpPr>
          <p:cNvPr id="509956" name="Rectangle 3"/>
          <p:cNvSpPr>
            <a:spLocks noGrp="1" noChangeArrowheads="1"/>
          </p:cNvSpPr>
          <p:nvPr>
            <p:ph type="body" idx="1"/>
          </p:nvPr>
        </p:nvSpPr>
        <p:spPr>
          <a:xfrm>
            <a:off x="913805" y="4342191"/>
            <a:ext cx="5030391" cy="4115405"/>
          </a:xfrm>
          <a:noFill/>
          <a:ln/>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7"/>
          <p:cNvSpPr>
            <a:spLocks noGrp="1" noChangeArrowheads="1"/>
          </p:cNvSpPr>
          <p:nvPr>
            <p:ph type="sldNum" sz="quarter" idx="5"/>
          </p:nvPr>
        </p:nvSpPr>
        <p:spPr>
          <a:noFill/>
        </p:spPr>
        <p:txBody>
          <a:bodyPr/>
          <a:lstStyle/>
          <a:p>
            <a:fld id="{63DA2E7F-F0F3-41A4-9DB8-3B589EAB838A}" type="slidenum">
              <a:rPr lang="en-US" smtClean="0"/>
              <a:pPr/>
              <a:t>36</a:t>
            </a:fld>
            <a:endParaRPr lang="en-US" smtClean="0"/>
          </a:p>
        </p:txBody>
      </p:sp>
      <p:sp>
        <p:nvSpPr>
          <p:cNvPr id="510979" name="Rectangle 2"/>
          <p:cNvSpPr>
            <a:spLocks noGrp="1" noRot="1" noChangeAspect="1" noChangeArrowheads="1" noTextEdit="1"/>
          </p:cNvSpPr>
          <p:nvPr>
            <p:ph type="sldImg"/>
          </p:nvPr>
        </p:nvSpPr>
        <p:spPr>
          <a:xfrm>
            <a:off x="1146175" y="685800"/>
            <a:ext cx="4567238" cy="3425825"/>
          </a:xfrm>
          <a:ln/>
        </p:spPr>
      </p:sp>
      <p:sp>
        <p:nvSpPr>
          <p:cNvPr id="510980" name="Rectangle 3"/>
          <p:cNvSpPr>
            <a:spLocks noGrp="1" noChangeArrowheads="1"/>
          </p:cNvSpPr>
          <p:nvPr>
            <p:ph type="body" idx="1"/>
          </p:nvPr>
        </p:nvSpPr>
        <p:spPr>
          <a:xfrm>
            <a:off x="913805" y="4342191"/>
            <a:ext cx="5030391" cy="4115405"/>
          </a:xfrm>
          <a:noFill/>
          <a:ln/>
        </p:spPr>
        <p:txBody>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7"/>
          <p:cNvSpPr>
            <a:spLocks noGrp="1" noChangeArrowheads="1"/>
          </p:cNvSpPr>
          <p:nvPr>
            <p:ph type="sldNum" sz="quarter" idx="5"/>
          </p:nvPr>
        </p:nvSpPr>
        <p:spPr>
          <a:noFill/>
        </p:spPr>
        <p:txBody>
          <a:bodyPr/>
          <a:lstStyle/>
          <a:p>
            <a:fld id="{A35E6F83-7E0B-4777-991B-C248C8B4134D}" type="slidenum">
              <a:rPr lang="en-US" smtClean="0"/>
              <a:pPr/>
              <a:t>37</a:t>
            </a:fld>
            <a:endParaRPr lang="en-US" smtClean="0"/>
          </a:p>
        </p:txBody>
      </p:sp>
      <p:sp>
        <p:nvSpPr>
          <p:cNvPr id="512003" name="Rectangle 2"/>
          <p:cNvSpPr>
            <a:spLocks noGrp="1" noRot="1" noChangeAspect="1" noChangeArrowheads="1" noTextEdit="1"/>
          </p:cNvSpPr>
          <p:nvPr>
            <p:ph type="sldImg"/>
          </p:nvPr>
        </p:nvSpPr>
        <p:spPr>
          <a:xfrm>
            <a:off x="1147763" y="687388"/>
            <a:ext cx="4564062" cy="3424237"/>
          </a:xfrm>
          <a:ln/>
        </p:spPr>
      </p:sp>
      <p:sp>
        <p:nvSpPr>
          <p:cNvPr id="512004" name="Rectangle 3"/>
          <p:cNvSpPr>
            <a:spLocks noGrp="1" noChangeArrowheads="1"/>
          </p:cNvSpPr>
          <p:nvPr>
            <p:ph type="body" idx="1"/>
          </p:nvPr>
        </p:nvSpPr>
        <p:spPr>
          <a:xfrm>
            <a:off x="913805" y="4342191"/>
            <a:ext cx="5030391" cy="4115405"/>
          </a:xfrm>
          <a:noFill/>
          <a:ln/>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7"/>
          <p:cNvSpPr>
            <a:spLocks noGrp="1" noChangeArrowheads="1"/>
          </p:cNvSpPr>
          <p:nvPr>
            <p:ph type="sldNum" sz="quarter" idx="5"/>
          </p:nvPr>
        </p:nvSpPr>
        <p:spPr>
          <a:noFill/>
        </p:spPr>
        <p:txBody>
          <a:bodyPr/>
          <a:lstStyle/>
          <a:p>
            <a:fld id="{3EEB346E-E026-49A6-8593-00B272F88597}" type="slidenum">
              <a:rPr lang="en-US" smtClean="0"/>
              <a:pPr/>
              <a:t>38</a:t>
            </a:fld>
            <a:endParaRPr lang="en-US" smtClean="0"/>
          </a:p>
        </p:txBody>
      </p:sp>
      <p:sp>
        <p:nvSpPr>
          <p:cNvPr id="523267" name="Rectangle 2"/>
          <p:cNvSpPr>
            <a:spLocks noGrp="1" noRot="1" noChangeAspect="1" noChangeArrowheads="1" noTextEdit="1"/>
          </p:cNvSpPr>
          <p:nvPr>
            <p:ph type="sldImg"/>
          </p:nvPr>
        </p:nvSpPr>
        <p:spPr>
          <a:ln/>
        </p:spPr>
      </p:sp>
      <p:sp>
        <p:nvSpPr>
          <p:cNvPr id="5232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7"/>
          <p:cNvSpPr>
            <a:spLocks noGrp="1" noChangeArrowheads="1"/>
          </p:cNvSpPr>
          <p:nvPr>
            <p:ph type="sldNum" sz="quarter" idx="5"/>
          </p:nvPr>
        </p:nvSpPr>
        <p:spPr>
          <a:noFill/>
        </p:spPr>
        <p:txBody>
          <a:bodyPr/>
          <a:lstStyle/>
          <a:p>
            <a:fld id="{6C4740C7-0DD8-4CF5-9D7D-2756BBED41B8}" type="slidenum">
              <a:rPr lang="en-US" smtClean="0"/>
              <a:pPr/>
              <a:t>39</a:t>
            </a:fld>
            <a:endParaRPr lang="en-US" smtClean="0"/>
          </a:p>
        </p:txBody>
      </p:sp>
      <p:sp>
        <p:nvSpPr>
          <p:cNvPr id="524291" name="Rectangle 2"/>
          <p:cNvSpPr>
            <a:spLocks noGrp="1" noRot="1" noChangeAspect="1" noChangeArrowheads="1" noTextEdit="1"/>
          </p:cNvSpPr>
          <p:nvPr>
            <p:ph type="sldImg"/>
          </p:nvPr>
        </p:nvSpPr>
        <p:spPr>
          <a:xfrm>
            <a:off x="1146175" y="685800"/>
            <a:ext cx="4567238" cy="3425825"/>
          </a:xfrm>
          <a:ln/>
        </p:spPr>
      </p:sp>
      <p:sp>
        <p:nvSpPr>
          <p:cNvPr id="524292" name="Rectangle 3"/>
          <p:cNvSpPr>
            <a:spLocks noGrp="1" noChangeArrowheads="1"/>
          </p:cNvSpPr>
          <p:nvPr>
            <p:ph type="body" idx="1"/>
          </p:nvPr>
        </p:nvSpPr>
        <p:spPr>
          <a:xfrm>
            <a:off x="913805" y="4342191"/>
            <a:ext cx="5030391" cy="4115405"/>
          </a:xfrm>
          <a:noFill/>
          <a:ln/>
        </p:spPr>
        <p:txBody>
          <a:bodyPr/>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7"/>
          <p:cNvSpPr>
            <a:spLocks noGrp="1" noChangeArrowheads="1"/>
          </p:cNvSpPr>
          <p:nvPr>
            <p:ph type="sldNum" sz="quarter" idx="5"/>
          </p:nvPr>
        </p:nvSpPr>
        <p:spPr>
          <a:noFill/>
        </p:spPr>
        <p:txBody>
          <a:bodyPr/>
          <a:lstStyle/>
          <a:p>
            <a:fld id="{0D475023-1D30-46E7-B8F0-40D53C732B7A}" type="slidenum">
              <a:rPr lang="en-US" smtClean="0"/>
              <a:pPr/>
              <a:t>40</a:t>
            </a:fld>
            <a:endParaRPr lang="en-US" smtClean="0"/>
          </a:p>
        </p:txBody>
      </p:sp>
      <p:sp>
        <p:nvSpPr>
          <p:cNvPr id="529411" name="Rectangle 2"/>
          <p:cNvSpPr>
            <a:spLocks noGrp="1" noRot="1" noChangeAspect="1" noChangeArrowheads="1" noTextEdit="1"/>
          </p:cNvSpPr>
          <p:nvPr>
            <p:ph type="sldImg"/>
          </p:nvPr>
        </p:nvSpPr>
        <p:spPr>
          <a:xfrm>
            <a:off x="1146175" y="685800"/>
            <a:ext cx="4567238" cy="3425825"/>
          </a:xfrm>
          <a:ln/>
        </p:spPr>
      </p:sp>
      <p:sp>
        <p:nvSpPr>
          <p:cNvPr id="529412" name="Rectangle 3"/>
          <p:cNvSpPr>
            <a:spLocks noGrp="1" noChangeArrowheads="1"/>
          </p:cNvSpPr>
          <p:nvPr>
            <p:ph type="body" idx="1"/>
          </p:nvPr>
        </p:nvSpPr>
        <p:spPr>
          <a:xfrm>
            <a:off x="913805" y="4342191"/>
            <a:ext cx="5030391" cy="4115405"/>
          </a:xfrm>
          <a:noFill/>
          <a:ln/>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7"/>
          <p:cNvSpPr>
            <a:spLocks noGrp="1" noChangeArrowheads="1"/>
          </p:cNvSpPr>
          <p:nvPr>
            <p:ph type="sldNum" sz="quarter" idx="5"/>
          </p:nvPr>
        </p:nvSpPr>
        <p:spPr>
          <a:noFill/>
        </p:spPr>
        <p:txBody>
          <a:bodyPr/>
          <a:lstStyle/>
          <a:p>
            <a:fld id="{3006A020-E0BF-491E-9F04-67076C1ECC36}" type="slidenum">
              <a:rPr lang="en-US" smtClean="0"/>
              <a:pPr/>
              <a:t>41</a:t>
            </a:fld>
            <a:endParaRPr lang="en-US" smtClean="0"/>
          </a:p>
        </p:txBody>
      </p:sp>
      <p:sp>
        <p:nvSpPr>
          <p:cNvPr id="530435" name="Rectangle 2"/>
          <p:cNvSpPr>
            <a:spLocks noGrp="1" noRot="1" noChangeAspect="1" noChangeArrowheads="1" noTextEdit="1"/>
          </p:cNvSpPr>
          <p:nvPr>
            <p:ph type="sldImg"/>
          </p:nvPr>
        </p:nvSpPr>
        <p:spPr>
          <a:xfrm>
            <a:off x="1146175" y="685800"/>
            <a:ext cx="4567238" cy="3425825"/>
          </a:xfrm>
          <a:ln/>
        </p:spPr>
      </p:sp>
      <p:sp>
        <p:nvSpPr>
          <p:cNvPr id="530436" name="Rectangle 3"/>
          <p:cNvSpPr>
            <a:spLocks noGrp="1" noChangeArrowheads="1"/>
          </p:cNvSpPr>
          <p:nvPr>
            <p:ph type="body" idx="1"/>
          </p:nvPr>
        </p:nvSpPr>
        <p:spPr>
          <a:xfrm>
            <a:off x="913805" y="4342191"/>
            <a:ext cx="5030391" cy="4115405"/>
          </a:xfrm>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7"/>
          <p:cNvSpPr>
            <a:spLocks noGrp="1" noChangeArrowheads="1"/>
          </p:cNvSpPr>
          <p:nvPr>
            <p:ph type="sldNum" sz="quarter" idx="5"/>
          </p:nvPr>
        </p:nvSpPr>
        <p:spPr>
          <a:noFill/>
        </p:spPr>
        <p:txBody>
          <a:bodyPr/>
          <a:lstStyle/>
          <a:p>
            <a:fld id="{6E616299-9FB3-464B-896F-F1AB8BD835ED}" type="slidenum">
              <a:rPr lang="en-US" smtClean="0"/>
              <a:pPr/>
              <a:t>5</a:t>
            </a:fld>
            <a:endParaRPr lang="en-US" smtClean="0"/>
          </a:p>
        </p:txBody>
      </p:sp>
      <p:sp>
        <p:nvSpPr>
          <p:cNvPr id="470019" name="Rectangle 2"/>
          <p:cNvSpPr>
            <a:spLocks noGrp="1" noRot="1" noChangeAspect="1" noChangeArrowheads="1" noTextEdit="1"/>
          </p:cNvSpPr>
          <p:nvPr>
            <p:ph type="sldImg"/>
          </p:nvPr>
        </p:nvSpPr>
        <p:spPr>
          <a:xfrm>
            <a:off x="1147763" y="687388"/>
            <a:ext cx="4564062" cy="3424237"/>
          </a:xfrm>
          <a:ln/>
        </p:spPr>
      </p:sp>
      <p:sp>
        <p:nvSpPr>
          <p:cNvPr id="470020" name="Rectangle 3"/>
          <p:cNvSpPr>
            <a:spLocks noGrp="1" noChangeArrowheads="1"/>
          </p:cNvSpPr>
          <p:nvPr>
            <p:ph type="body" idx="1"/>
          </p:nvPr>
        </p:nvSpPr>
        <p:spPr>
          <a:xfrm>
            <a:off x="913805" y="4342191"/>
            <a:ext cx="5030391" cy="4115405"/>
          </a:xfrm>
          <a:noFill/>
          <a:ln/>
        </p:spPr>
        <p:txBody>
          <a:bodyPr/>
          <a:lstStyle/>
          <a:p>
            <a:pPr eaLnBrk="1" hangingPunct="1"/>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7"/>
          <p:cNvSpPr>
            <a:spLocks noGrp="1" noChangeArrowheads="1"/>
          </p:cNvSpPr>
          <p:nvPr>
            <p:ph type="sldNum" sz="quarter" idx="5"/>
          </p:nvPr>
        </p:nvSpPr>
        <p:spPr>
          <a:noFill/>
        </p:spPr>
        <p:txBody>
          <a:bodyPr/>
          <a:lstStyle/>
          <a:p>
            <a:fld id="{2713F061-E3BE-44EB-9B69-7F16B537E147}" type="slidenum">
              <a:rPr lang="en-US" smtClean="0"/>
              <a:pPr/>
              <a:t>42</a:t>
            </a:fld>
            <a:endParaRPr lang="en-US" smtClean="0"/>
          </a:p>
        </p:txBody>
      </p:sp>
      <p:sp>
        <p:nvSpPr>
          <p:cNvPr id="532483" name="Rectangle 2"/>
          <p:cNvSpPr>
            <a:spLocks noGrp="1" noRot="1" noChangeAspect="1" noChangeArrowheads="1" noTextEdit="1"/>
          </p:cNvSpPr>
          <p:nvPr>
            <p:ph type="sldImg"/>
          </p:nvPr>
        </p:nvSpPr>
        <p:spPr>
          <a:xfrm>
            <a:off x="1146175" y="685800"/>
            <a:ext cx="4567238" cy="3425825"/>
          </a:xfrm>
          <a:ln/>
        </p:spPr>
      </p:sp>
      <p:sp>
        <p:nvSpPr>
          <p:cNvPr id="532484" name="Rectangle 3"/>
          <p:cNvSpPr>
            <a:spLocks noGrp="1" noChangeArrowheads="1"/>
          </p:cNvSpPr>
          <p:nvPr>
            <p:ph type="body" idx="1"/>
          </p:nvPr>
        </p:nvSpPr>
        <p:spPr>
          <a:xfrm>
            <a:off x="913805" y="4342191"/>
            <a:ext cx="5030391" cy="4115405"/>
          </a:xfrm>
          <a:noFill/>
          <a:ln/>
        </p:spPr>
        <p:txBody>
          <a:bodyP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7"/>
          <p:cNvSpPr>
            <a:spLocks noGrp="1" noChangeArrowheads="1"/>
          </p:cNvSpPr>
          <p:nvPr>
            <p:ph type="sldNum" sz="quarter" idx="5"/>
          </p:nvPr>
        </p:nvSpPr>
        <p:spPr>
          <a:noFill/>
        </p:spPr>
        <p:txBody>
          <a:bodyPr/>
          <a:lstStyle/>
          <a:p>
            <a:fld id="{0D2A42A1-DCEF-4B92-B986-946B97FDA0B5}" type="slidenum">
              <a:rPr lang="en-US" smtClean="0"/>
              <a:pPr/>
              <a:t>43</a:t>
            </a:fld>
            <a:endParaRPr lang="en-US" smtClean="0"/>
          </a:p>
        </p:txBody>
      </p:sp>
      <p:sp>
        <p:nvSpPr>
          <p:cNvPr id="533507" name="Rectangle 2"/>
          <p:cNvSpPr>
            <a:spLocks noGrp="1" noRot="1" noChangeAspect="1" noChangeArrowheads="1" noTextEdit="1"/>
          </p:cNvSpPr>
          <p:nvPr>
            <p:ph type="sldImg"/>
          </p:nvPr>
        </p:nvSpPr>
        <p:spPr>
          <a:xfrm>
            <a:off x="1147763" y="687388"/>
            <a:ext cx="4564062" cy="3424237"/>
          </a:xfrm>
          <a:ln/>
        </p:spPr>
      </p:sp>
      <p:sp>
        <p:nvSpPr>
          <p:cNvPr id="533508" name="Rectangle 3"/>
          <p:cNvSpPr>
            <a:spLocks noGrp="1" noChangeArrowheads="1"/>
          </p:cNvSpPr>
          <p:nvPr>
            <p:ph type="body" idx="1"/>
          </p:nvPr>
        </p:nvSpPr>
        <p:spPr>
          <a:xfrm>
            <a:off x="913805" y="4342191"/>
            <a:ext cx="5030391" cy="4115405"/>
          </a:xfrm>
          <a:noFill/>
          <a:ln/>
        </p:spPr>
        <p:txBody>
          <a:bodyPr/>
          <a:lstStyle/>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7"/>
          <p:cNvSpPr>
            <a:spLocks noGrp="1" noChangeArrowheads="1"/>
          </p:cNvSpPr>
          <p:nvPr>
            <p:ph type="sldNum" sz="quarter" idx="5"/>
          </p:nvPr>
        </p:nvSpPr>
        <p:spPr>
          <a:noFill/>
        </p:spPr>
        <p:txBody>
          <a:bodyPr/>
          <a:lstStyle/>
          <a:p>
            <a:fld id="{83F5B054-2087-4298-9347-93A91EC4B530}" type="slidenum">
              <a:rPr lang="en-US" smtClean="0"/>
              <a:pPr/>
              <a:t>44</a:t>
            </a:fld>
            <a:endParaRPr lang="en-US" smtClean="0"/>
          </a:p>
        </p:txBody>
      </p:sp>
      <p:sp>
        <p:nvSpPr>
          <p:cNvPr id="534531" name="Rectangle 2"/>
          <p:cNvSpPr>
            <a:spLocks noGrp="1" noRot="1" noChangeAspect="1" noChangeArrowheads="1" noTextEdit="1"/>
          </p:cNvSpPr>
          <p:nvPr>
            <p:ph type="sldImg"/>
          </p:nvPr>
        </p:nvSpPr>
        <p:spPr>
          <a:xfrm>
            <a:off x="1147763" y="687388"/>
            <a:ext cx="4564062" cy="3424237"/>
          </a:xfrm>
          <a:ln/>
        </p:spPr>
      </p:sp>
      <p:sp>
        <p:nvSpPr>
          <p:cNvPr id="534532" name="Rectangle 3"/>
          <p:cNvSpPr>
            <a:spLocks noGrp="1" noChangeArrowheads="1"/>
          </p:cNvSpPr>
          <p:nvPr>
            <p:ph type="body" idx="1"/>
          </p:nvPr>
        </p:nvSpPr>
        <p:spPr>
          <a:xfrm>
            <a:off x="913805" y="4342191"/>
            <a:ext cx="5030391" cy="4115405"/>
          </a:xfrm>
          <a:noFill/>
          <a:ln/>
        </p:spPr>
        <p:txBody>
          <a:bodyPr/>
          <a:lstStyle/>
          <a:p>
            <a:pPr eaLnBrk="1" hangingPunct="1"/>
            <a:r>
              <a:rPr lang="en-US" smtClean="0"/>
              <a:t>The locational basis spread could just be that of the NYMEX and some other location.</a:t>
            </a:r>
          </a:p>
          <a:p>
            <a:pPr eaLnBrk="1" hangingPunct="1"/>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7"/>
          <p:cNvSpPr>
            <a:spLocks noGrp="1" noChangeArrowheads="1"/>
          </p:cNvSpPr>
          <p:nvPr>
            <p:ph type="sldNum" sz="quarter" idx="5"/>
          </p:nvPr>
        </p:nvSpPr>
        <p:spPr>
          <a:noFill/>
        </p:spPr>
        <p:txBody>
          <a:bodyPr/>
          <a:lstStyle/>
          <a:p>
            <a:fld id="{0E161BCB-DA96-4D3E-A2EF-BB6530BA3AA1}" type="slidenum">
              <a:rPr lang="en-US" smtClean="0"/>
              <a:pPr/>
              <a:t>45</a:t>
            </a:fld>
            <a:endParaRPr lang="en-US" smtClean="0"/>
          </a:p>
        </p:txBody>
      </p:sp>
      <p:sp>
        <p:nvSpPr>
          <p:cNvPr id="535555" name="Rectangle 2"/>
          <p:cNvSpPr>
            <a:spLocks noGrp="1" noRot="1" noChangeAspect="1" noChangeArrowheads="1" noTextEdit="1"/>
          </p:cNvSpPr>
          <p:nvPr>
            <p:ph type="sldImg"/>
          </p:nvPr>
        </p:nvSpPr>
        <p:spPr>
          <a:xfrm>
            <a:off x="1147763" y="687388"/>
            <a:ext cx="4564062" cy="3424237"/>
          </a:xfrm>
          <a:solidFill>
            <a:srgbClr val="FFFFFF"/>
          </a:solidFill>
          <a:ln/>
        </p:spPr>
      </p:sp>
      <p:sp>
        <p:nvSpPr>
          <p:cNvPr id="535556" name="Rectangle 3"/>
          <p:cNvSpPr>
            <a:spLocks noGrp="1" noChangeArrowheads="1"/>
          </p:cNvSpPr>
          <p:nvPr>
            <p:ph type="body" idx="1"/>
          </p:nvPr>
        </p:nvSpPr>
        <p:spPr>
          <a:xfrm>
            <a:off x="913805" y="4342191"/>
            <a:ext cx="5030391" cy="4115405"/>
          </a:xfrm>
          <a:solidFill>
            <a:srgbClr val="FFFFFF"/>
          </a:solidFill>
          <a:ln>
            <a:solidFill>
              <a:srgbClr val="000000"/>
            </a:solidFill>
          </a:ln>
        </p:spPr>
        <p:txBody>
          <a:bodyPr lIns="91588" tIns="45794" rIns="91588" bIns="45794"/>
          <a:lstStyle/>
          <a:p>
            <a:pPr eaLnBrk="1" hangingPunct="1"/>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7"/>
          <p:cNvSpPr>
            <a:spLocks noGrp="1" noChangeArrowheads="1"/>
          </p:cNvSpPr>
          <p:nvPr>
            <p:ph type="sldNum" sz="quarter" idx="5"/>
          </p:nvPr>
        </p:nvSpPr>
        <p:spPr>
          <a:noFill/>
        </p:spPr>
        <p:txBody>
          <a:bodyPr/>
          <a:lstStyle/>
          <a:p>
            <a:fld id="{DAC0FEB7-745E-4E62-88C2-88E4A01ED484}" type="slidenum">
              <a:rPr lang="en-US" smtClean="0"/>
              <a:pPr/>
              <a:t>47</a:t>
            </a:fld>
            <a:endParaRPr lang="en-US" smtClean="0"/>
          </a:p>
        </p:txBody>
      </p:sp>
      <p:sp>
        <p:nvSpPr>
          <p:cNvPr id="536579" name="Rectangle 2"/>
          <p:cNvSpPr>
            <a:spLocks noGrp="1" noRot="1" noChangeAspect="1" noChangeArrowheads="1" noTextEdit="1"/>
          </p:cNvSpPr>
          <p:nvPr>
            <p:ph type="sldImg"/>
          </p:nvPr>
        </p:nvSpPr>
        <p:spPr>
          <a:xfrm>
            <a:off x="1147763" y="687388"/>
            <a:ext cx="4564062" cy="3424237"/>
          </a:xfrm>
          <a:ln/>
        </p:spPr>
      </p:sp>
      <p:sp>
        <p:nvSpPr>
          <p:cNvPr id="536580" name="Rectangle 3"/>
          <p:cNvSpPr>
            <a:spLocks noGrp="1" noChangeArrowheads="1"/>
          </p:cNvSpPr>
          <p:nvPr>
            <p:ph type="body" idx="1"/>
          </p:nvPr>
        </p:nvSpPr>
        <p:spPr>
          <a:xfrm>
            <a:off x="913805" y="4342191"/>
            <a:ext cx="5030391" cy="4115405"/>
          </a:xfrm>
          <a:noFill/>
          <a:ln/>
        </p:spPr>
        <p:txBody>
          <a:bodyPr/>
          <a:lstStyle/>
          <a:p>
            <a:pPr eaLnBrk="1" hangingPunct="1"/>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7"/>
          <p:cNvSpPr>
            <a:spLocks noGrp="1" noChangeArrowheads="1"/>
          </p:cNvSpPr>
          <p:nvPr>
            <p:ph type="sldNum" sz="quarter" idx="5"/>
          </p:nvPr>
        </p:nvSpPr>
        <p:spPr>
          <a:noFill/>
        </p:spPr>
        <p:txBody>
          <a:bodyPr/>
          <a:lstStyle/>
          <a:p>
            <a:fld id="{7B85C0EF-ABF5-4D39-970A-79354827B146}" type="slidenum">
              <a:rPr lang="en-US" smtClean="0"/>
              <a:pPr/>
              <a:t>48</a:t>
            </a:fld>
            <a:endParaRPr lang="en-US" smtClean="0"/>
          </a:p>
        </p:txBody>
      </p:sp>
      <p:sp>
        <p:nvSpPr>
          <p:cNvPr id="537603" name="Rectangle 2"/>
          <p:cNvSpPr>
            <a:spLocks noGrp="1" noRot="1" noChangeAspect="1" noChangeArrowheads="1" noTextEdit="1"/>
          </p:cNvSpPr>
          <p:nvPr>
            <p:ph type="sldImg"/>
          </p:nvPr>
        </p:nvSpPr>
        <p:spPr>
          <a:xfrm>
            <a:off x="1146175" y="685800"/>
            <a:ext cx="4567238" cy="3425825"/>
          </a:xfrm>
          <a:ln/>
        </p:spPr>
      </p:sp>
      <p:sp>
        <p:nvSpPr>
          <p:cNvPr id="537604" name="Rectangle 3"/>
          <p:cNvSpPr>
            <a:spLocks noGrp="1" noChangeArrowheads="1"/>
          </p:cNvSpPr>
          <p:nvPr>
            <p:ph type="body" idx="1"/>
          </p:nvPr>
        </p:nvSpPr>
        <p:spPr>
          <a:xfrm>
            <a:off x="913805" y="4342191"/>
            <a:ext cx="5030391" cy="4115405"/>
          </a:xfrm>
          <a:noFill/>
          <a:ln/>
        </p:spPr>
        <p:txBody>
          <a:bodyPr/>
          <a:lstStyle/>
          <a:p>
            <a:pPr eaLnBrk="1" hangingPunct="1"/>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7"/>
          <p:cNvSpPr>
            <a:spLocks noGrp="1" noChangeArrowheads="1"/>
          </p:cNvSpPr>
          <p:nvPr>
            <p:ph type="sldNum" sz="quarter" idx="5"/>
          </p:nvPr>
        </p:nvSpPr>
        <p:spPr>
          <a:noFill/>
        </p:spPr>
        <p:txBody>
          <a:bodyPr/>
          <a:lstStyle/>
          <a:p>
            <a:fld id="{A63AD456-3288-4ABB-A063-41285AB6F406}" type="slidenum">
              <a:rPr lang="en-US" smtClean="0"/>
              <a:pPr/>
              <a:t>49</a:t>
            </a:fld>
            <a:endParaRPr lang="en-US" smtClean="0"/>
          </a:p>
        </p:txBody>
      </p:sp>
      <p:sp>
        <p:nvSpPr>
          <p:cNvPr id="538627" name="Rectangle 2"/>
          <p:cNvSpPr>
            <a:spLocks noGrp="1" noRot="1" noChangeAspect="1" noChangeArrowheads="1" noTextEdit="1"/>
          </p:cNvSpPr>
          <p:nvPr>
            <p:ph type="sldImg"/>
          </p:nvPr>
        </p:nvSpPr>
        <p:spPr>
          <a:xfrm>
            <a:off x="1146175" y="685800"/>
            <a:ext cx="4567238" cy="3425825"/>
          </a:xfrm>
          <a:ln/>
        </p:spPr>
      </p:sp>
      <p:sp>
        <p:nvSpPr>
          <p:cNvPr id="538628" name="Rectangle 3"/>
          <p:cNvSpPr>
            <a:spLocks noGrp="1" noChangeArrowheads="1"/>
          </p:cNvSpPr>
          <p:nvPr>
            <p:ph type="body" idx="1"/>
          </p:nvPr>
        </p:nvSpPr>
        <p:spPr>
          <a:xfrm>
            <a:off x="913805" y="4342191"/>
            <a:ext cx="5030391" cy="4115405"/>
          </a:xfrm>
          <a:noFill/>
          <a:ln/>
        </p:spPr>
        <p:txBody>
          <a:bodyPr/>
          <a:lstStyle/>
          <a:p>
            <a:pPr eaLnBrk="1" hangingPunct="1"/>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7"/>
          <p:cNvSpPr>
            <a:spLocks noGrp="1" noChangeArrowheads="1"/>
          </p:cNvSpPr>
          <p:nvPr>
            <p:ph type="sldNum" sz="quarter" idx="5"/>
          </p:nvPr>
        </p:nvSpPr>
        <p:spPr>
          <a:noFill/>
        </p:spPr>
        <p:txBody>
          <a:bodyPr/>
          <a:lstStyle/>
          <a:p>
            <a:fld id="{33B7DFB5-D7D4-4BCC-9B4F-37AC1BE17032}" type="slidenum">
              <a:rPr lang="en-US" smtClean="0"/>
              <a:pPr/>
              <a:t>50</a:t>
            </a:fld>
            <a:endParaRPr lang="en-US" smtClean="0"/>
          </a:p>
        </p:txBody>
      </p:sp>
      <p:sp>
        <p:nvSpPr>
          <p:cNvPr id="539651" name="Rectangle 2"/>
          <p:cNvSpPr>
            <a:spLocks noGrp="1" noRot="1" noChangeAspect="1" noChangeArrowheads="1" noTextEdit="1"/>
          </p:cNvSpPr>
          <p:nvPr>
            <p:ph type="sldImg"/>
          </p:nvPr>
        </p:nvSpPr>
        <p:spPr>
          <a:xfrm>
            <a:off x="1146175" y="685800"/>
            <a:ext cx="4567238" cy="3425825"/>
          </a:xfrm>
          <a:ln/>
        </p:spPr>
      </p:sp>
      <p:sp>
        <p:nvSpPr>
          <p:cNvPr id="539652" name="Rectangle 3"/>
          <p:cNvSpPr>
            <a:spLocks noGrp="1" noChangeArrowheads="1"/>
          </p:cNvSpPr>
          <p:nvPr>
            <p:ph type="body" idx="1"/>
          </p:nvPr>
        </p:nvSpPr>
        <p:spPr>
          <a:xfrm>
            <a:off x="913805" y="4342191"/>
            <a:ext cx="5030391" cy="4115405"/>
          </a:xfrm>
          <a:noFill/>
          <a:ln/>
        </p:spPr>
        <p:txBody>
          <a:bodyPr/>
          <a:lstStyle/>
          <a:p>
            <a:pPr eaLnBrk="1" hangingPunct="1"/>
            <a:r>
              <a:rPr lang="en-US" smtClean="0"/>
              <a:t>Note that the above payment would only be for the first day’s flow.</a:t>
            </a:r>
          </a:p>
          <a:p>
            <a:pPr eaLnBrk="1" hangingPunct="1"/>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7"/>
          <p:cNvSpPr>
            <a:spLocks noGrp="1" noChangeArrowheads="1"/>
          </p:cNvSpPr>
          <p:nvPr>
            <p:ph type="sldNum" sz="quarter" idx="5"/>
          </p:nvPr>
        </p:nvSpPr>
        <p:spPr>
          <a:noFill/>
        </p:spPr>
        <p:txBody>
          <a:bodyPr/>
          <a:lstStyle/>
          <a:p>
            <a:fld id="{4903CBE6-BA2E-440A-9077-AEA679FA56FF}" type="slidenum">
              <a:rPr lang="en-US" smtClean="0"/>
              <a:pPr/>
              <a:t>51</a:t>
            </a:fld>
            <a:endParaRPr lang="en-US" smtClean="0"/>
          </a:p>
        </p:txBody>
      </p:sp>
      <p:sp>
        <p:nvSpPr>
          <p:cNvPr id="540675" name="Rectangle 2"/>
          <p:cNvSpPr>
            <a:spLocks noGrp="1" noRot="1" noChangeAspect="1" noChangeArrowheads="1" noTextEdit="1"/>
          </p:cNvSpPr>
          <p:nvPr>
            <p:ph type="sldImg"/>
          </p:nvPr>
        </p:nvSpPr>
        <p:spPr>
          <a:xfrm>
            <a:off x="1146175" y="685800"/>
            <a:ext cx="4567238" cy="3425825"/>
          </a:xfrm>
          <a:ln/>
        </p:spPr>
      </p:sp>
      <p:sp>
        <p:nvSpPr>
          <p:cNvPr id="540676" name="Rectangle 3"/>
          <p:cNvSpPr>
            <a:spLocks noGrp="1" noChangeArrowheads="1"/>
          </p:cNvSpPr>
          <p:nvPr>
            <p:ph type="body" idx="1"/>
          </p:nvPr>
        </p:nvSpPr>
        <p:spPr>
          <a:xfrm>
            <a:off x="913805" y="4342191"/>
            <a:ext cx="5030391" cy="4115405"/>
          </a:xfrm>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7"/>
          <p:cNvSpPr>
            <a:spLocks noGrp="1" noChangeArrowheads="1"/>
          </p:cNvSpPr>
          <p:nvPr>
            <p:ph type="sldNum" sz="quarter" idx="5"/>
          </p:nvPr>
        </p:nvSpPr>
        <p:spPr>
          <a:noFill/>
        </p:spPr>
        <p:txBody>
          <a:bodyPr/>
          <a:lstStyle/>
          <a:p>
            <a:fld id="{4B7E8F72-93B1-4F5E-971E-42DDCDD8E125}" type="slidenum">
              <a:rPr lang="en-US" smtClean="0"/>
              <a:pPr/>
              <a:t>6</a:t>
            </a:fld>
            <a:endParaRPr lang="en-US" smtClean="0"/>
          </a:p>
        </p:txBody>
      </p:sp>
      <p:sp>
        <p:nvSpPr>
          <p:cNvPr id="471043" name="Rectangle 2"/>
          <p:cNvSpPr>
            <a:spLocks noGrp="1" noRot="1" noChangeAspect="1" noChangeArrowheads="1" noTextEdit="1"/>
          </p:cNvSpPr>
          <p:nvPr>
            <p:ph type="sldImg"/>
          </p:nvPr>
        </p:nvSpPr>
        <p:spPr>
          <a:xfrm>
            <a:off x="1147763" y="687388"/>
            <a:ext cx="4564062" cy="3424237"/>
          </a:xfrm>
          <a:ln/>
        </p:spPr>
      </p:sp>
      <p:sp>
        <p:nvSpPr>
          <p:cNvPr id="471044" name="Rectangle 3"/>
          <p:cNvSpPr>
            <a:spLocks noGrp="1" noChangeArrowheads="1"/>
          </p:cNvSpPr>
          <p:nvPr>
            <p:ph type="body" idx="1"/>
          </p:nvPr>
        </p:nvSpPr>
        <p:spPr>
          <a:xfrm>
            <a:off x="913805" y="4342191"/>
            <a:ext cx="5030391" cy="4115405"/>
          </a:xfrm>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7"/>
          <p:cNvSpPr>
            <a:spLocks noGrp="1" noChangeArrowheads="1"/>
          </p:cNvSpPr>
          <p:nvPr>
            <p:ph type="sldNum" sz="quarter" idx="5"/>
          </p:nvPr>
        </p:nvSpPr>
        <p:spPr>
          <a:noFill/>
        </p:spPr>
        <p:txBody>
          <a:bodyPr/>
          <a:lstStyle/>
          <a:p>
            <a:fld id="{297D6067-1740-4609-82AE-EBFC263A21A6}" type="slidenum">
              <a:rPr lang="en-US" smtClean="0"/>
              <a:pPr/>
              <a:t>7</a:t>
            </a:fld>
            <a:endParaRPr lang="en-US" smtClean="0"/>
          </a:p>
        </p:txBody>
      </p:sp>
      <p:sp>
        <p:nvSpPr>
          <p:cNvPr id="472067" name="Rectangle 2"/>
          <p:cNvSpPr>
            <a:spLocks noGrp="1" noRot="1" noChangeAspect="1" noChangeArrowheads="1" noTextEdit="1"/>
          </p:cNvSpPr>
          <p:nvPr>
            <p:ph type="sldImg"/>
          </p:nvPr>
        </p:nvSpPr>
        <p:spPr>
          <a:xfrm>
            <a:off x="1147763" y="687388"/>
            <a:ext cx="4564062" cy="3424237"/>
          </a:xfrm>
          <a:ln/>
        </p:spPr>
      </p:sp>
      <p:sp>
        <p:nvSpPr>
          <p:cNvPr id="472068" name="Rectangle 3"/>
          <p:cNvSpPr>
            <a:spLocks noGrp="1" noChangeArrowheads="1"/>
          </p:cNvSpPr>
          <p:nvPr>
            <p:ph type="body" idx="1"/>
          </p:nvPr>
        </p:nvSpPr>
        <p:spPr>
          <a:xfrm>
            <a:off x="913805" y="4342191"/>
            <a:ext cx="5030391" cy="4115405"/>
          </a:xfrm>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7"/>
          <p:cNvSpPr>
            <a:spLocks noGrp="1" noChangeArrowheads="1"/>
          </p:cNvSpPr>
          <p:nvPr>
            <p:ph type="sldNum" sz="quarter" idx="5"/>
          </p:nvPr>
        </p:nvSpPr>
        <p:spPr>
          <a:noFill/>
        </p:spPr>
        <p:txBody>
          <a:bodyPr/>
          <a:lstStyle/>
          <a:p>
            <a:fld id="{4313477D-30F3-475C-BF9D-1A3E04B4D694}" type="slidenum">
              <a:rPr lang="en-US" smtClean="0"/>
              <a:pPr/>
              <a:t>8</a:t>
            </a:fld>
            <a:endParaRPr lang="en-US" smtClean="0"/>
          </a:p>
        </p:txBody>
      </p:sp>
      <p:sp>
        <p:nvSpPr>
          <p:cNvPr id="473091" name="Rectangle 2"/>
          <p:cNvSpPr>
            <a:spLocks noGrp="1" noRot="1" noChangeAspect="1" noChangeArrowheads="1" noTextEdit="1"/>
          </p:cNvSpPr>
          <p:nvPr>
            <p:ph type="sldImg"/>
          </p:nvPr>
        </p:nvSpPr>
        <p:spPr>
          <a:xfrm>
            <a:off x="1147763" y="687388"/>
            <a:ext cx="4564062" cy="3424237"/>
          </a:xfrm>
          <a:ln/>
        </p:spPr>
      </p:sp>
      <p:sp>
        <p:nvSpPr>
          <p:cNvPr id="473092" name="Rectangle 3"/>
          <p:cNvSpPr>
            <a:spLocks noGrp="1" noChangeArrowheads="1"/>
          </p:cNvSpPr>
          <p:nvPr>
            <p:ph type="body" idx="1"/>
          </p:nvPr>
        </p:nvSpPr>
        <p:spPr>
          <a:xfrm>
            <a:off x="913805" y="4342191"/>
            <a:ext cx="5030391" cy="4115405"/>
          </a:xfrm>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7"/>
          <p:cNvSpPr>
            <a:spLocks noGrp="1" noChangeArrowheads="1"/>
          </p:cNvSpPr>
          <p:nvPr>
            <p:ph type="sldNum" sz="quarter" idx="5"/>
          </p:nvPr>
        </p:nvSpPr>
        <p:spPr>
          <a:noFill/>
        </p:spPr>
        <p:txBody>
          <a:bodyPr/>
          <a:lstStyle/>
          <a:p>
            <a:fld id="{AE3B9A86-8371-4948-88BC-A65AFBE2306C}" type="slidenum">
              <a:rPr lang="en-US" smtClean="0"/>
              <a:pPr/>
              <a:t>9</a:t>
            </a:fld>
            <a:endParaRPr lang="en-US" smtClean="0"/>
          </a:p>
        </p:txBody>
      </p:sp>
      <p:sp>
        <p:nvSpPr>
          <p:cNvPr id="474115" name="Rectangle 2"/>
          <p:cNvSpPr>
            <a:spLocks noGrp="1" noRot="1" noChangeAspect="1" noChangeArrowheads="1" noTextEdit="1"/>
          </p:cNvSpPr>
          <p:nvPr>
            <p:ph type="sldImg"/>
          </p:nvPr>
        </p:nvSpPr>
        <p:spPr>
          <a:ln/>
        </p:spPr>
      </p:sp>
      <p:sp>
        <p:nvSpPr>
          <p:cNvPr id="4741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7"/>
          <p:cNvSpPr>
            <a:spLocks noGrp="1" noChangeArrowheads="1"/>
          </p:cNvSpPr>
          <p:nvPr>
            <p:ph type="sldNum" sz="quarter" idx="5"/>
          </p:nvPr>
        </p:nvSpPr>
        <p:spPr>
          <a:noFill/>
        </p:spPr>
        <p:txBody>
          <a:bodyPr/>
          <a:lstStyle/>
          <a:p>
            <a:fld id="{F8033492-34AA-4637-8A2E-D05D85BF3E19}" type="slidenum">
              <a:rPr lang="en-US" smtClean="0"/>
              <a:pPr/>
              <a:t>10</a:t>
            </a:fld>
            <a:endParaRPr lang="en-US" smtClean="0"/>
          </a:p>
        </p:txBody>
      </p:sp>
      <p:sp>
        <p:nvSpPr>
          <p:cNvPr id="478211" name="Rectangle 2"/>
          <p:cNvSpPr>
            <a:spLocks noGrp="1" noRot="1" noChangeAspect="1" noChangeArrowheads="1" noTextEdit="1"/>
          </p:cNvSpPr>
          <p:nvPr>
            <p:ph type="sldImg"/>
          </p:nvPr>
        </p:nvSpPr>
        <p:spPr>
          <a:xfrm>
            <a:off x="1146175" y="685800"/>
            <a:ext cx="4567238" cy="3425825"/>
          </a:xfrm>
          <a:ln/>
        </p:spPr>
      </p:sp>
      <p:sp>
        <p:nvSpPr>
          <p:cNvPr id="478212" name="Rectangle 3"/>
          <p:cNvSpPr>
            <a:spLocks noGrp="1" noChangeArrowheads="1"/>
          </p:cNvSpPr>
          <p:nvPr>
            <p:ph type="body" idx="1"/>
          </p:nvPr>
        </p:nvSpPr>
        <p:spPr>
          <a:xfrm>
            <a:off x="913805" y="4342191"/>
            <a:ext cx="5030391" cy="4115405"/>
          </a:xfrm>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2E6643-96C0-45A3-8D59-C254C9A54EEE}" type="datetimeFigureOut">
              <a:rPr lang="en-US" smtClean="0"/>
              <a:pPr/>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CA6F6-3774-44A6-9148-E39D7CD1137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2E6643-96C0-45A3-8D59-C254C9A54EEE}" type="datetimeFigureOut">
              <a:rPr lang="en-US" smtClean="0"/>
              <a:pPr/>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CA6F6-3774-44A6-9148-E39D7CD1137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2E6643-96C0-45A3-8D59-C254C9A54EEE}" type="datetimeFigureOut">
              <a:rPr lang="en-US" smtClean="0"/>
              <a:pPr/>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CA6F6-3774-44A6-9148-E39D7CD1137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6781800" cy="6397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371600"/>
            <a:ext cx="8686800" cy="4724400"/>
          </a:xfrm>
        </p:spPr>
        <p:txBody>
          <a:bodyPr/>
          <a:lstStyle/>
          <a:p>
            <a:pPr lvl="0"/>
            <a:endParaRPr lang="en-US" noProof="0" smtClean="0"/>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B7DC7B52-5673-416A-8605-77C6517EC6D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2E6643-96C0-45A3-8D59-C254C9A54EEE}" type="datetimeFigureOut">
              <a:rPr lang="en-US" smtClean="0"/>
              <a:pPr/>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CA6F6-3774-44A6-9148-E39D7CD1137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2E6643-96C0-45A3-8D59-C254C9A54EEE}" type="datetimeFigureOut">
              <a:rPr lang="en-US" smtClean="0"/>
              <a:pPr/>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CA6F6-3774-44A6-9148-E39D7CD1137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2E6643-96C0-45A3-8D59-C254C9A54EEE}" type="datetimeFigureOut">
              <a:rPr lang="en-US" smtClean="0"/>
              <a:pPr/>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5CA6F6-3774-44A6-9148-E39D7CD1137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2E6643-96C0-45A3-8D59-C254C9A54EEE}" type="datetimeFigureOut">
              <a:rPr lang="en-US" smtClean="0"/>
              <a:pPr/>
              <a:t>9/23/2020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5CA6F6-3774-44A6-9148-E39D7CD1137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2E6643-96C0-45A3-8D59-C254C9A54EEE}" type="datetimeFigureOut">
              <a:rPr lang="en-US" smtClean="0"/>
              <a:pPr/>
              <a:t>9/23/2020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5CA6F6-3774-44A6-9148-E39D7CD1137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2E6643-96C0-45A3-8D59-C254C9A54EEE}" type="datetimeFigureOut">
              <a:rPr lang="en-US" smtClean="0"/>
              <a:pPr/>
              <a:t>9/23/2020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5CA6F6-3774-44A6-9148-E39D7CD1137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2E6643-96C0-45A3-8D59-C254C9A54EEE}" type="datetimeFigureOut">
              <a:rPr lang="en-US" smtClean="0"/>
              <a:pPr/>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5CA6F6-3774-44A6-9148-E39D7CD1137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2E6643-96C0-45A3-8D59-C254C9A54EEE}" type="datetimeFigureOut">
              <a:rPr lang="en-US" smtClean="0"/>
              <a:pPr/>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5CA6F6-3774-44A6-9148-E39D7CD1137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2E6643-96C0-45A3-8D59-C254C9A54EEE}" type="datetimeFigureOut">
              <a:rPr lang="en-US" smtClean="0"/>
              <a:pPr/>
              <a:t>9/23/2020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5CA6F6-3774-44A6-9148-E39D7CD1137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a:defRPr/>
            </a:pPr>
            <a:fld id="{3F92A6D9-CAC5-4967-8C5B-3D0CC862AE54}" type="slidenum">
              <a:rPr lang="en-US"/>
              <a:pPr>
                <a:defRPr/>
              </a:pPr>
              <a:t>1</a:t>
            </a:fld>
            <a:endParaRPr lang="en-US"/>
          </a:p>
        </p:txBody>
      </p:sp>
      <p:sp>
        <p:nvSpPr>
          <p:cNvPr id="188419" name="Rectangle 2"/>
          <p:cNvSpPr>
            <a:spLocks noChangeArrowheads="1"/>
          </p:cNvSpPr>
          <p:nvPr/>
        </p:nvSpPr>
        <p:spPr bwMode="auto">
          <a:xfrm>
            <a:off x="990600" y="2057400"/>
            <a:ext cx="7239000" cy="2590800"/>
          </a:xfrm>
          <a:prstGeom prst="rect">
            <a:avLst/>
          </a:prstGeom>
          <a:noFill/>
          <a:ln w="9525">
            <a:noFill/>
            <a:miter lim="800000"/>
            <a:headEnd/>
            <a:tailEnd/>
          </a:ln>
        </p:spPr>
        <p:txBody>
          <a:bodyPr lIns="0" tIns="0" rIns="0" bIns="0" anchor="ctr"/>
          <a:lstStyle/>
          <a:p>
            <a:pPr algn="ctr"/>
            <a:r>
              <a:rPr lang="en-US" sz="6000">
                <a:solidFill>
                  <a:schemeClr val="tx1"/>
                </a:solidFill>
              </a:rPr>
              <a:t>Hedge Instruments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3"/>
          <p:cNvSpPr>
            <a:spLocks noGrp="1"/>
          </p:cNvSpPr>
          <p:nvPr>
            <p:ph type="sldNum" sz="quarter" idx="11"/>
          </p:nvPr>
        </p:nvSpPr>
        <p:spPr/>
        <p:txBody>
          <a:bodyPr/>
          <a:lstStyle/>
          <a:p>
            <a:pPr>
              <a:defRPr/>
            </a:pPr>
            <a:fld id="{9E0672AB-9C64-4E5E-87C9-C401842F1AE6}" type="slidenum">
              <a:rPr lang="en-US"/>
              <a:pPr>
                <a:defRPr/>
              </a:pPr>
              <a:t>10</a:t>
            </a:fld>
            <a:endParaRPr lang="en-US"/>
          </a:p>
        </p:txBody>
      </p:sp>
      <p:sp>
        <p:nvSpPr>
          <p:cNvPr id="199683" name="Rectangle 2"/>
          <p:cNvSpPr>
            <a:spLocks noGrp="1" noChangeArrowheads="1"/>
          </p:cNvSpPr>
          <p:nvPr>
            <p:ph type="title"/>
          </p:nvPr>
        </p:nvSpPr>
        <p:spPr>
          <a:xfrm>
            <a:off x="1165225" y="152400"/>
            <a:ext cx="7394575" cy="1143000"/>
          </a:xfrm>
          <a:noFill/>
        </p:spPr>
        <p:txBody>
          <a:bodyPr lIns="92075" tIns="46038" rIns="92075" bIns="46038"/>
          <a:lstStyle/>
          <a:p>
            <a:pPr eaLnBrk="1" hangingPunct="1"/>
            <a:r>
              <a:rPr lang="en-US" smtClean="0">
                <a:solidFill>
                  <a:schemeClr val="tx1"/>
                </a:solidFill>
              </a:rPr>
              <a:t>NYMEX Futures Example</a:t>
            </a:r>
          </a:p>
        </p:txBody>
      </p:sp>
      <p:sp>
        <p:nvSpPr>
          <p:cNvPr id="199684" name="Rectangle 4"/>
          <p:cNvSpPr>
            <a:spLocks noChangeArrowheads="1"/>
          </p:cNvSpPr>
          <p:nvPr/>
        </p:nvSpPr>
        <p:spPr bwMode="auto">
          <a:xfrm>
            <a:off x="838200" y="1295400"/>
            <a:ext cx="7772400" cy="457200"/>
          </a:xfrm>
          <a:prstGeom prst="rect">
            <a:avLst/>
          </a:prstGeom>
          <a:noFill/>
          <a:ln w="9525" algn="ctr">
            <a:noFill/>
            <a:miter lim="800000"/>
            <a:headEnd/>
            <a:tailEnd/>
          </a:ln>
        </p:spPr>
        <p:txBody>
          <a:bodyPr>
            <a:spAutoFit/>
          </a:bodyPr>
          <a:lstStyle/>
          <a:p>
            <a:endParaRPr lang="en-US">
              <a:solidFill>
                <a:schemeClr val="tx1"/>
              </a:solidFill>
            </a:endParaRPr>
          </a:p>
        </p:txBody>
      </p:sp>
      <p:sp>
        <p:nvSpPr>
          <p:cNvPr id="199685" name="Text Box 5"/>
          <p:cNvSpPr txBox="1">
            <a:spLocks noChangeArrowheads="1"/>
          </p:cNvSpPr>
          <p:nvPr/>
        </p:nvSpPr>
        <p:spPr bwMode="auto">
          <a:xfrm>
            <a:off x="898525" y="1335088"/>
            <a:ext cx="7878763" cy="1187450"/>
          </a:xfrm>
          <a:prstGeom prst="rect">
            <a:avLst/>
          </a:prstGeom>
          <a:noFill/>
          <a:ln w="9525" algn="ctr">
            <a:noFill/>
            <a:miter lim="800000"/>
            <a:headEnd/>
            <a:tailEnd/>
          </a:ln>
        </p:spPr>
        <p:txBody>
          <a:bodyPr wrap="none">
            <a:spAutoFit/>
          </a:bodyPr>
          <a:lstStyle/>
          <a:p>
            <a:r>
              <a:rPr lang="en-US">
                <a:solidFill>
                  <a:schemeClr val="tx1"/>
                </a:solidFill>
              </a:rPr>
              <a:t>4/25/07:  Producer desires to hedge production for </a:t>
            </a:r>
          </a:p>
          <a:p>
            <a:r>
              <a:rPr lang="en-US">
                <a:solidFill>
                  <a:schemeClr val="tx1"/>
                </a:solidFill>
              </a:rPr>
              <a:t>Powder River Sour crude (spot price is $5.00 below WTI)</a:t>
            </a:r>
          </a:p>
          <a:p>
            <a:r>
              <a:rPr lang="en-US">
                <a:solidFill>
                  <a:schemeClr val="tx1"/>
                </a:solidFill>
              </a:rPr>
              <a:t>for AUG 08.   </a:t>
            </a:r>
            <a:r>
              <a:rPr lang="en-US" u="sng">
                <a:solidFill>
                  <a:schemeClr val="tx1"/>
                </a:solidFill>
              </a:rPr>
              <a:t>NYMEX Price - $70.25/bbl</a:t>
            </a:r>
          </a:p>
        </p:txBody>
      </p:sp>
      <p:sp>
        <p:nvSpPr>
          <p:cNvPr id="199686" name="Text Box 6"/>
          <p:cNvSpPr txBox="1">
            <a:spLocks noChangeArrowheads="1"/>
          </p:cNvSpPr>
          <p:nvPr/>
        </p:nvSpPr>
        <p:spPr bwMode="auto">
          <a:xfrm>
            <a:off x="228600" y="3581400"/>
            <a:ext cx="1828800" cy="1562100"/>
          </a:xfrm>
          <a:prstGeom prst="rect">
            <a:avLst/>
          </a:prstGeom>
          <a:noFill/>
          <a:ln w="9525" algn="ctr">
            <a:solidFill>
              <a:schemeClr val="tx1"/>
            </a:solidFill>
            <a:miter lim="800000"/>
            <a:headEnd/>
            <a:tailEnd/>
          </a:ln>
        </p:spPr>
        <p:txBody>
          <a:bodyPr>
            <a:spAutoFit/>
          </a:bodyPr>
          <a:lstStyle/>
          <a:p>
            <a:endParaRPr lang="en-US" dirty="0"/>
          </a:p>
          <a:p>
            <a:pPr algn="ctr"/>
            <a:r>
              <a:rPr lang="en-US" dirty="0"/>
              <a:t>Crude</a:t>
            </a:r>
          </a:p>
          <a:p>
            <a:pPr algn="ctr"/>
            <a:r>
              <a:rPr lang="en-US" dirty="0"/>
              <a:t>Purchaser</a:t>
            </a:r>
          </a:p>
          <a:p>
            <a:endParaRPr lang="en-US" dirty="0"/>
          </a:p>
        </p:txBody>
      </p:sp>
      <p:sp>
        <p:nvSpPr>
          <p:cNvPr id="199687" name="Text Box 7"/>
          <p:cNvSpPr txBox="1">
            <a:spLocks noChangeArrowheads="1"/>
          </p:cNvSpPr>
          <p:nvPr/>
        </p:nvSpPr>
        <p:spPr bwMode="auto">
          <a:xfrm>
            <a:off x="3733800" y="3581400"/>
            <a:ext cx="1676400" cy="1927225"/>
          </a:xfrm>
          <a:prstGeom prst="rect">
            <a:avLst/>
          </a:prstGeom>
          <a:noFill/>
          <a:ln w="9525" algn="ctr">
            <a:solidFill>
              <a:schemeClr val="tx1"/>
            </a:solidFill>
            <a:miter lim="800000"/>
            <a:headEnd/>
            <a:tailEnd/>
          </a:ln>
        </p:spPr>
        <p:txBody>
          <a:bodyPr>
            <a:spAutoFit/>
          </a:bodyPr>
          <a:lstStyle/>
          <a:p>
            <a:pPr algn="ctr"/>
            <a:endParaRPr lang="en-US" dirty="0"/>
          </a:p>
          <a:p>
            <a:pPr algn="ctr"/>
            <a:endParaRPr lang="en-US" dirty="0"/>
          </a:p>
          <a:p>
            <a:pPr algn="ctr"/>
            <a:r>
              <a:rPr lang="en-US" dirty="0"/>
              <a:t>Producer</a:t>
            </a:r>
          </a:p>
          <a:p>
            <a:pPr algn="ctr"/>
            <a:endParaRPr lang="en-US" dirty="0"/>
          </a:p>
          <a:p>
            <a:pPr algn="ctr"/>
            <a:endParaRPr lang="en-US" dirty="0"/>
          </a:p>
        </p:txBody>
      </p:sp>
      <p:sp>
        <p:nvSpPr>
          <p:cNvPr id="199688" name="Text Box 8"/>
          <p:cNvSpPr txBox="1">
            <a:spLocks noChangeArrowheads="1"/>
          </p:cNvSpPr>
          <p:nvPr/>
        </p:nvSpPr>
        <p:spPr bwMode="auto">
          <a:xfrm>
            <a:off x="7086600" y="3733800"/>
            <a:ext cx="1814513" cy="1196975"/>
          </a:xfrm>
          <a:prstGeom prst="rect">
            <a:avLst/>
          </a:prstGeom>
          <a:noFill/>
          <a:ln w="15875" algn="ctr">
            <a:solidFill>
              <a:schemeClr val="tx1">
                <a:alpha val="65000"/>
              </a:schemeClr>
            </a:solidFill>
            <a:miter lim="800000"/>
            <a:headEnd/>
            <a:tailEnd/>
          </a:ln>
        </p:spPr>
        <p:txBody>
          <a:bodyPr>
            <a:spAutoFit/>
          </a:bodyPr>
          <a:lstStyle/>
          <a:p>
            <a:pPr algn="ctr"/>
            <a:endParaRPr lang="en-US" dirty="0"/>
          </a:p>
          <a:p>
            <a:pPr algn="ctr"/>
            <a:r>
              <a:rPr lang="en-US" dirty="0"/>
              <a:t>NYMEX</a:t>
            </a:r>
          </a:p>
          <a:p>
            <a:pPr algn="ctr"/>
            <a:endParaRPr lang="en-US" dirty="0"/>
          </a:p>
        </p:txBody>
      </p:sp>
      <p:sp>
        <p:nvSpPr>
          <p:cNvPr id="199689" name="Line 9"/>
          <p:cNvSpPr>
            <a:spLocks noChangeShapeType="1"/>
          </p:cNvSpPr>
          <p:nvPr/>
        </p:nvSpPr>
        <p:spPr bwMode="auto">
          <a:xfrm>
            <a:off x="2057400" y="3581400"/>
            <a:ext cx="1676400" cy="0"/>
          </a:xfrm>
          <a:prstGeom prst="line">
            <a:avLst/>
          </a:prstGeom>
          <a:noFill/>
          <a:ln w="9525">
            <a:solidFill>
              <a:schemeClr val="tx1"/>
            </a:solidFill>
            <a:round/>
            <a:headEnd/>
            <a:tailEnd type="triangle" w="med" len="med"/>
          </a:ln>
        </p:spPr>
        <p:txBody>
          <a:bodyPr/>
          <a:lstStyle/>
          <a:p>
            <a:endParaRPr lang="en-US"/>
          </a:p>
        </p:txBody>
      </p:sp>
      <p:sp>
        <p:nvSpPr>
          <p:cNvPr id="199690" name="Line 10"/>
          <p:cNvSpPr>
            <a:spLocks noChangeShapeType="1"/>
          </p:cNvSpPr>
          <p:nvPr/>
        </p:nvSpPr>
        <p:spPr bwMode="auto">
          <a:xfrm flipH="1">
            <a:off x="2133600" y="5105400"/>
            <a:ext cx="1600200" cy="0"/>
          </a:xfrm>
          <a:prstGeom prst="line">
            <a:avLst/>
          </a:prstGeom>
          <a:noFill/>
          <a:ln w="9525">
            <a:solidFill>
              <a:schemeClr val="tx1"/>
            </a:solidFill>
            <a:round/>
            <a:headEnd/>
            <a:tailEnd type="triangle" w="med" len="med"/>
          </a:ln>
        </p:spPr>
        <p:txBody>
          <a:bodyPr/>
          <a:lstStyle/>
          <a:p>
            <a:endParaRPr lang="en-US"/>
          </a:p>
        </p:txBody>
      </p:sp>
      <p:sp>
        <p:nvSpPr>
          <p:cNvPr id="199691" name="Line 11"/>
          <p:cNvSpPr>
            <a:spLocks noChangeShapeType="1"/>
          </p:cNvSpPr>
          <p:nvPr/>
        </p:nvSpPr>
        <p:spPr bwMode="auto">
          <a:xfrm>
            <a:off x="5410200" y="3733800"/>
            <a:ext cx="1676400" cy="0"/>
          </a:xfrm>
          <a:prstGeom prst="line">
            <a:avLst/>
          </a:prstGeom>
          <a:noFill/>
          <a:ln w="9525">
            <a:solidFill>
              <a:schemeClr val="tx1"/>
            </a:solidFill>
            <a:round/>
            <a:headEnd/>
            <a:tailEnd type="triangle" w="med" len="med"/>
          </a:ln>
        </p:spPr>
        <p:txBody>
          <a:bodyPr/>
          <a:lstStyle/>
          <a:p>
            <a:endParaRPr lang="en-US"/>
          </a:p>
        </p:txBody>
      </p:sp>
      <p:sp>
        <p:nvSpPr>
          <p:cNvPr id="199692" name="Line 12"/>
          <p:cNvSpPr>
            <a:spLocks noChangeShapeType="1"/>
          </p:cNvSpPr>
          <p:nvPr/>
        </p:nvSpPr>
        <p:spPr bwMode="auto">
          <a:xfrm flipH="1">
            <a:off x="5410200" y="4876800"/>
            <a:ext cx="1600200" cy="0"/>
          </a:xfrm>
          <a:prstGeom prst="line">
            <a:avLst/>
          </a:prstGeom>
          <a:noFill/>
          <a:ln w="9525">
            <a:solidFill>
              <a:schemeClr val="tx1"/>
            </a:solidFill>
            <a:round/>
            <a:headEnd/>
            <a:tailEnd type="triangle" w="med" len="med"/>
          </a:ln>
        </p:spPr>
        <p:txBody>
          <a:bodyPr/>
          <a:lstStyle/>
          <a:p>
            <a:endParaRPr lang="en-US"/>
          </a:p>
        </p:txBody>
      </p:sp>
      <p:sp>
        <p:nvSpPr>
          <p:cNvPr id="199693" name="Text Box 13"/>
          <p:cNvSpPr txBox="1">
            <a:spLocks noChangeArrowheads="1"/>
          </p:cNvSpPr>
          <p:nvPr/>
        </p:nvSpPr>
        <p:spPr bwMode="auto">
          <a:xfrm>
            <a:off x="2286000" y="3200400"/>
            <a:ext cx="1154113" cy="336550"/>
          </a:xfrm>
          <a:prstGeom prst="rect">
            <a:avLst/>
          </a:prstGeom>
          <a:noFill/>
          <a:ln w="9525" algn="ctr">
            <a:noFill/>
            <a:miter lim="800000"/>
            <a:headEnd/>
            <a:tailEnd/>
          </a:ln>
        </p:spPr>
        <p:txBody>
          <a:bodyPr wrap="none">
            <a:spAutoFit/>
          </a:bodyPr>
          <a:lstStyle/>
          <a:p>
            <a:r>
              <a:rPr lang="en-US" sz="1600">
                <a:solidFill>
                  <a:schemeClr val="tx1"/>
                </a:solidFill>
              </a:rPr>
              <a:t>Float Price</a:t>
            </a:r>
          </a:p>
        </p:txBody>
      </p:sp>
      <p:sp>
        <p:nvSpPr>
          <p:cNvPr id="199694" name="Text Box 14"/>
          <p:cNvSpPr txBox="1">
            <a:spLocks noChangeArrowheads="1"/>
          </p:cNvSpPr>
          <p:nvPr/>
        </p:nvSpPr>
        <p:spPr bwMode="auto">
          <a:xfrm>
            <a:off x="2362200" y="5181600"/>
            <a:ext cx="1130300" cy="336550"/>
          </a:xfrm>
          <a:prstGeom prst="rect">
            <a:avLst/>
          </a:prstGeom>
          <a:noFill/>
          <a:ln w="9525" algn="ctr">
            <a:noFill/>
            <a:miter lim="800000"/>
            <a:headEnd/>
            <a:tailEnd/>
          </a:ln>
        </p:spPr>
        <p:txBody>
          <a:bodyPr wrap="none">
            <a:spAutoFit/>
          </a:bodyPr>
          <a:lstStyle/>
          <a:p>
            <a:r>
              <a:rPr lang="en-US" sz="1600">
                <a:solidFill>
                  <a:schemeClr val="tx1"/>
                </a:solidFill>
              </a:rPr>
              <a:t>Sell Crude</a:t>
            </a:r>
          </a:p>
        </p:txBody>
      </p:sp>
      <p:sp>
        <p:nvSpPr>
          <p:cNvPr id="199695" name="Text Box 15"/>
          <p:cNvSpPr txBox="1">
            <a:spLocks noChangeArrowheads="1"/>
          </p:cNvSpPr>
          <p:nvPr/>
        </p:nvSpPr>
        <p:spPr bwMode="auto">
          <a:xfrm>
            <a:off x="5638800" y="3276600"/>
            <a:ext cx="1130300" cy="336550"/>
          </a:xfrm>
          <a:prstGeom prst="rect">
            <a:avLst/>
          </a:prstGeom>
          <a:noFill/>
          <a:ln w="9525" algn="ctr">
            <a:noFill/>
            <a:miter lim="800000"/>
            <a:headEnd/>
            <a:tailEnd/>
          </a:ln>
        </p:spPr>
        <p:txBody>
          <a:bodyPr wrap="none">
            <a:spAutoFit/>
          </a:bodyPr>
          <a:lstStyle/>
          <a:p>
            <a:r>
              <a:rPr lang="en-US" sz="1600">
                <a:solidFill>
                  <a:schemeClr val="tx1"/>
                </a:solidFill>
              </a:rPr>
              <a:t>Sell Crude</a:t>
            </a:r>
          </a:p>
        </p:txBody>
      </p:sp>
      <p:sp>
        <p:nvSpPr>
          <p:cNvPr id="199696" name="Text Box 16"/>
          <p:cNvSpPr txBox="1">
            <a:spLocks noChangeArrowheads="1"/>
          </p:cNvSpPr>
          <p:nvPr/>
        </p:nvSpPr>
        <p:spPr bwMode="auto">
          <a:xfrm>
            <a:off x="5562600" y="5029200"/>
            <a:ext cx="1255713" cy="581025"/>
          </a:xfrm>
          <a:prstGeom prst="rect">
            <a:avLst/>
          </a:prstGeom>
          <a:noFill/>
          <a:ln w="9525" algn="ctr">
            <a:noFill/>
            <a:miter lim="800000"/>
            <a:headEnd/>
            <a:tailEnd/>
          </a:ln>
        </p:spPr>
        <p:txBody>
          <a:bodyPr wrap="none">
            <a:spAutoFit/>
          </a:bodyPr>
          <a:lstStyle/>
          <a:p>
            <a:r>
              <a:rPr lang="en-US" sz="1600">
                <a:solidFill>
                  <a:schemeClr val="tx1"/>
                </a:solidFill>
              </a:rPr>
              <a:t>Fixed Price </a:t>
            </a:r>
          </a:p>
          <a:p>
            <a:r>
              <a:rPr lang="en-US" sz="1600">
                <a:solidFill>
                  <a:schemeClr val="tx1"/>
                </a:solidFill>
              </a:rPr>
              <a:t>@ $70.25</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3"/>
          <p:cNvSpPr>
            <a:spLocks noGrp="1"/>
          </p:cNvSpPr>
          <p:nvPr>
            <p:ph type="sldNum" sz="quarter" idx="11"/>
          </p:nvPr>
        </p:nvSpPr>
        <p:spPr/>
        <p:txBody>
          <a:bodyPr/>
          <a:lstStyle/>
          <a:p>
            <a:pPr>
              <a:defRPr/>
            </a:pPr>
            <a:fld id="{8CF635EB-F23F-4B7A-BDC3-E1BC9C7FF32B}" type="slidenum">
              <a:rPr lang="en-US"/>
              <a:pPr>
                <a:defRPr/>
              </a:pPr>
              <a:t>11</a:t>
            </a:fld>
            <a:endParaRPr lang="en-US"/>
          </a:p>
        </p:txBody>
      </p:sp>
      <p:sp>
        <p:nvSpPr>
          <p:cNvPr id="200707" name="Rectangle 2"/>
          <p:cNvSpPr>
            <a:spLocks noGrp="1" noChangeArrowheads="1"/>
          </p:cNvSpPr>
          <p:nvPr>
            <p:ph type="title"/>
          </p:nvPr>
        </p:nvSpPr>
        <p:spPr>
          <a:xfrm>
            <a:off x="1165225" y="152400"/>
            <a:ext cx="7394575" cy="1143000"/>
          </a:xfrm>
          <a:noFill/>
        </p:spPr>
        <p:txBody>
          <a:bodyPr lIns="92075" tIns="46038" rIns="92075" bIns="46038"/>
          <a:lstStyle/>
          <a:p>
            <a:pPr eaLnBrk="1" hangingPunct="1"/>
            <a:r>
              <a:rPr lang="en-US" smtClean="0">
                <a:solidFill>
                  <a:schemeClr val="tx1"/>
                </a:solidFill>
              </a:rPr>
              <a:t>NYMEX Futures Example</a:t>
            </a:r>
          </a:p>
        </p:txBody>
      </p:sp>
      <p:sp>
        <p:nvSpPr>
          <p:cNvPr id="200708" name="Rectangle 3"/>
          <p:cNvSpPr>
            <a:spLocks noChangeArrowheads="1"/>
          </p:cNvSpPr>
          <p:nvPr/>
        </p:nvSpPr>
        <p:spPr bwMode="auto">
          <a:xfrm>
            <a:off x="838200" y="1295400"/>
            <a:ext cx="7772400" cy="457200"/>
          </a:xfrm>
          <a:prstGeom prst="rect">
            <a:avLst/>
          </a:prstGeom>
          <a:noFill/>
          <a:ln w="9525" algn="ctr">
            <a:noFill/>
            <a:miter lim="800000"/>
            <a:headEnd/>
            <a:tailEnd/>
          </a:ln>
        </p:spPr>
        <p:txBody>
          <a:bodyPr>
            <a:spAutoFit/>
          </a:bodyPr>
          <a:lstStyle/>
          <a:p>
            <a:endParaRPr lang="en-US">
              <a:solidFill>
                <a:schemeClr val="tx1"/>
              </a:solidFill>
            </a:endParaRPr>
          </a:p>
        </p:txBody>
      </p:sp>
      <p:sp>
        <p:nvSpPr>
          <p:cNvPr id="200709" name="Text Box 4"/>
          <p:cNvSpPr txBox="1">
            <a:spLocks noChangeArrowheads="1"/>
          </p:cNvSpPr>
          <p:nvPr/>
        </p:nvSpPr>
        <p:spPr bwMode="auto">
          <a:xfrm>
            <a:off x="898525" y="1335088"/>
            <a:ext cx="7810500" cy="822325"/>
          </a:xfrm>
          <a:prstGeom prst="rect">
            <a:avLst/>
          </a:prstGeom>
          <a:noFill/>
          <a:ln w="9525" algn="ctr">
            <a:noFill/>
            <a:miter lim="800000"/>
            <a:headEnd/>
            <a:tailEnd/>
          </a:ln>
        </p:spPr>
        <p:txBody>
          <a:bodyPr wrap="none">
            <a:spAutoFit/>
          </a:bodyPr>
          <a:lstStyle/>
          <a:p>
            <a:r>
              <a:rPr lang="en-US">
                <a:solidFill>
                  <a:schemeClr val="tx1"/>
                </a:solidFill>
              </a:rPr>
              <a:t>5/23/08:  Producer desires to unravel AUG 08 hedge for </a:t>
            </a:r>
          </a:p>
          <a:p>
            <a:r>
              <a:rPr lang="en-US">
                <a:solidFill>
                  <a:schemeClr val="tx1"/>
                </a:solidFill>
              </a:rPr>
              <a:t>Powder River Sour crude.   </a:t>
            </a:r>
            <a:r>
              <a:rPr lang="en-US" u="sng">
                <a:solidFill>
                  <a:schemeClr val="tx1"/>
                </a:solidFill>
              </a:rPr>
              <a:t>NYMEX Price - $132.25/bbl</a:t>
            </a:r>
          </a:p>
        </p:txBody>
      </p:sp>
      <p:sp>
        <p:nvSpPr>
          <p:cNvPr id="200710" name="Text Box 5"/>
          <p:cNvSpPr txBox="1">
            <a:spLocks noChangeArrowheads="1"/>
          </p:cNvSpPr>
          <p:nvPr/>
        </p:nvSpPr>
        <p:spPr bwMode="auto">
          <a:xfrm>
            <a:off x="228600" y="3581400"/>
            <a:ext cx="1828800" cy="1562100"/>
          </a:xfrm>
          <a:prstGeom prst="rect">
            <a:avLst/>
          </a:prstGeom>
          <a:solidFill>
            <a:schemeClr val="bg1"/>
          </a:solidFill>
          <a:ln w="9525" algn="ctr">
            <a:solidFill>
              <a:schemeClr val="tx1"/>
            </a:solidFill>
            <a:miter lim="800000"/>
            <a:headEnd/>
            <a:tailEnd/>
          </a:ln>
        </p:spPr>
        <p:txBody>
          <a:bodyPr>
            <a:spAutoFit/>
          </a:bodyPr>
          <a:lstStyle/>
          <a:p>
            <a:endParaRPr lang="en-US" dirty="0"/>
          </a:p>
          <a:p>
            <a:pPr algn="ctr"/>
            <a:r>
              <a:rPr lang="en-US" dirty="0"/>
              <a:t>Crude</a:t>
            </a:r>
          </a:p>
          <a:p>
            <a:pPr algn="ctr"/>
            <a:r>
              <a:rPr lang="en-US" dirty="0"/>
              <a:t>Purchaser</a:t>
            </a:r>
          </a:p>
          <a:p>
            <a:endParaRPr lang="en-US" dirty="0"/>
          </a:p>
        </p:txBody>
      </p:sp>
      <p:sp>
        <p:nvSpPr>
          <p:cNvPr id="200711" name="Text Box 6"/>
          <p:cNvSpPr txBox="1">
            <a:spLocks noChangeArrowheads="1"/>
          </p:cNvSpPr>
          <p:nvPr/>
        </p:nvSpPr>
        <p:spPr bwMode="auto">
          <a:xfrm>
            <a:off x="3733800" y="3581400"/>
            <a:ext cx="1676400" cy="2292350"/>
          </a:xfrm>
          <a:prstGeom prst="rect">
            <a:avLst/>
          </a:prstGeom>
          <a:solidFill>
            <a:schemeClr val="bg1"/>
          </a:solidFill>
          <a:ln w="9525" algn="ctr">
            <a:solidFill>
              <a:schemeClr val="tx1"/>
            </a:solidFill>
            <a:miter lim="800000"/>
            <a:headEnd/>
            <a:tailEnd/>
          </a:ln>
        </p:spPr>
        <p:txBody>
          <a:bodyPr>
            <a:spAutoFit/>
          </a:bodyPr>
          <a:lstStyle/>
          <a:p>
            <a:pPr algn="ctr"/>
            <a:endParaRPr lang="en-US"/>
          </a:p>
          <a:p>
            <a:pPr algn="ctr"/>
            <a:endParaRPr lang="en-US"/>
          </a:p>
          <a:p>
            <a:pPr algn="ctr"/>
            <a:r>
              <a:rPr lang="en-US"/>
              <a:t>Producer</a:t>
            </a:r>
          </a:p>
          <a:p>
            <a:pPr algn="ctr"/>
            <a:endParaRPr lang="en-US"/>
          </a:p>
          <a:p>
            <a:pPr algn="ctr"/>
            <a:endParaRPr lang="en-US"/>
          </a:p>
          <a:p>
            <a:pPr algn="ctr"/>
            <a:endParaRPr lang="en-US"/>
          </a:p>
        </p:txBody>
      </p:sp>
      <p:sp>
        <p:nvSpPr>
          <p:cNvPr id="200712" name="Text Box 7"/>
          <p:cNvSpPr txBox="1">
            <a:spLocks noChangeArrowheads="1"/>
          </p:cNvSpPr>
          <p:nvPr/>
        </p:nvSpPr>
        <p:spPr bwMode="auto">
          <a:xfrm>
            <a:off x="7086600" y="3581400"/>
            <a:ext cx="1814513" cy="2292350"/>
          </a:xfrm>
          <a:prstGeom prst="rect">
            <a:avLst/>
          </a:prstGeom>
          <a:solidFill>
            <a:schemeClr val="bg1"/>
          </a:solidFill>
          <a:ln w="9525" algn="ctr">
            <a:solidFill>
              <a:schemeClr val="tx1"/>
            </a:solidFill>
            <a:miter lim="800000"/>
            <a:headEnd/>
            <a:tailEnd/>
          </a:ln>
        </p:spPr>
        <p:txBody>
          <a:bodyPr>
            <a:spAutoFit/>
          </a:bodyPr>
          <a:lstStyle/>
          <a:p>
            <a:pPr algn="ctr"/>
            <a:endParaRPr lang="en-US" dirty="0"/>
          </a:p>
          <a:p>
            <a:pPr algn="ctr"/>
            <a:r>
              <a:rPr lang="en-US" dirty="0"/>
              <a:t>NYMEX</a:t>
            </a:r>
          </a:p>
          <a:p>
            <a:pPr algn="ctr"/>
            <a:endParaRPr lang="en-US" dirty="0"/>
          </a:p>
          <a:p>
            <a:pPr algn="ctr"/>
            <a:endParaRPr lang="en-US" dirty="0"/>
          </a:p>
          <a:p>
            <a:pPr algn="ctr"/>
            <a:endParaRPr lang="en-US" dirty="0"/>
          </a:p>
          <a:p>
            <a:pPr algn="ctr"/>
            <a:endParaRPr lang="en-US" dirty="0"/>
          </a:p>
        </p:txBody>
      </p:sp>
      <p:sp>
        <p:nvSpPr>
          <p:cNvPr id="200713" name="Line 8"/>
          <p:cNvSpPr>
            <a:spLocks noChangeShapeType="1"/>
          </p:cNvSpPr>
          <p:nvPr/>
        </p:nvSpPr>
        <p:spPr bwMode="auto">
          <a:xfrm>
            <a:off x="2057400" y="3581400"/>
            <a:ext cx="1676400" cy="0"/>
          </a:xfrm>
          <a:prstGeom prst="line">
            <a:avLst/>
          </a:prstGeom>
          <a:noFill/>
          <a:ln w="9525">
            <a:solidFill>
              <a:schemeClr val="tx1"/>
            </a:solidFill>
            <a:round/>
            <a:headEnd/>
            <a:tailEnd type="triangle" w="med" len="med"/>
          </a:ln>
        </p:spPr>
        <p:txBody>
          <a:bodyPr/>
          <a:lstStyle/>
          <a:p>
            <a:endParaRPr lang="en-US"/>
          </a:p>
        </p:txBody>
      </p:sp>
      <p:sp>
        <p:nvSpPr>
          <p:cNvPr id="200714" name="Line 9"/>
          <p:cNvSpPr>
            <a:spLocks noChangeShapeType="1"/>
          </p:cNvSpPr>
          <p:nvPr/>
        </p:nvSpPr>
        <p:spPr bwMode="auto">
          <a:xfrm flipH="1">
            <a:off x="2133600" y="5105400"/>
            <a:ext cx="1600200" cy="0"/>
          </a:xfrm>
          <a:prstGeom prst="line">
            <a:avLst/>
          </a:prstGeom>
          <a:noFill/>
          <a:ln w="9525">
            <a:solidFill>
              <a:schemeClr val="tx1"/>
            </a:solidFill>
            <a:round/>
            <a:headEnd/>
            <a:tailEnd type="triangle" w="med" len="med"/>
          </a:ln>
        </p:spPr>
        <p:txBody>
          <a:bodyPr/>
          <a:lstStyle/>
          <a:p>
            <a:endParaRPr lang="en-US"/>
          </a:p>
        </p:txBody>
      </p:sp>
      <p:sp>
        <p:nvSpPr>
          <p:cNvPr id="200715" name="Line 10"/>
          <p:cNvSpPr>
            <a:spLocks noChangeShapeType="1"/>
          </p:cNvSpPr>
          <p:nvPr/>
        </p:nvSpPr>
        <p:spPr bwMode="auto">
          <a:xfrm>
            <a:off x="5410200" y="3733800"/>
            <a:ext cx="1676400" cy="0"/>
          </a:xfrm>
          <a:prstGeom prst="line">
            <a:avLst/>
          </a:prstGeom>
          <a:noFill/>
          <a:ln w="9525">
            <a:solidFill>
              <a:schemeClr val="tx1"/>
            </a:solidFill>
            <a:round/>
            <a:headEnd/>
            <a:tailEnd type="triangle" w="med" len="med"/>
          </a:ln>
        </p:spPr>
        <p:txBody>
          <a:bodyPr/>
          <a:lstStyle/>
          <a:p>
            <a:endParaRPr lang="en-US"/>
          </a:p>
        </p:txBody>
      </p:sp>
      <p:sp>
        <p:nvSpPr>
          <p:cNvPr id="200716" name="Line 11"/>
          <p:cNvSpPr>
            <a:spLocks noChangeShapeType="1"/>
          </p:cNvSpPr>
          <p:nvPr/>
        </p:nvSpPr>
        <p:spPr bwMode="auto">
          <a:xfrm flipH="1">
            <a:off x="5410200" y="4038600"/>
            <a:ext cx="1600200" cy="0"/>
          </a:xfrm>
          <a:prstGeom prst="line">
            <a:avLst/>
          </a:prstGeom>
          <a:noFill/>
          <a:ln w="9525">
            <a:solidFill>
              <a:schemeClr val="tx1"/>
            </a:solidFill>
            <a:round/>
            <a:headEnd/>
            <a:tailEnd type="triangle" w="med" len="med"/>
          </a:ln>
        </p:spPr>
        <p:txBody>
          <a:bodyPr/>
          <a:lstStyle/>
          <a:p>
            <a:endParaRPr lang="en-US"/>
          </a:p>
        </p:txBody>
      </p:sp>
      <p:sp>
        <p:nvSpPr>
          <p:cNvPr id="200717" name="Text Box 12"/>
          <p:cNvSpPr txBox="1">
            <a:spLocks noChangeArrowheads="1"/>
          </p:cNvSpPr>
          <p:nvPr/>
        </p:nvSpPr>
        <p:spPr bwMode="auto">
          <a:xfrm>
            <a:off x="2286000" y="3200400"/>
            <a:ext cx="1154113" cy="336550"/>
          </a:xfrm>
          <a:prstGeom prst="rect">
            <a:avLst/>
          </a:prstGeom>
          <a:noFill/>
          <a:ln w="9525" algn="ctr">
            <a:noFill/>
            <a:miter lim="800000"/>
            <a:headEnd/>
            <a:tailEnd/>
          </a:ln>
        </p:spPr>
        <p:txBody>
          <a:bodyPr wrap="none">
            <a:spAutoFit/>
          </a:bodyPr>
          <a:lstStyle/>
          <a:p>
            <a:r>
              <a:rPr lang="en-US" sz="1600">
                <a:solidFill>
                  <a:schemeClr val="tx1"/>
                </a:solidFill>
              </a:rPr>
              <a:t>Float Price</a:t>
            </a:r>
          </a:p>
        </p:txBody>
      </p:sp>
      <p:sp>
        <p:nvSpPr>
          <p:cNvPr id="200718" name="Text Box 13"/>
          <p:cNvSpPr txBox="1">
            <a:spLocks noChangeArrowheads="1"/>
          </p:cNvSpPr>
          <p:nvPr/>
        </p:nvSpPr>
        <p:spPr bwMode="auto">
          <a:xfrm>
            <a:off x="2362200" y="5181600"/>
            <a:ext cx="1130300" cy="336550"/>
          </a:xfrm>
          <a:prstGeom prst="rect">
            <a:avLst/>
          </a:prstGeom>
          <a:noFill/>
          <a:ln w="9525" algn="ctr">
            <a:noFill/>
            <a:miter lim="800000"/>
            <a:headEnd/>
            <a:tailEnd/>
          </a:ln>
        </p:spPr>
        <p:txBody>
          <a:bodyPr wrap="none">
            <a:spAutoFit/>
          </a:bodyPr>
          <a:lstStyle/>
          <a:p>
            <a:r>
              <a:rPr lang="en-US" sz="1600">
                <a:solidFill>
                  <a:schemeClr val="tx1"/>
                </a:solidFill>
              </a:rPr>
              <a:t>Sell Crude</a:t>
            </a:r>
          </a:p>
        </p:txBody>
      </p:sp>
      <p:sp>
        <p:nvSpPr>
          <p:cNvPr id="200719" name="Text Box 14"/>
          <p:cNvSpPr txBox="1">
            <a:spLocks noChangeArrowheads="1"/>
          </p:cNvSpPr>
          <p:nvPr/>
        </p:nvSpPr>
        <p:spPr bwMode="auto">
          <a:xfrm>
            <a:off x="5638800" y="3276600"/>
            <a:ext cx="1130300" cy="336550"/>
          </a:xfrm>
          <a:prstGeom prst="rect">
            <a:avLst/>
          </a:prstGeom>
          <a:noFill/>
          <a:ln w="9525" algn="ctr">
            <a:noFill/>
            <a:miter lim="800000"/>
            <a:headEnd/>
            <a:tailEnd/>
          </a:ln>
        </p:spPr>
        <p:txBody>
          <a:bodyPr wrap="none">
            <a:spAutoFit/>
          </a:bodyPr>
          <a:lstStyle/>
          <a:p>
            <a:r>
              <a:rPr lang="en-US" sz="1600">
                <a:solidFill>
                  <a:schemeClr val="tx1"/>
                </a:solidFill>
              </a:rPr>
              <a:t>Sell Crude</a:t>
            </a:r>
          </a:p>
        </p:txBody>
      </p:sp>
      <p:sp>
        <p:nvSpPr>
          <p:cNvPr id="200720" name="Text Box 15"/>
          <p:cNvSpPr txBox="1">
            <a:spLocks noChangeArrowheads="1"/>
          </p:cNvSpPr>
          <p:nvPr/>
        </p:nvSpPr>
        <p:spPr bwMode="auto">
          <a:xfrm>
            <a:off x="5638800" y="4191000"/>
            <a:ext cx="1255713" cy="581025"/>
          </a:xfrm>
          <a:prstGeom prst="rect">
            <a:avLst/>
          </a:prstGeom>
          <a:noFill/>
          <a:ln w="9525" algn="ctr">
            <a:noFill/>
            <a:miter lim="800000"/>
            <a:headEnd/>
            <a:tailEnd/>
          </a:ln>
        </p:spPr>
        <p:txBody>
          <a:bodyPr wrap="none">
            <a:spAutoFit/>
          </a:bodyPr>
          <a:lstStyle/>
          <a:p>
            <a:r>
              <a:rPr lang="en-US" sz="1600">
                <a:solidFill>
                  <a:schemeClr val="tx1"/>
                </a:solidFill>
              </a:rPr>
              <a:t>Fixed Price </a:t>
            </a:r>
          </a:p>
          <a:p>
            <a:r>
              <a:rPr lang="en-US" sz="1600">
                <a:solidFill>
                  <a:schemeClr val="tx1"/>
                </a:solidFill>
              </a:rPr>
              <a:t>@ $70.25</a:t>
            </a:r>
          </a:p>
        </p:txBody>
      </p:sp>
      <p:sp>
        <p:nvSpPr>
          <p:cNvPr id="200721" name="Text Box 16"/>
          <p:cNvSpPr txBox="1">
            <a:spLocks noChangeArrowheads="1"/>
          </p:cNvSpPr>
          <p:nvPr/>
        </p:nvSpPr>
        <p:spPr bwMode="auto">
          <a:xfrm>
            <a:off x="5715000" y="2819400"/>
            <a:ext cx="862013" cy="336550"/>
          </a:xfrm>
          <a:prstGeom prst="rect">
            <a:avLst/>
          </a:prstGeom>
          <a:noFill/>
          <a:ln w="9525" algn="ctr">
            <a:noFill/>
            <a:miter lim="800000"/>
            <a:headEnd/>
            <a:tailEnd/>
          </a:ln>
        </p:spPr>
        <p:txBody>
          <a:bodyPr wrap="none">
            <a:spAutoFit/>
          </a:bodyPr>
          <a:lstStyle/>
          <a:p>
            <a:r>
              <a:rPr lang="en-US" sz="1600">
                <a:solidFill>
                  <a:schemeClr val="tx1"/>
                </a:solidFill>
              </a:rPr>
              <a:t>4/25/07</a:t>
            </a:r>
          </a:p>
        </p:txBody>
      </p:sp>
      <p:sp>
        <p:nvSpPr>
          <p:cNvPr id="200722" name="Line 17"/>
          <p:cNvSpPr>
            <a:spLocks noChangeShapeType="1"/>
          </p:cNvSpPr>
          <p:nvPr/>
        </p:nvSpPr>
        <p:spPr bwMode="auto">
          <a:xfrm>
            <a:off x="5410200" y="5867400"/>
            <a:ext cx="1676400" cy="0"/>
          </a:xfrm>
          <a:prstGeom prst="line">
            <a:avLst/>
          </a:prstGeom>
          <a:noFill/>
          <a:ln w="9525">
            <a:solidFill>
              <a:schemeClr val="tx1"/>
            </a:solidFill>
            <a:round/>
            <a:headEnd/>
            <a:tailEnd type="triangle" w="med" len="med"/>
          </a:ln>
        </p:spPr>
        <p:txBody>
          <a:bodyPr/>
          <a:lstStyle/>
          <a:p>
            <a:endParaRPr lang="en-US"/>
          </a:p>
        </p:txBody>
      </p:sp>
      <p:sp>
        <p:nvSpPr>
          <p:cNvPr id="200723" name="Line 18"/>
          <p:cNvSpPr>
            <a:spLocks noChangeShapeType="1"/>
          </p:cNvSpPr>
          <p:nvPr/>
        </p:nvSpPr>
        <p:spPr bwMode="auto">
          <a:xfrm flipH="1">
            <a:off x="5410200" y="5486400"/>
            <a:ext cx="1600200" cy="0"/>
          </a:xfrm>
          <a:prstGeom prst="line">
            <a:avLst/>
          </a:prstGeom>
          <a:noFill/>
          <a:ln w="9525">
            <a:solidFill>
              <a:schemeClr val="tx1"/>
            </a:solidFill>
            <a:round/>
            <a:headEnd/>
            <a:tailEnd type="triangle" w="med" len="med"/>
          </a:ln>
        </p:spPr>
        <p:txBody>
          <a:bodyPr/>
          <a:lstStyle/>
          <a:p>
            <a:endParaRPr lang="en-US"/>
          </a:p>
        </p:txBody>
      </p:sp>
      <p:sp>
        <p:nvSpPr>
          <p:cNvPr id="200724" name="Text Box 19"/>
          <p:cNvSpPr txBox="1">
            <a:spLocks noChangeArrowheads="1"/>
          </p:cNvSpPr>
          <p:nvPr/>
        </p:nvSpPr>
        <p:spPr bwMode="auto">
          <a:xfrm>
            <a:off x="5638800" y="5029200"/>
            <a:ext cx="1143000" cy="336550"/>
          </a:xfrm>
          <a:prstGeom prst="rect">
            <a:avLst/>
          </a:prstGeom>
          <a:noFill/>
          <a:ln w="9525" algn="ctr">
            <a:noFill/>
            <a:miter lim="800000"/>
            <a:headEnd/>
            <a:tailEnd/>
          </a:ln>
        </p:spPr>
        <p:txBody>
          <a:bodyPr wrap="none">
            <a:spAutoFit/>
          </a:bodyPr>
          <a:lstStyle/>
          <a:p>
            <a:r>
              <a:rPr lang="en-US" sz="1600">
                <a:solidFill>
                  <a:schemeClr val="tx1"/>
                </a:solidFill>
              </a:rPr>
              <a:t>Buy Crude</a:t>
            </a:r>
          </a:p>
        </p:txBody>
      </p:sp>
      <p:sp>
        <p:nvSpPr>
          <p:cNvPr id="200725" name="Text Box 20"/>
          <p:cNvSpPr txBox="1">
            <a:spLocks noChangeArrowheads="1"/>
          </p:cNvSpPr>
          <p:nvPr/>
        </p:nvSpPr>
        <p:spPr bwMode="auto">
          <a:xfrm>
            <a:off x="5562600" y="5943600"/>
            <a:ext cx="1255713" cy="581025"/>
          </a:xfrm>
          <a:prstGeom prst="rect">
            <a:avLst/>
          </a:prstGeom>
          <a:noFill/>
          <a:ln w="9525" algn="ctr">
            <a:noFill/>
            <a:miter lim="800000"/>
            <a:headEnd/>
            <a:tailEnd/>
          </a:ln>
        </p:spPr>
        <p:txBody>
          <a:bodyPr wrap="none">
            <a:spAutoFit/>
          </a:bodyPr>
          <a:lstStyle/>
          <a:p>
            <a:r>
              <a:rPr lang="en-US" sz="1600">
                <a:solidFill>
                  <a:schemeClr val="tx1"/>
                </a:solidFill>
              </a:rPr>
              <a:t>Fixed Price </a:t>
            </a:r>
          </a:p>
          <a:p>
            <a:r>
              <a:rPr lang="en-US" sz="1600">
                <a:solidFill>
                  <a:schemeClr val="tx1"/>
                </a:solidFill>
              </a:rPr>
              <a:t>@ $132.25</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5EF46BF0-19FC-4166-BA57-4E5080B27E82}" type="slidenum">
              <a:rPr lang="en-US"/>
              <a:pPr>
                <a:defRPr/>
              </a:pPr>
              <a:t>12</a:t>
            </a:fld>
            <a:endParaRPr lang="en-US"/>
          </a:p>
        </p:txBody>
      </p:sp>
      <p:sp>
        <p:nvSpPr>
          <p:cNvPr id="201731" name="Rectangle 2"/>
          <p:cNvSpPr>
            <a:spLocks noGrp="1" noChangeArrowheads="1"/>
          </p:cNvSpPr>
          <p:nvPr>
            <p:ph type="title"/>
          </p:nvPr>
        </p:nvSpPr>
        <p:spPr>
          <a:noFill/>
        </p:spPr>
        <p:txBody>
          <a:bodyPr lIns="92075" tIns="46038" rIns="92075" bIns="46038">
            <a:normAutofit fontScale="90000"/>
          </a:bodyPr>
          <a:lstStyle/>
          <a:p>
            <a:pPr eaLnBrk="1" hangingPunct="1"/>
            <a:r>
              <a:rPr lang="en-US" smtClean="0">
                <a:solidFill>
                  <a:schemeClr val="tx1"/>
                </a:solidFill>
              </a:rPr>
              <a:t>NYMEX Futures Example</a:t>
            </a:r>
          </a:p>
        </p:txBody>
      </p:sp>
      <p:sp>
        <p:nvSpPr>
          <p:cNvPr id="201732" name="Rectangle 4"/>
          <p:cNvSpPr>
            <a:spLocks noChangeArrowheads="1"/>
          </p:cNvSpPr>
          <p:nvPr/>
        </p:nvSpPr>
        <p:spPr bwMode="auto">
          <a:xfrm>
            <a:off x="533400" y="1219200"/>
            <a:ext cx="8001000" cy="5262563"/>
          </a:xfrm>
          <a:prstGeom prst="rect">
            <a:avLst/>
          </a:prstGeom>
          <a:noFill/>
          <a:ln w="9525" algn="ctr">
            <a:noFill/>
            <a:miter lim="800000"/>
            <a:headEnd/>
            <a:tailEnd/>
          </a:ln>
        </p:spPr>
        <p:txBody>
          <a:bodyPr>
            <a:spAutoFit/>
          </a:bodyPr>
          <a:lstStyle/>
          <a:p>
            <a:r>
              <a:rPr lang="en-US">
                <a:solidFill>
                  <a:schemeClr val="tx1"/>
                </a:solidFill>
              </a:rPr>
              <a:t>Is the Producer OK?</a:t>
            </a:r>
          </a:p>
          <a:p>
            <a:endParaRPr lang="en-US">
              <a:solidFill>
                <a:schemeClr val="tx1"/>
              </a:solidFill>
            </a:endParaRPr>
          </a:p>
          <a:p>
            <a:r>
              <a:rPr lang="en-US">
                <a:solidFill>
                  <a:schemeClr val="tx1"/>
                </a:solidFill>
              </a:rPr>
              <a:t>Producer loses $62.00 per barrel on hedge ($62,000 per 1,000 barrel contract)</a:t>
            </a:r>
          </a:p>
          <a:p>
            <a:endParaRPr lang="en-US">
              <a:solidFill>
                <a:schemeClr val="tx1"/>
              </a:solidFill>
            </a:endParaRPr>
          </a:p>
          <a:p>
            <a:r>
              <a:rPr lang="en-US">
                <a:solidFill>
                  <a:schemeClr val="tx1"/>
                </a:solidFill>
              </a:rPr>
              <a:t>However, if we assume the basis differential between WTI and Powder River holds, the Powder River spot price should be $127.25 ($127,250 per 1,000 barrels)</a:t>
            </a:r>
          </a:p>
          <a:p>
            <a:endParaRPr lang="en-US">
              <a:solidFill>
                <a:schemeClr val="tx1"/>
              </a:solidFill>
            </a:endParaRPr>
          </a:p>
          <a:p>
            <a:r>
              <a:rPr lang="en-US">
                <a:solidFill>
                  <a:schemeClr val="tx1"/>
                </a:solidFill>
              </a:rPr>
              <a:t>Producer nets $127,250 - $62,000 = $65,250 per 1,000 bbl</a:t>
            </a:r>
          </a:p>
          <a:p>
            <a:endParaRPr lang="en-US">
              <a:solidFill>
                <a:schemeClr val="tx1"/>
              </a:solidFill>
            </a:endParaRPr>
          </a:p>
          <a:p>
            <a:r>
              <a:rPr lang="en-US">
                <a:solidFill>
                  <a:schemeClr val="tx1"/>
                </a:solidFill>
              </a:rPr>
              <a:t>Producer receives $65.25/bbl., the hedged price as of 4/25/07</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1"/>
          </p:nvPr>
        </p:nvSpPr>
        <p:spPr/>
        <p:txBody>
          <a:bodyPr/>
          <a:lstStyle/>
          <a:p>
            <a:pPr>
              <a:defRPr/>
            </a:pPr>
            <a:fld id="{70A08163-D999-4E0F-AC9D-6730954937CB}" type="slidenum">
              <a:rPr lang="en-US"/>
              <a:pPr>
                <a:defRPr/>
              </a:pPr>
              <a:t>13</a:t>
            </a:fld>
            <a:endParaRPr lang="en-US"/>
          </a:p>
        </p:txBody>
      </p:sp>
      <p:sp>
        <p:nvSpPr>
          <p:cNvPr id="207875" name="Rectangle 2"/>
          <p:cNvSpPr>
            <a:spLocks noGrp="1" noChangeArrowheads="1"/>
          </p:cNvSpPr>
          <p:nvPr>
            <p:ph type="title"/>
          </p:nvPr>
        </p:nvSpPr>
        <p:spPr>
          <a:xfrm>
            <a:off x="685800" y="228600"/>
            <a:ext cx="7772400" cy="1295400"/>
          </a:xfrm>
        </p:spPr>
        <p:txBody>
          <a:bodyPr>
            <a:normAutofit fontScale="90000"/>
          </a:bodyPr>
          <a:lstStyle/>
          <a:p>
            <a:pPr eaLnBrk="1" hangingPunct="1"/>
            <a:r>
              <a:rPr lang="en-US" sz="4000" smtClean="0"/>
              <a:t>Forward Spreads </a:t>
            </a:r>
            <a:br>
              <a:rPr lang="en-US" sz="4000" smtClean="0"/>
            </a:br>
            <a:r>
              <a:rPr lang="en-US" sz="4000" smtClean="0"/>
              <a:t>(can be futures or forwards)</a:t>
            </a:r>
          </a:p>
        </p:txBody>
      </p:sp>
      <p:sp>
        <p:nvSpPr>
          <p:cNvPr id="207876" name="Rectangle 3"/>
          <p:cNvSpPr>
            <a:spLocks noGrp="1" noChangeArrowheads="1"/>
          </p:cNvSpPr>
          <p:nvPr>
            <p:ph type="body" sz="half" idx="1"/>
          </p:nvPr>
        </p:nvSpPr>
        <p:spPr>
          <a:xfrm>
            <a:off x="381000" y="1524000"/>
            <a:ext cx="8229600" cy="4953000"/>
          </a:xfrm>
        </p:spPr>
        <p:txBody>
          <a:bodyPr/>
          <a:lstStyle/>
          <a:p>
            <a:pPr eaLnBrk="1" hangingPunct="1"/>
            <a:endParaRPr lang="en-US" sz="3200" smtClean="0"/>
          </a:p>
          <a:p>
            <a:pPr eaLnBrk="1" hangingPunct="1"/>
            <a:r>
              <a:rPr lang="en-US" sz="2400" smtClean="0"/>
              <a:t>Spread Types</a:t>
            </a:r>
          </a:p>
          <a:p>
            <a:pPr lvl="1" eaLnBrk="1" hangingPunct="1"/>
            <a:r>
              <a:rPr lang="en-US" smtClean="0"/>
              <a:t>Location</a:t>
            </a:r>
          </a:p>
          <a:p>
            <a:pPr lvl="2" eaLnBrk="1" hangingPunct="1"/>
            <a:r>
              <a:rPr lang="en-US" sz="2400" smtClean="0"/>
              <a:t>Gas Basis</a:t>
            </a:r>
          </a:p>
          <a:p>
            <a:pPr lvl="1" eaLnBrk="1" hangingPunct="1"/>
            <a:r>
              <a:rPr lang="en-US" smtClean="0"/>
              <a:t>Commodity</a:t>
            </a:r>
          </a:p>
          <a:p>
            <a:pPr lvl="2" eaLnBrk="1" hangingPunct="1"/>
            <a:r>
              <a:rPr lang="en-US" sz="2400" smtClean="0"/>
              <a:t>Spark Spread</a:t>
            </a:r>
          </a:p>
          <a:p>
            <a:pPr lvl="2" eaLnBrk="1" hangingPunct="1"/>
            <a:r>
              <a:rPr lang="en-US" sz="2400" smtClean="0"/>
              <a:t>Crack Spread</a:t>
            </a:r>
          </a:p>
          <a:p>
            <a:pPr lvl="1" eaLnBrk="1" hangingPunct="1"/>
            <a:r>
              <a:rPr lang="en-US" smtClean="0"/>
              <a:t>Time</a:t>
            </a:r>
          </a:p>
          <a:p>
            <a:pPr lvl="2" eaLnBrk="1" hangingPunct="1"/>
            <a:r>
              <a:rPr lang="en-US" sz="2400" smtClean="0"/>
              <a:t>Winter Spread</a:t>
            </a:r>
          </a:p>
          <a:p>
            <a:pPr lvl="2" eaLnBrk="1" hangingPunct="1"/>
            <a:r>
              <a:rPr lang="en-US" sz="2400" smtClean="0"/>
              <a:t>Summer Spread</a:t>
            </a:r>
          </a:p>
        </p:txBody>
      </p:sp>
      <p:sp>
        <p:nvSpPr>
          <p:cNvPr id="207877" name="Rectangle 4"/>
          <p:cNvSpPr>
            <a:spLocks noChangeArrowheads="1"/>
          </p:cNvSpPr>
          <p:nvPr/>
        </p:nvSpPr>
        <p:spPr bwMode="auto">
          <a:xfrm>
            <a:off x="8077200" y="152400"/>
            <a:ext cx="184150" cy="579438"/>
          </a:xfrm>
          <a:prstGeom prst="rect">
            <a:avLst/>
          </a:prstGeom>
          <a:noFill/>
          <a:ln w="9525">
            <a:noFill/>
            <a:miter lim="800000"/>
            <a:headEnd/>
            <a:tailEnd/>
          </a:ln>
        </p:spPr>
        <p:txBody>
          <a:bodyPr wrap="none">
            <a:spAutoFit/>
          </a:bodyPr>
          <a:lstStyle/>
          <a:p>
            <a:pPr eaLnBrk="0" hangingPunct="0">
              <a:spcBef>
                <a:spcPct val="50000"/>
              </a:spcBef>
            </a:pPr>
            <a:endParaRPr lang="en-US" sz="3200" b="1">
              <a:solidFill>
                <a:schemeClr val="tx1"/>
              </a:solidFill>
              <a:latin typeface="Times New Roman" pitchFamily="18" charset="0"/>
            </a:endParaRPr>
          </a:p>
        </p:txBody>
      </p:sp>
      <p:sp>
        <p:nvSpPr>
          <p:cNvPr id="207878" name="Text Box 5"/>
          <p:cNvSpPr txBox="1">
            <a:spLocks noChangeArrowheads="1"/>
          </p:cNvSpPr>
          <p:nvPr/>
        </p:nvSpPr>
        <p:spPr bwMode="auto">
          <a:xfrm>
            <a:off x="8837613" y="6461125"/>
            <a:ext cx="304800" cy="396875"/>
          </a:xfrm>
          <a:prstGeom prst="rect">
            <a:avLst/>
          </a:prstGeom>
          <a:noFill/>
          <a:ln w="9525">
            <a:noFill/>
            <a:miter lim="800000"/>
            <a:headEnd/>
            <a:tailEnd/>
          </a:ln>
        </p:spPr>
        <p:txBody>
          <a:bodyPr>
            <a:spAutoFit/>
          </a:bodyPr>
          <a:lstStyle/>
          <a:p>
            <a:pPr eaLnBrk="0" hangingPunct="0">
              <a:spcBef>
                <a:spcPct val="50000"/>
              </a:spcBef>
            </a:pPr>
            <a:endParaRPr lang="en-US" sz="2000">
              <a:solidFill>
                <a:schemeClr val="tx1"/>
              </a:solidFill>
              <a:latin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1"/>
          </p:nvPr>
        </p:nvSpPr>
        <p:spPr/>
        <p:txBody>
          <a:bodyPr/>
          <a:lstStyle/>
          <a:p>
            <a:pPr>
              <a:defRPr/>
            </a:pPr>
            <a:fld id="{3512FB38-7D98-4549-8451-A50AD7B23A5D}" type="slidenum">
              <a:rPr lang="en-US"/>
              <a:pPr>
                <a:defRPr/>
              </a:pPr>
              <a:t>14</a:t>
            </a:fld>
            <a:endParaRPr lang="en-US"/>
          </a:p>
        </p:txBody>
      </p:sp>
      <p:sp>
        <p:nvSpPr>
          <p:cNvPr id="208899" name="Rectangle 2"/>
          <p:cNvSpPr>
            <a:spLocks noGrp="1" noChangeArrowheads="1"/>
          </p:cNvSpPr>
          <p:nvPr>
            <p:ph type="title"/>
          </p:nvPr>
        </p:nvSpPr>
        <p:spPr>
          <a:xfrm>
            <a:off x="685800" y="228600"/>
            <a:ext cx="7772400" cy="1295400"/>
          </a:xfrm>
        </p:spPr>
        <p:txBody>
          <a:bodyPr>
            <a:normAutofit fontScale="90000"/>
          </a:bodyPr>
          <a:lstStyle/>
          <a:p>
            <a:pPr eaLnBrk="1" hangingPunct="1"/>
            <a:r>
              <a:rPr lang="en-US" sz="4000" smtClean="0"/>
              <a:t>Spread Trading Growth </a:t>
            </a:r>
            <a:br>
              <a:rPr lang="en-US" sz="4000" smtClean="0"/>
            </a:br>
            <a:endParaRPr lang="en-US" sz="4000" smtClean="0"/>
          </a:p>
        </p:txBody>
      </p:sp>
      <p:sp>
        <p:nvSpPr>
          <p:cNvPr id="208900" name="Rectangle 3"/>
          <p:cNvSpPr>
            <a:spLocks noGrp="1" noChangeArrowheads="1"/>
          </p:cNvSpPr>
          <p:nvPr>
            <p:ph type="body" sz="half" idx="1"/>
          </p:nvPr>
        </p:nvSpPr>
        <p:spPr>
          <a:xfrm>
            <a:off x="381000" y="1524000"/>
            <a:ext cx="8229600" cy="4953000"/>
          </a:xfrm>
        </p:spPr>
        <p:txBody>
          <a:bodyPr/>
          <a:lstStyle/>
          <a:p>
            <a:pPr eaLnBrk="1" hangingPunct="1"/>
            <a:r>
              <a:rPr lang="en-US" sz="2400" smtClean="0"/>
              <a:t>NG Spread Volume</a:t>
            </a:r>
          </a:p>
          <a:p>
            <a:pPr lvl="1" eaLnBrk="1" hangingPunct="1"/>
            <a:r>
              <a:rPr lang="en-US" smtClean="0"/>
              <a:t>2002 –   40,000 contracts outstanding</a:t>
            </a:r>
          </a:p>
          <a:p>
            <a:pPr lvl="1" eaLnBrk="1" hangingPunct="1"/>
            <a:r>
              <a:rPr lang="en-US" smtClean="0"/>
              <a:t>2007 – 500,000 contracts outstanding</a:t>
            </a:r>
          </a:p>
          <a:p>
            <a:pPr eaLnBrk="1" hangingPunct="1"/>
            <a:endParaRPr lang="en-US" sz="2400" smtClean="0"/>
          </a:p>
          <a:p>
            <a:pPr eaLnBrk="1" hangingPunct="1"/>
            <a:r>
              <a:rPr lang="en-US" sz="2400" smtClean="0"/>
              <a:t>Spread margin</a:t>
            </a:r>
          </a:p>
          <a:p>
            <a:pPr lvl="1" eaLnBrk="1" hangingPunct="1"/>
            <a:r>
              <a:rPr lang="en-US" smtClean="0"/>
              <a:t>1/8</a:t>
            </a:r>
            <a:r>
              <a:rPr lang="en-US" baseline="30000" smtClean="0"/>
              <a:t>th</a:t>
            </a:r>
            <a:r>
              <a:rPr lang="en-US" smtClean="0"/>
              <a:t> to 1/10</a:t>
            </a:r>
            <a:r>
              <a:rPr lang="en-US" baseline="30000" smtClean="0"/>
              <a:t>th</a:t>
            </a:r>
            <a:r>
              <a:rPr lang="en-US" smtClean="0"/>
              <a:t> the margin of an outright futures contract</a:t>
            </a:r>
          </a:p>
        </p:txBody>
      </p:sp>
      <p:sp>
        <p:nvSpPr>
          <p:cNvPr id="208901" name="Rectangle 4"/>
          <p:cNvSpPr>
            <a:spLocks noChangeArrowheads="1"/>
          </p:cNvSpPr>
          <p:nvPr/>
        </p:nvSpPr>
        <p:spPr bwMode="auto">
          <a:xfrm>
            <a:off x="8077200" y="152400"/>
            <a:ext cx="184150" cy="579438"/>
          </a:xfrm>
          <a:prstGeom prst="rect">
            <a:avLst/>
          </a:prstGeom>
          <a:noFill/>
          <a:ln w="9525">
            <a:noFill/>
            <a:miter lim="800000"/>
            <a:headEnd/>
            <a:tailEnd/>
          </a:ln>
        </p:spPr>
        <p:txBody>
          <a:bodyPr wrap="none">
            <a:spAutoFit/>
          </a:bodyPr>
          <a:lstStyle/>
          <a:p>
            <a:pPr eaLnBrk="0" hangingPunct="0">
              <a:spcBef>
                <a:spcPct val="50000"/>
              </a:spcBef>
            </a:pPr>
            <a:endParaRPr lang="en-US" sz="3200" b="1">
              <a:solidFill>
                <a:schemeClr val="tx1"/>
              </a:solidFill>
              <a:latin typeface="Times New Roman" pitchFamily="18" charset="0"/>
            </a:endParaRPr>
          </a:p>
        </p:txBody>
      </p:sp>
      <p:sp>
        <p:nvSpPr>
          <p:cNvPr id="208902" name="Text Box 5"/>
          <p:cNvSpPr txBox="1">
            <a:spLocks noChangeArrowheads="1"/>
          </p:cNvSpPr>
          <p:nvPr/>
        </p:nvSpPr>
        <p:spPr bwMode="auto">
          <a:xfrm>
            <a:off x="8837613" y="6461125"/>
            <a:ext cx="304800" cy="396875"/>
          </a:xfrm>
          <a:prstGeom prst="rect">
            <a:avLst/>
          </a:prstGeom>
          <a:noFill/>
          <a:ln w="9525">
            <a:noFill/>
            <a:miter lim="800000"/>
            <a:headEnd/>
            <a:tailEnd/>
          </a:ln>
        </p:spPr>
        <p:txBody>
          <a:bodyPr>
            <a:spAutoFit/>
          </a:bodyPr>
          <a:lstStyle/>
          <a:p>
            <a:pPr eaLnBrk="0" hangingPunct="0">
              <a:spcBef>
                <a:spcPct val="50000"/>
              </a:spcBef>
            </a:pPr>
            <a:endParaRPr lang="en-US" sz="2000">
              <a:solidFill>
                <a:schemeClr val="tx1"/>
              </a:solidFill>
              <a:latin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1"/>
          </p:nvPr>
        </p:nvSpPr>
        <p:spPr/>
        <p:txBody>
          <a:bodyPr/>
          <a:lstStyle/>
          <a:p>
            <a:pPr>
              <a:defRPr/>
            </a:pPr>
            <a:fld id="{75267EEC-269E-4C70-8529-726374A951E4}" type="slidenum">
              <a:rPr lang="en-US"/>
              <a:pPr>
                <a:defRPr/>
              </a:pPr>
              <a:t>15</a:t>
            </a:fld>
            <a:endParaRPr lang="en-US"/>
          </a:p>
        </p:txBody>
      </p:sp>
      <p:sp>
        <p:nvSpPr>
          <p:cNvPr id="209923" name="Rectangle 2"/>
          <p:cNvSpPr>
            <a:spLocks noGrp="1" noChangeArrowheads="1"/>
          </p:cNvSpPr>
          <p:nvPr>
            <p:ph type="title"/>
          </p:nvPr>
        </p:nvSpPr>
        <p:spPr>
          <a:xfrm>
            <a:off x="685800" y="228600"/>
            <a:ext cx="7772400" cy="1295400"/>
          </a:xfrm>
        </p:spPr>
        <p:txBody>
          <a:bodyPr>
            <a:normAutofit fontScale="90000"/>
          </a:bodyPr>
          <a:lstStyle/>
          <a:p>
            <a:pPr eaLnBrk="1" hangingPunct="1"/>
            <a:r>
              <a:rPr lang="en-US" sz="4000" smtClean="0"/>
              <a:t>Example Spread Trading Strategies </a:t>
            </a:r>
            <a:br>
              <a:rPr lang="en-US" sz="4000" smtClean="0"/>
            </a:br>
            <a:endParaRPr lang="en-US" sz="4000" smtClean="0"/>
          </a:p>
        </p:txBody>
      </p:sp>
      <p:sp>
        <p:nvSpPr>
          <p:cNvPr id="209924" name="Rectangle 3"/>
          <p:cNvSpPr>
            <a:spLocks noGrp="1" noChangeArrowheads="1"/>
          </p:cNvSpPr>
          <p:nvPr>
            <p:ph type="body" sz="half" idx="1"/>
          </p:nvPr>
        </p:nvSpPr>
        <p:spPr>
          <a:xfrm>
            <a:off x="381000" y="1524000"/>
            <a:ext cx="8229600" cy="4953000"/>
          </a:xfrm>
        </p:spPr>
        <p:txBody>
          <a:bodyPr/>
          <a:lstStyle/>
          <a:p>
            <a:pPr eaLnBrk="1" hangingPunct="1"/>
            <a:r>
              <a:rPr lang="en-US" sz="2400" smtClean="0"/>
              <a:t>Winter Spread – Sept/Oct to Feb/March</a:t>
            </a:r>
          </a:p>
          <a:p>
            <a:pPr eaLnBrk="1" hangingPunct="1"/>
            <a:r>
              <a:rPr lang="en-US" sz="2400" smtClean="0"/>
              <a:t>Summer Spread - April/May to September</a:t>
            </a:r>
          </a:p>
          <a:p>
            <a:pPr eaLnBrk="1" hangingPunct="1"/>
            <a:r>
              <a:rPr lang="en-US" sz="2400" smtClean="0"/>
              <a:t>Inter-seasonal Spread – Summer Strip versus Winter strip</a:t>
            </a:r>
          </a:p>
          <a:p>
            <a:pPr eaLnBrk="1" hangingPunct="1"/>
            <a:r>
              <a:rPr lang="en-US" sz="2400" smtClean="0"/>
              <a:t>Red Spread – prompt month to contract one year from now</a:t>
            </a:r>
          </a:p>
          <a:p>
            <a:pPr eaLnBrk="1" hangingPunct="1"/>
            <a:r>
              <a:rPr lang="en-US" sz="2400" smtClean="0"/>
              <a:t>Widow maker spread – March/April (end of winter spread)</a:t>
            </a:r>
          </a:p>
          <a:p>
            <a:pPr lvl="1" eaLnBrk="1" hangingPunct="1"/>
            <a:r>
              <a:rPr lang="en-US" smtClean="0"/>
              <a:t>Mother Rock Hedge Fund - $400+ million</a:t>
            </a:r>
          </a:p>
          <a:p>
            <a:pPr lvl="1" eaLnBrk="1" hangingPunct="1"/>
            <a:r>
              <a:rPr lang="en-US" smtClean="0"/>
              <a:t>Ameranth Hedge Fund - $3 billion</a:t>
            </a:r>
          </a:p>
        </p:txBody>
      </p:sp>
      <p:sp>
        <p:nvSpPr>
          <p:cNvPr id="209925" name="Rectangle 4"/>
          <p:cNvSpPr>
            <a:spLocks noChangeArrowheads="1"/>
          </p:cNvSpPr>
          <p:nvPr/>
        </p:nvSpPr>
        <p:spPr bwMode="auto">
          <a:xfrm>
            <a:off x="8077200" y="152400"/>
            <a:ext cx="184150" cy="579438"/>
          </a:xfrm>
          <a:prstGeom prst="rect">
            <a:avLst/>
          </a:prstGeom>
          <a:noFill/>
          <a:ln w="9525">
            <a:noFill/>
            <a:miter lim="800000"/>
            <a:headEnd/>
            <a:tailEnd/>
          </a:ln>
        </p:spPr>
        <p:txBody>
          <a:bodyPr wrap="none">
            <a:spAutoFit/>
          </a:bodyPr>
          <a:lstStyle/>
          <a:p>
            <a:pPr eaLnBrk="0" hangingPunct="0">
              <a:spcBef>
                <a:spcPct val="50000"/>
              </a:spcBef>
            </a:pPr>
            <a:endParaRPr lang="en-US" sz="3200" b="1">
              <a:solidFill>
                <a:schemeClr val="tx1"/>
              </a:solidFill>
              <a:latin typeface="Times New Roman" pitchFamily="18" charset="0"/>
            </a:endParaRPr>
          </a:p>
        </p:txBody>
      </p:sp>
      <p:sp>
        <p:nvSpPr>
          <p:cNvPr id="209926" name="Text Box 5"/>
          <p:cNvSpPr txBox="1">
            <a:spLocks noChangeArrowheads="1"/>
          </p:cNvSpPr>
          <p:nvPr/>
        </p:nvSpPr>
        <p:spPr bwMode="auto">
          <a:xfrm>
            <a:off x="8837613" y="6461125"/>
            <a:ext cx="304800" cy="396875"/>
          </a:xfrm>
          <a:prstGeom prst="rect">
            <a:avLst/>
          </a:prstGeom>
          <a:noFill/>
          <a:ln w="9525">
            <a:noFill/>
            <a:miter lim="800000"/>
            <a:headEnd/>
            <a:tailEnd/>
          </a:ln>
        </p:spPr>
        <p:txBody>
          <a:bodyPr>
            <a:spAutoFit/>
          </a:bodyPr>
          <a:lstStyle/>
          <a:p>
            <a:pPr eaLnBrk="0" hangingPunct="0">
              <a:spcBef>
                <a:spcPct val="50000"/>
              </a:spcBef>
            </a:pPr>
            <a:endParaRPr lang="en-US" sz="2000">
              <a:solidFill>
                <a:schemeClr val="tx1"/>
              </a:solidFill>
              <a:latin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pPr>
              <a:defRPr/>
            </a:pPr>
            <a:fld id="{95C4F8E2-11A5-4100-BD55-E9288E53BB65}" type="slidenum">
              <a:rPr lang="en-US"/>
              <a:pPr>
                <a:defRPr/>
              </a:pPr>
              <a:t>16</a:t>
            </a:fld>
            <a:endParaRPr lang="en-US"/>
          </a:p>
        </p:txBody>
      </p:sp>
      <p:graphicFrame>
        <p:nvGraphicFramePr>
          <p:cNvPr id="19458" name="Object 4"/>
          <p:cNvGraphicFramePr>
            <a:graphicFrameLocks noGrp="1" noChangeAspect="1"/>
          </p:cNvGraphicFramePr>
          <p:nvPr>
            <p:ph idx="1"/>
          </p:nvPr>
        </p:nvGraphicFramePr>
        <p:xfrm>
          <a:off x="228600" y="608013"/>
          <a:ext cx="8686800" cy="5487987"/>
        </p:xfrm>
        <a:graphic>
          <a:graphicData uri="http://schemas.openxmlformats.org/presentationml/2006/ole">
            <mc:AlternateContent xmlns:mc="http://schemas.openxmlformats.org/markup-compatibility/2006">
              <mc:Choice xmlns:v="urn:schemas-microsoft-com:vml" Requires="v">
                <p:oleObj spid="_x0000_s2052" name="Chart" r:id="rId3" imgW="7991551" imgH="5048402" progId="Excel.Sheet.8">
                  <p:embed/>
                </p:oleObj>
              </mc:Choice>
              <mc:Fallback>
                <p:oleObj name="Chart" r:id="rId3" imgW="7991551" imgH="5048402" progId="Excel.Shee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608013"/>
                        <a:ext cx="8686800" cy="548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a:defRPr/>
            </a:pPr>
            <a:fld id="{3566C673-072F-4F2F-9A92-C7A78BC84658}" type="slidenum">
              <a:rPr lang="en-US"/>
              <a:pPr>
                <a:defRPr/>
              </a:pPr>
              <a:t>17</a:t>
            </a:fld>
            <a:endParaRPr lang="en-US"/>
          </a:p>
        </p:txBody>
      </p:sp>
      <p:sp>
        <p:nvSpPr>
          <p:cNvPr id="210947" name="Rectangle 2"/>
          <p:cNvSpPr>
            <a:spLocks noChangeArrowheads="1"/>
          </p:cNvSpPr>
          <p:nvPr/>
        </p:nvSpPr>
        <p:spPr bwMode="auto">
          <a:xfrm>
            <a:off x="990600" y="1752600"/>
            <a:ext cx="7239000" cy="3505200"/>
          </a:xfrm>
          <a:prstGeom prst="rect">
            <a:avLst/>
          </a:prstGeom>
          <a:noFill/>
          <a:ln w="9525">
            <a:noFill/>
            <a:miter lim="800000"/>
            <a:headEnd/>
            <a:tailEnd/>
          </a:ln>
        </p:spPr>
        <p:txBody>
          <a:bodyPr lIns="0" tIns="0" rIns="0" bIns="0" anchor="ctr"/>
          <a:lstStyle/>
          <a:p>
            <a:pPr algn="ctr"/>
            <a:r>
              <a:rPr lang="en-US" sz="6000">
                <a:solidFill>
                  <a:schemeClr val="tx1"/>
                </a:solidFill>
              </a:rPr>
              <a:t>Types of Instruments:</a:t>
            </a:r>
            <a:br>
              <a:rPr lang="en-US" sz="6000">
                <a:solidFill>
                  <a:schemeClr val="tx1"/>
                </a:solidFill>
              </a:rPr>
            </a:br>
            <a:r>
              <a:rPr lang="en-US" sz="6000">
                <a:solidFill>
                  <a:schemeClr val="tx1"/>
                </a:solidFill>
              </a:rPr>
              <a:t>Exchange for Physical</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p>
            <a:pPr>
              <a:defRPr/>
            </a:pPr>
            <a:fld id="{4F0DBB52-37CE-4E5E-BD2B-C02C9BE61EC3}" type="slidenum">
              <a:rPr lang="en-US"/>
              <a:pPr>
                <a:defRPr/>
              </a:pPr>
              <a:t>18</a:t>
            </a:fld>
            <a:endParaRPr lang="en-US"/>
          </a:p>
        </p:txBody>
      </p:sp>
      <p:sp>
        <p:nvSpPr>
          <p:cNvPr id="211971" name="Rectangle 2"/>
          <p:cNvSpPr>
            <a:spLocks noGrp="1" noChangeArrowheads="1"/>
          </p:cNvSpPr>
          <p:nvPr>
            <p:ph type="title"/>
          </p:nvPr>
        </p:nvSpPr>
        <p:spPr>
          <a:xfrm>
            <a:off x="609600" y="152400"/>
            <a:ext cx="8196263" cy="1143000"/>
          </a:xfrm>
          <a:noFill/>
        </p:spPr>
        <p:txBody>
          <a:bodyPr lIns="92075" tIns="46038" rIns="92075" bIns="46038">
            <a:normAutofit fontScale="90000"/>
          </a:bodyPr>
          <a:lstStyle/>
          <a:p>
            <a:pPr eaLnBrk="1" hangingPunct="1"/>
            <a:r>
              <a:rPr lang="en-US" smtClean="0">
                <a:solidFill>
                  <a:schemeClr val="tx1"/>
                </a:solidFill>
              </a:rPr>
              <a:t>Exchange of Futures for Physical (EFP)</a:t>
            </a:r>
          </a:p>
        </p:txBody>
      </p:sp>
      <p:sp>
        <p:nvSpPr>
          <p:cNvPr id="211972" name="Rectangle 3"/>
          <p:cNvSpPr>
            <a:spLocks noChangeArrowheads="1"/>
          </p:cNvSpPr>
          <p:nvPr/>
        </p:nvSpPr>
        <p:spPr bwMode="auto">
          <a:xfrm>
            <a:off x="457200" y="1739900"/>
            <a:ext cx="8382000" cy="4473575"/>
          </a:xfrm>
          <a:prstGeom prst="rect">
            <a:avLst/>
          </a:prstGeom>
          <a:noFill/>
          <a:ln w="9525" algn="ctr">
            <a:noFill/>
            <a:miter lim="800000"/>
            <a:headEnd/>
            <a:tailEnd/>
          </a:ln>
        </p:spPr>
        <p:txBody>
          <a:bodyPr>
            <a:spAutoFit/>
          </a:bodyPr>
          <a:lstStyle/>
          <a:p>
            <a:r>
              <a:rPr lang="en-US">
                <a:solidFill>
                  <a:schemeClr val="tx1"/>
                </a:solidFill>
              </a:rPr>
              <a:t>EFP contracts were originally created to facilitate the exchange of a futures contract for a physical forward contract, while keeping the extremely firm character of the futures contract.</a:t>
            </a:r>
          </a:p>
          <a:p>
            <a:endParaRPr lang="en-US">
              <a:solidFill>
                <a:schemeClr val="tx1"/>
              </a:solidFill>
            </a:endParaRPr>
          </a:p>
          <a:p>
            <a:r>
              <a:rPr lang="en-US">
                <a:solidFill>
                  <a:schemeClr val="tx1"/>
                </a:solidFill>
              </a:rPr>
              <a:t>Example, Powder River producer wants to transact to WTI price and “moves” purchase location from WTI, Cushing to Powder River Basin.</a:t>
            </a:r>
          </a:p>
          <a:p>
            <a:endParaRPr lang="en-US">
              <a:solidFill>
                <a:schemeClr val="tx1"/>
              </a:solidFill>
            </a:endParaRPr>
          </a:p>
          <a:p>
            <a:endParaRPr lang="en-US">
              <a:solidFill>
                <a:schemeClr val="tx1"/>
              </a:solidFill>
            </a:endParaRPr>
          </a:p>
          <a:p>
            <a:r>
              <a:rPr lang="en-US">
                <a:solidFill>
                  <a:schemeClr val="tx1"/>
                </a:solidFill>
              </a:rPr>
              <a:t>EFP contracts quickly caught on as a way to hedge or speculate with physical basis risk.</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1"/>
          </p:nvPr>
        </p:nvSpPr>
        <p:spPr/>
        <p:txBody>
          <a:bodyPr/>
          <a:lstStyle/>
          <a:p>
            <a:pPr>
              <a:defRPr/>
            </a:pPr>
            <a:fld id="{BB34ECF8-98E8-4391-8482-480838F945F8}" type="slidenum">
              <a:rPr lang="en-US"/>
              <a:pPr>
                <a:defRPr/>
              </a:pPr>
              <a:t>19</a:t>
            </a:fld>
            <a:endParaRPr lang="en-US"/>
          </a:p>
        </p:txBody>
      </p:sp>
      <p:sp>
        <p:nvSpPr>
          <p:cNvPr id="212995" name="Rectangle 2"/>
          <p:cNvSpPr>
            <a:spLocks noGrp="1" noChangeArrowheads="1"/>
          </p:cNvSpPr>
          <p:nvPr>
            <p:ph type="title"/>
          </p:nvPr>
        </p:nvSpPr>
        <p:spPr>
          <a:xfrm>
            <a:off x="457200" y="152400"/>
            <a:ext cx="8458200" cy="1143000"/>
          </a:xfrm>
        </p:spPr>
        <p:txBody>
          <a:bodyPr/>
          <a:lstStyle/>
          <a:p>
            <a:pPr eaLnBrk="1" hangingPunct="1"/>
            <a:r>
              <a:rPr lang="en-US" smtClean="0">
                <a:solidFill>
                  <a:schemeClr val="tx1"/>
                </a:solidFill>
              </a:rPr>
              <a:t>EFP:  Assume Portfolio Starts As:</a:t>
            </a:r>
          </a:p>
        </p:txBody>
      </p:sp>
      <p:sp>
        <p:nvSpPr>
          <p:cNvPr id="212996" name="Rectangle 3"/>
          <p:cNvSpPr>
            <a:spLocks noChangeArrowheads="1"/>
          </p:cNvSpPr>
          <p:nvPr/>
        </p:nvSpPr>
        <p:spPr bwMode="auto">
          <a:xfrm>
            <a:off x="2209800" y="1447800"/>
            <a:ext cx="1524000" cy="1676400"/>
          </a:xfrm>
          <a:prstGeom prst="rect">
            <a:avLst/>
          </a:prstGeom>
          <a:solidFill>
            <a:srgbClr val="00FF99"/>
          </a:solidFill>
          <a:ln w="12700">
            <a:solidFill>
              <a:schemeClr val="tx1"/>
            </a:solidFill>
            <a:miter lim="800000"/>
            <a:headEnd type="none" w="sm" len="sm"/>
            <a:tailEnd type="none" w="sm" len="sm"/>
          </a:ln>
        </p:spPr>
        <p:txBody>
          <a:bodyPr wrap="none" anchor="ctr"/>
          <a:lstStyle/>
          <a:p>
            <a:pPr algn="ctr"/>
            <a:r>
              <a:rPr lang="en-US" sz="2000">
                <a:solidFill>
                  <a:schemeClr val="tx1"/>
                </a:solidFill>
              </a:rPr>
              <a:t>Aggie Energy</a:t>
            </a:r>
          </a:p>
        </p:txBody>
      </p:sp>
      <p:sp>
        <p:nvSpPr>
          <p:cNvPr id="212997" name="Rectangle 4"/>
          <p:cNvSpPr>
            <a:spLocks noChangeArrowheads="1"/>
          </p:cNvSpPr>
          <p:nvPr/>
        </p:nvSpPr>
        <p:spPr bwMode="auto">
          <a:xfrm>
            <a:off x="7010400" y="1447800"/>
            <a:ext cx="1524000" cy="1676400"/>
          </a:xfrm>
          <a:prstGeom prst="rect">
            <a:avLst/>
          </a:prstGeom>
          <a:solidFill>
            <a:srgbClr val="99CCFF"/>
          </a:solidFill>
          <a:ln w="12700">
            <a:solidFill>
              <a:schemeClr val="tx1"/>
            </a:solidFill>
            <a:miter lim="800000"/>
            <a:headEnd type="none" w="sm" len="sm"/>
            <a:tailEnd type="none" w="sm" len="sm"/>
          </a:ln>
        </p:spPr>
        <p:txBody>
          <a:bodyPr wrap="none" anchor="ctr"/>
          <a:lstStyle/>
          <a:p>
            <a:pPr algn="ctr"/>
            <a:r>
              <a:rPr lang="en-US" sz="2000">
                <a:solidFill>
                  <a:schemeClr val="tx1"/>
                </a:solidFill>
              </a:rPr>
              <a:t>Bonfire</a:t>
            </a:r>
          </a:p>
          <a:p>
            <a:pPr algn="ctr"/>
            <a:r>
              <a:rPr lang="en-US" sz="2000">
                <a:solidFill>
                  <a:schemeClr val="tx1"/>
                </a:solidFill>
              </a:rPr>
              <a:t>Trading</a:t>
            </a:r>
          </a:p>
        </p:txBody>
      </p:sp>
      <p:grpSp>
        <p:nvGrpSpPr>
          <p:cNvPr id="2" name="Group 5"/>
          <p:cNvGrpSpPr>
            <a:grpSpLocks/>
          </p:cNvGrpSpPr>
          <p:nvPr/>
        </p:nvGrpSpPr>
        <p:grpSpPr bwMode="auto">
          <a:xfrm>
            <a:off x="403225" y="2619375"/>
            <a:ext cx="1828800" cy="655638"/>
            <a:chOff x="240" y="1094"/>
            <a:chExt cx="1152" cy="413"/>
          </a:xfrm>
        </p:grpSpPr>
        <p:sp>
          <p:nvSpPr>
            <p:cNvPr id="213001" name="Line 6"/>
            <p:cNvSpPr>
              <a:spLocks noChangeShapeType="1"/>
            </p:cNvSpPr>
            <p:nvPr/>
          </p:nvSpPr>
          <p:spPr bwMode="auto">
            <a:xfrm flipH="1">
              <a:off x="240" y="1296"/>
              <a:ext cx="1152" cy="0"/>
            </a:xfrm>
            <a:prstGeom prst="line">
              <a:avLst/>
            </a:prstGeom>
            <a:noFill/>
            <a:ln w="19050">
              <a:solidFill>
                <a:schemeClr val="tx1"/>
              </a:solidFill>
              <a:round/>
              <a:headEnd/>
              <a:tailEnd type="triangle" w="med" len="med"/>
            </a:ln>
          </p:spPr>
          <p:txBody>
            <a:bodyPr wrap="none" anchor="ctr"/>
            <a:lstStyle/>
            <a:p>
              <a:endParaRPr lang="en-US"/>
            </a:p>
          </p:txBody>
        </p:sp>
        <p:sp>
          <p:nvSpPr>
            <p:cNvPr id="213002" name="Text Box 7"/>
            <p:cNvSpPr txBox="1">
              <a:spLocks noChangeArrowheads="1"/>
            </p:cNvSpPr>
            <p:nvPr/>
          </p:nvSpPr>
          <p:spPr bwMode="auto">
            <a:xfrm>
              <a:off x="278" y="1094"/>
              <a:ext cx="1075" cy="212"/>
            </a:xfrm>
            <a:prstGeom prst="rect">
              <a:avLst/>
            </a:prstGeom>
            <a:noFill/>
            <a:ln w="12700">
              <a:noFill/>
              <a:miter lim="800000"/>
              <a:headEnd type="none" w="sm" len="sm"/>
              <a:tailEnd type="none" w="sm" len="sm"/>
            </a:ln>
          </p:spPr>
          <p:txBody>
            <a:bodyPr wrap="none">
              <a:spAutoFit/>
            </a:bodyPr>
            <a:lstStyle/>
            <a:p>
              <a:r>
                <a:rPr lang="en-US" sz="1600">
                  <a:solidFill>
                    <a:schemeClr val="tx1"/>
                  </a:solidFill>
                </a:rPr>
                <a:t>Buys Fixed Price</a:t>
              </a:r>
            </a:p>
          </p:txBody>
        </p:sp>
        <p:sp>
          <p:nvSpPr>
            <p:cNvPr id="213003" name="Text Box 8"/>
            <p:cNvSpPr txBox="1">
              <a:spLocks noChangeArrowheads="1"/>
            </p:cNvSpPr>
            <p:nvPr/>
          </p:nvSpPr>
          <p:spPr bwMode="auto">
            <a:xfrm>
              <a:off x="288" y="1295"/>
              <a:ext cx="873" cy="212"/>
            </a:xfrm>
            <a:prstGeom prst="rect">
              <a:avLst/>
            </a:prstGeom>
            <a:noFill/>
            <a:ln w="12700">
              <a:noFill/>
              <a:miter lim="800000"/>
              <a:headEnd type="none" w="sm" len="sm"/>
              <a:tailEnd type="none" w="sm" len="sm"/>
            </a:ln>
          </p:spPr>
          <p:txBody>
            <a:bodyPr wrap="none">
              <a:spAutoFit/>
            </a:bodyPr>
            <a:lstStyle/>
            <a:p>
              <a:r>
                <a:rPr lang="en-US" sz="1600">
                  <a:solidFill>
                    <a:schemeClr val="tx1"/>
                  </a:solidFill>
                </a:rPr>
                <a:t>Gas @ $7.92</a:t>
              </a:r>
            </a:p>
          </p:txBody>
        </p:sp>
      </p:grpSp>
      <p:sp>
        <p:nvSpPr>
          <p:cNvPr id="212999" name="Rectangle 9"/>
          <p:cNvSpPr>
            <a:spLocks noChangeArrowheads="1"/>
          </p:cNvSpPr>
          <p:nvPr/>
        </p:nvSpPr>
        <p:spPr bwMode="auto">
          <a:xfrm>
            <a:off x="2209800" y="4800600"/>
            <a:ext cx="1524000" cy="1676400"/>
          </a:xfrm>
          <a:prstGeom prst="rect">
            <a:avLst/>
          </a:prstGeom>
          <a:solidFill>
            <a:srgbClr val="FF0000"/>
          </a:solidFill>
          <a:ln w="12700">
            <a:solidFill>
              <a:schemeClr val="tx1"/>
            </a:solidFill>
            <a:miter lim="800000"/>
            <a:headEnd type="none" w="sm" len="sm"/>
            <a:tailEnd type="none" w="sm" len="sm"/>
          </a:ln>
        </p:spPr>
        <p:txBody>
          <a:bodyPr wrap="none" anchor="ctr"/>
          <a:lstStyle/>
          <a:p>
            <a:pPr algn="ctr"/>
            <a:r>
              <a:rPr lang="en-US" sz="2000">
                <a:solidFill>
                  <a:schemeClr val="tx1"/>
                </a:solidFill>
              </a:rPr>
              <a:t>NYMEX</a:t>
            </a:r>
          </a:p>
        </p:txBody>
      </p:sp>
      <p:sp>
        <p:nvSpPr>
          <p:cNvPr id="3168266" name="Rectangle 10"/>
          <p:cNvSpPr>
            <a:spLocks noChangeArrowheads="1"/>
          </p:cNvSpPr>
          <p:nvPr/>
        </p:nvSpPr>
        <p:spPr bwMode="auto">
          <a:xfrm>
            <a:off x="4572000" y="3657600"/>
            <a:ext cx="3962400" cy="1477963"/>
          </a:xfrm>
          <a:prstGeom prst="rect">
            <a:avLst/>
          </a:prstGeom>
          <a:solidFill>
            <a:srgbClr val="FFFF00"/>
          </a:solidFill>
          <a:ln w="12700">
            <a:solidFill>
              <a:schemeClr val="tx1"/>
            </a:solidFill>
            <a:miter lim="800000"/>
            <a:headEnd/>
            <a:tailEnd/>
          </a:ln>
          <a:effectLst>
            <a:outerShdw dist="107763" dir="2700000" algn="ctr" rotWithShape="0">
              <a:schemeClr val="bg2"/>
            </a:outerShdw>
          </a:effectLst>
        </p:spPr>
        <p:txBody>
          <a:bodyPr lIns="92075" tIns="46038" rIns="92075" bIns="46038">
            <a:spAutoFit/>
          </a:bodyPr>
          <a:lstStyle/>
          <a:p>
            <a:pPr>
              <a:defRPr/>
            </a:pPr>
            <a:r>
              <a:rPr lang="en-US" sz="1800">
                <a:solidFill>
                  <a:srgbClr val="0000FF"/>
                </a:solidFill>
              </a:rPr>
              <a:t>Aggie Energy is long 5,000 MMBtu/d at Transco Z6.  That is, Aggie bought physical gas at Zone 6 at $7.92.  We are long “Fixed Price Risk” at $7.00 and Basis Risk at $0.92.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pPr>
              <a:defRPr/>
            </a:pPr>
            <a:fld id="{1FEFC24C-5A57-43C6-9C6A-0D93B6310024}" type="slidenum">
              <a:rPr lang="en-US"/>
              <a:pPr>
                <a:defRPr/>
              </a:pPr>
              <a:t>2</a:t>
            </a:fld>
            <a:endParaRPr lang="en-US"/>
          </a:p>
        </p:txBody>
      </p:sp>
      <p:sp>
        <p:nvSpPr>
          <p:cNvPr id="189443" name="Rectangle 2"/>
          <p:cNvSpPr>
            <a:spLocks noGrp="1" noChangeArrowheads="1"/>
          </p:cNvSpPr>
          <p:nvPr>
            <p:ph type="title"/>
          </p:nvPr>
        </p:nvSpPr>
        <p:spPr/>
        <p:txBody>
          <a:bodyPr/>
          <a:lstStyle/>
          <a:p>
            <a:pPr eaLnBrk="1" hangingPunct="1"/>
            <a:r>
              <a:rPr lang="en-US" sz="4000" smtClean="0">
                <a:solidFill>
                  <a:schemeClr val="tx1"/>
                </a:solidFill>
              </a:rPr>
              <a:t>Risk Examples Discussed</a:t>
            </a:r>
          </a:p>
        </p:txBody>
      </p:sp>
      <p:sp>
        <p:nvSpPr>
          <p:cNvPr id="189444" name="Rectangle 3"/>
          <p:cNvSpPr>
            <a:spLocks noGrp="1" noChangeArrowheads="1"/>
          </p:cNvSpPr>
          <p:nvPr>
            <p:ph type="body" sz="half" idx="1"/>
          </p:nvPr>
        </p:nvSpPr>
        <p:spPr/>
        <p:txBody>
          <a:bodyPr/>
          <a:lstStyle/>
          <a:p>
            <a:pPr marL="457200" indent="-457200" eaLnBrk="1" hangingPunct="1"/>
            <a:r>
              <a:rPr lang="en-US" sz="3200" b="1" smtClean="0"/>
              <a:t>Price</a:t>
            </a:r>
          </a:p>
          <a:p>
            <a:pPr marL="457200" indent="-457200" eaLnBrk="1" hangingPunct="1"/>
            <a:r>
              <a:rPr lang="en-US" sz="3200" b="1" smtClean="0"/>
              <a:t>Basis</a:t>
            </a:r>
          </a:p>
          <a:p>
            <a:pPr marL="457200" indent="-457200" eaLnBrk="1" hangingPunct="1"/>
            <a:endParaRPr lang="en-US" sz="2400" smtClean="0"/>
          </a:p>
          <a:p>
            <a:pPr marL="457200" indent="-457200" eaLnBrk="1" hangingPunct="1"/>
            <a:r>
              <a:rPr lang="en-US" sz="2400" smtClean="0"/>
              <a:t>Interest Rate</a:t>
            </a:r>
          </a:p>
          <a:p>
            <a:pPr marL="457200" indent="-457200" eaLnBrk="1" hangingPunct="1"/>
            <a:r>
              <a:rPr lang="en-US" sz="2400" smtClean="0"/>
              <a:t>Volumetric</a:t>
            </a:r>
          </a:p>
          <a:p>
            <a:pPr marL="457200" indent="-457200" eaLnBrk="1" hangingPunct="1"/>
            <a:r>
              <a:rPr lang="en-US" sz="2400" smtClean="0"/>
              <a:t>Credit</a:t>
            </a:r>
          </a:p>
          <a:p>
            <a:pPr marL="457200" indent="-457200" eaLnBrk="1" hangingPunct="1"/>
            <a:r>
              <a:rPr lang="en-US" sz="2400" smtClean="0"/>
              <a:t>Currency</a:t>
            </a:r>
          </a:p>
          <a:p>
            <a:pPr marL="457200" indent="-457200" eaLnBrk="1" hangingPunct="1"/>
            <a:r>
              <a:rPr lang="en-US" sz="2400" smtClean="0"/>
              <a:t>Volatility</a:t>
            </a:r>
          </a:p>
        </p:txBody>
      </p:sp>
      <p:sp>
        <p:nvSpPr>
          <p:cNvPr id="189445" name="Rectangle 4"/>
          <p:cNvSpPr>
            <a:spLocks noGrp="1" noChangeArrowheads="1"/>
          </p:cNvSpPr>
          <p:nvPr>
            <p:ph type="body" sz="half" idx="2"/>
          </p:nvPr>
        </p:nvSpPr>
        <p:spPr/>
        <p:txBody>
          <a:bodyPr/>
          <a:lstStyle/>
          <a:p>
            <a:pPr eaLnBrk="1" hangingPunct="1"/>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1"/>
          </p:nvPr>
        </p:nvSpPr>
        <p:spPr/>
        <p:txBody>
          <a:bodyPr/>
          <a:lstStyle/>
          <a:p>
            <a:pPr>
              <a:defRPr/>
            </a:pPr>
            <a:fld id="{44F0E442-F359-4CB1-9A89-3BEE741EFE53}" type="slidenum">
              <a:rPr lang="en-US"/>
              <a:pPr>
                <a:defRPr/>
              </a:pPr>
              <a:t>20</a:t>
            </a:fld>
            <a:endParaRPr lang="en-US"/>
          </a:p>
        </p:txBody>
      </p:sp>
      <p:sp>
        <p:nvSpPr>
          <p:cNvPr id="214019" name="Rectangle 2"/>
          <p:cNvSpPr>
            <a:spLocks noGrp="1" noChangeArrowheads="1"/>
          </p:cNvSpPr>
          <p:nvPr>
            <p:ph type="title"/>
          </p:nvPr>
        </p:nvSpPr>
        <p:spPr>
          <a:xfrm>
            <a:off x="0" y="228600"/>
            <a:ext cx="9144000" cy="990600"/>
          </a:xfrm>
        </p:spPr>
        <p:txBody>
          <a:bodyPr>
            <a:normAutofit fontScale="90000"/>
          </a:bodyPr>
          <a:lstStyle/>
          <a:p>
            <a:pPr eaLnBrk="1" hangingPunct="1">
              <a:lnSpc>
                <a:spcPct val="80000"/>
              </a:lnSpc>
            </a:pPr>
            <a:r>
              <a:rPr lang="en-US" smtClean="0">
                <a:solidFill>
                  <a:schemeClr val="tx1"/>
                </a:solidFill>
              </a:rPr>
              <a:t>EFP: Hedge the fixed price risk with a futures contract</a:t>
            </a:r>
          </a:p>
        </p:txBody>
      </p:sp>
      <p:sp>
        <p:nvSpPr>
          <p:cNvPr id="214020" name="Rectangle 3"/>
          <p:cNvSpPr>
            <a:spLocks noChangeArrowheads="1"/>
          </p:cNvSpPr>
          <p:nvPr/>
        </p:nvSpPr>
        <p:spPr bwMode="auto">
          <a:xfrm>
            <a:off x="2209800" y="1447800"/>
            <a:ext cx="1524000" cy="1676400"/>
          </a:xfrm>
          <a:prstGeom prst="rect">
            <a:avLst/>
          </a:prstGeom>
          <a:solidFill>
            <a:srgbClr val="00FF99"/>
          </a:solidFill>
          <a:ln w="12700">
            <a:solidFill>
              <a:schemeClr val="tx1"/>
            </a:solidFill>
            <a:miter lim="800000"/>
            <a:headEnd type="none" w="sm" len="sm"/>
            <a:tailEnd type="none" w="sm" len="sm"/>
          </a:ln>
        </p:spPr>
        <p:txBody>
          <a:bodyPr wrap="none" anchor="ctr"/>
          <a:lstStyle/>
          <a:p>
            <a:pPr algn="ctr"/>
            <a:r>
              <a:rPr lang="en-US" sz="2000">
                <a:solidFill>
                  <a:schemeClr val="tx1"/>
                </a:solidFill>
              </a:rPr>
              <a:t>Aggie Energy</a:t>
            </a:r>
          </a:p>
        </p:txBody>
      </p:sp>
      <p:sp>
        <p:nvSpPr>
          <p:cNvPr id="214021" name="Rectangle 4"/>
          <p:cNvSpPr>
            <a:spLocks noChangeArrowheads="1"/>
          </p:cNvSpPr>
          <p:nvPr/>
        </p:nvSpPr>
        <p:spPr bwMode="auto">
          <a:xfrm>
            <a:off x="7010400" y="1447800"/>
            <a:ext cx="1524000" cy="1676400"/>
          </a:xfrm>
          <a:prstGeom prst="rect">
            <a:avLst/>
          </a:prstGeom>
          <a:solidFill>
            <a:srgbClr val="99CCFF"/>
          </a:solidFill>
          <a:ln w="12700">
            <a:solidFill>
              <a:schemeClr val="tx1"/>
            </a:solidFill>
            <a:miter lim="800000"/>
            <a:headEnd type="none" w="sm" len="sm"/>
            <a:tailEnd type="none" w="sm" len="sm"/>
          </a:ln>
        </p:spPr>
        <p:txBody>
          <a:bodyPr wrap="none" anchor="ctr"/>
          <a:lstStyle/>
          <a:p>
            <a:pPr algn="ctr"/>
            <a:r>
              <a:rPr lang="en-US" sz="2000">
                <a:solidFill>
                  <a:schemeClr val="tx1"/>
                </a:solidFill>
              </a:rPr>
              <a:t>Bonfire</a:t>
            </a:r>
          </a:p>
          <a:p>
            <a:pPr algn="ctr"/>
            <a:r>
              <a:rPr lang="en-US" sz="2000">
                <a:solidFill>
                  <a:schemeClr val="tx1"/>
                </a:solidFill>
              </a:rPr>
              <a:t>Trading</a:t>
            </a:r>
          </a:p>
        </p:txBody>
      </p:sp>
      <p:grpSp>
        <p:nvGrpSpPr>
          <p:cNvPr id="2" name="Group 5"/>
          <p:cNvGrpSpPr>
            <a:grpSpLocks/>
          </p:cNvGrpSpPr>
          <p:nvPr/>
        </p:nvGrpSpPr>
        <p:grpSpPr bwMode="auto">
          <a:xfrm>
            <a:off x="381000" y="2619375"/>
            <a:ext cx="1828800" cy="655638"/>
            <a:chOff x="240" y="1094"/>
            <a:chExt cx="1152" cy="413"/>
          </a:xfrm>
        </p:grpSpPr>
        <p:sp>
          <p:nvSpPr>
            <p:cNvPr id="214029" name="Line 6"/>
            <p:cNvSpPr>
              <a:spLocks noChangeShapeType="1"/>
            </p:cNvSpPr>
            <p:nvPr/>
          </p:nvSpPr>
          <p:spPr bwMode="auto">
            <a:xfrm flipH="1">
              <a:off x="240" y="1296"/>
              <a:ext cx="1152" cy="0"/>
            </a:xfrm>
            <a:prstGeom prst="line">
              <a:avLst/>
            </a:prstGeom>
            <a:noFill/>
            <a:ln w="19050">
              <a:solidFill>
                <a:schemeClr val="tx1"/>
              </a:solidFill>
              <a:round/>
              <a:headEnd/>
              <a:tailEnd type="triangle" w="med" len="med"/>
            </a:ln>
          </p:spPr>
          <p:txBody>
            <a:bodyPr wrap="none" anchor="ctr"/>
            <a:lstStyle/>
            <a:p>
              <a:endParaRPr lang="en-US"/>
            </a:p>
          </p:txBody>
        </p:sp>
        <p:sp>
          <p:nvSpPr>
            <p:cNvPr id="214030" name="Text Box 7"/>
            <p:cNvSpPr txBox="1">
              <a:spLocks noChangeArrowheads="1"/>
            </p:cNvSpPr>
            <p:nvPr/>
          </p:nvSpPr>
          <p:spPr bwMode="auto">
            <a:xfrm>
              <a:off x="278" y="1094"/>
              <a:ext cx="1075" cy="212"/>
            </a:xfrm>
            <a:prstGeom prst="rect">
              <a:avLst/>
            </a:prstGeom>
            <a:noFill/>
            <a:ln w="12700">
              <a:noFill/>
              <a:miter lim="800000"/>
              <a:headEnd type="none" w="sm" len="sm"/>
              <a:tailEnd type="none" w="sm" len="sm"/>
            </a:ln>
          </p:spPr>
          <p:txBody>
            <a:bodyPr wrap="none">
              <a:spAutoFit/>
            </a:bodyPr>
            <a:lstStyle/>
            <a:p>
              <a:r>
                <a:rPr lang="en-US" sz="1600">
                  <a:solidFill>
                    <a:schemeClr val="tx1"/>
                  </a:solidFill>
                </a:rPr>
                <a:t>Buys Fixed Price</a:t>
              </a:r>
            </a:p>
          </p:txBody>
        </p:sp>
        <p:sp>
          <p:nvSpPr>
            <p:cNvPr id="214031" name="Text Box 8"/>
            <p:cNvSpPr txBox="1">
              <a:spLocks noChangeArrowheads="1"/>
            </p:cNvSpPr>
            <p:nvPr/>
          </p:nvSpPr>
          <p:spPr bwMode="auto">
            <a:xfrm>
              <a:off x="288" y="1295"/>
              <a:ext cx="873" cy="212"/>
            </a:xfrm>
            <a:prstGeom prst="rect">
              <a:avLst/>
            </a:prstGeom>
            <a:noFill/>
            <a:ln w="12700">
              <a:noFill/>
              <a:miter lim="800000"/>
              <a:headEnd type="none" w="sm" len="sm"/>
              <a:tailEnd type="none" w="sm" len="sm"/>
            </a:ln>
          </p:spPr>
          <p:txBody>
            <a:bodyPr wrap="none">
              <a:spAutoFit/>
            </a:bodyPr>
            <a:lstStyle/>
            <a:p>
              <a:r>
                <a:rPr lang="en-US" sz="1600">
                  <a:solidFill>
                    <a:schemeClr val="tx1"/>
                  </a:solidFill>
                </a:rPr>
                <a:t>Gas @ $7.92</a:t>
              </a:r>
            </a:p>
          </p:txBody>
        </p:sp>
      </p:grpSp>
      <p:sp>
        <p:nvSpPr>
          <p:cNvPr id="214023" name="Rectangle 9"/>
          <p:cNvSpPr>
            <a:spLocks noChangeArrowheads="1"/>
          </p:cNvSpPr>
          <p:nvPr/>
        </p:nvSpPr>
        <p:spPr bwMode="auto">
          <a:xfrm>
            <a:off x="2209800" y="4800600"/>
            <a:ext cx="1524000" cy="1676400"/>
          </a:xfrm>
          <a:prstGeom prst="rect">
            <a:avLst/>
          </a:prstGeom>
          <a:solidFill>
            <a:srgbClr val="FF0000"/>
          </a:solidFill>
          <a:ln w="12700">
            <a:solidFill>
              <a:schemeClr val="tx1"/>
            </a:solidFill>
            <a:miter lim="800000"/>
            <a:headEnd type="none" w="sm" len="sm"/>
            <a:tailEnd type="none" w="sm" len="sm"/>
          </a:ln>
        </p:spPr>
        <p:txBody>
          <a:bodyPr wrap="none" anchor="ctr"/>
          <a:lstStyle/>
          <a:p>
            <a:pPr algn="ctr"/>
            <a:r>
              <a:rPr lang="en-US" sz="2000">
                <a:solidFill>
                  <a:schemeClr val="tx1"/>
                </a:solidFill>
              </a:rPr>
              <a:t>NYMEX</a:t>
            </a:r>
          </a:p>
        </p:txBody>
      </p:sp>
      <p:grpSp>
        <p:nvGrpSpPr>
          <p:cNvPr id="3" name="Group 10"/>
          <p:cNvGrpSpPr>
            <a:grpSpLocks/>
          </p:cNvGrpSpPr>
          <p:nvPr/>
        </p:nvGrpSpPr>
        <p:grpSpPr bwMode="auto">
          <a:xfrm>
            <a:off x="3046413" y="3101975"/>
            <a:ext cx="946150" cy="1698625"/>
            <a:chOff x="1919" y="1809"/>
            <a:chExt cx="596" cy="1167"/>
          </a:xfrm>
        </p:grpSpPr>
        <p:sp>
          <p:nvSpPr>
            <p:cNvPr id="214025" name="Line 11"/>
            <p:cNvSpPr>
              <a:spLocks noChangeShapeType="1"/>
            </p:cNvSpPr>
            <p:nvPr/>
          </p:nvSpPr>
          <p:spPr bwMode="auto">
            <a:xfrm rot="5400000" flipH="1" flipV="1">
              <a:off x="1728" y="2400"/>
              <a:ext cx="1152" cy="0"/>
            </a:xfrm>
            <a:prstGeom prst="line">
              <a:avLst/>
            </a:prstGeom>
            <a:noFill/>
            <a:ln w="19050">
              <a:solidFill>
                <a:schemeClr val="tx1"/>
              </a:solidFill>
              <a:round/>
              <a:headEnd/>
              <a:tailEnd type="triangle" w="med" len="med"/>
            </a:ln>
          </p:spPr>
          <p:txBody>
            <a:bodyPr wrap="none" anchor="ctr"/>
            <a:lstStyle/>
            <a:p>
              <a:endParaRPr lang="en-US"/>
            </a:p>
          </p:txBody>
        </p:sp>
        <p:sp>
          <p:nvSpPr>
            <p:cNvPr id="214026" name="Text Box 12"/>
            <p:cNvSpPr txBox="1">
              <a:spLocks noChangeArrowheads="1"/>
            </p:cNvSpPr>
            <p:nvPr/>
          </p:nvSpPr>
          <p:spPr bwMode="auto">
            <a:xfrm rot="-5400000">
              <a:off x="2171" y="2264"/>
              <a:ext cx="475" cy="212"/>
            </a:xfrm>
            <a:prstGeom prst="rect">
              <a:avLst/>
            </a:prstGeom>
            <a:noFill/>
            <a:ln w="12700">
              <a:noFill/>
              <a:miter lim="800000"/>
              <a:headEnd type="none" w="sm" len="sm"/>
              <a:tailEnd type="none" w="sm" len="sm"/>
            </a:ln>
          </p:spPr>
          <p:txBody>
            <a:bodyPr wrap="none">
              <a:spAutoFit/>
            </a:bodyPr>
            <a:lstStyle/>
            <a:p>
              <a:r>
                <a:rPr lang="en-US" sz="1600">
                  <a:solidFill>
                    <a:schemeClr val="tx1"/>
                  </a:solidFill>
                </a:rPr>
                <a:t>$7.00</a:t>
              </a:r>
            </a:p>
          </p:txBody>
        </p:sp>
        <p:sp>
          <p:nvSpPr>
            <p:cNvPr id="214027" name="Text Box 13"/>
            <p:cNvSpPr txBox="1">
              <a:spLocks noChangeArrowheads="1"/>
            </p:cNvSpPr>
            <p:nvPr/>
          </p:nvSpPr>
          <p:spPr bwMode="auto">
            <a:xfrm rot="-5400000">
              <a:off x="1555" y="2173"/>
              <a:ext cx="940" cy="212"/>
            </a:xfrm>
            <a:prstGeom prst="rect">
              <a:avLst/>
            </a:prstGeom>
            <a:noFill/>
            <a:ln w="12700">
              <a:noFill/>
              <a:miter lim="800000"/>
              <a:headEnd type="none" w="sm" len="sm"/>
              <a:tailEnd type="none" w="sm" len="sm"/>
            </a:ln>
          </p:spPr>
          <p:txBody>
            <a:bodyPr wrap="none">
              <a:spAutoFit/>
            </a:bodyPr>
            <a:lstStyle/>
            <a:p>
              <a:r>
                <a:rPr lang="en-US" sz="1600">
                  <a:solidFill>
                    <a:schemeClr val="tx1"/>
                  </a:solidFill>
                </a:rPr>
                <a:t>Sells Futures</a:t>
              </a:r>
            </a:p>
          </p:txBody>
        </p:sp>
        <p:sp>
          <p:nvSpPr>
            <p:cNvPr id="214028" name="Line 14"/>
            <p:cNvSpPr>
              <a:spLocks noChangeShapeType="1"/>
            </p:cNvSpPr>
            <p:nvPr/>
          </p:nvSpPr>
          <p:spPr bwMode="auto">
            <a:xfrm rot="16200000" flipH="1">
              <a:off x="1536" y="2400"/>
              <a:ext cx="1152" cy="0"/>
            </a:xfrm>
            <a:prstGeom prst="line">
              <a:avLst/>
            </a:prstGeom>
            <a:noFill/>
            <a:ln w="19050">
              <a:solidFill>
                <a:schemeClr val="tx1"/>
              </a:solidFill>
              <a:round/>
              <a:headEnd/>
              <a:tailEnd type="triangle" w="med" len="me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3"/>
          <p:cNvSpPr>
            <a:spLocks noGrp="1"/>
          </p:cNvSpPr>
          <p:nvPr>
            <p:ph type="sldNum" sz="quarter" idx="11"/>
          </p:nvPr>
        </p:nvSpPr>
        <p:spPr/>
        <p:txBody>
          <a:bodyPr/>
          <a:lstStyle/>
          <a:p>
            <a:pPr>
              <a:defRPr/>
            </a:pPr>
            <a:fld id="{583175DC-2B8C-48BE-958B-74A0EA9166E6}" type="slidenum">
              <a:rPr lang="en-US"/>
              <a:pPr>
                <a:defRPr/>
              </a:pPr>
              <a:t>21</a:t>
            </a:fld>
            <a:endParaRPr lang="en-US"/>
          </a:p>
        </p:txBody>
      </p:sp>
      <p:sp>
        <p:nvSpPr>
          <p:cNvPr id="215043" name="Rectangle 2"/>
          <p:cNvSpPr>
            <a:spLocks noGrp="1" noChangeArrowheads="1"/>
          </p:cNvSpPr>
          <p:nvPr>
            <p:ph type="title"/>
          </p:nvPr>
        </p:nvSpPr>
        <p:spPr>
          <a:xfrm>
            <a:off x="0" y="152400"/>
            <a:ext cx="9144000" cy="1143000"/>
          </a:xfrm>
        </p:spPr>
        <p:txBody>
          <a:bodyPr/>
          <a:lstStyle/>
          <a:p>
            <a:pPr eaLnBrk="1" hangingPunct="1"/>
            <a:r>
              <a:rPr lang="en-US" smtClean="0">
                <a:solidFill>
                  <a:schemeClr val="tx1"/>
                </a:solidFill>
              </a:rPr>
              <a:t>EFP: Sell an EFP to Bonfire Trading</a:t>
            </a:r>
          </a:p>
        </p:txBody>
      </p:sp>
      <p:sp>
        <p:nvSpPr>
          <p:cNvPr id="215044" name="Rectangle 3"/>
          <p:cNvSpPr>
            <a:spLocks noChangeArrowheads="1"/>
          </p:cNvSpPr>
          <p:nvPr/>
        </p:nvSpPr>
        <p:spPr bwMode="auto">
          <a:xfrm>
            <a:off x="2209800" y="1447800"/>
            <a:ext cx="1524000" cy="1676400"/>
          </a:xfrm>
          <a:prstGeom prst="rect">
            <a:avLst/>
          </a:prstGeom>
          <a:solidFill>
            <a:srgbClr val="00FF99"/>
          </a:solidFill>
          <a:ln w="12700">
            <a:solidFill>
              <a:schemeClr val="tx1"/>
            </a:solidFill>
            <a:miter lim="800000"/>
            <a:headEnd type="none" w="sm" len="sm"/>
            <a:tailEnd type="none" w="sm" len="sm"/>
          </a:ln>
        </p:spPr>
        <p:txBody>
          <a:bodyPr wrap="none" anchor="ctr"/>
          <a:lstStyle/>
          <a:p>
            <a:pPr algn="ctr"/>
            <a:r>
              <a:rPr lang="en-US" sz="2000">
                <a:solidFill>
                  <a:schemeClr val="tx1"/>
                </a:solidFill>
              </a:rPr>
              <a:t>Aggie Energy</a:t>
            </a:r>
          </a:p>
        </p:txBody>
      </p:sp>
      <p:sp>
        <p:nvSpPr>
          <p:cNvPr id="215045" name="Rectangle 4"/>
          <p:cNvSpPr>
            <a:spLocks noChangeArrowheads="1"/>
          </p:cNvSpPr>
          <p:nvPr/>
        </p:nvSpPr>
        <p:spPr bwMode="auto">
          <a:xfrm>
            <a:off x="7010400" y="1447800"/>
            <a:ext cx="1524000" cy="1676400"/>
          </a:xfrm>
          <a:prstGeom prst="rect">
            <a:avLst/>
          </a:prstGeom>
          <a:solidFill>
            <a:srgbClr val="99CCFF"/>
          </a:solidFill>
          <a:ln w="12700">
            <a:solidFill>
              <a:schemeClr val="tx1"/>
            </a:solidFill>
            <a:miter lim="800000"/>
            <a:headEnd type="none" w="sm" len="sm"/>
            <a:tailEnd type="none" w="sm" len="sm"/>
          </a:ln>
        </p:spPr>
        <p:txBody>
          <a:bodyPr wrap="none" anchor="ctr"/>
          <a:lstStyle/>
          <a:p>
            <a:pPr algn="ctr"/>
            <a:r>
              <a:rPr lang="en-US" sz="2000">
                <a:solidFill>
                  <a:schemeClr val="tx1"/>
                </a:solidFill>
              </a:rPr>
              <a:t>Bonfire</a:t>
            </a:r>
            <a:br>
              <a:rPr lang="en-US" sz="2000">
                <a:solidFill>
                  <a:schemeClr val="tx1"/>
                </a:solidFill>
              </a:rPr>
            </a:br>
            <a:r>
              <a:rPr lang="en-US" sz="2000">
                <a:solidFill>
                  <a:schemeClr val="tx1"/>
                </a:solidFill>
              </a:rPr>
              <a:t>Trading</a:t>
            </a:r>
          </a:p>
        </p:txBody>
      </p:sp>
      <p:sp>
        <p:nvSpPr>
          <p:cNvPr id="215046" name="Rectangle 5"/>
          <p:cNvSpPr>
            <a:spLocks noChangeArrowheads="1"/>
          </p:cNvSpPr>
          <p:nvPr/>
        </p:nvSpPr>
        <p:spPr bwMode="auto">
          <a:xfrm>
            <a:off x="2209800" y="4800600"/>
            <a:ext cx="1524000" cy="1676400"/>
          </a:xfrm>
          <a:prstGeom prst="rect">
            <a:avLst/>
          </a:prstGeom>
          <a:solidFill>
            <a:srgbClr val="FF0000"/>
          </a:solidFill>
          <a:ln w="12700">
            <a:solidFill>
              <a:schemeClr val="tx1"/>
            </a:solidFill>
            <a:miter lim="800000"/>
            <a:headEnd type="none" w="sm" len="sm"/>
            <a:tailEnd type="none" w="sm" len="sm"/>
          </a:ln>
        </p:spPr>
        <p:txBody>
          <a:bodyPr wrap="none" anchor="ctr"/>
          <a:lstStyle/>
          <a:p>
            <a:pPr algn="ctr"/>
            <a:r>
              <a:rPr lang="en-US" sz="2000">
                <a:solidFill>
                  <a:schemeClr val="tx1"/>
                </a:solidFill>
              </a:rPr>
              <a:t>NYMEX</a:t>
            </a:r>
          </a:p>
        </p:txBody>
      </p:sp>
      <p:sp>
        <p:nvSpPr>
          <p:cNvPr id="215047" name="Line 6"/>
          <p:cNvSpPr>
            <a:spLocks noChangeShapeType="1"/>
          </p:cNvSpPr>
          <p:nvPr/>
        </p:nvSpPr>
        <p:spPr bwMode="auto">
          <a:xfrm flipH="1">
            <a:off x="3733800" y="1600200"/>
            <a:ext cx="3276600" cy="0"/>
          </a:xfrm>
          <a:prstGeom prst="line">
            <a:avLst/>
          </a:prstGeom>
          <a:noFill/>
          <a:ln w="19050">
            <a:solidFill>
              <a:schemeClr val="tx1"/>
            </a:solidFill>
            <a:round/>
            <a:headEnd/>
            <a:tailEnd type="triangle" w="med" len="med"/>
          </a:ln>
        </p:spPr>
        <p:txBody>
          <a:bodyPr wrap="none" anchor="ctr"/>
          <a:lstStyle/>
          <a:p>
            <a:endParaRPr lang="en-US"/>
          </a:p>
        </p:txBody>
      </p:sp>
      <p:sp>
        <p:nvSpPr>
          <p:cNvPr id="215048" name="Text Box 7"/>
          <p:cNvSpPr txBox="1">
            <a:spLocks noChangeArrowheads="1"/>
          </p:cNvSpPr>
          <p:nvPr/>
        </p:nvSpPr>
        <p:spPr bwMode="auto">
          <a:xfrm>
            <a:off x="4241800" y="1325563"/>
            <a:ext cx="2341563" cy="336550"/>
          </a:xfrm>
          <a:prstGeom prst="rect">
            <a:avLst/>
          </a:prstGeom>
          <a:noFill/>
          <a:ln w="12700">
            <a:noFill/>
            <a:miter lim="800000"/>
            <a:headEnd type="none" w="sm" len="sm"/>
            <a:tailEnd type="none" w="sm" len="sm"/>
          </a:ln>
        </p:spPr>
        <p:txBody>
          <a:bodyPr wrap="none">
            <a:spAutoFit/>
          </a:bodyPr>
          <a:lstStyle/>
          <a:p>
            <a:r>
              <a:rPr lang="en-US" sz="1600">
                <a:solidFill>
                  <a:schemeClr val="tx1"/>
                </a:solidFill>
              </a:rPr>
              <a:t>Price = NYMEX + $0.93</a:t>
            </a:r>
          </a:p>
        </p:txBody>
      </p:sp>
      <p:grpSp>
        <p:nvGrpSpPr>
          <p:cNvPr id="2" name="Group 8"/>
          <p:cNvGrpSpPr>
            <a:grpSpLocks/>
          </p:cNvGrpSpPr>
          <p:nvPr/>
        </p:nvGrpSpPr>
        <p:grpSpPr bwMode="auto">
          <a:xfrm>
            <a:off x="3046413" y="3101975"/>
            <a:ext cx="946150" cy="1698625"/>
            <a:chOff x="1919" y="1809"/>
            <a:chExt cx="596" cy="1167"/>
          </a:xfrm>
        </p:grpSpPr>
        <p:sp>
          <p:nvSpPr>
            <p:cNvPr id="215055" name="Line 9"/>
            <p:cNvSpPr>
              <a:spLocks noChangeShapeType="1"/>
            </p:cNvSpPr>
            <p:nvPr/>
          </p:nvSpPr>
          <p:spPr bwMode="auto">
            <a:xfrm rot="5400000" flipH="1" flipV="1">
              <a:off x="1728" y="2400"/>
              <a:ext cx="1152" cy="0"/>
            </a:xfrm>
            <a:prstGeom prst="line">
              <a:avLst/>
            </a:prstGeom>
            <a:noFill/>
            <a:ln w="19050">
              <a:solidFill>
                <a:schemeClr val="tx1"/>
              </a:solidFill>
              <a:round/>
              <a:headEnd/>
              <a:tailEnd type="triangle" w="med" len="med"/>
            </a:ln>
          </p:spPr>
          <p:txBody>
            <a:bodyPr wrap="none" anchor="ctr"/>
            <a:lstStyle/>
            <a:p>
              <a:endParaRPr lang="en-US"/>
            </a:p>
          </p:txBody>
        </p:sp>
        <p:sp>
          <p:nvSpPr>
            <p:cNvPr id="215056" name="Text Box 10"/>
            <p:cNvSpPr txBox="1">
              <a:spLocks noChangeArrowheads="1"/>
            </p:cNvSpPr>
            <p:nvPr/>
          </p:nvSpPr>
          <p:spPr bwMode="auto">
            <a:xfrm rot="-5400000">
              <a:off x="2171" y="2264"/>
              <a:ext cx="475" cy="212"/>
            </a:xfrm>
            <a:prstGeom prst="rect">
              <a:avLst/>
            </a:prstGeom>
            <a:noFill/>
            <a:ln w="12700">
              <a:noFill/>
              <a:miter lim="800000"/>
              <a:headEnd type="none" w="sm" len="sm"/>
              <a:tailEnd type="none" w="sm" len="sm"/>
            </a:ln>
          </p:spPr>
          <p:txBody>
            <a:bodyPr wrap="none">
              <a:spAutoFit/>
            </a:bodyPr>
            <a:lstStyle/>
            <a:p>
              <a:r>
                <a:rPr lang="en-US" sz="1600">
                  <a:solidFill>
                    <a:schemeClr val="tx1"/>
                  </a:solidFill>
                </a:rPr>
                <a:t>$7.00</a:t>
              </a:r>
            </a:p>
          </p:txBody>
        </p:sp>
        <p:sp>
          <p:nvSpPr>
            <p:cNvPr id="215057" name="Text Box 11"/>
            <p:cNvSpPr txBox="1">
              <a:spLocks noChangeArrowheads="1"/>
            </p:cNvSpPr>
            <p:nvPr/>
          </p:nvSpPr>
          <p:spPr bwMode="auto">
            <a:xfrm rot="-5400000">
              <a:off x="1555" y="2173"/>
              <a:ext cx="940" cy="212"/>
            </a:xfrm>
            <a:prstGeom prst="rect">
              <a:avLst/>
            </a:prstGeom>
            <a:noFill/>
            <a:ln w="12700">
              <a:noFill/>
              <a:miter lim="800000"/>
              <a:headEnd type="none" w="sm" len="sm"/>
              <a:tailEnd type="none" w="sm" len="sm"/>
            </a:ln>
          </p:spPr>
          <p:txBody>
            <a:bodyPr wrap="none">
              <a:spAutoFit/>
            </a:bodyPr>
            <a:lstStyle/>
            <a:p>
              <a:r>
                <a:rPr lang="en-US" sz="1600">
                  <a:solidFill>
                    <a:schemeClr val="tx1"/>
                  </a:solidFill>
                </a:rPr>
                <a:t>Sells Futures</a:t>
              </a:r>
            </a:p>
          </p:txBody>
        </p:sp>
        <p:sp>
          <p:nvSpPr>
            <p:cNvPr id="215058" name="Line 12"/>
            <p:cNvSpPr>
              <a:spLocks noChangeShapeType="1"/>
            </p:cNvSpPr>
            <p:nvPr/>
          </p:nvSpPr>
          <p:spPr bwMode="auto">
            <a:xfrm rot="16200000" flipH="1">
              <a:off x="1536" y="2400"/>
              <a:ext cx="1152" cy="0"/>
            </a:xfrm>
            <a:prstGeom prst="line">
              <a:avLst/>
            </a:prstGeom>
            <a:noFill/>
            <a:ln w="19050">
              <a:solidFill>
                <a:schemeClr val="tx1"/>
              </a:solidFill>
              <a:round/>
              <a:headEnd/>
              <a:tailEnd type="triangle" w="med" len="med"/>
            </a:ln>
          </p:spPr>
          <p:txBody>
            <a:bodyPr wrap="none" anchor="ctr"/>
            <a:lstStyle/>
            <a:p>
              <a:endParaRPr lang="en-US"/>
            </a:p>
          </p:txBody>
        </p:sp>
      </p:grpSp>
      <p:grpSp>
        <p:nvGrpSpPr>
          <p:cNvPr id="3" name="Group 13"/>
          <p:cNvGrpSpPr>
            <a:grpSpLocks/>
          </p:cNvGrpSpPr>
          <p:nvPr/>
        </p:nvGrpSpPr>
        <p:grpSpPr bwMode="auto">
          <a:xfrm>
            <a:off x="381000" y="2619375"/>
            <a:ext cx="1828800" cy="655638"/>
            <a:chOff x="240" y="1094"/>
            <a:chExt cx="1152" cy="413"/>
          </a:xfrm>
        </p:grpSpPr>
        <p:sp>
          <p:nvSpPr>
            <p:cNvPr id="215052" name="Line 14"/>
            <p:cNvSpPr>
              <a:spLocks noChangeShapeType="1"/>
            </p:cNvSpPr>
            <p:nvPr/>
          </p:nvSpPr>
          <p:spPr bwMode="auto">
            <a:xfrm flipH="1">
              <a:off x="240" y="1296"/>
              <a:ext cx="1152" cy="0"/>
            </a:xfrm>
            <a:prstGeom prst="line">
              <a:avLst/>
            </a:prstGeom>
            <a:noFill/>
            <a:ln w="19050">
              <a:solidFill>
                <a:schemeClr val="tx1"/>
              </a:solidFill>
              <a:round/>
              <a:headEnd/>
              <a:tailEnd type="triangle" w="med" len="med"/>
            </a:ln>
          </p:spPr>
          <p:txBody>
            <a:bodyPr wrap="none" anchor="ctr"/>
            <a:lstStyle/>
            <a:p>
              <a:endParaRPr lang="en-US"/>
            </a:p>
          </p:txBody>
        </p:sp>
        <p:sp>
          <p:nvSpPr>
            <p:cNvPr id="215053" name="Text Box 15"/>
            <p:cNvSpPr txBox="1">
              <a:spLocks noChangeArrowheads="1"/>
            </p:cNvSpPr>
            <p:nvPr/>
          </p:nvSpPr>
          <p:spPr bwMode="auto">
            <a:xfrm>
              <a:off x="278" y="1094"/>
              <a:ext cx="1075" cy="212"/>
            </a:xfrm>
            <a:prstGeom prst="rect">
              <a:avLst/>
            </a:prstGeom>
            <a:noFill/>
            <a:ln w="12700">
              <a:noFill/>
              <a:miter lim="800000"/>
              <a:headEnd type="none" w="sm" len="sm"/>
              <a:tailEnd type="none" w="sm" len="sm"/>
            </a:ln>
          </p:spPr>
          <p:txBody>
            <a:bodyPr wrap="none">
              <a:spAutoFit/>
            </a:bodyPr>
            <a:lstStyle/>
            <a:p>
              <a:r>
                <a:rPr lang="en-US" sz="1600">
                  <a:solidFill>
                    <a:schemeClr val="tx1"/>
                  </a:solidFill>
                </a:rPr>
                <a:t>Buys Fixed Price</a:t>
              </a:r>
            </a:p>
          </p:txBody>
        </p:sp>
        <p:sp>
          <p:nvSpPr>
            <p:cNvPr id="215054" name="Text Box 16"/>
            <p:cNvSpPr txBox="1">
              <a:spLocks noChangeArrowheads="1"/>
            </p:cNvSpPr>
            <p:nvPr/>
          </p:nvSpPr>
          <p:spPr bwMode="auto">
            <a:xfrm>
              <a:off x="288" y="1295"/>
              <a:ext cx="873" cy="212"/>
            </a:xfrm>
            <a:prstGeom prst="rect">
              <a:avLst/>
            </a:prstGeom>
            <a:noFill/>
            <a:ln w="12700">
              <a:noFill/>
              <a:miter lim="800000"/>
              <a:headEnd type="none" w="sm" len="sm"/>
              <a:tailEnd type="none" w="sm" len="sm"/>
            </a:ln>
          </p:spPr>
          <p:txBody>
            <a:bodyPr wrap="none">
              <a:spAutoFit/>
            </a:bodyPr>
            <a:lstStyle/>
            <a:p>
              <a:r>
                <a:rPr lang="en-US" sz="1600">
                  <a:solidFill>
                    <a:schemeClr val="tx1"/>
                  </a:solidFill>
                </a:rPr>
                <a:t>Gas @ $7.92</a:t>
              </a:r>
            </a:p>
          </p:txBody>
        </p:sp>
      </p:grpSp>
      <p:sp>
        <p:nvSpPr>
          <p:cNvPr id="3172369" name="Rectangle 17"/>
          <p:cNvSpPr>
            <a:spLocks noChangeArrowheads="1"/>
          </p:cNvSpPr>
          <p:nvPr/>
        </p:nvSpPr>
        <p:spPr bwMode="auto">
          <a:xfrm>
            <a:off x="4572000" y="3657600"/>
            <a:ext cx="3962400" cy="2027238"/>
          </a:xfrm>
          <a:prstGeom prst="rect">
            <a:avLst/>
          </a:prstGeom>
          <a:solidFill>
            <a:srgbClr val="FFFF00"/>
          </a:solidFill>
          <a:ln w="12700">
            <a:solidFill>
              <a:schemeClr val="tx1"/>
            </a:solidFill>
            <a:miter lim="800000"/>
            <a:headEnd/>
            <a:tailEnd/>
          </a:ln>
          <a:effectLst>
            <a:outerShdw dist="107763" dir="2700000" algn="ctr" rotWithShape="0">
              <a:schemeClr val="bg2"/>
            </a:outerShdw>
          </a:effectLst>
        </p:spPr>
        <p:txBody>
          <a:bodyPr lIns="92075" tIns="46038" rIns="92075" bIns="46038">
            <a:spAutoFit/>
          </a:bodyPr>
          <a:lstStyle/>
          <a:p>
            <a:pPr>
              <a:defRPr/>
            </a:pPr>
            <a:r>
              <a:rPr lang="en-US" sz="1800">
                <a:solidFill>
                  <a:srgbClr val="0000FF"/>
                </a:solidFill>
              </a:rPr>
              <a:t>Since our initial transaction gives us a long position, we are still long basis.  Therefore, we want to offset that long basis position with a sale of an EFP.  This obligates us to deliver 5,000 MMBtu/d to Duke at NYMEX + $0.93.</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3"/>
          <p:cNvSpPr>
            <a:spLocks noGrp="1"/>
          </p:cNvSpPr>
          <p:nvPr>
            <p:ph type="sldNum" sz="quarter" idx="11"/>
          </p:nvPr>
        </p:nvSpPr>
        <p:spPr/>
        <p:txBody>
          <a:bodyPr/>
          <a:lstStyle/>
          <a:p>
            <a:pPr>
              <a:defRPr/>
            </a:pPr>
            <a:fld id="{87643F24-E63B-4302-B2EC-4D2EC22302E2}" type="slidenum">
              <a:rPr lang="en-US"/>
              <a:pPr>
                <a:defRPr/>
              </a:pPr>
              <a:t>22</a:t>
            </a:fld>
            <a:endParaRPr lang="en-US"/>
          </a:p>
        </p:txBody>
      </p:sp>
      <p:sp>
        <p:nvSpPr>
          <p:cNvPr id="216067" name="Rectangle 2"/>
          <p:cNvSpPr>
            <a:spLocks noGrp="1" noChangeArrowheads="1"/>
          </p:cNvSpPr>
          <p:nvPr>
            <p:ph type="title"/>
          </p:nvPr>
        </p:nvSpPr>
        <p:spPr>
          <a:xfrm>
            <a:off x="0" y="228600"/>
            <a:ext cx="9144000" cy="639763"/>
          </a:xfrm>
        </p:spPr>
        <p:txBody>
          <a:bodyPr>
            <a:normAutofit fontScale="90000"/>
          </a:bodyPr>
          <a:lstStyle/>
          <a:p>
            <a:pPr eaLnBrk="1" hangingPunct="1"/>
            <a:r>
              <a:rPr lang="en-US" smtClean="0">
                <a:solidFill>
                  <a:schemeClr val="tx1"/>
                </a:solidFill>
              </a:rPr>
              <a:t>EFP: Post the EFP</a:t>
            </a:r>
          </a:p>
        </p:txBody>
      </p:sp>
      <p:sp>
        <p:nvSpPr>
          <p:cNvPr id="216068" name="Rectangle 3"/>
          <p:cNvSpPr>
            <a:spLocks noChangeArrowheads="1"/>
          </p:cNvSpPr>
          <p:nvPr/>
        </p:nvSpPr>
        <p:spPr bwMode="auto">
          <a:xfrm>
            <a:off x="2209800" y="1447800"/>
            <a:ext cx="1524000" cy="1676400"/>
          </a:xfrm>
          <a:prstGeom prst="rect">
            <a:avLst/>
          </a:prstGeom>
          <a:solidFill>
            <a:srgbClr val="00FF99"/>
          </a:solidFill>
          <a:ln w="12700">
            <a:solidFill>
              <a:schemeClr val="tx1"/>
            </a:solidFill>
            <a:miter lim="800000"/>
            <a:headEnd type="none" w="sm" len="sm"/>
            <a:tailEnd type="none" w="sm" len="sm"/>
          </a:ln>
        </p:spPr>
        <p:txBody>
          <a:bodyPr wrap="none" anchor="ctr"/>
          <a:lstStyle/>
          <a:p>
            <a:pPr algn="ctr"/>
            <a:r>
              <a:rPr lang="en-US" sz="2000">
                <a:solidFill>
                  <a:schemeClr val="tx1"/>
                </a:solidFill>
              </a:rPr>
              <a:t>Aggie Energy</a:t>
            </a:r>
          </a:p>
        </p:txBody>
      </p:sp>
      <p:sp>
        <p:nvSpPr>
          <p:cNvPr id="216069" name="Rectangle 4"/>
          <p:cNvSpPr>
            <a:spLocks noChangeArrowheads="1"/>
          </p:cNvSpPr>
          <p:nvPr/>
        </p:nvSpPr>
        <p:spPr bwMode="auto">
          <a:xfrm>
            <a:off x="7010400" y="1447800"/>
            <a:ext cx="1524000" cy="1676400"/>
          </a:xfrm>
          <a:prstGeom prst="rect">
            <a:avLst/>
          </a:prstGeom>
          <a:solidFill>
            <a:srgbClr val="99CCFF"/>
          </a:solidFill>
          <a:ln w="12700">
            <a:solidFill>
              <a:schemeClr val="tx1"/>
            </a:solidFill>
            <a:miter lim="800000"/>
            <a:headEnd type="none" w="sm" len="sm"/>
            <a:tailEnd type="none" w="sm" len="sm"/>
          </a:ln>
        </p:spPr>
        <p:txBody>
          <a:bodyPr wrap="none" anchor="ctr"/>
          <a:lstStyle/>
          <a:p>
            <a:pPr algn="ctr"/>
            <a:r>
              <a:rPr lang="en-US" sz="2000">
                <a:solidFill>
                  <a:schemeClr val="tx1"/>
                </a:solidFill>
              </a:rPr>
              <a:t>Bonfire</a:t>
            </a:r>
          </a:p>
          <a:p>
            <a:pPr algn="ctr"/>
            <a:r>
              <a:rPr lang="en-US" sz="2000">
                <a:solidFill>
                  <a:schemeClr val="tx1"/>
                </a:solidFill>
              </a:rPr>
              <a:t>Trading</a:t>
            </a:r>
          </a:p>
        </p:txBody>
      </p:sp>
      <p:sp>
        <p:nvSpPr>
          <p:cNvPr id="216070" name="Rectangle 5"/>
          <p:cNvSpPr>
            <a:spLocks noChangeArrowheads="1"/>
          </p:cNvSpPr>
          <p:nvPr/>
        </p:nvSpPr>
        <p:spPr bwMode="auto">
          <a:xfrm>
            <a:off x="2209800" y="4800600"/>
            <a:ext cx="1524000" cy="1676400"/>
          </a:xfrm>
          <a:prstGeom prst="rect">
            <a:avLst/>
          </a:prstGeom>
          <a:solidFill>
            <a:srgbClr val="FF0000"/>
          </a:solidFill>
          <a:ln w="12700">
            <a:solidFill>
              <a:schemeClr val="tx1"/>
            </a:solidFill>
            <a:miter lim="800000"/>
            <a:headEnd type="none" w="sm" len="sm"/>
            <a:tailEnd type="none" w="sm" len="sm"/>
          </a:ln>
        </p:spPr>
        <p:txBody>
          <a:bodyPr wrap="none" anchor="ctr"/>
          <a:lstStyle/>
          <a:p>
            <a:pPr algn="ctr"/>
            <a:r>
              <a:rPr lang="en-US" sz="2000">
                <a:solidFill>
                  <a:schemeClr val="tx1"/>
                </a:solidFill>
              </a:rPr>
              <a:t>NYMEX</a:t>
            </a:r>
          </a:p>
        </p:txBody>
      </p:sp>
      <p:sp>
        <p:nvSpPr>
          <p:cNvPr id="216071" name="Line 6"/>
          <p:cNvSpPr>
            <a:spLocks noChangeShapeType="1"/>
          </p:cNvSpPr>
          <p:nvPr/>
        </p:nvSpPr>
        <p:spPr bwMode="auto">
          <a:xfrm flipH="1">
            <a:off x="3733800" y="1600200"/>
            <a:ext cx="3276600" cy="0"/>
          </a:xfrm>
          <a:prstGeom prst="line">
            <a:avLst/>
          </a:prstGeom>
          <a:noFill/>
          <a:ln w="19050">
            <a:solidFill>
              <a:schemeClr val="tx1"/>
            </a:solidFill>
            <a:round/>
            <a:headEnd/>
            <a:tailEnd type="triangle" w="med" len="med"/>
          </a:ln>
        </p:spPr>
        <p:txBody>
          <a:bodyPr wrap="none" anchor="ctr"/>
          <a:lstStyle/>
          <a:p>
            <a:endParaRPr lang="en-US"/>
          </a:p>
        </p:txBody>
      </p:sp>
      <p:sp>
        <p:nvSpPr>
          <p:cNvPr id="216072" name="Text Box 7"/>
          <p:cNvSpPr txBox="1">
            <a:spLocks noChangeArrowheads="1"/>
          </p:cNvSpPr>
          <p:nvPr/>
        </p:nvSpPr>
        <p:spPr bwMode="auto">
          <a:xfrm>
            <a:off x="4114800" y="1325563"/>
            <a:ext cx="2870200" cy="336550"/>
          </a:xfrm>
          <a:prstGeom prst="rect">
            <a:avLst/>
          </a:prstGeom>
          <a:noFill/>
          <a:ln w="12700">
            <a:noFill/>
            <a:miter lim="800000"/>
            <a:headEnd type="none" w="sm" len="sm"/>
            <a:tailEnd type="none" w="sm" len="sm"/>
          </a:ln>
        </p:spPr>
        <p:txBody>
          <a:bodyPr wrap="none">
            <a:spAutoFit/>
          </a:bodyPr>
          <a:lstStyle/>
          <a:p>
            <a:r>
              <a:rPr lang="en-US" sz="1600">
                <a:solidFill>
                  <a:schemeClr val="tx1"/>
                </a:solidFill>
              </a:rPr>
              <a:t>Price = $6.70 + $0.93 = $7.63</a:t>
            </a:r>
          </a:p>
        </p:txBody>
      </p:sp>
      <p:grpSp>
        <p:nvGrpSpPr>
          <p:cNvPr id="2" name="Group 8"/>
          <p:cNvGrpSpPr>
            <a:grpSpLocks/>
          </p:cNvGrpSpPr>
          <p:nvPr/>
        </p:nvGrpSpPr>
        <p:grpSpPr bwMode="auto">
          <a:xfrm>
            <a:off x="3046413" y="3101975"/>
            <a:ext cx="946150" cy="1698625"/>
            <a:chOff x="1919" y="1809"/>
            <a:chExt cx="596" cy="1167"/>
          </a:xfrm>
        </p:grpSpPr>
        <p:sp>
          <p:nvSpPr>
            <p:cNvPr id="216084" name="Line 9"/>
            <p:cNvSpPr>
              <a:spLocks noChangeShapeType="1"/>
            </p:cNvSpPr>
            <p:nvPr/>
          </p:nvSpPr>
          <p:spPr bwMode="auto">
            <a:xfrm rot="5400000" flipH="1" flipV="1">
              <a:off x="1728" y="2400"/>
              <a:ext cx="1152" cy="0"/>
            </a:xfrm>
            <a:prstGeom prst="line">
              <a:avLst/>
            </a:prstGeom>
            <a:noFill/>
            <a:ln w="19050">
              <a:solidFill>
                <a:schemeClr val="tx1"/>
              </a:solidFill>
              <a:round/>
              <a:headEnd/>
              <a:tailEnd type="triangle" w="med" len="med"/>
            </a:ln>
          </p:spPr>
          <p:txBody>
            <a:bodyPr wrap="none" anchor="ctr"/>
            <a:lstStyle/>
            <a:p>
              <a:endParaRPr lang="en-US"/>
            </a:p>
          </p:txBody>
        </p:sp>
        <p:sp>
          <p:nvSpPr>
            <p:cNvPr id="216085" name="Text Box 10"/>
            <p:cNvSpPr txBox="1">
              <a:spLocks noChangeArrowheads="1"/>
            </p:cNvSpPr>
            <p:nvPr/>
          </p:nvSpPr>
          <p:spPr bwMode="auto">
            <a:xfrm rot="-5400000">
              <a:off x="2171" y="2264"/>
              <a:ext cx="475" cy="212"/>
            </a:xfrm>
            <a:prstGeom prst="rect">
              <a:avLst/>
            </a:prstGeom>
            <a:noFill/>
            <a:ln w="12700">
              <a:noFill/>
              <a:miter lim="800000"/>
              <a:headEnd type="none" w="sm" len="sm"/>
              <a:tailEnd type="none" w="sm" len="sm"/>
            </a:ln>
          </p:spPr>
          <p:txBody>
            <a:bodyPr wrap="none">
              <a:spAutoFit/>
            </a:bodyPr>
            <a:lstStyle/>
            <a:p>
              <a:r>
                <a:rPr lang="en-US" sz="1600">
                  <a:solidFill>
                    <a:schemeClr val="tx1"/>
                  </a:solidFill>
                </a:rPr>
                <a:t>$7.00</a:t>
              </a:r>
            </a:p>
          </p:txBody>
        </p:sp>
        <p:sp>
          <p:nvSpPr>
            <p:cNvPr id="216086" name="Text Box 11"/>
            <p:cNvSpPr txBox="1">
              <a:spLocks noChangeArrowheads="1"/>
            </p:cNvSpPr>
            <p:nvPr/>
          </p:nvSpPr>
          <p:spPr bwMode="auto">
            <a:xfrm rot="-5400000">
              <a:off x="1555" y="2173"/>
              <a:ext cx="940" cy="212"/>
            </a:xfrm>
            <a:prstGeom prst="rect">
              <a:avLst/>
            </a:prstGeom>
            <a:noFill/>
            <a:ln w="12700">
              <a:noFill/>
              <a:miter lim="800000"/>
              <a:headEnd type="none" w="sm" len="sm"/>
              <a:tailEnd type="none" w="sm" len="sm"/>
            </a:ln>
          </p:spPr>
          <p:txBody>
            <a:bodyPr wrap="none">
              <a:spAutoFit/>
            </a:bodyPr>
            <a:lstStyle/>
            <a:p>
              <a:r>
                <a:rPr lang="en-US" sz="1600">
                  <a:solidFill>
                    <a:schemeClr val="tx1"/>
                  </a:solidFill>
                </a:rPr>
                <a:t>Sells Futures</a:t>
              </a:r>
            </a:p>
          </p:txBody>
        </p:sp>
        <p:sp>
          <p:nvSpPr>
            <p:cNvPr id="216087" name="Line 12"/>
            <p:cNvSpPr>
              <a:spLocks noChangeShapeType="1"/>
            </p:cNvSpPr>
            <p:nvPr/>
          </p:nvSpPr>
          <p:spPr bwMode="auto">
            <a:xfrm rot="16200000" flipH="1">
              <a:off x="1536" y="2400"/>
              <a:ext cx="1152" cy="0"/>
            </a:xfrm>
            <a:prstGeom prst="line">
              <a:avLst/>
            </a:prstGeom>
            <a:noFill/>
            <a:ln w="19050">
              <a:solidFill>
                <a:schemeClr val="tx1"/>
              </a:solidFill>
              <a:round/>
              <a:headEnd/>
              <a:tailEnd type="triangle" w="med" len="med"/>
            </a:ln>
          </p:spPr>
          <p:txBody>
            <a:bodyPr wrap="none" anchor="ctr"/>
            <a:lstStyle/>
            <a:p>
              <a:endParaRPr lang="en-US"/>
            </a:p>
          </p:txBody>
        </p:sp>
      </p:grpSp>
      <p:grpSp>
        <p:nvGrpSpPr>
          <p:cNvPr id="3" name="Group 13"/>
          <p:cNvGrpSpPr>
            <a:grpSpLocks/>
          </p:cNvGrpSpPr>
          <p:nvPr/>
        </p:nvGrpSpPr>
        <p:grpSpPr bwMode="auto">
          <a:xfrm>
            <a:off x="1947863" y="3111500"/>
            <a:ext cx="825500" cy="1689100"/>
            <a:chOff x="1227" y="1815"/>
            <a:chExt cx="520" cy="1161"/>
          </a:xfrm>
        </p:grpSpPr>
        <p:sp>
          <p:nvSpPr>
            <p:cNvPr id="216080" name="Line 14"/>
            <p:cNvSpPr>
              <a:spLocks noChangeShapeType="1"/>
            </p:cNvSpPr>
            <p:nvPr/>
          </p:nvSpPr>
          <p:spPr bwMode="auto">
            <a:xfrm rot="5400000" flipH="1" flipV="1">
              <a:off x="864" y="2400"/>
              <a:ext cx="1152" cy="0"/>
            </a:xfrm>
            <a:prstGeom prst="line">
              <a:avLst/>
            </a:prstGeom>
            <a:noFill/>
            <a:ln w="19050">
              <a:solidFill>
                <a:schemeClr val="tx1"/>
              </a:solidFill>
              <a:round/>
              <a:headEnd/>
              <a:tailEnd type="triangle" w="med" len="med"/>
            </a:ln>
          </p:spPr>
          <p:txBody>
            <a:bodyPr wrap="none" anchor="ctr"/>
            <a:lstStyle/>
            <a:p>
              <a:endParaRPr lang="en-US"/>
            </a:p>
          </p:txBody>
        </p:sp>
        <p:sp>
          <p:nvSpPr>
            <p:cNvPr id="216081" name="Text Box 15"/>
            <p:cNvSpPr txBox="1">
              <a:spLocks noChangeArrowheads="1"/>
            </p:cNvSpPr>
            <p:nvPr/>
          </p:nvSpPr>
          <p:spPr bwMode="auto">
            <a:xfrm rot="-5400000">
              <a:off x="858" y="2184"/>
              <a:ext cx="949" cy="212"/>
            </a:xfrm>
            <a:prstGeom prst="rect">
              <a:avLst/>
            </a:prstGeom>
            <a:noFill/>
            <a:ln w="12700">
              <a:noFill/>
              <a:miter lim="800000"/>
              <a:headEnd type="none" w="sm" len="sm"/>
              <a:tailEnd type="none" w="sm" len="sm"/>
            </a:ln>
          </p:spPr>
          <p:txBody>
            <a:bodyPr wrap="none">
              <a:spAutoFit/>
            </a:bodyPr>
            <a:lstStyle/>
            <a:p>
              <a:r>
                <a:rPr lang="en-US" sz="1600">
                  <a:solidFill>
                    <a:schemeClr val="tx1"/>
                  </a:solidFill>
                </a:rPr>
                <a:t>Buys Futures</a:t>
              </a:r>
            </a:p>
          </p:txBody>
        </p:sp>
        <p:sp>
          <p:nvSpPr>
            <p:cNvPr id="216082" name="Text Box 16"/>
            <p:cNvSpPr txBox="1">
              <a:spLocks noChangeArrowheads="1"/>
            </p:cNvSpPr>
            <p:nvPr/>
          </p:nvSpPr>
          <p:spPr bwMode="auto">
            <a:xfrm rot="-5400000">
              <a:off x="1403" y="2219"/>
              <a:ext cx="475" cy="212"/>
            </a:xfrm>
            <a:prstGeom prst="rect">
              <a:avLst/>
            </a:prstGeom>
            <a:noFill/>
            <a:ln w="12700">
              <a:noFill/>
              <a:miter lim="800000"/>
              <a:headEnd type="none" w="sm" len="sm"/>
              <a:tailEnd type="none" w="sm" len="sm"/>
            </a:ln>
          </p:spPr>
          <p:txBody>
            <a:bodyPr wrap="none">
              <a:spAutoFit/>
            </a:bodyPr>
            <a:lstStyle/>
            <a:p>
              <a:r>
                <a:rPr lang="en-US" sz="1600">
                  <a:solidFill>
                    <a:schemeClr val="tx1"/>
                  </a:solidFill>
                </a:rPr>
                <a:t>$6.70</a:t>
              </a:r>
            </a:p>
          </p:txBody>
        </p:sp>
        <p:sp>
          <p:nvSpPr>
            <p:cNvPr id="216083" name="Line 17"/>
            <p:cNvSpPr>
              <a:spLocks noChangeShapeType="1"/>
            </p:cNvSpPr>
            <p:nvPr/>
          </p:nvSpPr>
          <p:spPr bwMode="auto">
            <a:xfrm rot="16200000" flipH="1">
              <a:off x="1152" y="2400"/>
              <a:ext cx="1152" cy="0"/>
            </a:xfrm>
            <a:prstGeom prst="line">
              <a:avLst/>
            </a:prstGeom>
            <a:noFill/>
            <a:ln w="19050">
              <a:solidFill>
                <a:schemeClr val="tx1"/>
              </a:solidFill>
              <a:round/>
              <a:headEnd/>
              <a:tailEnd type="triangle" w="med" len="med"/>
            </a:ln>
          </p:spPr>
          <p:txBody>
            <a:bodyPr wrap="none" anchor="ctr"/>
            <a:lstStyle/>
            <a:p>
              <a:endParaRPr lang="en-US"/>
            </a:p>
          </p:txBody>
        </p:sp>
      </p:grpSp>
      <p:grpSp>
        <p:nvGrpSpPr>
          <p:cNvPr id="4" name="Group 18"/>
          <p:cNvGrpSpPr>
            <a:grpSpLocks/>
          </p:cNvGrpSpPr>
          <p:nvPr/>
        </p:nvGrpSpPr>
        <p:grpSpPr bwMode="auto">
          <a:xfrm>
            <a:off x="381000" y="2619375"/>
            <a:ext cx="1828800" cy="655638"/>
            <a:chOff x="240" y="1094"/>
            <a:chExt cx="1152" cy="413"/>
          </a:xfrm>
        </p:grpSpPr>
        <p:sp>
          <p:nvSpPr>
            <p:cNvPr id="216077" name="Line 19"/>
            <p:cNvSpPr>
              <a:spLocks noChangeShapeType="1"/>
            </p:cNvSpPr>
            <p:nvPr/>
          </p:nvSpPr>
          <p:spPr bwMode="auto">
            <a:xfrm flipH="1">
              <a:off x="240" y="1296"/>
              <a:ext cx="1152" cy="0"/>
            </a:xfrm>
            <a:prstGeom prst="line">
              <a:avLst/>
            </a:prstGeom>
            <a:noFill/>
            <a:ln w="19050">
              <a:solidFill>
                <a:schemeClr val="tx1"/>
              </a:solidFill>
              <a:round/>
              <a:headEnd/>
              <a:tailEnd type="triangle" w="med" len="med"/>
            </a:ln>
          </p:spPr>
          <p:txBody>
            <a:bodyPr wrap="none" anchor="ctr"/>
            <a:lstStyle/>
            <a:p>
              <a:endParaRPr lang="en-US"/>
            </a:p>
          </p:txBody>
        </p:sp>
        <p:sp>
          <p:nvSpPr>
            <p:cNvPr id="216078" name="Text Box 20"/>
            <p:cNvSpPr txBox="1">
              <a:spLocks noChangeArrowheads="1"/>
            </p:cNvSpPr>
            <p:nvPr/>
          </p:nvSpPr>
          <p:spPr bwMode="auto">
            <a:xfrm>
              <a:off x="278" y="1094"/>
              <a:ext cx="1075" cy="212"/>
            </a:xfrm>
            <a:prstGeom prst="rect">
              <a:avLst/>
            </a:prstGeom>
            <a:noFill/>
            <a:ln w="12700">
              <a:noFill/>
              <a:miter lim="800000"/>
              <a:headEnd type="none" w="sm" len="sm"/>
              <a:tailEnd type="none" w="sm" len="sm"/>
            </a:ln>
          </p:spPr>
          <p:txBody>
            <a:bodyPr wrap="none">
              <a:spAutoFit/>
            </a:bodyPr>
            <a:lstStyle/>
            <a:p>
              <a:r>
                <a:rPr lang="en-US" sz="1600">
                  <a:solidFill>
                    <a:schemeClr val="tx1"/>
                  </a:solidFill>
                </a:rPr>
                <a:t>Buys Fixed Price</a:t>
              </a:r>
            </a:p>
          </p:txBody>
        </p:sp>
        <p:sp>
          <p:nvSpPr>
            <p:cNvPr id="216079" name="Text Box 21"/>
            <p:cNvSpPr txBox="1">
              <a:spLocks noChangeArrowheads="1"/>
            </p:cNvSpPr>
            <p:nvPr/>
          </p:nvSpPr>
          <p:spPr bwMode="auto">
            <a:xfrm>
              <a:off x="288" y="1295"/>
              <a:ext cx="873" cy="212"/>
            </a:xfrm>
            <a:prstGeom prst="rect">
              <a:avLst/>
            </a:prstGeom>
            <a:noFill/>
            <a:ln w="12700">
              <a:noFill/>
              <a:miter lim="800000"/>
              <a:headEnd type="none" w="sm" len="sm"/>
              <a:tailEnd type="none" w="sm" len="sm"/>
            </a:ln>
          </p:spPr>
          <p:txBody>
            <a:bodyPr wrap="none">
              <a:spAutoFit/>
            </a:bodyPr>
            <a:lstStyle/>
            <a:p>
              <a:r>
                <a:rPr lang="en-US" sz="1600">
                  <a:solidFill>
                    <a:schemeClr val="tx1"/>
                  </a:solidFill>
                </a:rPr>
                <a:t>Gas @ $7.92</a:t>
              </a:r>
            </a:p>
          </p:txBody>
        </p:sp>
      </p:grpSp>
      <p:sp>
        <p:nvSpPr>
          <p:cNvPr id="3174422" name="Rectangle 22"/>
          <p:cNvSpPr>
            <a:spLocks noChangeArrowheads="1"/>
          </p:cNvSpPr>
          <p:nvPr/>
        </p:nvSpPr>
        <p:spPr bwMode="auto">
          <a:xfrm>
            <a:off x="4572000" y="3657600"/>
            <a:ext cx="3962400" cy="1203325"/>
          </a:xfrm>
          <a:prstGeom prst="rect">
            <a:avLst/>
          </a:prstGeom>
          <a:solidFill>
            <a:srgbClr val="FFFF00"/>
          </a:solidFill>
          <a:ln w="12700">
            <a:solidFill>
              <a:schemeClr val="tx1"/>
            </a:solidFill>
            <a:miter lim="800000"/>
            <a:headEnd/>
            <a:tailEnd/>
          </a:ln>
          <a:effectLst>
            <a:outerShdw dist="107763" dir="2700000" algn="ctr" rotWithShape="0">
              <a:schemeClr val="bg2"/>
            </a:outerShdw>
          </a:effectLst>
        </p:spPr>
        <p:txBody>
          <a:bodyPr lIns="92075" tIns="46038" rIns="92075" bIns="46038">
            <a:spAutoFit/>
          </a:bodyPr>
          <a:lstStyle/>
          <a:p>
            <a:pPr>
              <a:defRPr/>
            </a:pPr>
            <a:r>
              <a:rPr lang="en-US" sz="1800">
                <a:solidFill>
                  <a:srgbClr val="0000FF"/>
                </a:solidFill>
              </a:rPr>
              <a:t>At the end of bid week, we agree on a posting price with Duke and buy the futures at the same NYMEX posting price.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11"/>
          </p:nvPr>
        </p:nvSpPr>
        <p:spPr/>
        <p:txBody>
          <a:bodyPr/>
          <a:lstStyle/>
          <a:p>
            <a:pPr>
              <a:defRPr/>
            </a:pPr>
            <a:fld id="{360209A3-5A76-4B40-AB3F-02AC364AD6FF}" type="slidenum">
              <a:rPr lang="en-US"/>
              <a:pPr>
                <a:defRPr/>
              </a:pPr>
              <a:t>23</a:t>
            </a:fld>
            <a:endParaRPr lang="en-US"/>
          </a:p>
        </p:txBody>
      </p:sp>
      <p:sp>
        <p:nvSpPr>
          <p:cNvPr id="217091" name="Rectangle 2"/>
          <p:cNvSpPr>
            <a:spLocks noGrp="1" noChangeArrowheads="1"/>
          </p:cNvSpPr>
          <p:nvPr>
            <p:ph type="title"/>
          </p:nvPr>
        </p:nvSpPr>
        <p:spPr>
          <a:xfrm>
            <a:off x="0" y="228600"/>
            <a:ext cx="9144000" cy="639763"/>
          </a:xfrm>
        </p:spPr>
        <p:txBody>
          <a:bodyPr>
            <a:normAutofit fontScale="90000"/>
          </a:bodyPr>
          <a:lstStyle/>
          <a:p>
            <a:pPr eaLnBrk="1" hangingPunct="1"/>
            <a:r>
              <a:rPr lang="en-US" smtClean="0">
                <a:solidFill>
                  <a:schemeClr val="tx1"/>
                </a:solidFill>
              </a:rPr>
              <a:t>EFP:    Buy &amp; Sell Gas</a:t>
            </a:r>
          </a:p>
        </p:txBody>
      </p:sp>
      <p:sp>
        <p:nvSpPr>
          <p:cNvPr id="217092" name="Rectangle 3"/>
          <p:cNvSpPr>
            <a:spLocks noChangeArrowheads="1"/>
          </p:cNvSpPr>
          <p:nvPr/>
        </p:nvSpPr>
        <p:spPr bwMode="auto">
          <a:xfrm>
            <a:off x="2209800" y="1447800"/>
            <a:ext cx="1524000" cy="1676400"/>
          </a:xfrm>
          <a:prstGeom prst="rect">
            <a:avLst/>
          </a:prstGeom>
          <a:solidFill>
            <a:srgbClr val="00FF99"/>
          </a:solidFill>
          <a:ln w="12700">
            <a:solidFill>
              <a:schemeClr val="tx1"/>
            </a:solidFill>
            <a:miter lim="800000"/>
            <a:headEnd type="none" w="sm" len="sm"/>
            <a:tailEnd type="none" w="sm" len="sm"/>
          </a:ln>
        </p:spPr>
        <p:txBody>
          <a:bodyPr wrap="none" anchor="ctr"/>
          <a:lstStyle/>
          <a:p>
            <a:pPr algn="ctr"/>
            <a:r>
              <a:rPr lang="en-US" sz="2000">
                <a:solidFill>
                  <a:schemeClr val="tx1"/>
                </a:solidFill>
              </a:rPr>
              <a:t>Aggie Energy</a:t>
            </a:r>
          </a:p>
        </p:txBody>
      </p:sp>
      <p:sp>
        <p:nvSpPr>
          <p:cNvPr id="217093" name="Rectangle 4"/>
          <p:cNvSpPr>
            <a:spLocks noChangeArrowheads="1"/>
          </p:cNvSpPr>
          <p:nvPr/>
        </p:nvSpPr>
        <p:spPr bwMode="auto">
          <a:xfrm>
            <a:off x="7010400" y="1447800"/>
            <a:ext cx="1524000" cy="1676400"/>
          </a:xfrm>
          <a:prstGeom prst="rect">
            <a:avLst/>
          </a:prstGeom>
          <a:solidFill>
            <a:srgbClr val="99CCFF"/>
          </a:solidFill>
          <a:ln w="12700">
            <a:solidFill>
              <a:schemeClr val="tx1"/>
            </a:solidFill>
            <a:miter lim="800000"/>
            <a:headEnd type="none" w="sm" len="sm"/>
            <a:tailEnd type="none" w="sm" len="sm"/>
          </a:ln>
        </p:spPr>
        <p:txBody>
          <a:bodyPr wrap="none" anchor="ctr"/>
          <a:lstStyle/>
          <a:p>
            <a:pPr algn="ctr"/>
            <a:r>
              <a:rPr lang="en-US" sz="2000">
                <a:solidFill>
                  <a:schemeClr val="tx1"/>
                </a:solidFill>
              </a:rPr>
              <a:t>Bonfire</a:t>
            </a:r>
          </a:p>
          <a:p>
            <a:pPr algn="ctr"/>
            <a:r>
              <a:rPr lang="en-US" sz="2000">
                <a:solidFill>
                  <a:schemeClr val="tx1"/>
                </a:solidFill>
              </a:rPr>
              <a:t>Trading</a:t>
            </a:r>
          </a:p>
        </p:txBody>
      </p:sp>
      <p:sp>
        <p:nvSpPr>
          <p:cNvPr id="217094" name="Rectangle 5"/>
          <p:cNvSpPr>
            <a:spLocks noChangeArrowheads="1"/>
          </p:cNvSpPr>
          <p:nvPr/>
        </p:nvSpPr>
        <p:spPr bwMode="auto">
          <a:xfrm>
            <a:off x="2209800" y="4800600"/>
            <a:ext cx="1524000" cy="1676400"/>
          </a:xfrm>
          <a:prstGeom prst="rect">
            <a:avLst/>
          </a:prstGeom>
          <a:solidFill>
            <a:srgbClr val="FF0000"/>
          </a:solidFill>
          <a:ln w="12700">
            <a:solidFill>
              <a:schemeClr val="tx1"/>
            </a:solidFill>
            <a:miter lim="800000"/>
            <a:headEnd type="none" w="sm" len="sm"/>
            <a:tailEnd type="none" w="sm" len="sm"/>
          </a:ln>
        </p:spPr>
        <p:txBody>
          <a:bodyPr wrap="none" anchor="ctr"/>
          <a:lstStyle/>
          <a:p>
            <a:pPr algn="ctr"/>
            <a:r>
              <a:rPr lang="en-US" sz="2000">
                <a:solidFill>
                  <a:schemeClr val="tx1"/>
                </a:solidFill>
              </a:rPr>
              <a:t>NYMEX</a:t>
            </a:r>
          </a:p>
        </p:txBody>
      </p:sp>
      <p:sp>
        <p:nvSpPr>
          <p:cNvPr id="217095" name="Line 6"/>
          <p:cNvSpPr>
            <a:spLocks noChangeShapeType="1"/>
          </p:cNvSpPr>
          <p:nvPr/>
        </p:nvSpPr>
        <p:spPr bwMode="auto">
          <a:xfrm flipH="1">
            <a:off x="3733800" y="1600200"/>
            <a:ext cx="3276600" cy="0"/>
          </a:xfrm>
          <a:prstGeom prst="line">
            <a:avLst/>
          </a:prstGeom>
          <a:noFill/>
          <a:ln w="19050">
            <a:solidFill>
              <a:schemeClr val="tx1"/>
            </a:solidFill>
            <a:round/>
            <a:headEnd/>
            <a:tailEnd type="triangle" w="med" len="med"/>
          </a:ln>
        </p:spPr>
        <p:txBody>
          <a:bodyPr wrap="none" anchor="ctr"/>
          <a:lstStyle/>
          <a:p>
            <a:endParaRPr lang="en-US"/>
          </a:p>
        </p:txBody>
      </p:sp>
      <p:sp>
        <p:nvSpPr>
          <p:cNvPr id="217096" name="Text Box 7"/>
          <p:cNvSpPr txBox="1">
            <a:spLocks noChangeArrowheads="1"/>
          </p:cNvSpPr>
          <p:nvPr/>
        </p:nvSpPr>
        <p:spPr bwMode="auto">
          <a:xfrm>
            <a:off x="4114800" y="1312863"/>
            <a:ext cx="2870200" cy="336550"/>
          </a:xfrm>
          <a:prstGeom prst="rect">
            <a:avLst/>
          </a:prstGeom>
          <a:noFill/>
          <a:ln w="12700">
            <a:noFill/>
            <a:miter lim="800000"/>
            <a:headEnd type="none" w="sm" len="sm"/>
            <a:tailEnd type="none" w="sm" len="sm"/>
          </a:ln>
        </p:spPr>
        <p:txBody>
          <a:bodyPr wrap="none">
            <a:spAutoFit/>
          </a:bodyPr>
          <a:lstStyle/>
          <a:p>
            <a:r>
              <a:rPr lang="en-US" sz="1600">
                <a:solidFill>
                  <a:schemeClr val="tx1"/>
                </a:solidFill>
              </a:rPr>
              <a:t>Price = $6.70 + $0.93 = $7.63</a:t>
            </a:r>
          </a:p>
        </p:txBody>
      </p:sp>
      <p:sp>
        <p:nvSpPr>
          <p:cNvPr id="217097" name="Line 8"/>
          <p:cNvSpPr>
            <a:spLocks noChangeShapeType="1"/>
          </p:cNvSpPr>
          <p:nvPr/>
        </p:nvSpPr>
        <p:spPr bwMode="auto">
          <a:xfrm>
            <a:off x="381000" y="2362200"/>
            <a:ext cx="1828800" cy="0"/>
          </a:xfrm>
          <a:prstGeom prst="line">
            <a:avLst/>
          </a:prstGeom>
          <a:noFill/>
          <a:ln w="19050">
            <a:solidFill>
              <a:schemeClr val="tx1"/>
            </a:solidFill>
            <a:round/>
            <a:headEnd/>
            <a:tailEnd type="triangle" w="med" len="med"/>
          </a:ln>
        </p:spPr>
        <p:txBody>
          <a:bodyPr wrap="none" anchor="ctr"/>
          <a:lstStyle/>
          <a:p>
            <a:endParaRPr lang="en-US"/>
          </a:p>
        </p:txBody>
      </p:sp>
      <p:sp>
        <p:nvSpPr>
          <p:cNvPr id="217098" name="Text Box 9"/>
          <p:cNvSpPr txBox="1">
            <a:spLocks noChangeArrowheads="1"/>
          </p:cNvSpPr>
          <p:nvPr/>
        </p:nvSpPr>
        <p:spPr bwMode="auto">
          <a:xfrm>
            <a:off x="533400" y="2024063"/>
            <a:ext cx="1346200" cy="336550"/>
          </a:xfrm>
          <a:prstGeom prst="rect">
            <a:avLst/>
          </a:prstGeom>
          <a:noFill/>
          <a:ln w="12700">
            <a:noFill/>
            <a:miter lim="800000"/>
            <a:headEnd type="none" w="sm" len="sm"/>
            <a:tailEnd type="none" w="sm" len="sm"/>
          </a:ln>
        </p:spPr>
        <p:txBody>
          <a:bodyPr wrap="none">
            <a:spAutoFit/>
          </a:bodyPr>
          <a:lstStyle/>
          <a:p>
            <a:r>
              <a:rPr lang="en-US" sz="1600">
                <a:solidFill>
                  <a:schemeClr val="tx1"/>
                </a:solidFill>
              </a:rPr>
              <a:t>Receive Gas</a:t>
            </a:r>
          </a:p>
        </p:txBody>
      </p:sp>
      <p:sp>
        <p:nvSpPr>
          <p:cNvPr id="217099" name="Line 10"/>
          <p:cNvSpPr>
            <a:spLocks noChangeShapeType="1"/>
          </p:cNvSpPr>
          <p:nvPr/>
        </p:nvSpPr>
        <p:spPr bwMode="auto">
          <a:xfrm>
            <a:off x="3733800" y="2743200"/>
            <a:ext cx="3276600" cy="0"/>
          </a:xfrm>
          <a:prstGeom prst="line">
            <a:avLst/>
          </a:prstGeom>
          <a:noFill/>
          <a:ln w="19050">
            <a:solidFill>
              <a:schemeClr val="tx1"/>
            </a:solidFill>
            <a:round/>
            <a:headEnd/>
            <a:tailEnd type="triangle" w="med" len="med"/>
          </a:ln>
        </p:spPr>
        <p:txBody>
          <a:bodyPr wrap="none" anchor="ctr"/>
          <a:lstStyle/>
          <a:p>
            <a:endParaRPr lang="en-US"/>
          </a:p>
        </p:txBody>
      </p:sp>
      <p:sp>
        <p:nvSpPr>
          <p:cNvPr id="217100" name="Text Box 11"/>
          <p:cNvSpPr txBox="1">
            <a:spLocks noChangeArrowheads="1"/>
          </p:cNvSpPr>
          <p:nvPr/>
        </p:nvSpPr>
        <p:spPr bwMode="auto">
          <a:xfrm>
            <a:off x="4343400" y="2360613"/>
            <a:ext cx="1244600" cy="336550"/>
          </a:xfrm>
          <a:prstGeom prst="rect">
            <a:avLst/>
          </a:prstGeom>
          <a:noFill/>
          <a:ln w="12700">
            <a:noFill/>
            <a:miter lim="800000"/>
            <a:headEnd type="none" w="sm" len="sm"/>
            <a:tailEnd type="none" w="sm" len="sm"/>
          </a:ln>
        </p:spPr>
        <p:txBody>
          <a:bodyPr wrap="none">
            <a:spAutoFit/>
          </a:bodyPr>
          <a:lstStyle/>
          <a:p>
            <a:r>
              <a:rPr lang="en-US" sz="1600">
                <a:solidFill>
                  <a:schemeClr val="tx1"/>
                </a:solidFill>
              </a:rPr>
              <a:t>Deliver Gas</a:t>
            </a:r>
          </a:p>
        </p:txBody>
      </p:sp>
      <p:grpSp>
        <p:nvGrpSpPr>
          <p:cNvPr id="2" name="Group 12"/>
          <p:cNvGrpSpPr>
            <a:grpSpLocks/>
          </p:cNvGrpSpPr>
          <p:nvPr/>
        </p:nvGrpSpPr>
        <p:grpSpPr bwMode="auto">
          <a:xfrm>
            <a:off x="3046413" y="3101975"/>
            <a:ext cx="944562" cy="1698625"/>
            <a:chOff x="1919" y="1809"/>
            <a:chExt cx="595" cy="1167"/>
          </a:xfrm>
        </p:grpSpPr>
        <p:sp>
          <p:nvSpPr>
            <p:cNvPr id="217112" name="Line 13"/>
            <p:cNvSpPr>
              <a:spLocks noChangeShapeType="1"/>
            </p:cNvSpPr>
            <p:nvPr/>
          </p:nvSpPr>
          <p:spPr bwMode="auto">
            <a:xfrm rot="5400000" flipH="1" flipV="1">
              <a:off x="1728" y="2400"/>
              <a:ext cx="1152" cy="0"/>
            </a:xfrm>
            <a:prstGeom prst="line">
              <a:avLst/>
            </a:prstGeom>
            <a:noFill/>
            <a:ln w="19050">
              <a:solidFill>
                <a:schemeClr val="tx1"/>
              </a:solidFill>
              <a:round/>
              <a:headEnd/>
              <a:tailEnd type="triangle" w="med" len="med"/>
            </a:ln>
          </p:spPr>
          <p:txBody>
            <a:bodyPr wrap="none" anchor="ctr"/>
            <a:lstStyle/>
            <a:p>
              <a:endParaRPr lang="en-US"/>
            </a:p>
          </p:txBody>
        </p:sp>
        <p:sp>
          <p:nvSpPr>
            <p:cNvPr id="217113" name="Text Box 14"/>
            <p:cNvSpPr txBox="1">
              <a:spLocks noChangeArrowheads="1"/>
            </p:cNvSpPr>
            <p:nvPr/>
          </p:nvSpPr>
          <p:spPr bwMode="auto">
            <a:xfrm rot="-5400000">
              <a:off x="2170" y="2264"/>
              <a:ext cx="475" cy="212"/>
            </a:xfrm>
            <a:prstGeom prst="rect">
              <a:avLst/>
            </a:prstGeom>
            <a:noFill/>
            <a:ln w="12700">
              <a:noFill/>
              <a:miter lim="800000"/>
              <a:headEnd type="none" w="sm" len="sm"/>
              <a:tailEnd type="none" w="sm" len="sm"/>
            </a:ln>
          </p:spPr>
          <p:txBody>
            <a:bodyPr wrap="none">
              <a:spAutoFit/>
            </a:bodyPr>
            <a:lstStyle/>
            <a:p>
              <a:r>
                <a:rPr lang="en-US" sz="1600">
                  <a:solidFill>
                    <a:schemeClr val="tx1"/>
                  </a:solidFill>
                </a:rPr>
                <a:t>$7.00</a:t>
              </a:r>
            </a:p>
          </p:txBody>
        </p:sp>
        <p:sp>
          <p:nvSpPr>
            <p:cNvPr id="217114" name="Text Box 15"/>
            <p:cNvSpPr txBox="1">
              <a:spLocks noChangeArrowheads="1"/>
            </p:cNvSpPr>
            <p:nvPr/>
          </p:nvSpPr>
          <p:spPr bwMode="auto">
            <a:xfrm rot="-5400000">
              <a:off x="1555" y="2173"/>
              <a:ext cx="940" cy="212"/>
            </a:xfrm>
            <a:prstGeom prst="rect">
              <a:avLst/>
            </a:prstGeom>
            <a:noFill/>
            <a:ln w="12700">
              <a:noFill/>
              <a:miter lim="800000"/>
              <a:headEnd type="none" w="sm" len="sm"/>
              <a:tailEnd type="none" w="sm" len="sm"/>
            </a:ln>
          </p:spPr>
          <p:txBody>
            <a:bodyPr wrap="none">
              <a:spAutoFit/>
            </a:bodyPr>
            <a:lstStyle/>
            <a:p>
              <a:r>
                <a:rPr lang="en-US" sz="1600">
                  <a:solidFill>
                    <a:schemeClr val="tx1"/>
                  </a:solidFill>
                </a:rPr>
                <a:t>Sells Futures</a:t>
              </a:r>
            </a:p>
          </p:txBody>
        </p:sp>
        <p:sp>
          <p:nvSpPr>
            <p:cNvPr id="217115" name="Line 16"/>
            <p:cNvSpPr>
              <a:spLocks noChangeShapeType="1"/>
            </p:cNvSpPr>
            <p:nvPr/>
          </p:nvSpPr>
          <p:spPr bwMode="auto">
            <a:xfrm rot="16200000" flipH="1">
              <a:off x="1536" y="2400"/>
              <a:ext cx="1152" cy="0"/>
            </a:xfrm>
            <a:prstGeom prst="line">
              <a:avLst/>
            </a:prstGeom>
            <a:noFill/>
            <a:ln w="19050">
              <a:solidFill>
                <a:schemeClr val="tx1"/>
              </a:solidFill>
              <a:round/>
              <a:headEnd/>
              <a:tailEnd type="triangle" w="med" len="med"/>
            </a:ln>
          </p:spPr>
          <p:txBody>
            <a:bodyPr wrap="none" anchor="ctr"/>
            <a:lstStyle/>
            <a:p>
              <a:endParaRPr lang="en-US"/>
            </a:p>
          </p:txBody>
        </p:sp>
      </p:grpSp>
      <p:grpSp>
        <p:nvGrpSpPr>
          <p:cNvPr id="3" name="Group 17"/>
          <p:cNvGrpSpPr>
            <a:grpSpLocks/>
          </p:cNvGrpSpPr>
          <p:nvPr/>
        </p:nvGrpSpPr>
        <p:grpSpPr bwMode="auto">
          <a:xfrm>
            <a:off x="1947863" y="3111500"/>
            <a:ext cx="823912" cy="1689100"/>
            <a:chOff x="1227" y="1815"/>
            <a:chExt cx="519" cy="1161"/>
          </a:xfrm>
        </p:grpSpPr>
        <p:sp>
          <p:nvSpPr>
            <p:cNvPr id="217108" name="Line 18"/>
            <p:cNvSpPr>
              <a:spLocks noChangeShapeType="1"/>
            </p:cNvSpPr>
            <p:nvPr/>
          </p:nvSpPr>
          <p:spPr bwMode="auto">
            <a:xfrm rot="5400000" flipH="1" flipV="1">
              <a:off x="864" y="2400"/>
              <a:ext cx="1152" cy="0"/>
            </a:xfrm>
            <a:prstGeom prst="line">
              <a:avLst/>
            </a:prstGeom>
            <a:noFill/>
            <a:ln w="19050">
              <a:solidFill>
                <a:schemeClr val="tx1"/>
              </a:solidFill>
              <a:round/>
              <a:headEnd/>
              <a:tailEnd type="triangle" w="med" len="med"/>
            </a:ln>
          </p:spPr>
          <p:txBody>
            <a:bodyPr wrap="none" anchor="ctr"/>
            <a:lstStyle/>
            <a:p>
              <a:endParaRPr lang="en-US"/>
            </a:p>
          </p:txBody>
        </p:sp>
        <p:sp>
          <p:nvSpPr>
            <p:cNvPr id="217109" name="Text Box 19"/>
            <p:cNvSpPr txBox="1">
              <a:spLocks noChangeArrowheads="1"/>
            </p:cNvSpPr>
            <p:nvPr/>
          </p:nvSpPr>
          <p:spPr bwMode="auto">
            <a:xfrm rot="-5400000">
              <a:off x="858" y="2184"/>
              <a:ext cx="949" cy="212"/>
            </a:xfrm>
            <a:prstGeom prst="rect">
              <a:avLst/>
            </a:prstGeom>
            <a:noFill/>
            <a:ln w="12700">
              <a:noFill/>
              <a:miter lim="800000"/>
              <a:headEnd type="none" w="sm" len="sm"/>
              <a:tailEnd type="none" w="sm" len="sm"/>
            </a:ln>
          </p:spPr>
          <p:txBody>
            <a:bodyPr wrap="none">
              <a:spAutoFit/>
            </a:bodyPr>
            <a:lstStyle/>
            <a:p>
              <a:r>
                <a:rPr lang="en-US" sz="1600">
                  <a:solidFill>
                    <a:schemeClr val="tx1"/>
                  </a:solidFill>
                </a:rPr>
                <a:t>Buys Futures</a:t>
              </a:r>
            </a:p>
          </p:txBody>
        </p:sp>
        <p:sp>
          <p:nvSpPr>
            <p:cNvPr id="217110" name="Text Box 20"/>
            <p:cNvSpPr txBox="1">
              <a:spLocks noChangeArrowheads="1"/>
            </p:cNvSpPr>
            <p:nvPr/>
          </p:nvSpPr>
          <p:spPr bwMode="auto">
            <a:xfrm rot="-5400000">
              <a:off x="1402" y="2218"/>
              <a:ext cx="475" cy="212"/>
            </a:xfrm>
            <a:prstGeom prst="rect">
              <a:avLst/>
            </a:prstGeom>
            <a:noFill/>
            <a:ln w="12700">
              <a:noFill/>
              <a:miter lim="800000"/>
              <a:headEnd type="none" w="sm" len="sm"/>
              <a:tailEnd type="none" w="sm" len="sm"/>
            </a:ln>
          </p:spPr>
          <p:txBody>
            <a:bodyPr wrap="none">
              <a:spAutoFit/>
            </a:bodyPr>
            <a:lstStyle/>
            <a:p>
              <a:r>
                <a:rPr lang="en-US" sz="1600">
                  <a:solidFill>
                    <a:schemeClr val="tx1"/>
                  </a:solidFill>
                </a:rPr>
                <a:t>$6.70</a:t>
              </a:r>
            </a:p>
          </p:txBody>
        </p:sp>
        <p:sp>
          <p:nvSpPr>
            <p:cNvPr id="217111" name="Line 21"/>
            <p:cNvSpPr>
              <a:spLocks noChangeShapeType="1"/>
            </p:cNvSpPr>
            <p:nvPr/>
          </p:nvSpPr>
          <p:spPr bwMode="auto">
            <a:xfrm rot="16200000" flipH="1">
              <a:off x="1152" y="2400"/>
              <a:ext cx="1152" cy="0"/>
            </a:xfrm>
            <a:prstGeom prst="line">
              <a:avLst/>
            </a:prstGeom>
            <a:noFill/>
            <a:ln w="19050">
              <a:solidFill>
                <a:schemeClr val="tx1"/>
              </a:solidFill>
              <a:round/>
              <a:headEnd/>
              <a:tailEnd type="triangle" w="med" len="med"/>
            </a:ln>
          </p:spPr>
          <p:txBody>
            <a:bodyPr wrap="none" anchor="ctr"/>
            <a:lstStyle/>
            <a:p>
              <a:endParaRPr lang="en-US"/>
            </a:p>
          </p:txBody>
        </p:sp>
      </p:grpSp>
      <p:grpSp>
        <p:nvGrpSpPr>
          <p:cNvPr id="4" name="Group 22"/>
          <p:cNvGrpSpPr>
            <a:grpSpLocks/>
          </p:cNvGrpSpPr>
          <p:nvPr/>
        </p:nvGrpSpPr>
        <p:grpSpPr bwMode="auto">
          <a:xfrm>
            <a:off x="381000" y="2619375"/>
            <a:ext cx="1828800" cy="655638"/>
            <a:chOff x="240" y="1094"/>
            <a:chExt cx="1152" cy="413"/>
          </a:xfrm>
        </p:grpSpPr>
        <p:sp>
          <p:nvSpPr>
            <p:cNvPr id="217105" name="Line 23"/>
            <p:cNvSpPr>
              <a:spLocks noChangeShapeType="1"/>
            </p:cNvSpPr>
            <p:nvPr/>
          </p:nvSpPr>
          <p:spPr bwMode="auto">
            <a:xfrm flipH="1">
              <a:off x="240" y="1296"/>
              <a:ext cx="1152" cy="0"/>
            </a:xfrm>
            <a:prstGeom prst="line">
              <a:avLst/>
            </a:prstGeom>
            <a:noFill/>
            <a:ln w="19050">
              <a:solidFill>
                <a:schemeClr val="tx1"/>
              </a:solidFill>
              <a:round/>
              <a:headEnd/>
              <a:tailEnd type="triangle" w="med" len="med"/>
            </a:ln>
          </p:spPr>
          <p:txBody>
            <a:bodyPr wrap="none" anchor="ctr"/>
            <a:lstStyle/>
            <a:p>
              <a:endParaRPr lang="en-US"/>
            </a:p>
          </p:txBody>
        </p:sp>
        <p:sp>
          <p:nvSpPr>
            <p:cNvPr id="217106" name="Text Box 24"/>
            <p:cNvSpPr txBox="1">
              <a:spLocks noChangeArrowheads="1"/>
            </p:cNvSpPr>
            <p:nvPr/>
          </p:nvSpPr>
          <p:spPr bwMode="auto">
            <a:xfrm>
              <a:off x="278" y="1094"/>
              <a:ext cx="1075" cy="212"/>
            </a:xfrm>
            <a:prstGeom prst="rect">
              <a:avLst/>
            </a:prstGeom>
            <a:noFill/>
            <a:ln w="12700">
              <a:noFill/>
              <a:miter lim="800000"/>
              <a:headEnd type="none" w="sm" len="sm"/>
              <a:tailEnd type="none" w="sm" len="sm"/>
            </a:ln>
          </p:spPr>
          <p:txBody>
            <a:bodyPr wrap="none">
              <a:spAutoFit/>
            </a:bodyPr>
            <a:lstStyle/>
            <a:p>
              <a:r>
                <a:rPr lang="en-US" sz="1600">
                  <a:solidFill>
                    <a:schemeClr val="tx1"/>
                  </a:solidFill>
                </a:rPr>
                <a:t>Buys Fixed Price</a:t>
              </a:r>
            </a:p>
          </p:txBody>
        </p:sp>
        <p:sp>
          <p:nvSpPr>
            <p:cNvPr id="217107" name="Text Box 25"/>
            <p:cNvSpPr txBox="1">
              <a:spLocks noChangeArrowheads="1"/>
            </p:cNvSpPr>
            <p:nvPr/>
          </p:nvSpPr>
          <p:spPr bwMode="auto">
            <a:xfrm>
              <a:off x="288" y="1295"/>
              <a:ext cx="873" cy="212"/>
            </a:xfrm>
            <a:prstGeom prst="rect">
              <a:avLst/>
            </a:prstGeom>
            <a:noFill/>
            <a:ln w="12700">
              <a:noFill/>
              <a:miter lim="800000"/>
              <a:headEnd type="none" w="sm" len="sm"/>
              <a:tailEnd type="none" w="sm" len="sm"/>
            </a:ln>
          </p:spPr>
          <p:txBody>
            <a:bodyPr wrap="none">
              <a:spAutoFit/>
            </a:bodyPr>
            <a:lstStyle/>
            <a:p>
              <a:r>
                <a:rPr lang="en-US" sz="1600">
                  <a:solidFill>
                    <a:schemeClr val="tx1"/>
                  </a:solidFill>
                </a:rPr>
                <a:t>Gas @ $7.92</a:t>
              </a:r>
            </a:p>
          </p:txBody>
        </p:sp>
      </p:grpSp>
      <p:sp>
        <p:nvSpPr>
          <p:cNvPr id="3176474" name="Rectangle 26"/>
          <p:cNvSpPr>
            <a:spLocks noChangeArrowheads="1"/>
          </p:cNvSpPr>
          <p:nvPr/>
        </p:nvSpPr>
        <p:spPr bwMode="auto">
          <a:xfrm>
            <a:off x="4572000" y="3657600"/>
            <a:ext cx="3962400" cy="2027238"/>
          </a:xfrm>
          <a:prstGeom prst="rect">
            <a:avLst/>
          </a:prstGeom>
          <a:solidFill>
            <a:srgbClr val="FFFF00"/>
          </a:solidFill>
          <a:ln w="12700">
            <a:solidFill>
              <a:schemeClr val="tx1"/>
            </a:solidFill>
            <a:miter lim="800000"/>
            <a:headEnd/>
            <a:tailEnd/>
          </a:ln>
          <a:effectLst>
            <a:outerShdw dist="107763" dir="2700000" algn="ctr" rotWithShape="0">
              <a:schemeClr val="bg2"/>
            </a:outerShdw>
          </a:effectLst>
        </p:spPr>
        <p:txBody>
          <a:bodyPr lIns="92075" tIns="46038" rIns="92075" bIns="46038">
            <a:spAutoFit/>
          </a:bodyPr>
          <a:lstStyle/>
          <a:p>
            <a:pPr>
              <a:defRPr/>
            </a:pPr>
            <a:r>
              <a:rPr lang="en-US" sz="1800">
                <a:solidFill>
                  <a:srgbClr val="0000FF"/>
                </a:solidFill>
              </a:rPr>
              <a:t>Note that between the time we bought fixed price gas and closed all of the pieces, the Futures price fell from $7.00 to $6.70 without affecting our profits: we lost $0.30 on the physical gas but made $0.30 on the futures.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a:defRPr/>
            </a:pPr>
            <a:fld id="{85FB2A2D-28BC-4ED1-8D14-E50E770C0C82}" type="slidenum">
              <a:rPr lang="en-US"/>
              <a:pPr>
                <a:defRPr/>
              </a:pPr>
              <a:t>24</a:t>
            </a:fld>
            <a:endParaRPr lang="en-US"/>
          </a:p>
        </p:txBody>
      </p:sp>
      <p:sp>
        <p:nvSpPr>
          <p:cNvPr id="218115" name="Rectangle 2"/>
          <p:cNvSpPr>
            <a:spLocks noChangeArrowheads="1"/>
          </p:cNvSpPr>
          <p:nvPr/>
        </p:nvSpPr>
        <p:spPr bwMode="auto">
          <a:xfrm>
            <a:off x="990600" y="1752600"/>
            <a:ext cx="7239000" cy="3505200"/>
          </a:xfrm>
          <a:prstGeom prst="rect">
            <a:avLst/>
          </a:prstGeom>
          <a:noFill/>
          <a:ln w="9525">
            <a:noFill/>
            <a:miter lim="800000"/>
            <a:headEnd/>
            <a:tailEnd/>
          </a:ln>
        </p:spPr>
        <p:txBody>
          <a:bodyPr lIns="0" tIns="0" rIns="0" bIns="0" anchor="ctr"/>
          <a:lstStyle/>
          <a:p>
            <a:pPr algn="ctr"/>
            <a:r>
              <a:rPr lang="en-US" sz="6000">
                <a:solidFill>
                  <a:schemeClr val="tx1"/>
                </a:solidFill>
              </a:rPr>
              <a:t>Types of Instruments:</a:t>
            </a:r>
            <a:br>
              <a:rPr lang="en-US" sz="6000">
                <a:solidFill>
                  <a:schemeClr val="tx1"/>
                </a:solidFill>
              </a:rPr>
            </a:br>
            <a:r>
              <a:rPr lang="en-US" sz="6000">
                <a:solidFill>
                  <a:schemeClr val="tx1"/>
                </a:solidFill>
              </a:rPr>
              <a:t>Exchange Based Options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3"/>
          <p:cNvSpPr>
            <a:spLocks noGrp="1"/>
          </p:cNvSpPr>
          <p:nvPr>
            <p:ph type="sldNum" sz="quarter" idx="11"/>
          </p:nvPr>
        </p:nvSpPr>
        <p:spPr/>
        <p:txBody>
          <a:bodyPr/>
          <a:lstStyle/>
          <a:p>
            <a:pPr>
              <a:defRPr/>
            </a:pPr>
            <a:fld id="{623EDB01-2166-48D8-B531-5F755AE95084}" type="slidenum">
              <a:rPr lang="en-US"/>
              <a:pPr>
                <a:defRPr/>
              </a:pPr>
              <a:t>25</a:t>
            </a:fld>
            <a:endParaRPr lang="en-US"/>
          </a:p>
        </p:txBody>
      </p:sp>
      <p:sp>
        <p:nvSpPr>
          <p:cNvPr id="223235" name="Rectangle 2"/>
          <p:cNvSpPr>
            <a:spLocks noGrp="1" noChangeArrowheads="1"/>
          </p:cNvSpPr>
          <p:nvPr>
            <p:ph type="title"/>
          </p:nvPr>
        </p:nvSpPr>
        <p:spPr>
          <a:xfrm>
            <a:off x="1165225" y="152400"/>
            <a:ext cx="7394575" cy="1143000"/>
          </a:xfrm>
          <a:noFill/>
        </p:spPr>
        <p:txBody>
          <a:bodyPr lIns="92075" tIns="46038" rIns="92075" bIns="46038">
            <a:normAutofit fontScale="90000"/>
          </a:bodyPr>
          <a:lstStyle/>
          <a:p>
            <a:pPr eaLnBrk="1" hangingPunct="1"/>
            <a:r>
              <a:rPr lang="en-US" sz="4000" smtClean="0">
                <a:solidFill>
                  <a:schemeClr val="tx1"/>
                </a:solidFill>
              </a:rPr>
              <a:t>NYMEX Option on Futures Example</a:t>
            </a:r>
          </a:p>
        </p:txBody>
      </p:sp>
      <p:sp>
        <p:nvSpPr>
          <p:cNvPr id="223236" name="Text Box 4"/>
          <p:cNvSpPr txBox="1">
            <a:spLocks noChangeArrowheads="1"/>
          </p:cNvSpPr>
          <p:nvPr/>
        </p:nvSpPr>
        <p:spPr bwMode="auto">
          <a:xfrm>
            <a:off x="228600" y="1335088"/>
            <a:ext cx="8921750" cy="1917700"/>
          </a:xfrm>
          <a:prstGeom prst="rect">
            <a:avLst/>
          </a:prstGeom>
          <a:noFill/>
          <a:ln w="9525" algn="ctr">
            <a:noFill/>
            <a:miter lim="800000"/>
            <a:headEnd/>
            <a:tailEnd/>
          </a:ln>
        </p:spPr>
        <p:txBody>
          <a:bodyPr>
            <a:spAutoFit/>
          </a:bodyPr>
          <a:lstStyle/>
          <a:p>
            <a:r>
              <a:rPr lang="en-US">
                <a:solidFill>
                  <a:schemeClr val="tx1"/>
                </a:solidFill>
              </a:rPr>
              <a:t>4/25/07:  Producer desires to hedge production for Powder River Sour crude (spot price is $5.00 below WTI) for AUG 08 using a cost-less collar (strikes @ $60 &amp; $85).   </a:t>
            </a:r>
          </a:p>
          <a:p>
            <a:r>
              <a:rPr lang="en-US" u="sng">
                <a:solidFill>
                  <a:schemeClr val="tx1"/>
                </a:solidFill>
              </a:rPr>
              <a:t>NYMEX Price - $70.25/bbl</a:t>
            </a:r>
          </a:p>
          <a:p>
            <a:endParaRPr lang="en-US" u="sng">
              <a:solidFill>
                <a:schemeClr val="tx1"/>
              </a:solidFill>
            </a:endParaRPr>
          </a:p>
        </p:txBody>
      </p:sp>
      <p:sp>
        <p:nvSpPr>
          <p:cNvPr id="223237" name="Text Box 5"/>
          <p:cNvSpPr txBox="1">
            <a:spLocks noChangeArrowheads="1"/>
          </p:cNvSpPr>
          <p:nvPr/>
        </p:nvSpPr>
        <p:spPr bwMode="auto">
          <a:xfrm>
            <a:off x="228600" y="3581400"/>
            <a:ext cx="1828800" cy="1562100"/>
          </a:xfrm>
          <a:prstGeom prst="rect">
            <a:avLst/>
          </a:prstGeom>
          <a:solidFill>
            <a:schemeClr val="bg1"/>
          </a:solidFill>
          <a:ln w="9525" algn="ctr">
            <a:solidFill>
              <a:schemeClr val="tx1"/>
            </a:solidFill>
            <a:miter lim="800000"/>
            <a:headEnd/>
            <a:tailEnd/>
          </a:ln>
        </p:spPr>
        <p:txBody>
          <a:bodyPr>
            <a:spAutoFit/>
          </a:bodyPr>
          <a:lstStyle/>
          <a:p>
            <a:endParaRPr lang="en-US" dirty="0"/>
          </a:p>
          <a:p>
            <a:pPr algn="ctr"/>
            <a:r>
              <a:rPr lang="en-US" dirty="0"/>
              <a:t>Crude</a:t>
            </a:r>
          </a:p>
          <a:p>
            <a:pPr algn="ctr"/>
            <a:r>
              <a:rPr lang="en-US" dirty="0"/>
              <a:t>Purchaser</a:t>
            </a:r>
          </a:p>
          <a:p>
            <a:endParaRPr lang="en-US" dirty="0"/>
          </a:p>
        </p:txBody>
      </p:sp>
      <p:sp>
        <p:nvSpPr>
          <p:cNvPr id="223238" name="Text Box 6"/>
          <p:cNvSpPr txBox="1">
            <a:spLocks noChangeArrowheads="1"/>
          </p:cNvSpPr>
          <p:nvPr/>
        </p:nvSpPr>
        <p:spPr bwMode="auto">
          <a:xfrm>
            <a:off x="3733800" y="3581400"/>
            <a:ext cx="1676400" cy="2292350"/>
          </a:xfrm>
          <a:prstGeom prst="rect">
            <a:avLst/>
          </a:prstGeom>
          <a:solidFill>
            <a:schemeClr val="bg1"/>
          </a:solidFill>
          <a:ln w="9525" algn="ctr">
            <a:solidFill>
              <a:schemeClr val="tx1"/>
            </a:solidFill>
            <a:miter lim="800000"/>
            <a:headEnd/>
            <a:tailEnd/>
          </a:ln>
        </p:spPr>
        <p:txBody>
          <a:bodyPr>
            <a:spAutoFit/>
          </a:bodyPr>
          <a:lstStyle/>
          <a:p>
            <a:pPr algn="ctr"/>
            <a:endParaRPr lang="en-US" dirty="0"/>
          </a:p>
          <a:p>
            <a:pPr algn="ctr"/>
            <a:endParaRPr lang="en-US" dirty="0"/>
          </a:p>
          <a:p>
            <a:pPr algn="ctr"/>
            <a:r>
              <a:rPr lang="en-US" dirty="0"/>
              <a:t>Producer</a:t>
            </a:r>
          </a:p>
          <a:p>
            <a:pPr algn="ctr"/>
            <a:endParaRPr lang="en-US" dirty="0"/>
          </a:p>
          <a:p>
            <a:pPr algn="ctr"/>
            <a:endParaRPr lang="en-US" dirty="0"/>
          </a:p>
          <a:p>
            <a:pPr algn="ctr"/>
            <a:endParaRPr lang="en-US" dirty="0"/>
          </a:p>
        </p:txBody>
      </p:sp>
      <p:sp>
        <p:nvSpPr>
          <p:cNvPr id="223239" name="Text Box 7"/>
          <p:cNvSpPr txBox="1">
            <a:spLocks noChangeArrowheads="1"/>
          </p:cNvSpPr>
          <p:nvPr/>
        </p:nvSpPr>
        <p:spPr bwMode="auto">
          <a:xfrm>
            <a:off x="7086600" y="3581400"/>
            <a:ext cx="1814513" cy="2292350"/>
          </a:xfrm>
          <a:prstGeom prst="rect">
            <a:avLst/>
          </a:prstGeom>
          <a:solidFill>
            <a:schemeClr val="bg1"/>
          </a:solidFill>
          <a:ln w="9525" algn="ctr">
            <a:solidFill>
              <a:schemeClr val="tx1"/>
            </a:solidFill>
            <a:miter lim="800000"/>
            <a:headEnd/>
            <a:tailEnd/>
          </a:ln>
        </p:spPr>
        <p:txBody>
          <a:bodyPr>
            <a:spAutoFit/>
          </a:bodyPr>
          <a:lstStyle/>
          <a:p>
            <a:pPr algn="ctr"/>
            <a:endParaRPr lang="en-US" dirty="0"/>
          </a:p>
          <a:p>
            <a:pPr algn="ctr"/>
            <a:r>
              <a:rPr lang="en-US" dirty="0"/>
              <a:t>NYMEX</a:t>
            </a:r>
          </a:p>
          <a:p>
            <a:pPr algn="ctr"/>
            <a:endParaRPr lang="en-US" dirty="0"/>
          </a:p>
          <a:p>
            <a:pPr algn="ctr"/>
            <a:endParaRPr lang="en-US" dirty="0"/>
          </a:p>
          <a:p>
            <a:pPr algn="ctr"/>
            <a:endParaRPr lang="en-US" dirty="0"/>
          </a:p>
          <a:p>
            <a:pPr algn="ctr"/>
            <a:endParaRPr lang="en-US" dirty="0"/>
          </a:p>
        </p:txBody>
      </p:sp>
      <p:sp>
        <p:nvSpPr>
          <p:cNvPr id="223240" name="Line 8"/>
          <p:cNvSpPr>
            <a:spLocks noChangeShapeType="1"/>
          </p:cNvSpPr>
          <p:nvPr/>
        </p:nvSpPr>
        <p:spPr bwMode="auto">
          <a:xfrm>
            <a:off x="2057400" y="3581400"/>
            <a:ext cx="1676400" cy="0"/>
          </a:xfrm>
          <a:prstGeom prst="line">
            <a:avLst/>
          </a:prstGeom>
          <a:noFill/>
          <a:ln w="9525">
            <a:solidFill>
              <a:schemeClr val="tx1"/>
            </a:solidFill>
            <a:round/>
            <a:headEnd/>
            <a:tailEnd type="triangle" w="med" len="med"/>
          </a:ln>
        </p:spPr>
        <p:txBody>
          <a:bodyPr/>
          <a:lstStyle/>
          <a:p>
            <a:endParaRPr lang="en-US"/>
          </a:p>
        </p:txBody>
      </p:sp>
      <p:sp>
        <p:nvSpPr>
          <p:cNvPr id="223241" name="Line 9"/>
          <p:cNvSpPr>
            <a:spLocks noChangeShapeType="1"/>
          </p:cNvSpPr>
          <p:nvPr/>
        </p:nvSpPr>
        <p:spPr bwMode="auto">
          <a:xfrm flipH="1">
            <a:off x="2133600" y="5105400"/>
            <a:ext cx="1600200" cy="0"/>
          </a:xfrm>
          <a:prstGeom prst="line">
            <a:avLst/>
          </a:prstGeom>
          <a:noFill/>
          <a:ln w="9525">
            <a:solidFill>
              <a:schemeClr val="tx1"/>
            </a:solidFill>
            <a:round/>
            <a:headEnd/>
            <a:tailEnd type="triangle" w="med" len="med"/>
          </a:ln>
        </p:spPr>
        <p:txBody>
          <a:bodyPr/>
          <a:lstStyle/>
          <a:p>
            <a:endParaRPr lang="en-US"/>
          </a:p>
        </p:txBody>
      </p:sp>
      <p:sp>
        <p:nvSpPr>
          <p:cNvPr id="223242" name="Line 10"/>
          <p:cNvSpPr>
            <a:spLocks noChangeShapeType="1"/>
          </p:cNvSpPr>
          <p:nvPr/>
        </p:nvSpPr>
        <p:spPr bwMode="auto">
          <a:xfrm>
            <a:off x="5410200" y="3733800"/>
            <a:ext cx="1676400" cy="0"/>
          </a:xfrm>
          <a:prstGeom prst="line">
            <a:avLst/>
          </a:prstGeom>
          <a:noFill/>
          <a:ln w="9525">
            <a:solidFill>
              <a:schemeClr val="tx1"/>
            </a:solidFill>
            <a:round/>
            <a:headEnd/>
            <a:tailEnd type="triangle" w="med" len="med"/>
          </a:ln>
        </p:spPr>
        <p:txBody>
          <a:bodyPr/>
          <a:lstStyle/>
          <a:p>
            <a:endParaRPr lang="en-US"/>
          </a:p>
        </p:txBody>
      </p:sp>
      <p:sp>
        <p:nvSpPr>
          <p:cNvPr id="223243" name="Line 11"/>
          <p:cNvSpPr>
            <a:spLocks noChangeShapeType="1"/>
          </p:cNvSpPr>
          <p:nvPr/>
        </p:nvSpPr>
        <p:spPr bwMode="auto">
          <a:xfrm flipH="1">
            <a:off x="5410200" y="4038600"/>
            <a:ext cx="1600200" cy="0"/>
          </a:xfrm>
          <a:prstGeom prst="line">
            <a:avLst/>
          </a:prstGeom>
          <a:noFill/>
          <a:ln w="9525">
            <a:solidFill>
              <a:schemeClr val="tx1"/>
            </a:solidFill>
            <a:round/>
            <a:headEnd/>
            <a:tailEnd type="triangle" w="med" len="med"/>
          </a:ln>
        </p:spPr>
        <p:txBody>
          <a:bodyPr/>
          <a:lstStyle/>
          <a:p>
            <a:endParaRPr lang="en-US"/>
          </a:p>
        </p:txBody>
      </p:sp>
      <p:sp>
        <p:nvSpPr>
          <p:cNvPr id="223244" name="Text Box 12"/>
          <p:cNvSpPr txBox="1">
            <a:spLocks noChangeArrowheads="1"/>
          </p:cNvSpPr>
          <p:nvPr/>
        </p:nvSpPr>
        <p:spPr bwMode="auto">
          <a:xfrm>
            <a:off x="2286000" y="3200400"/>
            <a:ext cx="1154113" cy="336550"/>
          </a:xfrm>
          <a:prstGeom prst="rect">
            <a:avLst/>
          </a:prstGeom>
          <a:noFill/>
          <a:ln w="9525" algn="ctr">
            <a:noFill/>
            <a:miter lim="800000"/>
            <a:headEnd/>
            <a:tailEnd/>
          </a:ln>
        </p:spPr>
        <p:txBody>
          <a:bodyPr wrap="none">
            <a:spAutoFit/>
          </a:bodyPr>
          <a:lstStyle/>
          <a:p>
            <a:r>
              <a:rPr lang="en-US" sz="1600">
                <a:solidFill>
                  <a:schemeClr val="tx1"/>
                </a:solidFill>
              </a:rPr>
              <a:t>Float Price</a:t>
            </a:r>
          </a:p>
        </p:txBody>
      </p:sp>
      <p:sp>
        <p:nvSpPr>
          <p:cNvPr id="223245" name="Text Box 13"/>
          <p:cNvSpPr txBox="1">
            <a:spLocks noChangeArrowheads="1"/>
          </p:cNvSpPr>
          <p:nvPr/>
        </p:nvSpPr>
        <p:spPr bwMode="auto">
          <a:xfrm>
            <a:off x="2362200" y="5181600"/>
            <a:ext cx="1130300" cy="336550"/>
          </a:xfrm>
          <a:prstGeom prst="rect">
            <a:avLst/>
          </a:prstGeom>
          <a:noFill/>
          <a:ln w="9525" algn="ctr">
            <a:noFill/>
            <a:miter lim="800000"/>
            <a:headEnd/>
            <a:tailEnd/>
          </a:ln>
        </p:spPr>
        <p:txBody>
          <a:bodyPr wrap="none">
            <a:spAutoFit/>
          </a:bodyPr>
          <a:lstStyle/>
          <a:p>
            <a:r>
              <a:rPr lang="en-US" sz="1600">
                <a:solidFill>
                  <a:schemeClr val="tx1"/>
                </a:solidFill>
              </a:rPr>
              <a:t>Sell Crude</a:t>
            </a:r>
          </a:p>
        </p:txBody>
      </p:sp>
      <p:sp>
        <p:nvSpPr>
          <p:cNvPr id="223246" name="Text Box 14"/>
          <p:cNvSpPr txBox="1">
            <a:spLocks noChangeArrowheads="1"/>
          </p:cNvSpPr>
          <p:nvPr/>
        </p:nvSpPr>
        <p:spPr bwMode="auto">
          <a:xfrm>
            <a:off x="5638800" y="3276600"/>
            <a:ext cx="1584325" cy="336550"/>
          </a:xfrm>
          <a:prstGeom prst="rect">
            <a:avLst/>
          </a:prstGeom>
          <a:noFill/>
          <a:ln w="9525" algn="ctr">
            <a:noFill/>
            <a:miter lim="800000"/>
            <a:headEnd/>
            <a:tailEnd/>
          </a:ln>
        </p:spPr>
        <p:txBody>
          <a:bodyPr wrap="none">
            <a:spAutoFit/>
          </a:bodyPr>
          <a:lstStyle/>
          <a:p>
            <a:r>
              <a:rPr lang="en-US" sz="1600">
                <a:solidFill>
                  <a:schemeClr val="tx1"/>
                </a:solidFill>
              </a:rPr>
              <a:t>Sell Call @ $85</a:t>
            </a:r>
          </a:p>
        </p:txBody>
      </p:sp>
      <p:sp>
        <p:nvSpPr>
          <p:cNvPr id="223247" name="Text Box 15"/>
          <p:cNvSpPr txBox="1">
            <a:spLocks noChangeArrowheads="1"/>
          </p:cNvSpPr>
          <p:nvPr/>
        </p:nvSpPr>
        <p:spPr bwMode="auto">
          <a:xfrm>
            <a:off x="5638800" y="4191000"/>
            <a:ext cx="996950" cy="336550"/>
          </a:xfrm>
          <a:prstGeom prst="rect">
            <a:avLst/>
          </a:prstGeom>
          <a:noFill/>
          <a:ln w="9525" algn="ctr">
            <a:noFill/>
            <a:miter lim="800000"/>
            <a:headEnd/>
            <a:tailEnd/>
          </a:ln>
        </p:spPr>
        <p:txBody>
          <a:bodyPr wrap="none">
            <a:spAutoFit/>
          </a:bodyPr>
          <a:lstStyle/>
          <a:p>
            <a:r>
              <a:rPr lang="en-US" sz="1600">
                <a:solidFill>
                  <a:schemeClr val="tx1"/>
                </a:solidFill>
              </a:rPr>
              <a:t>Premium</a:t>
            </a:r>
          </a:p>
        </p:txBody>
      </p:sp>
      <p:sp>
        <p:nvSpPr>
          <p:cNvPr id="223248" name="Text Box 16"/>
          <p:cNvSpPr txBox="1">
            <a:spLocks noChangeArrowheads="1"/>
          </p:cNvSpPr>
          <p:nvPr/>
        </p:nvSpPr>
        <p:spPr bwMode="auto">
          <a:xfrm>
            <a:off x="5715000" y="2819400"/>
            <a:ext cx="862013" cy="336550"/>
          </a:xfrm>
          <a:prstGeom prst="rect">
            <a:avLst/>
          </a:prstGeom>
          <a:noFill/>
          <a:ln w="9525" algn="ctr">
            <a:noFill/>
            <a:miter lim="800000"/>
            <a:headEnd/>
            <a:tailEnd/>
          </a:ln>
        </p:spPr>
        <p:txBody>
          <a:bodyPr wrap="none">
            <a:spAutoFit/>
          </a:bodyPr>
          <a:lstStyle/>
          <a:p>
            <a:r>
              <a:rPr lang="en-US" sz="1600">
                <a:solidFill>
                  <a:schemeClr val="tx1"/>
                </a:solidFill>
              </a:rPr>
              <a:t>4/25/07</a:t>
            </a:r>
          </a:p>
        </p:txBody>
      </p:sp>
      <p:sp>
        <p:nvSpPr>
          <p:cNvPr id="223249" name="Line 17"/>
          <p:cNvSpPr>
            <a:spLocks noChangeShapeType="1"/>
          </p:cNvSpPr>
          <p:nvPr/>
        </p:nvSpPr>
        <p:spPr bwMode="auto">
          <a:xfrm>
            <a:off x="5410200" y="5867400"/>
            <a:ext cx="1676400" cy="0"/>
          </a:xfrm>
          <a:prstGeom prst="line">
            <a:avLst/>
          </a:prstGeom>
          <a:noFill/>
          <a:ln w="9525">
            <a:solidFill>
              <a:schemeClr val="tx1"/>
            </a:solidFill>
            <a:round/>
            <a:headEnd/>
            <a:tailEnd type="triangle" w="med" len="med"/>
          </a:ln>
        </p:spPr>
        <p:txBody>
          <a:bodyPr/>
          <a:lstStyle/>
          <a:p>
            <a:endParaRPr lang="en-US"/>
          </a:p>
        </p:txBody>
      </p:sp>
      <p:sp>
        <p:nvSpPr>
          <p:cNvPr id="223250" name="Line 18"/>
          <p:cNvSpPr>
            <a:spLocks noChangeShapeType="1"/>
          </p:cNvSpPr>
          <p:nvPr/>
        </p:nvSpPr>
        <p:spPr bwMode="auto">
          <a:xfrm flipH="1">
            <a:off x="5410200" y="5486400"/>
            <a:ext cx="1600200" cy="0"/>
          </a:xfrm>
          <a:prstGeom prst="line">
            <a:avLst/>
          </a:prstGeom>
          <a:noFill/>
          <a:ln w="9525">
            <a:solidFill>
              <a:schemeClr val="tx1"/>
            </a:solidFill>
            <a:round/>
            <a:headEnd/>
            <a:tailEnd type="triangle" w="med" len="med"/>
          </a:ln>
        </p:spPr>
        <p:txBody>
          <a:bodyPr/>
          <a:lstStyle/>
          <a:p>
            <a:endParaRPr lang="en-US"/>
          </a:p>
        </p:txBody>
      </p:sp>
      <p:sp>
        <p:nvSpPr>
          <p:cNvPr id="223251" name="Text Box 19"/>
          <p:cNvSpPr txBox="1">
            <a:spLocks noChangeArrowheads="1"/>
          </p:cNvSpPr>
          <p:nvPr/>
        </p:nvSpPr>
        <p:spPr bwMode="auto">
          <a:xfrm>
            <a:off x="5486400" y="5029200"/>
            <a:ext cx="1554163" cy="336550"/>
          </a:xfrm>
          <a:prstGeom prst="rect">
            <a:avLst/>
          </a:prstGeom>
          <a:noFill/>
          <a:ln w="9525" algn="ctr">
            <a:noFill/>
            <a:miter lim="800000"/>
            <a:headEnd/>
            <a:tailEnd/>
          </a:ln>
        </p:spPr>
        <p:txBody>
          <a:bodyPr wrap="none">
            <a:spAutoFit/>
          </a:bodyPr>
          <a:lstStyle/>
          <a:p>
            <a:r>
              <a:rPr lang="en-US" sz="1600">
                <a:solidFill>
                  <a:schemeClr val="tx1"/>
                </a:solidFill>
              </a:rPr>
              <a:t>Buy Put @ $60</a:t>
            </a:r>
          </a:p>
        </p:txBody>
      </p:sp>
      <p:sp>
        <p:nvSpPr>
          <p:cNvPr id="223252" name="Text Box 21"/>
          <p:cNvSpPr txBox="1">
            <a:spLocks noChangeArrowheads="1"/>
          </p:cNvSpPr>
          <p:nvPr/>
        </p:nvSpPr>
        <p:spPr bwMode="auto">
          <a:xfrm>
            <a:off x="5715000" y="5943600"/>
            <a:ext cx="996950" cy="336550"/>
          </a:xfrm>
          <a:prstGeom prst="rect">
            <a:avLst/>
          </a:prstGeom>
          <a:noFill/>
          <a:ln w="9525" algn="ctr">
            <a:noFill/>
            <a:miter lim="800000"/>
            <a:headEnd/>
            <a:tailEnd/>
          </a:ln>
        </p:spPr>
        <p:txBody>
          <a:bodyPr wrap="none">
            <a:spAutoFit/>
          </a:bodyPr>
          <a:lstStyle/>
          <a:p>
            <a:r>
              <a:rPr lang="en-US" sz="1600">
                <a:solidFill>
                  <a:schemeClr val="tx1"/>
                </a:solidFill>
              </a:rPr>
              <a:t>Premium</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p>
            <a:pPr>
              <a:defRPr/>
            </a:pPr>
            <a:fld id="{5035799A-26E8-407E-9157-C8BA9F710528}" type="slidenum">
              <a:rPr lang="en-US"/>
              <a:pPr>
                <a:defRPr/>
              </a:pPr>
              <a:t>26</a:t>
            </a:fld>
            <a:endParaRPr lang="en-US"/>
          </a:p>
        </p:txBody>
      </p:sp>
      <p:sp>
        <p:nvSpPr>
          <p:cNvPr id="224259" name="Rectangle 2"/>
          <p:cNvSpPr>
            <a:spLocks noGrp="1" noChangeArrowheads="1"/>
          </p:cNvSpPr>
          <p:nvPr>
            <p:ph type="title"/>
          </p:nvPr>
        </p:nvSpPr>
        <p:spPr>
          <a:xfrm>
            <a:off x="1165225" y="152400"/>
            <a:ext cx="7394575" cy="1143000"/>
          </a:xfrm>
          <a:noFill/>
        </p:spPr>
        <p:txBody>
          <a:bodyPr lIns="92075" tIns="46038" rIns="92075" bIns="46038">
            <a:normAutofit fontScale="90000"/>
          </a:bodyPr>
          <a:lstStyle/>
          <a:p>
            <a:pPr eaLnBrk="1" hangingPunct="1"/>
            <a:r>
              <a:rPr lang="en-US" sz="4000" smtClean="0">
                <a:solidFill>
                  <a:schemeClr val="tx1"/>
                </a:solidFill>
              </a:rPr>
              <a:t>NYMEX Option on Futures Example</a:t>
            </a:r>
          </a:p>
        </p:txBody>
      </p:sp>
      <p:sp>
        <p:nvSpPr>
          <p:cNvPr id="224260" name="Text Box 3"/>
          <p:cNvSpPr txBox="1">
            <a:spLocks noChangeArrowheads="1"/>
          </p:cNvSpPr>
          <p:nvPr/>
        </p:nvSpPr>
        <p:spPr bwMode="auto">
          <a:xfrm>
            <a:off x="304800" y="1676400"/>
            <a:ext cx="8686800" cy="4108450"/>
          </a:xfrm>
          <a:prstGeom prst="rect">
            <a:avLst/>
          </a:prstGeom>
          <a:noFill/>
          <a:ln w="9525" algn="ctr">
            <a:noFill/>
            <a:miter lim="800000"/>
            <a:headEnd/>
            <a:tailEnd/>
          </a:ln>
        </p:spPr>
        <p:txBody>
          <a:bodyPr>
            <a:spAutoFit/>
          </a:bodyPr>
          <a:lstStyle/>
          <a:p>
            <a:r>
              <a:rPr lang="en-US">
                <a:solidFill>
                  <a:schemeClr val="tx1"/>
                </a:solidFill>
              </a:rPr>
              <a:t>5/23/08:  Producer desires to unravel AUG 08 hedge for Powder River Sour crude.   </a:t>
            </a:r>
            <a:r>
              <a:rPr lang="en-US" u="sng">
                <a:solidFill>
                  <a:schemeClr val="tx1"/>
                </a:solidFill>
              </a:rPr>
              <a:t>NYMEX Price - $132.25/bbl.  </a:t>
            </a:r>
          </a:p>
          <a:p>
            <a:endParaRPr lang="en-US" u="sng">
              <a:solidFill>
                <a:schemeClr val="tx1"/>
              </a:solidFill>
            </a:endParaRPr>
          </a:p>
          <a:p>
            <a:r>
              <a:rPr lang="en-US">
                <a:solidFill>
                  <a:schemeClr val="tx1"/>
                </a:solidFill>
              </a:rPr>
              <a:t>Producer Available Choices:  </a:t>
            </a:r>
          </a:p>
          <a:p>
            <a:endParaRPr lang="en-US">
              <a:solidFill>
                <a:schemeClr val="tx1"/>
              </a:solidFill>
            </a:endParaRPr>
          </a:p>
          <a:p>
            <a:r>
              <a:rPr lang="en-US">
                <a:solidFill>
                  <a:schemeClr val="tx1"/>
                </a:solidFill>
              </a:rPr>
              <a:t>	Buy back Calls </a:t>
            </a:r>
          </a:p>
          <a:p>
            <a:endParaRPr lang="en-US">
              <a:solidFill>
                <a:schemeClr val="tx1"/>
              </a:solidFill>
            </a:endParaRPr>
          </a:p>
          <a:p>
            <a:r>
              <a:rPr lang="en-US">
                <a:solidFill>
                  <a:schemeClr val="tx1"/>
                </a:solidFill>
              </a:rPr>
              <a:t>	Wait for calls to be exercised &amp; buy WTI crude at 			Cushing (why not transport own production?)</a:t>
            </a:r>
          </a:p>
          <a:p>
            <a:endParaRPr lang="en-US">
              <a:solidFill>
                <a:schemeClr val="tx1"/>
              </a:solidFill>
            </a:endParaRPr>
          </a:p>
          <a:p>
            <a:r>
              <a:rPr lang="en-US">
                <a:solidFill>
                  <a:schemeClr val="tx1"/>
                </a:solidFill>
              </a:rPr>
              <a:t>	Perform EFP for Powder River delivery</a:t>
            </a:r>
            <a:endParaRPr lang="en-US" u="sng">
              <a:solidFill>
                <a:schemeClr val="tx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p>
            <a:pPr>
              <a:defRPr/>
            </a:pPr>
            <a:fld id="{DEBA290D-D3F2-4E15-8255-47C2A40BEFBA}" type="slidenum">
              <a:rPr lang="en-US"/>
              <a:pPr>
                <a:defRPr/>
              </a:pPr>
              <a:t>27</a:t>
            </a:fld>
            <a:endParaRPr lang="en-US"/>
          </a:p>
        </p:txBody>
      </p:sp>
      <p:sp>
        <p:nvSpPr>
          <p:cNvPr id="225283" name="Rectangle 2"/>
          <p:cNvSpPr>
            <a:spLocks noGrp="1" noChangeArrowheads="1"/>
          </p:cNvSpPr>
          <p:nvPr>
            <p:ph type="title"/>
          </p:nvPr>
        </p:nvSpPr>
        <p:spPr>
          <a:xfrm>
            <a:off x="1165225" y="152400"/>
            <a:ext cx="7394575" cy="1143000"/>
          </a:xfrm>
          <a:noFill/>
        </p:spPr>
        <p:txBody>
          <a:bodyPr lIns="92075" tIns="46038" rIns="92075" bIns="46038">
            <a:normAutofit fontScale="90000"/>
          </a:bodyPr>
          <a:lstStyle/>
          <a:p>
            <a:pPr eaLnBrk="1" hangingPunct="1"/>
            <a:r>
              <a:rPr lang="en-US" sz="4000" smtClean="0">
                <a:solidFill>
                  <a:schemeClr val="tx1"/>
                </a:solidFill>
              </a:rPr>
              <a:t>NYMEX Options on Futures Example</a:t>
            </a:r>
          </a:p>
        </p:txBody>
      </p:sp>
      <p:sp>
        <p:nvSpPr>
          <p:cNvPr id="225284" name="Text Box 3"/>
          <p:cNvSpPr txBox="1">
            <a:spLocks noChangeArrowheads="1"/>
          </p:cNvSpPr>
          <p:nvPr/>
        </p:nvSpPr>
        <p:spPr bwMode="auto">
          <a:xfrm>
            <a:off x="228600" y="2209800"/>
            <a:ext cx="8686800" cy="1066800"/>
          </a:xfrm>
          <a:prstGeom prst="rect">
            <a:avLst/>
          </a:prstGeom>
          <a:noFill/>
          <a:ln w="9525" algn="ctr">
            <a:noFill/>
            <a:miter lim="800000"/>
            <a:headEnd/>
            <a:tailEnd/>
          </a:ln>
        </p:spPr>
        <p:txBody>
          <a:bodyPr>
            <a:spAutoFit/>
          </a:bodyPr>
          <a:lstStyle/>
          <a:p>
            <a:pPr algn="ctr"/>
            <a:r>
              <a:rPr lang="en-US" sz="3200">
                <a:solidFill>
                  <a:schemeClr val="tx1"/>
                </a:solidFill>
              </a:rPr>
              <a:t>Task: Create swap diagram for all three choices</a:t>
            </a:r>
            <a:endParaRPr lang="en-US" sz="3200" u="sng">
              <a:solidFill>
                <a:schemeClr val="tx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47506B73-21BF-42C3-8C68-3669634D748B}" type="slidenum">
              <a:rPr lang="en-US"/>
              <a:pPr>
                <a:defRPr/>
              </a:pPr>
              <a:t>28</a:t>
            </a:fld>
            <a:endParaRPr lang="en-US"/>
          </a:p>
        </p:txBody>
      </p:sp>
      <p:sp>
        <p:nvSpPr>
          <p:cNvPr id="226307" name="Rectangle 2"/>
          <p:cNvSpPr>
            <a:spLocks noGrp="1" noChangeArrowheads="1"/>
          </p:cNvSpPr>
          <p:nvPr>
            <p:ph type="title"/>
          </p:nvPr>
        </p:nvSpPr>
        <p:spPr>
          <a:xfrm>
            <a:off x="1165225" y="152400"/>
            <a:ext cx="7394575" cy="1143000"/>
          </a:xfrm>
          <a:noFill/>
        </p:spPr>
        <p:txBody>
          <a:bodyPr lIns="92075" tIns="46038" rIns="92075" bIns="46038"/>
          <a:lstStyle/>
          <a:p>
            <a:pPr eaLnBrk="1" hangingPunct="1"/>
            <a:r>
              <a:rPr lang="en-US" smtClean="0">
                <a:solidFill>
                  <a:schemeClr val="tx1"/>
                </a:solidFill>
              </a:rPr>
              <a:t>Choice 1: Buy Back Options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9F9ABD47-1AFC-4EA1-B025-C64FA1FB7FB0}" type="slidenum">
              <a:rPr lang="en-US"/>
              <a:pPr>
                <a:defRPr/>
              </a:pPr>
              <a:t>29</a:t>
            </a:fld>
            <a:endParaRPr lang="en-US"/>
          </a:p>
        </p:txBody>
      </p:sp>
      <p:sp>
        <p:nvSpPr>
          <p:cNvPr id="227331" name="Rectangle 2"/>
          <p:cNvSpPr>
            <a:spLocks noGrp="1" noChangeArrowheads="1"/>
          </p:cNvSpPr>
          <p:nvPr>
            <p:ph type="title"/>
          </p:nvPr>
        </p:nvSpPr>
        <p:spPr>
          <a:xfrm>
            <a:off x="1165225" y="152400"/>
            <a:ext cx="7394575" cy="1143000"/>
          </a:xfrm>
          <a:noFill/>
        </p:spPr>
        <p:txBody>
          <a:bodyPr lIns="92075" tIns="46038" rIns="92075" bIns="46038"/>
          <a:lstStyle/>
          <a:p>
            <a:pPr eaLnBrk="1" hangingPunct="1"/>
            <a:r>
              <a:rPr lang="en-US" smtClean="0">
                <a:solidFill>
                  <a:schemeClr val="tx1"/>
                </a:solidFill>
              </a:rPr>
              <a:t>Choice 2: Buy Crude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4"/>
          <p:cNvSpPr>
            <a:spLocks noGrp="1"/>
          </p:cNvSpPr>
          <p:nvPr>
            <p:ph type="sldNum" sz="quarter" idx="11"/>
          </p:nvPr>
        </p:nvSpPr>
        <p:spPr/>
        <p:txBody>
          <a:bodyPr/>
          <a:lstStyle/>
          <a:p>
            <a:pPr>
              <a:defRPr/>
            </a:pPr>
            <a:fld id="{EFB8F1D4-676C-4F22-B2AD-C17E3E207AC0}" type="slidenum">
              <a:rPr lang="en-US"/>
              <a:pPr>
                <a:defRPr/>
              </a:pPr>
              <a:t>3</a:t>
            </a:fld>
            <a:endParaRPr lang="en-US"/>
          </a:p>
        </p:txBody>
      </p:sp>
      <p:sp>
        <p:nvSpPr>
          <p:cNvPr id="190467" name="Rectangle 4"/>
          <p:cNvSpPr>
            <a:spLocks noGrp="1" noChangeArrowheads="1"/>
          </p:cNvSpPr>
          <p:nvPr>
            <p:ph type="title"/>
          </p:nvPr>
        </p:nvSpPr>
        <p:spPr/>
        <p:txBody>
          <a:bodyPr>
            <a:normAutofit fontScale="90000"/>
          </a:bodyPr>
          <a:lstStyle/>
          <a:p>
            <a:pPr eaLnBrk="1" hangingPunct="1"/>
            <a:r>
              <a:rPr lang="en-US" sz="4000" smtClean="0"/>
              <a:t>Hedging Methodologies</a:t>
            </a:r>
          </a:p>
        </p:txBody>
      </p:sp>
      <p:graphicFrame>
        <p:nvGraphicFramePr>
          <p:cNvPr id="3076130" name="Group 34"/>
          <p:cNvGraphicFramePr>
            <a:graphicFrameLocks noGrp="1"/>
          </p:cNvGraphicFramePr>
          <p:nvPr>
            <p:ph type="tbl" idx="1"/>
          </p:nvPr>
        </p:nvGraphicFramePr>
        <p:xfrm>
          <a:off x="457200" y="1371600"/>
          <a:ext cx="7924800" cy="4914900"/>
        </p:xfrm>
        <a:graphic>
          <a:graphicData uri="http://schemas.openxmlformats.org/drawingml/2006/table">
            <a:tbl>
              <a:tblPr/>
              <a:tblGrid>
                <a:gridCol w="2641600">
                  <a:extLst>
                    <a:ext uri="{9D8B030D-6E8A-4147-A177-3AD203B41FA5}">
                      <a16:colId xmlns:a16="http://schemas.microsoft.com/office/drawing/2014/main" val="20000"/>
                    </a:ext>
                  </a:extLst>
                </a:gridCol>
                <a:gridCol w="2641600">
                  <a:extLst>
                    <a:ext uri="{9D8B030D-6E8A-4147-A177-3AD203B41FA5}">
                      <a16:colId xmlns:a16="http://schemas.microsoft.com/office/drawing/2014/main" val="20001"/>
                    </a:ext>
                  </a:extLst>
                </a:gridCol>
                <a:gridCol w="2641600">
                  <a:extLst>
                    <a:ext uri="{9D8B030D-6E8A-4147-A177-3AD203B41FA5}">
                      <a16:colId xmlns:a16="http://schemas.microsoft.com/office/drawing/2014/main" val="20002"/>
                    </a:ext>
                  </a:extLst>
                </a:gridCol>
              </a:tblGrid>
              <a:tr h="1181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Price Risk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Basis Risk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81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Hedge the Physical Molecules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Forward Agreement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Transportation Agreement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81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Hedge the Physical Price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Futures Contract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Exchange for Physical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81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Hedge the Financial Price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Fixed Price Swap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Basis Swap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6BE963AA-7C55-4DBE-89E1-3E616E83231E}" type="slidenum">
              <a:rPr lang="en-US"/>
              <a:pPr>
                <a:defRPr/>
              </a:pPr>
              <a:t>30</a:t>
            </a:fld>
            <a:endParaRPr lang="en-US"/>
          </a:p>
        </p:txBody>
      </p:sp>
      <p:sp>
        <p:nvSpPr>
          <p:cNvPr id="228355" name="Rectangle 2"/>
          <p:cNvSpPr>
            <a:spLocks noGrp="1" noChangeArrowheads="1"/>
          </p:cNvSpPr>
          <p:nvPr>
            <p:ph type="title"/>
          </p:nvPr>
        </p:nvSpPr>
        <p:spPr>
          <a:xfrm>
            <a:off x="1165225" y="152400"/>
            <a:ext cx="7394575" cy="1143000"/>
          </a:xfrm>
          <a:noFill/>
        </p:spPr>
        <p:txBody>
          <a:bodyPr lIns="92075" tIns="46038" rIns="92075" bIns="46038"/>
          <a:lstStyle/>
          <a:p>
            <a:pPr eaLnBrk="1" hangingPunct="1"/>
            <a:r>
              <a:rPr lang="en-US" smtClean="0">
                <a:solidFill>
                  <a:schemeClr val="tx1"/>
                </a:solidFill>
              </a:rPr>
              <a:t>Choice 3: EFP</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1"/>
          </p:nvPr>
        </p:nvSpPr>
        <p:spPr/>
        <p:txBody>
          <a:bodyPr/>
          <a:lstStyle/>
          <a:p>
            <a:pPr>
              <a:defRPr/>
            </a:pPr>
            <a:fld id="{26B6A5D6-1C60-4BA0-A35B-ABBEBFA5F406}" type="slidenum">
              <a:rPr lang="en-US"/>
              <a:pPr>
                <a:defRPr/>
              </a:pPr>
              <a:t>31</a:t>
            </a:fld>
            <a:endParaRPr lang="en-US"/>
          </a:p>
        </p:txBody>
      </p:sp>
      <p:sp>
        <p:nvSpPr>
          <p:cNvPr id="229379" name="Rectangle 2"/>
          <p:cNvSpPr>
            <a:spLocks noGrp="1" noChangeArrowheads="1"/>
          </p:cNvSpPr>
          <p:nvPr>
            <p:ph type="title"/>
          </p:nvPr>
        </p:nvSpPr>
        <p:spPr>
          <a:xfrm>
            <a:off x="1165225" y="152400"/>
            <a:ext cx="7394575" cy="1143000"/>
          </a:xfrm>
          <a:noFill/>
        </p:spPr>
        <p:txBody>
          <a:bodyPr lIns="92075" tIns="46038" rIns="92075" bIns="46038"/>
          <a:lstStyle/>
          <a:p>
            <a:pPr eaLnBrk="1" hangingPunct="1"/>
            <a:r>
              <a:rPr lang="en-US" smtClean="0">
                <a:solidFill>
                  <a:schemeClr val="tx1"/>
                </a:solidFill>
              </a:rPr>
              <a:t>Choice 1: Buy Back Options</a:t>
            </a:r>
          </a:p>
        </p:txBody>
      </p:sp>
      <p:sp>
        <p:nvSpPr>
          <p:cNvPr id="229380" name="Text Box 4"/>
          <p:cNvSpPr txBox="1">
            <a:spLocks noChangeArrowheads="1"/>
          </p:cNvSpPr>
          <p:nvPr/>
        </p:nvSpPr>
        <p:spPr bwMode="auto">
          <a:xfrm>
            <a:off x="1066800" y="2714625"/>
            <a:ext cx="2541588" cy="2290763"/>
          </a:xfrm>
          <a:prstGeom prst="rect">
            <a:avLst/>
          </a:prstGeom>
          <a:solidFill>
            <a:schemeClr val="bg1"/>
          </a:solidFill>
          <a:ln w="9525" algn="ctr">
            <a:solidFill>
              <a:schemeClr val="tx1"/>
            </a:solidFill>
            <a:miter lim="800000"/>
            <a:headEnd/>
            <a:tailEnd/>
          </a:ln>
        </p:spPr>
        <p:txBody>
          <a:bodyPr>
            <a:spAutoFit/>
          </a:bodyPr>
          <a:lstStyle/>
          <a:p>
            <a:pPr algn="ctr"/>
            <a:endParaRPr lang="en-US" dirty="0"/>
          </a:p>
          <a:p>
            <a:pPr algn="ctr"/>
            <a:endParaRPr lang="en-US" dirty="0"/>
          </a:p>
          <a:p>
            <a:pPr algn="ctr"/>
            <a:r>
              <a:rPr lang="en-US" dirty="0"/>
              <a:t>Producer</a:t>
            </a:r>
          </a:p>
          <a:p>
            <a:pPr algn="ctr"/>
            <a:endParaRPr lang="en-US" dirty="0"/>
          </a:p>
          <a:p>
            <a:pPr algn="ctr"/>
            <a:endParaRPr lang="en-US" dirty="0"/>
          </a:p>
          <a:p>
            <a:pPr algn="ctr"/>
            <a:endParaRPr lang="en-US" dirty="0"/>
          </a:p>
        </p:txBody>
      </p:sp>
      <p:sp>
        <p:nvSpPr>
          <p:cNvPr id="229381" name="Text Box 5"/>
          <p:cNvSpPr txBox="1">
            <a:spLocks noChangeArrowheads="1"/>
          </p:cNvSpPr>
          <p:nvPr/>
        </p:nvSpPr>
        <p:spPr bwMode="auto">
          <a:xfrm>
            <a:off x="6149975" y="2714625"/>
            <a:ext cx="2751138" cy="2290763"/>
          </a:xfrm>
          <a:prstGeom prst="rect">
            <a:avLst/>
          </a:prstGeom>
          <a:solidFill>
            <a:schemeClr val="bg1"/>
          </a:solidFill>
          <a:ln w="9525" algn="ctr">
            <a:solidFill>
              <a:schemeClr val="tx1"/>
            </a:solidFill>
            <a:miter lim="800000"/>
            <a:headEnd/>
            <a:tailEnd/>
          </a:ln>
        </p:spPr>
        <p:txBody>
          <a:bodyPr>
            <a:spAutoFit/>
          </a:bodyPr>
          <a:lstStyle/>
          <a:p>
            <a:pPr algn="ctr"/>
            <a:endParaRPr lang="en-US"/>
          </a:p>
          <a:p>
            <a:pPr algn="ctr"/>
            <a:r>
              <a:rPr lang="en-US"/>
              <a:t>NYMEX</a:t>
            </a:r>
          </a:p>
          <a:p>
            <a:pPr algn="ctr"/>
            <a:endParaRPr lang="en-US"/>
          </a:p>
          <a:p>
            <a:pPr algn="ctr"/>
            <a:endParaRPr lang="en-US"/>
          </a:p>
          <a:p>
            <a:pPr algn="ctr"/>
            <a:endParaRPr lang="en-US"/>
          </a:p>
          <a:p>
            <a:pPr algn="ctr"/>
            <a:endParaRPr lang="en-US"/>
          </a:p>
        </p:txBody>
      </p:sp>
      <p:sp>
        <p:nvSpPr>
          <p:cNvPr id="229382" name="Line 6"/>
          <p:cNvSpPr>
            <a:spLocks noChangeShapeType="1"/>
          </p:cNvSpPr>
          <p:nvPr/>
        </p:nvSpPr>
        <p:spPr bwMode="auto">
          <a:xfrm>
            <a:off x="3608388" y="2922588"/>
            <a:ext cx="2541587" cy="0"/>
          </a:xfrm>
          <a:prstGeom prst="line">
            <a:avLst/>
          </a:prstGeom>
          <a:noFill/>
          <a:ln w="9525">
            <a:solidFill>
              <a:schemeClr val="tx1"/>
            </a:solidFill>
            <a:round/>
            <a:headEnd/>
            <a:tailEnd type="triangle" w="med" len="med"/>
          </a:ln>
        </p:spPr>
        <p:txBody>
          <a:bodyPr/>
          <a:lstStyle/>
          <a:p>
            <a:endParaRPr lang="en-US"/>
          </a:p>
        </p:txBody>
      </p:sp>
      <p:sp>
        <p:nvSpPr>
          <p:cNvPr id="229383" name="Line 7"/>
          <p:cNvSpPr>
            <a:spLocks noChangeShapeType="1"/>
          </p:cNvSpPr>
          <p:nvPr/>
        </p:nvSpPr>
        <p:spPr bwMode="auto">
          <a:xfrm flipH="1" flipV="1">
            <a:off x="3608388" y="3336925"/>
            <a:ext cx="2563812" cy="15875"/>
          </a:xfrm>
          <a:prstGeom prst="line">
            <a:avLst/>
          </a:prstGeom>
          <a:noFill/>
          <a:ln w="9525">
            <a:solidFill>
              <a:schemeClr val="tx1"/>
            </a:solidFill>
            <a:round/>
            <a:headEnd/>
            <a:tailEnd type="triangle" w="med" len="med"/>
          </a:ln>
        </p:spPr>
        <p:txBody>
          <a:bodyPr/>
          <a:lstStyle/>
          <a:p>
            <a:endParaRPr lang="en-US"/>
          </a:p>
        </p:txBody>
      </p:sp>
      <p:sp>
        <p:nvSpPr>
          <p:cNvPr id="229384" name="Text Box 8"/>
          <p:cNvSpPr txBox="1">
            <a:spLocks noChangeArrowheads="1"/>
          </p:cNvSpPr>
          <p:nvPr/>
        </p:nvSpPr>
        <p:spPr bwMode="auto">
          <a:xfrm>
            <a:off x="3733800" y="2514600"/>
            <a:ext cx="1584325" cy="334963"/>
          </a:xfrm>
          <a:prstGeom prst="rect">
            <a:avLst/>
          </a:prstGeom>
          <a:noFill/>
          <a:ln w="9525" algn="ctr">
            <a:noFill/>
            <a:miter lim="800000"/>
            <a:headEnd/>
            <a:tailEnd/>
          </a:ln>
        </p:spPr>
        <p:txBody>
          <a:bodyPr wrap="none">
            <a:spAutoFit/>
          </a:bodyPr>
          <a:lstStyle/>
          <a:p>
            <a:r>
              <a:rPr lang="en-US" sz="1600">
                <a:solidFill>
                  <a:schemeClr val="tx1"/>
                </a:solidFill>
              </a:rPr>
              <a:t>Sell Call @ $85</a:t>
            </a:r>
          </a:p>
        </p:txBody>
      </p:sp>
      <p:sp>
        <p:nvSpPr>
          <p:cNvPr id="229385" name="Text Box 9"/>
          <p:cNvSpPr txBox="1">
            <a:spLocks noChangeArrowheads="1"/>
          </p:cNvSpPr>
          <p:nvPr/>
        </p:nvSpPr>
        <p:spPr bwMode="auto">
          <a:xfrm>
            <a:off x="3954463" y="3336925"/>
            <a:ext cx="1554162" cy="336550"/>
          </a:xfrm>
          <a:prstGeom prst="rect">
            <a:avLst/>
          </a:prstGeom>
          <a:noFill/>
          <a:ln w="9525" algn="ctr">
            <a:noFill/>
            <a:miter lim="800000"/>
            <a:headEnd/>
            <a:tailEnd/>
          </a:ln>
        </p:spPr>
        <p:txBody>
          <a:bodyPr wrap="none">
            <a:spAutoFit/>
          </a:bodyPr>
          <a:lstStyle/>
          <a:p>
            <a:r>
              <a:rPr lang="en-US" sz="1600">
                <a:solidFill>
                  <a:schemeClr val="tx1"/>
                </a:solidFill>
              </a:rPr>
              <a:t>Buy Put @ $60</a:t>
            </a:r>
          </a:p>
        </p:txBody>
      </p:sp>
      <p:sp>
        <p:nvSpPr>
          <p:cNvPr id="229386" name="Text Box 10"/>
          <p:cNvSpPr txBox="1">
            <a:spLocks noChangeArrowheads="1"/>
          </p:cNvSpPr>
          <p:nvPr/>
        </p:nvSpPr>
        <p:spPr bwMode="auto">
          <a:xfrm>
            <a:off x="4038600" y="1905000"/>
            <a:ext cx="862013" cy="336550"/>
          </a:xfrm>
          <a:prstGeom prst="rect">
            <a:avLst/>
          </a:prstGeom>
          <a:noFill/>
          <a:ln w="9525" algn="ctr">
            <a:noFill/>
            <a:miter lim="800000"/>
            <a:headEnd/>
            <a:tailEnd/>
          </a:ln>
        </p:spPr>
        <p:txBody>
          <a:bodyPr wrap="none">
            <a:spAutoFit/>
          </a:bodyPr>
          <a:lstStyle/>
          <a:p>
            <a:r>
              <a:rPr lang="en-US" sz="1600" b="1">
                <a:solidFill>
                  <a:schemeClr val="tx1"/>
                </a:solidFill>
              </a:rPr>
              <a:t>4/25/07</a:t>
            </a:r>
          </a:p>
        </p:txBody>
      </p:sp>
      <p:sp>
        <p:nvSpPr>
          <p:cNvPr id="229387" name="Text Box 11"/>
          <p:cNvSpPr txBox="1">
            <a:spLocks noChangeArrowheads="1"/>
          </p:cNvSpPr>
          <p:nvPr/>
        </p:nvSpPr>
        <p:spPr bwMode="auto">
          <a:xfrm>
            <a:off x="4191000" y="3886200"/>
            <a:ext cx="862013" cy="336550"/>
          </a:xfrm>
          <a:prstGeom prst="rect">
            <a:avLst/>
          </a:prstGeom>
          <a:noFill/>
          <a:ln w="9525" algn="ctr">
            <a:noFill/>
            <a:miter lim="800000"/>
            <a:headEnd/>
            <a:tailEnd/>
          </a:ln>
        </p:spPr>
        <p:txBody>
          <a:bodyPr wrap="none">
            <a:spAutoFit/>
          </a:bodyPr>
          <a:lstStyle/>
          <a:p>
            <a:r>
              <a:rPr lang="en-US" sz="1600" b="1">
                <a:solidFill>
                  <a:schemeClr val="tx1"/>
                </a:solidFill>
              </a:rPr>
              <a:t>5/23/08</a:t>
            </a:r>
          </a:p>
        </p:txBody>
      </p:sp>
      <p:sp>
        <p:nvSpPr>
          <p:cNvPr id="229388" name="Line 12"/>
          <p:cNvSpPr>
            <a:spLocks noChangeShapeType="1"/>
          </p:cNvSpPr>
          <p:nvPr/>
        </p:nvSpPr>
        <p:spPr bwMode="auto">
          <a:xfrm>
            <a:off x="3657600" y="4648200"/>
            <a:ext cx="2541588" cy="0"/>
          </a:xfrm>
          <a:prstGeom prst="line">
            <a:avLst/>
          </a:prstGeom>
          <a:noFill/>
          <a:ln w="9525">
            <a:solidFill>
              <a:schemeClr val="tx1"/>
            </a:solidFill>
            <a:round/>
            <a:headEnd/>
            <a:tailEnd type="triangle" w="med" len="med"/>
          </a:ln>
        </p:spPr>
        <p:txBody>
          <a:bodyPr/>
          <a:lstStyle/>
          <a:p>
            <a:endParaRPr lang="en-US"/>
          </a:p>
        </p:txBody>
      </p:sp>
      <p:sp>
        <p:nvSpPr>
          <p:cNvPr id="229389" name="Text Box 13"/>
          <p:cNvSpPr txBox="1">
            <a:spLocks noChangeArrowheads="1"/>
          </p:cNvSpPr>
          <p:nvPr/>
        </p:nvSpPr>
        <p:spPr bwMode="auto">
          <a:xfrm>
            <a:off x="3810000" y="4267200"/>
            <a:ext cx="1598613" cy="338138"/>
          </a:xfrm>
          <a:prstGeom prst="rect">
            <a:avLst/>
          </a:prstGeom>
          <a:noFill/>
          <a:ln w="9525" algn="ctr">
            <a:noFill/>
            <a:miter lim="800000"/>
            <a:headEnd/>
            <a:tailEnd/>
          </a:ln>
        </p:spPr>
        <p:txBody>
          <a:bodyPr wrap="none">
            <a:spAutoFit/>
          </a:bodyPr>
          <a:lstStyle/>
          <a:p>
            <a:r>
              <a:rPr lang="en-US" sz="1600">
                <a:solidFill>
                  <a:schemeClr val="tx1"/>
                </a:solidFill>
              </a:rPr>
              <a:t>Buy Call @ $85</a:t>
            </a:r>
          </a:p>
        </p:txBody>
      </p:sp>
      <p:sp>
        <p:nvSpPr>
          <p:cNvPr id="229390" name="Text Box 14"/>
          <p:cNvSpPr txBox="1">
            <a:spLocks noChangeArrowheads="1"/>
          </p:cNvSpPr>
          <p:nvPr/>
        </p:nvSpPr>
        <p:spPr bwMode="auto">
          <a:xfrm>
            <a:off x="4191000" y="5029200"/>
            <a:ext cx="1528763" cy="336550"/>
          </a:xfrm>
          <a:prstGeom prst="rect">
            <a:avLst/>
          </a:prstGeom>
          <a:noFill/>
          <a:ln w="9525" algn="ctr">
            <a:noFill/>
            <a:miter lim="800000"/>
            <a:headEnd/>
            <a:tailEnd/>
          </a:ln>
        </p:spPr>
        <p:txBody>
          <a:bodyPr wrap="none">
            <a:spAutoFit/>
          </a:bodyPr>
          <a:lstStyle/>
          <a:p>
            <a:r>
              <a:rPr lang="en-US" sz="1600">
                <a:solidFill>
                  <a:schemeClr val="tx1"/>
                </a:solidFill>
              </a:rPr>
              <a:t>Premium ($$$)</a:t>
            </a:r>
          </a:p>
        </p:txBody>
      </p:sp>
      <p:sp>
        <p:nvSpPr>
          <p:cNvPr id="229391" name="Line 15"/>
          <p:cNvSpPr>
            <a:spLocks noChangeShapeType="1"/>
          </p:cNvSpPr>
          <p:nvPr/>
        </p:nvSpPr>
        <p:spPr bwMode="auto">
          <a:xfrm flipH="1">
            <a:off x="3657600" y="4876800"/>
            <a:ext cx="242570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1"/>
          </p:nvPr>
        </p:nvSpPr>
        <p:spPr/>
        <p:txBody>
          <a:bodyPr/>
          <a:lstStyle/>
          <a:p>
            <a:pPr>
              <a:defRPr/>
            </a:pPr>
            <a:fld id="{D0409D7A-2BA2-400F-B669-DD85830E25F1}" type="slidenum">
              <a:rPr lang="en-US"/>
              <a:pPr>
                <a:defRPr/>
              </a:pPr>
              <a:t>32</a:t>
            </a:fld>
            <a:endParaRPr lang="en-US"/>
          </a:p>
        </p:txBody>
      </p:sp>
      <p:sp>
        <p:nvSpPr>
          <p:cNvPr id="230403" name="Rectangle 2"/>
          <p:cNvSpPr>
            <a:spLocks noGrp="1" noChangeArrowheads="1"/>
          </p:cNvSpPr>
          <p:nvPr>
            <p:ph type="title"/>
          </p:nvPr>
        </p:nvSpPr>
        <p:spPr>
          <a:xfrm>
            <a:off x="1165225" y="152400"/>
            <a:ext cx="7394575" cy="1143000"/>
          </a:xfrm>
          <a:noFill/>
        </p:spPr>
        <p:txBody>
          <a:bodyPr lIns="92075" tIns="46038" rIns="92075" bIns="46038"/>
          <a:lstStyle/>
          <a:p>
            <a:pPr eaLnBrk="1" hangingPunct="1"/>
            <a:r>
              <a:rPr lang="en-US" smtClean="0">
                <a:solidFill>
                  <a:schemeClr val="tx1"/>
                </a:solidFill>
              </a:rPr>
              <a:t>Choice 2: Buy Crude</a:t>
            </a:r>
          </a:p>
        </p:txBody>
      </p:sp>
      <p:sp>
        <p:nvSpPr>
          <p:cNvPr id="230404" name="Text Box 3"/>
          <p:cNvSpPr txBox="1">
            <a:spLocks noChangeArrowheads="1"/>
          </p:cNvSpPr>
          <p:nvPr/>
        </p:nvSpPr>
        <p:spPr bwMode="auto">
          <a:xfrm>
            <a:off x="1066800" y="2714625"/>
            <a:ext cx="2541588" cy="2290763"/>
          </a:xfrm>
          <a:prstGeom prst="rect">
            <a:avLst/>
          </a:prstGeom>
          <a:solidFill>
            <a:schemeClr val="bg1"/>
          </a:solidFill>
          <a:ln w="9525" algn="ctr">
            <a:solidFill>
              <a:schemeClr val="tx1"/>
            </a:solidFill>
            <a:miter lim="800000"/>
            <a:headEnd/>
            <a:tailEnd/>
          </a:ln>
        </p:spPr>
        <p:txBody>
          <a:bodyPr>
            <a:spAutoFit/>
          </a:bodyPr>
          <a:lstStyle/>
          <a:p>
            <a:pPr algn="ctr"/>
            <a:endParaRPr lang="en-US" dirty="0"/>
          </a:p>
          <a:p>
            <a:pPr algn="ctr"/>
            <a:endParaRPr lang="en-US" dirty="0"/>
          </a:p>
          <a:p>
            <a:pPr algn="ctr"/>
            <a:r>
              <a:rPr lang="en-US" dirty="0"/>
              <a:t>Producer</a:t>
            </a:r>
          </a:p>
          <a:p>
            <a:pPr algn="ctr"/>
            <a:endParaRPr lang="en-US" dirty="0"/>
          </a:p>
          <a:p>
            <a:pPr algn="ctr"/>
            <a:endParaRPr lang="en-US" dirty="0"/>
          </a:p>
          <a:p>
            <a:pPr algn="ctr"/>
            <a:endParaRPr lang="en-US" dirty="0"/>
          </a:p>
        </p:txBody>
      </p:sp>
      <p:sp>
        <p:nvSpPr>
          <p:cNvPr id="230405" name="Text Box 4"/>
          <p:cNvSpPr txBox="1">
            <a:spLocks noChangeArrowheads="1"/>
          </p:cNvSpPr>
          <p:nvPr/>
        </p:nvSpPr>
        <p:spPr bwMode="auto">
          <a:xfrm>
            <a:off x="6149975" y="2714625"/>
            <a:ext cx="2751138" cy="2290763"/>
          </a:xfrm>
          <a:prstGeom prst="rect">
            <a:avLst/>
          </a:prstGeom>
          <a:solidFill>
            <a:schemeClr val="bg1"/>
          </a:solidFill>
          <a:ln w="9525" algn="ctr">
            <a:solidFill>
              <a:schemeClr val="tx1"/>
            </a:solidFill>
            <a:miter lim="800000"/>
            <a:headEnd/>
            <a:tailEnd/>
          </a:ln>
        </p:spPr>
        <p:txBody>
          <a:bodyPr>
            <a:spAutoFit/>
          </a:bodyPr>
          <a:lstStyle/>
          <a:p>
            <a:pPr algn="ctr"/>
            <a:endParaRPr lang="en-US" dirty="0"/>
          </a:p>
          <a:p>
            <a:pPr algn="ctr"/>
            <a:r>
              <a:rPr lang="en-US" dirty="0"/>
              <a:t>NYMEX</a:t>
            </a:r>
          </a:p>
          <a:p>
            <a:pPr algn="ctr"/>
            <a:endParaRPr lang="en-US" dirty="0"/>
          </a:p>
          <a:p>
            <a:pPr algn="ctr"/>
            <a:endParaRPr lang="en-US" dirty="0"/>
          </a:p>
          <a:p>
            <a:pPr algn="ctr"/>
            <a:endParaRPr lang="en-US" dirty="0"/>
          </a:p>
          <a:p>
            <a:pPr algn="ctr"/>
            <a:endParaRPr lang="en-US" dirty="0"/>
          </a:p>
        </p:txBody>
      </p:sp>
      <p:sp>
        <p:nvSpPr>
          <p:cNvPr id="230406" name="Line 5"/>
          <p:cNvSpPr>
            <a:spLocks noChangeShapeType="1"/>
          </p:cNvSpPr>
          <p:nvPr/>
        </p:nvSpPr>
        <p:spPr bwMode="auto">
          <a:xfrm>
            <a:off x="3608388" y="2922588"/>
            <a:ext cx="2541587" cy="0"/>
          </a:xfrm>
          <a:prstGeom prst="line">
            <a:avLst/>
          </a:prstGeom>
          <a:noFill/>
          <a:ln w="9525">
            <a:solidFill>
              <a:schemeClr val="tx1"/>
            </a:solidFill>
            <a:round/>
            <a:headEnd/>
            <a:tailEnd type="triangle" w="med" len="med"/>
          </a:ln>
        </p:spPr>
        <p:txBody>
          <a:bodyPr/>
          <a:lstStyle/>
          <a:p>
            <a:endParaRPr lang="en-US"/>
          </a:p>
        </p:txBody>
      </p:sp>
      <p:sp>
        <p:nvSpPr>
          <p:cNvPr id="230407" name="Line 6"/>
          <p:cNvSpPr>
            <a:spLocks noChangeShapeType="1"/>
          </p:cNvSpPr>
          <p:nvPr/>
        </p:nvSpPr>
        <p:spPr bwMode="auto">
          <a:xfrm flipH="1" flipV="1">
            <a:off x="3608388" y="3336925"/>
            <a:ext cx="2563812" cy="15875"/>
          </a:xfrm>
          <a:prstGeom prst="line">
            <a:avLst/>
          </a:prstGeom>
          <a:noFill/>
          <a:ln w="9525">
            <a:solidFill>
              <a:schemeClr val="tx1"/>
            </a:solidFill>
            <a:round/>
            <a:headEnd/>
            <a:tailEnd type="triangle" w="med" len="med"/>
          </a:ln>
        </p:spPr>
        <p:txBody>
          <a:bodyPr/>
          <a:lstStyle/>
          <a:p>
            <a:endParaRPr lang="en-US"/>
          </a:p>
        </p:txBody>
      </p:sp>
      <p:sp>
        <p:nvSpPr>
          <p:cNvPr id="230408" name="Text Box 7"/>
          <p:cNvSpPr txBox="1">
            <a:spLocks noChangeArrowheads="1"/>
          </p:cNvSpPr>
          <p:nvPr/>
        </p:nvSpPr>
        <p:spPr bwMode="auto">
          <a:xfrm>
            <a:off x="3733800" y="2514600"/>
            <a:ext cx="1584325" cy="334963"/>
          </a:xfrm>
          <a:prstGeom prst="rect">
            <a:avLst/>
          </a:prstGeom>
          <a:noFill/>
          <a:ln w="9525" algn="ctr">
            <a:noFill/>
            <a:miter lim="800000"/>
            <a:headEnd/>
            <a:tailEnd/>
          </a:ln>
        </p:spPr>
        <p:txBody>
          <a:bodyPr wrap="none">
            <a:spAutoFit/>
          </a:bodyPr>
          <a:lstStyle/>
          <a:p>
            <a:r>
              <a:rPr lang="en-US" sz="1600">
                <a:solidFill>
                  <a:schemeClr val="tx1"/>
                </a:solidFill>
              </a:rPr>
              <a:t>Sell Call @ $85</a:t>
            </a:r>
          </a:p>
        </p:txBody>
      </p:sp>
      <p:sp>
        <p:nvSpPr>
          <p:cNvPr id="230409" name="Text Box 8"/>
          <p:cNvSpPr txBox="1">
            <a:spLocks noChangeArrowheads="1"/>
          </p:cNvSpPr>
          <p:nvPr/>
        </p:nvSpPr>
        <p:spPr bwMode="auto">
          <a:xfrm>
            <a:off x="3954463" y="3336925"/>
            <a:ext cx="1554162" cy="336550"/>
          </a:xfrm>
          <a:prstGeom prst="rect">
            <a:avLst/>
          </a:prstGeom>
          <a:noFill/>
          <a:ln w="9525" algn="ctr">
            <a:noFill/>
            <a:miter lim="800000"/>
            <a:headEnd/>
            <a:tailEnd/>
          </a:ln>
        </p:spPr>
        <p:txBody>
          <a:bodyPr wrap="none">
            <a:spAutoFit/>
          </a:bodyPr>
          <a:lstStyle/>
          <a:p>
            <a:r>
              <a:rPr lang="en-US" sz="1600">
                <a:solidFill>
                  <a:schemeClr val="tx1"/>
                </a:solidFill>
              </a:rPr>
              <a:t>Buy Put @ $60</a:t>
            </a:r>
          </a:p>
        </p:txBody>
      </p:sp>
      <p:sp>
        <p:nvSpPr>
          <p:cNvPr id="230410" name="Text Box 9"/>
          <p:cNvSpPr txBox="1">
            <a:spLocks noChangeArrowheads="1"/>
          </p:cNvSpPr>
          <p:nvPr/>
        </p:nvSpPr>
        <p:spPr bwMode="auto">
          <a:xfrm>
            <a:off x="4038600" y="1905000"/>
            <a:ext cx="862013" cy="336550"/>
          </a:xfrm>
          <a:prstGeom prst="rect">
            <a:avLst/>
          </a:prstGeom>
          <a:noFill/>
          <a:ln w="9525" algn="ctr">
            <a:noFill/>
            <a:miter lim="800000"/>
            <a:headEnd/>
            <a:tailEnd/>
          </a:ln>
        </p:spPr>
        <p:txBody>
          <a:bodyPr wrap="none">
            <a:spAutoFit/>
          </a:bodyPr>
          <a:lstStyle/>
          <a:p>
            <a:r>
              <a:rPr lang="en-US" sz="1600" b="1">
                <a:solidFill>
                  <a:schemeClr val="tx1"/>
                </a:solidFill>
              </a:rPr>
              <a:t>4/25/07</a:t>
            </a:r>
          </a:p>
        </p:txBody>
      </p:sp>
      <p:sp>
        <p:nvSpPr>
          <p:cNvPr id="230411" name="Text Box 10"/>
          <p:cNvSpPr txBox="1">
            <a:spLocks noChangeArrowheads="1"/>
          </p:cNvSpPr>
          <p:nvPr/>
        </p:nvSpPr>
        <p:spPr bwMode="auto">
          <a:xfrm>
            <a:off x="4191000" y="3886200"/>
            <a:ext cx="862013" cy="336550"/>
          </a:xfrm>
          <a:prstGeom prst="rect">
            <a:avLst/>
          </a:prstGeom>
          <a:noFill/>
          <a:ln w="9525" algn="ctr">
            <a:noFill/>
            <a:miter lim="800000"/>
            <a:headEnd/>
            <a:tailEnd/>
          </a:ln>
        </p:spPr>
        <p:txBody>
          <a:bodyPr wrap="none">
            <a:spAutoFit/>
          </a:bodyPr>
          <a:lstStyle/>
          <a:p>
            <a:r>
              <a:rPr lang="en-US" sz="1600" b="1">
                <a:solidFill>
                  <a:schemeClr val="tx1"/>
                </a:solidFill>
              </a:rPr>
              <a:t>5/23/08</a:t>
            </a:r>
          </a:p>
        </p:txBody>
      </p:sp>
      <p:sp>
        <p:nvSpPr>
          <p:cNvPr id="230412" name="Line 11"/>
          <p:cNvSpPr>
            <a:spLocks noChangeShapeType="1"/>
          </p:cNvSpPr>
          <p:nvPr/>
        </p:nvSpPr>
        <p:spPr bwMode="auto">
          <a:xfrm>
            <a:off x="3657600" y="4648200"/>
            <a:ext cx="2541588" cy="0"/>
          </a:xfrm>
          <a:prstGeom prst="line">
            <a:avLst/>
          </a:prstGeom>
          <a:noFill/>
          <a:ln w="9525">
            <a:solidFill>
              <a:schemeClr val="tx1"/>
            </a:solidFill>
            <a:round/>
            <a:headEnd/>
            <a:tailEnd type="triangle" w="med" len="med"/>
          </a:ln>
        </p:spPr>
        <p:txBody>
          <a:bodyPr/>
          <a:lstStyle/>
          <a:p>
            <a:endParaRPr lang="en-US"/>
          </a:p>
        </p:txBody>
      </p:sp>
      <p:sp>
        <p:nvSpPr>
          <p:cNvPr id="230413" name="Text Box 12"/>
          <p:cNvSpPr txBox="1">
            <a:spLocks noChangeArrowheads="1"/>
          </p:cNvSpPr>
          <p:nvPr/>
        </p:nvSpPr>
        <p:spPr bwMode="auto">
          <a:xfrm>
            <a:off x="4038600" y="4267200"/>
            <a:ext cx="1381125" cy="336550"/>
          </a:xfrm>
          <a:prstGeom prst="rect">
            <a:avLst/>
          </a:prstGeom>
          <a:noFill/>
          <a:ln w="9525" algn="ctr">
            <a:noFill/>
            <a:miter lim="800000"/>
            <a:headEnd/>
            <a:tailEnd/>
          </a:ln>
        </p:spPr>
        <p:txBody>
          <a:bodyPr wrap="none">
            <a:spAutoFit/>
          </a:bodyPr>
          <a:lstStyle/>
          <a:p>
            <a:r>
              <a:rPr lang="en-US" sz="1600">
                <a:solidFill>
                  <a:schemeClr val="tx1"/>
                </a:solidFill>
              </a:rPr>
              <a:t>Pay  $132.25</a:t>
            </a:r>
          </a:p>
        </p:txBody>
      </p:sp>
      <p:sp>
        <p:nvSpPr>
          <p:cNvPr id="230414" name="Text Box 13"/>
          <p:cNvSpPr txBox="1">
            <a:spLocks noChangeArrowheads="1"/>
          </p:cNvSpPr>
          <p:nvPr/>
        </p:nvSpPr>
        <p:spPr bwMode="auto">
          <a:xfrm>
            <a:off x="4114800" y="5029200"/>
            <a:ext cx="1539875" cy="581025"/>
          </a:xfrm>
          <a:prstGeom prst="rect">
            <a:avLst/>
          </a:prstGeom>
          <a:noFill/>
          <a:ln w="9525" algn="ctr">
            <a:noFill/>
            <a:miter lim="800000"/>
            <a:headEnd/>
            <a:tailEnd/>
          </a:ln>
        </p:spPr>
        <p:txBody>
          <a:bodyPr wrap="none">
            <a:spAutoFit/>
          </a:bodyPr>
          <a:lstStyle/>
          <a:p>
            <a:r>
              <a:rPr lang="en-US" sz="1600">
                <a:solidFill>
                  <a:schemeClr val="tx1"/>
                </a:solidFill>
              </a:rPr>
              <a:t>Buy 1,000 bbl. </a:t>
            </a:r>
          </a:p>
          <a:p>
            <a:r>
              <a:rPr lang="en-US" sz="1600">
                <a:solidFill>
                  <a:schemeClr val="tx1"/>
                </a:solidFill>
              </a:rPr>
              <a:t>WTI crude</a:t>
            </a:r>
          </a:p>
        </p:txBody>
      </p:sp>
      <p:sp>
        <p:nvSpPr>
          <p:cNvPr id="230415" name="Line 14"/>
          <p:cNvSpPr>
            <a:spLocks noChangeShapeType="1"/>
          </p:cNvSpPr>
          <p:nvPr/>
        </p:nvSpPr>
        <p:spPr bwMode="auto">
          <a:xfrm flipH="1">
            <a:off x="3657600" y="4876800"/>
            <a:ext cx="242570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3"/>
          <p:cNvSpPr>
            <a:spLocks noGrp="1"/>
          </p:cNvSpPr>
          <p:nvPr>
            <p:ph type="sldNum" sz="quarter" idx="11"/>
          </p:nvPr>
        </p:nvSpPr>
        <p:spPr/>
        <p:txBody>
          <a:bodyPr/>
          <a:lstStyle/>
          <a:p>
            <a:pPr>
              <a:defRPr/>
            </a:pPr>
            <a:fld id="{8E7F38CF-3E7A-4161-BAEC-BD3A0A5929B0}" type="slidenum">
              <a:rPr lang="en-US"/>
              <a:pPr>
                <a:defRPr/>
              </a:pPr>
              <a:t>33</a:t>
            </a:fld>
            <a:endParaRPr lang="en-US"/>
          </a:p>
        </p:txBody>
      </p:sp>
      <p:sp>
        <p:nvSpPr>
          <p:cNvPr id="231427" name="Rectangle 2"/>
          <p:cNvSpPr>
            <a:spLocks noGrp="1" noChangeArrowheads="1"/>
          </p:cNvSpPr>
          <p:nvPr>
            <p:ph type="title"/>
          </p:nvPr>
        </p:nvSpPr>
        <p:spPr>
          <a:xfrm>
            <a:off x="0" y="228600"/>
            <a:ext cx="9144000" cy="639763"/>
          </a:xfrm>
        </p:spPr>
        <p:txBody>
          <a:bodyPr>
            <a:normAutofit fontScale="90000"/>
          </a:bodyPr>
          <a:lstStyle/>
          <a:p>
            <a:pPr eaLnBrk="1" hangingPunct="1"/>
            <a:r>
              <a:rPr lang="en-US" smtClean="0">
                <a:solidFill>
                  <a:schemeClr val="tx1"/>
                </a:solidFill>
              </a:rPr>
              <a:t>Choice 3: Exchange for Physical</a:t>
            </a:r>
          </a:p>
        </p:txBody>
      </p:sp>
      <p:sp>
        <p:nvSpPr>
          <p:cNvPr id="231428" name="Rectangle 3"/>
          <p:cNvSpPr>
            <a:spLocks noChangeArrowheads="1"/>
          </p:cNvSpPr>
          <p:nvPr/>
        </p:nvSpPr>
        <p:spPr bwMode="auto">
          <a:xfrm>
            <a:off x="2209800" y="1447800"/>
            <a:ext cx="1524000" cy="1676400"/>
          </a:xfrm>
          <a:prstGeom prst="rect">
            <a:avLst/>
          </a:prstGeom>
          <a:solidFill>
            <a:srgbClr val="00FF99"/>
          </a:solidFill>
          <a:ln w="12700">
            <a:solidFill>
              <a:schemeClr val="tx1"/>
            </a:solidFill>
            <a:miter lim="800000"/>
            <a:headEnd type="none" w="sm" len="sm"/>
            <a:tailEnd type="none" w="sm" len="sm"/>
          </a:ln>
        </p:spPr>
        <p:txBody>
          <a:bodyPr wrap="none" anchor="ctr"/>
          <a:lstStyle/>
          <a:p>
            <a:pPr algn="ctr"/>
            <a:r>
              <a:rPr lang="en-US" sz="2000">
                <a:solidFill>
                  <a:schemeClr val="tx1"/>
                </a:solidFill>
              </a:rPr>
              <a:t>Producer</a:t>
            </a:r>
          </a:p>
        </p:txBody>
      </p:sp>
      <p:sp>
        <p:nvSpPr>
          <p:cNvPr id="231429" name="Rectangle 4"/>
          <p:cNvSpPr>
            <a:spLocks noChangeArrowheads="1"/>
          </p:cNvSpPr>
          <p:nvPr/>
        </p:nvSpPr>
        <p:spPr bwMode="auto">
          <a:xfrm>
            <a:off x="7010400" y="1447800"/>
            <a:ext cx="1524000" cy="1676400"/>
          </a:xfrm>
          <a:prstGeom prst="rect">
            <a:avLst/>
          </a:prstGeom>
          <a:solidFill>
            <a:srgbClr val="99CCFF"/>
          </a:solidFill>
          <a:ln w="12700">
            <a:solidFill>
              <a:schemeClr val="tx1"/>
            </a:solidFill>
            <a:miter lim="800000"/>
            <a:headEnd type="none" w="sm" len="sm"/>
            <a:tailEnd type="none" w="sm" len="sm"/>
          </a:ln>
        </p:spPr>
        <p:txBody>
          <a:bodyPr wrap="none" anchor="ctr"/>
          <a:lstStyle/>
          <a:p>
            <a:pPr algn="ctr"/>
            <a:r>
              <a:rPr lang="en-US" sz="2000">
                <a:solidFill>
                  <a:schemeClr val="tx1"/>
                </a:solidFill>
              </a:rPr>
              <a:t>Counterparty</a:t>
            </a:r>
          </a:p>
        </p:txBody>
      </p:sp>
      <p:sp>
        <p:nvSpPr>
          <p:cNvPr id="231430" name="Rectangle 5"/>
          <p:cNvSpPr>
            <a:spLocks noChangeArrowheads="1"/>
          </p:cNvSpPr>
          <p:nvPr/>
        </p:nvSpPr>
        <p:spPr bwMode="auto">
          <a:xfrm>
            <a:off x="2209800" y="4800600"/>
            <a:ext cx="1524000" cy="1676400"/>
          </a:xfrm>
          <a:prstGeom prst="rect">
            <a:avLst/>
          </a:prstGeom>
          <a:solidFill>
            <a:srgbClr val="FF0000"/>
          </a:solidFill>
          <a:ln w="12700">
            <a:solidFill>
              <a:schemeClr val="tx1"/>
            </a:solidFill>
            <a:miter lim="800000"/>
            <a:headEnd type="none" w="sm" len="sm"/>
            <a:tailEnd type="none" w="sm" len="sm"/>
          </a:ln>
        </p:spPr>
        <p:txBody>
          <a:bodyPr wrap="none" anchor="ctr"/>
          <a:lstStyle/>
          <a:p>
            <a:pPr algn="ctr"/>
            <a:r>
              <a:rPr lang="en-US" sz="2000">
                <a:solidFill>
                  <a:schemeClr val="tx1"/>
                </a:solidFill>
              </a:rPr>
              <a:t>NYMEX</a:t>
            </a:r>
          </a:p>
        </p:txBody>
      </p:sp>
      <p:sp>
        <p:nvSpPr>
          <p:cNvPr id="231431" name="Line 6"/>
          <p:cNvSpPr>
            <a:spLocks noChangeShapeType="1"/>
          </p:cNvSpPr>
          <p:nvPr/>
        </p:nvSpPr>
        <p:spPr bwMode="auto">
          <a:xfrm flipH="1">
            <a:off x="3733800" y="1600200"/>
            <a:ext cx="3276600" cy="0"/>
          </a:xfrm>
          <a:prstGeom prst="line">
            <a:avLst/>
          </a:prstGeom>
          <a:noFill/>
          <a:ln w="19050">
            <a:solidFill>
              <a:schemeClr val="tx1"/>
            </a:solidFill>
            <a:round/>
            <a:headEnd/>
            <a:tailEnd type="triangle" w="med" len="med"/>
          </a:ln>
        </p:spPr>
        <p:txBody>
          <a:bodyPr wrap="none" anchor="ctr"/>
          <a:lstStyle/>
          <a:p>
            <a:endParaRPr lang="en-US"/>
          </a:p>
        </p:txBody>
      </p:sp>
      <p:sp>
        <p:nvSpPr>
          <p:cNvPr id="231432" name="Text Box 7"/>
          <p:cNvSpPr txBox="1">
            <a:spLocks noChangeArrowheads="1"/>
          </p:cNvSpPr>
          <p:nvPr/>
        </p:nvSpPr>
        <p:spPr bwMode="auto">
          <a:xfrm>
            <a:off x="4114800" y="1312863"/>
            <a:ext cx="2762250" cy="336550"/>
          </a:xfrm>
          <a:prstGeom prst="rect">
            <a:avLst/>
          </a:prstGeom>
          <a:noFill/>
          <a:ln w="12700">
            <a:noFill/>
            <a:miter lim="800000"/>
            <a:headEnd type="none" w="sm" len="sm"/>
            <a:tailEnd type="none" w="sm" len="sm"/>
          </a:ln>
        </p:spPr>
        <p:txBody>
          <a:bodyPr wrap="none">
            <a:spAutoFit/>
          </a:bodyPr>
          <a:lstStyle/>
          <a:p>
            <a:r>
              <a:rPr lang="en-US" sz="1600">
                <a:solidFill>
                  <a:schemeClr val="tx1"/>
                </a:solidFill>
              </a:rPr>
              <a:t>Price = $80 - $5.00 = $75.00</a:t>
            </a:r>
          </a:p>
        </p:txBody>
      </p:sp>
      <p:sp>
        <p:nvSpPr>
          <p:cNvPr id="231433" name="Line 8"/>
          <p:cNvSpPr>
            <a:spLocks noChangeShapeType="1"/>
          </p:cNvSpPr>
          <p:nvPr/>
        </p:nvSpPr>
        <p:spPr bwMode="auto">
          <a:xfrm>
            <a:off x="381000" y="2362200"/>
            <a:ext cx="1828800" cy="0"/>
          </a:xfrm>
          <a:prstGeom prst="line">
            <a:avLst/>
          </a:prstGeom>
          <a:noFill/>
          <a:ln w="19050">
            <a:solidFill>
              <a:schemeClr val="tx1"/>
            </a:solidFill>
            <a:round/>
            <a:headEnd/>
            <a:tailEnd type="triangle" w="med" len="med"/>
          </a:ln>
        </p:spPr>
        <p:txBody>
          <a:bodyPr wrap="none" anchor="ctr"/>
          <a:lstStyle/>
          <a:p>
            <a:endParaRPr lang="en-US"/>
          </a:p>
        </p:txBody>
      </p:sp>
      <p:sp>
        <p:nvSpPr>
          <p:cNvPr id="231434" name="Text Box 9"/>
          <p:cNvSpPr txBox="1">
            <a:spLocks noChangeArrowheads="1"/>
          </p:cNvSpPr>
          <p:nvPr/>
        </p:nvSpPr>
        <p:spPr bwMode="auto">
          <a:xfrm>
            <a:off x="533400" y="2024063"/>
            <a:ext cx="1549400" cy="336550"/>
          </a:xfrm>
          <a:prstGeom prst="rect">
            <a:avLst/>
          </a:prstGeom>
          <a:noFill/>
          <a:ln w="12700">
            <a:noFill/>
            <a:miter lim="800000"/>
            <a:headEnd type="none" w="sm" len="sm"/>
            <a:tailEnd type="none" w="sm" len="sm"/>
          </a:ln>
        </p:spPr>
        <p:txBody>
          <a:bodyPr wrap="none">
            <a:spAutoFit/>
          </a:bodyPr>
          <a:lstStyle/>
          <a:p>
            <a:r>
              <a:rPr lang="en-US" sz="1600">
                <a:solidFill>
                  <a:schemeClr val="tx1"/>
                </a:solidFill>
              </a:rPr>
              <a:t>Produce Crude</a:t>
            </a:r>
          </a:p>
        </p:txBody>
      </p:sp>
      <p:sp>
        <p:nvSpPr>
          <p:cNvPr id="231435" name="Line 10"/>
          <p:cNvSpPr>
            <a:spLocks noChangeShapeType="1"/>
          </p:cNvSpPr>
          <p:nvPr/>
        </p:nvSpPr>
        <p:spPr bwMode="auto">
          <a:xfrm>
            <a:off x="3733800" y="2743200"/>
            <a:ext cx="3276600" cy="0"/>
          </a:xfrm>
          <a:prstGeom prst="line">
            <a:avLst/>
          </a:prstGeom>
          <a:noFill/>
          <a:ln w="19050">
            <a:solidFill>
              <a:schemeClr val="tx1"/>
            </a:solidFill>
            <a:round/>
            <a:headEnd/>
            <a:tailEnd type="triangle" w="med" len="med"/>
          </a:ln>
        </p:spPr>
        <p:txBody>
          <a:bodyPr wrap="none" anchor="ctr"/>
          <a:lstStyle/>
          <a:p>
            <a:endParaRPr lang="en-US"/>
          </a:p>
        </p:txBody>
      </p:sp>
      <p:sp>
        <p:nvSpPr>
          <p:cNvPr id="231436" name="Text Box 11"/>
          <p:cNvSpPr txBox="1">
            <a:spLocks noChangeArrowheads="1"/>
          </p:cNvSpPr>
          <p:nvPr/>
        </p:nvSpPr>
        <p:spPr bwMode="auto">
          <a:xfrm>
            <a:off x="4343400" y="2360613"/>
            <a:ext cx="1423988" cy="336550"/>
          </a:xfrm>
          <a:prstGeom prst="rect">
            <a:avLst/>
          </a:prstGeom>
          <a:noFill/>
          <a:ln w="12700">
            <a:noFill/>
            <a:miter lim="800000"/>
            <a:headEnd type="none" w="sm" len="sm"/>
            <a:tailEnd type="none" w="sm" len="sm"/>
          </a:ln>
        </p:spPr>
        <p:txBody>
          <a:bodyPr wrap="none">
            <a:spAutoFit/>
          </a:bodyPr>
          <a:lstStyle/>
          <a:p>
            <a:r>
              <a:rPr lang="en-US" sz="1600">
                <a:solidFill>
                  <a:schemeClr val="tx1"/>
                </a:solidFill>
              </a:rPr>
              <a:t>Deliver Crude</a:t>
            </a:r>
          </a:p>
        </p:txBody>
      </p:sp>
      <p:grpSp>
        <p:nvGrpSpPr>
          <p:cNvPr id="2" name="Group 12"/>
          <p:cNvGrpSpPr>
            <a:grpSpLocks/>
          </p:cNvGrpSpPr>
          <p:nvPr/>
        </p:nvGrpSpPr>
        <p:grpSpPr bwMode="auto">
          <a:xfrm>
            <a:off x="2592388" y="3138488"/>
            <a:ext cx="1238250" cy="1676400"/>
            <a:chOff x="1920" y="1824"/>
            <a:chExt cx="525" cy="1152"/>
          </a:xfrm>
        </p:grpSpPr>
        <p:sp>
          <p:nvSpPr>
            <p:cNvPr id="231438" name="Line 13"/>
            <p:cNvSpPr>
              <a:spLocks noChangeShapeType="1"/>
            </p:cNvSpPr>
            <p:nvPr/>
          </p:nvSpPr>
          <p:spPr bwMode="auto">
            <a:xfrm rot="5400000" flipH="1" flipV="1">
              <a:off x="1728" y="2400"/>
              <a:ext cx="1152" cy="0"/>
            </a:xfrm>
            <a:prstGeom prst="line">
              <a:avLst/>
            </a:prstGeom>
            <a:noFill/>
            <a:ln w="19050">
              <a:solidFill>
                <a:schemeClr val="tx1"/>
              </a:solidFill>
              <a:round/>
              <a:headEnd/>
              <a:tailEnd type="triangle" w="med" len="med"/>
            </a:ln>
          </p:spPr>
          <p:txBody>
            <a:bodyPr wrap="none" anchor="ctr"/>
            <a:lstStyle/>
            <a:p>
              <a:endParaRPr lang="en-US"/>
            </a:p>
          </p:txBody>
        </p:sp>
        <p:sp>
          <p:nvSpPr>
            <p:cNvPr id="231439" name="Text Box 14"/>
            <p:cNvSpPr txBox="1">
              <a:spLocks noChangeArrowheads="1"/>
            </p:cNvSpPr>
            <p:nvPr/>
          </p:nvSpPr>
          <p:spPr bwMode="auto">
            <a:xfrm rot="-5400000">
              <a:off x="2097" y="2257"/>
              <a:ext cx="553" cy="142"/>
            </a:xfrm>
            <a:prstGeom prst="rect">
              <a:avLst/>
            </a:prstGeom>
            <a:noFill/>
            <a:ln w="12700">
              <a:noFill/>
              <a:miter lim="800000"/>
              <a:headEnd type="none" w="sm" len="sm"/>
              <a:tailEnd type="none" w="sm" len="sm"/>
            </a:ln>
          </p:spPr>
          <p:txBody>
            <a:bodyPr wrap="none">
              <a:spAutoFit/>
            </a:bodyPr>
            <a:lstStyle/>
            <a:p>
              <a:r>
                <a:rPr lang="en-US" sz="1600">
                  <a:solidFill>
                    <a:schemeClr val="tx1"/>
                  </a:solidFill>
                </a:rPr>
                <a:t>$80.00</a:t>
              </a:r>
            </a:p>
          </p:txBody>
        </p:sp>
        <p:sp>
          <p:nvSpPr>
            <p:cNvPr id="231440" name="Text Box 15"/>
            <p:cNvSpPr txBox="1">
              <a:spLocks noChangeArrowheads="1"/>
            </p:cNvSpPr>
            <p:nvPr/>
          </p:nvSpPr>
          <p:spPr bwMode="auto">
            <a:xfrm rot="-5400000">
              <a:off x="1674" y="2356"/>
              <a:ext cx="636" cy="143"/>
            </a:xfrm>
            <a:prstGeom prst="rect">
              <a:avLst/>
            </a:prstGeom>
            <a:noFill/>
            <a:ln w="12700">
              <a:noFill/>
              <a:miter lim="800000"/>
              <a:headEnd type="none" w="sm" len="sm"/>
              <a:tailEnd type="none" w="sm" len="sm"/>
            </a:ln>
          </p:spPr>
          <p:txBody>
            <a:bodyPr wrap="none">
              <a:spAutoFit/>
            </a:bodyPr>
            <a:lstStyle/>
            <a:p>
              <a:r>
                <a:rPr lang="en-US" sz="1600">
                  <a:solidFill>
                    <a:schemeClr val="tx1"/>
                  </a:solidFill>
                </a:rPr>
                <a:t>Sell Call</a:t>
              </a:r>
            </a:p>
          </p:txBody>
        </p:sp>
        <p:sp>
          <p:nvSpPr>
            <p:cNvPr id="231441" name="Line 16"/>
            <p:cNvSpPr>
              <a:spLocks noChangeShapeType="1"/>
            </p:cNvSpPr>
            <p:nvPr/>
          </p:nvSpPr>
          <p:spPr bwMode="auto">
            <a:xfrm rot="16200000" flipH="1">
              <a:off x="1536" y="2400"/>
              <a:ext cx="1152" cy="0"/>
            </a:xfrm>
            <a:prstGeom prst="line">
              <a:avLst/>
            </a:prstGeom>
            <a:noFill/>
            <a:ln w="19050">
              <a:solidFill>
                <a:schemeClr val="tx1"/>
              </a:solidFill>
              <a:round/>
              <a:headEnd/>
              <a:tailEnd type="triangle" w="med" len="me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a:defRPr/>
            </a:pPr>
            <a:fld id="{74FF3CCB-5D9A-4A43-9A72-464D125A633E}" type="slidenum">
              <a:rPr lang="en-US"/>
              <a:pPr>
                <a:defRPr/>
              </a:pPr>
              <a:t>34</a:t>
            </a:fld>
            <a:endParaRPr lang="en-US"/>
          </a:p>
        </p:txBody>
      </p:sp>
      <p:sp>
        <p:nvSpPr>
          <p:cNvPr id="234499" name="Rectangle 2"/>
          <p:cNvSpPr>
            <a:spLocks noChangeArrowheads="1"/>
          </p:cNvSpPr>
          <p:nvPr/>
        </p:nvSpPr>
        <p:spPr bwMode="auto">
          <a:xfrm>
            <a:off x="990600" y="2057400"/>
            <a:ext cx="7239000" cy="2590800"/>
          </a:xfrm>
          <a:prstGeom prst="rect">
            <a:avLst/>
          </a:prstGeom>
          <a:noFill/>
          <a:ln w="9525">
            <a:noFill/>
            <a:miter lim="800000"/>
            <a:headEnd/>
            <a:tailEnd/>
          </a:ln>
        </p:spPr>
        <p:txBody>
          <a:bodyPr lIns="0" tIns="0" rIns="0" bIns="0" anchor="ctr"/>
          <a:lstStyle/>
          <a:p>
            <a:pPr algn="ctr"/>
            <a:r>
              <a:rPr lang="en-US" sz="6000">
                <a:solidFill>
                  <a:schemeClr val="tx1"/>
                </a:solidFill>
              </a:rPr>
              <a:t>Types of Instruments:</a:t>
            </a:r>
            <a:br>
              <a:rPr lang="en-US" sz="6000">
                <a:solidFill>
                  <a:schemeClr val="tx1"/>
                </a:solidFill>
              </a:rPr>
            </a:br>
            <a:r>
              <a:rPr lang="en-US" sz="6000">
                <a:solidFill>
                  <a:schemeClr val="tx1"/>
                </a:solidFill>
              </a:rPr>
              <a:t>Forward Agreements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p>
            <a:pPr>
              <a:defRPr/>
            </a:pPr>
            <a:fld id="{B67766D6-4085-4730-960B-E6EF60D63124}" type="slidenum">
              <a:rPr lang="en-US"/>
              <a:pPr>
                <a:defRPr/>
              </a:pPr>
              <a:t>35</a:t>
            </a:fld>
            <a:endParaRPr lang="en-US"/>
          </a:p>
        </p:txBody>
      </p:sp>
      <p:sp>
        <p:nvSpPr>
          <p:cNvPr id="235523" name="Rectangle 2"/>
          <p:cNvSpPr>
            <a:spLocks noGrp="1" noChangeArrowheads="1"/>
          </p:cNvSpPr>
          <p:nvPr>
            <p:ph type="title"/>
          </p:nvPr>
        </p:nvSpPr>
        <p:spPr>
          <a:xfrm>
            <a:off x="2263775" y="228600"/>
            <a:ext cx="5589588" cy="358775"/>
          </a:xfrm>
          <a:noFill/>
        </p:spPr>
        <p:txBody>
          <a:bodyPr lIns="92075" tIns="46038" rIns="92075" bIns="46038">
            <a:normAutofit fontScale="90000"/>
          </a:bodyPr>
          <a:lstStyle/>
          <a:p>
            <a:pPr eaLnBrk="1" hangingPunct="1"/>
            <a:r>
              <a:rPr lang="en-US" smtClean="0">
                <a:solidFill>
                  <a:schemeClr val="tx1"/>
                </a:solidFill>
              </a:rPr>
              <a:t>Physical Forward</a:t>
            </a:r>
          </a:p>
        </p:txBody>
      </p:sp>
      <p:sp>
        <p:nvSpPr>
          <p:cNvPr id="235524" name="Rectangle 3"/>
          <p:cNvSpPr>
            <a:spLocks noChangeArrowheads="1"/>
          </p:cNvSpPr>
          <p:nvPr/>
        </p:nvSpPr>
        <p:spPr bwMode="auto">
          <a:xfrm>
            <a:off x="609600" y="1446213"/>
            <a:ext cx="7543800" cy="1754187"/>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b="1" u="sng">
                <a:solidFill>
                  <a:schemeClr val="tx1"/>
                </a:solidFill>
              </a:rPr>
              <a:t>Monthly Fixed Price Deal</a:t>
            </a:r>
          </a:p>
          <a:p>
            <a:pPr eaLnBrk="0" hangingPunct="0">
              <a:spcBef>
                <a:spcPct val="50000"/>
              </a:spcBef>
            </a:pPr>
            <a:r>
              <a:rPr lang="en-US">
                <a:solidFill>
                  <a:schemeClr val="tx1"/>
                </a:solidFill>
              </a:rPr>
              <a:t>A physical forward is any transaction involving a fixed quantity of the actual physical commodity in a future time period.</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p:cNvSpPr>
            <a:spLocks noGrp="1"/>
          </p:cNvSpPr>
          <p:nvPr>
            <p:ph type="sldNum" sz="quarter" idx="11"/>
          </p:nvPr>
        </p:nvSpPr>
        <p:spPr/>
        <p:txBody>
          <a:bodyPr/>
          <a:lstStyle/>
          <a:p>
            <a:pPr>
              <a:defRPr/>
            </a:pPr>
            <a:fld id="{369E0825-4C74-424D-82CE-4BDE48DC580F}" type="slidenum">
              <a:rPr lang="en-US"/>
              <a:pPr>
                <a:defRPr/>
              </a:pPr>
              <a:t>36</a:t>
            </a:fld>
            <a:endParaRPr lang="en-US"/>
          </a:p>
        </p:txBody>
      </p:sp>
      <p:sp>
        <p:nvSpPr>
          <p:cNvPr id="236547" name="Rectangle 2"/>
          <p:cNvSpPr>
            <a:spLocks noGrp="1" noChangeArrowheads="1"/>
          </p:cNvSpPr>
          <p:nvPr>
            <p:ph type="title"/>
          </p:nvPr>
        </p:nvSpPr>
        <p:spPr>
          <a:xfrm>
            <a:off x="1165225" y="152400"/>
            <a:ext cx="7394575" cy="1143000"/>
          </a:xfrm>
          <a:noFill/>
        </p:spPr>
        <p:txBody>
          <a:bodyPr lIns="92075" tIns="46038" rIns="92075" bIns="46038"/>
          <a:lstStyle/>
          <a:p>
            <a:pPr eaLnBrk="1" hangingPunct="1"/>
            <a:r>
              <a:rPr lang="en-US" smtClean="0">
                <a:solidFill>
                  <a:schemeClr val="tx1"/>
                </a:solidFill>
              </a:rPr>
              <a:t>Forward Example</a:t>
            </a:r>
          </a:p>
        </p:txBody>
      </p:sp>
      <p:sp>
        <p:nvSpPr>
          <p:cNvPr id="236548" name="Rectangle 3"/>
          <p:cNvSpPr>
            <a:spLocks noChangeArrowheads="1"/>
          </p:cNvSpPr>
          <p:nvPr/>
        </p:nvSpPr>
        <p:spPr bwMode="auto">
          <a:xfrm>
            <a:off x="838200" y="1295400"/>
            <a:ext cx="7772400" cy="457200"/>
          </a:xfrm>
          <a:prstGeom prst="rect">
            <a:avLst/>
          </a:prstGeom>
          <a:noFill/>
          <a:ln w="9525" algn="ctr">
            <a:noFill/>
            <a:miter lim="800000"/>
            <a:headEnd/>
            <a:tailEnd/>
          </a:ln>
        </p:spPr>
        <p:txBody>
          <a:bodyPr>
            <a:spAutoFit/>
          </a:bodyPr>
          <a:lstStyle/>
          <a:p>
            <a:endParaRPr lang="en-US">
              <a:solidFill>
                <a:schemeClr val="tx1"/>
              </a:solidFill>
            </a:endParaRPr>
          </a:p>
        </p:txBody>
      </p:sp>
      <p:sp>
        <p:nvSpPr>
          <p:cNvPr id="236549" name="Text Box 4"/>
          <p:cNvSpPr txBox="1">
            <a:spLocks noChangeArrowheads="1"/>
          </p:cNvSpPr>
          <p:nvPr/>
        </p:nvSpPr>
        <p:spPr bwMode="auto">
          <a:xfrm>
            <a:off x="898525" y="1335088"/>
            <a:ext cx="7878763" cy="1552575"/>
          </a:xfrm>
          <a:prstGeom prst="rect">
            <a:avLst/>
          </a:prstGeom>
          <a:noFill/>
          <a:ln w="9525" algn="ctr">
            <a:noFill/>
            <a:miter lim="800000"/>
            <a:headEnd/>
            <a:tailEnd/>
          </a:ln>
        </p:spPr>
        <p:txBody>
          <a:bodyPr wrap="none">
            <a:spAutoFit/>
          </a:bodyPr>
          <a:lstStyle/>
          <a:p>
            <a:r>
              <a:rPr lang="en-US">
                <a:solidFill>
                  <a:schemeClr val="tx1"/>
                </a:solidFill>
              </a:rPr>
              <a:t>4/25/07:  Producer desires to hedge production for </a:t>
            </a:r>
          </a:p>
          <a:p>
            <a:r>
              <a:rPr lang="en-US">
                <a:solidFill>
                  <a:schemeClr val="tx1"/>
                </a:solidFill>
              </a:rPr>
              <a:t>Powder River Sour crude (spot price is $5.00 below WTI)</a:t>
            </a:r>
          </a:p>
          <a:p>
            <a:r>
              <a:rPr lang="en-US">
                <a:solidFill>
                  <a:schemeClr val="tx1"/>
                </a:solidFill>
              </a:rPr>
              <a:t>for AUG 08 using forward.   </a:t>
            </a:r>
            <a:r>
              <a:rPr lang="en-US" u="sng">
                <a:solidFill>
                  <a:schemeClr val="tx1"/>
                </a:solidFill>
              </a:rPr>
              <a:t>NYMEX Price - $70.25/bbl</a:t>
            </a:r>
            <a:r>
              <a:rPr lang="en-US">
                <a:solidFill>
                  <a:schemeClr val="tx1"/>
                </a:solidFill>
              </a:rPr>
              <a:t>.  </a:t>
            </a:r>
          </a:p>
          <a:p>
            <a:r>
              <a:rPr lang="en-US">
                <a:solidFill>
                  <a:schemeClr val="tx1"/>
                </a:solidFill>
              </a:rPr>
              <a:t>Forward agreement is $65.23.</a:t>
            </a:r>
          </a:p>
        </p:txBody>
      </p:sp>
      <p:grpSp>
        <p:nvGrpSpPr>
          <p:cNvPr id="2" name="Group 17"/>
          <p:cNvGrpSpPr>
            <a:grpSpLocks/>
          </p:cNvGrpSpPr>
          <p:nvPr/>
        </p:nvGrpSpPr>
        <p:grpSpPr bwMode="auto">
          <a:xfrm>
            <a:off x="2209800" y="3124200"/>
            <a:ext cx="5181600" cy="2317750"/>
            <a:chOff x="96" y="2016"/>
            <a:chExt cx="3264" cy="1460"/>
          </a:xfrm>
        </p:grpSpPr>
        <p:sp>
          <p:nvSpPr>
            <p:cNvPr id="236551" name="Text Box 5"/>
            <p:cNvSpPr txBox="1">
              <a:spLocks noChangeArrowheads="1"/>
            </p:cNvSpPr>
            <p:nvPr/>
          </p:nvSpPr>
          <p:spPr bwMode="auto">
            <a:xfrm>
              <a:off x="96" y="2256"/>
              <a:ext cx="1152" cy="984"/>
            </a:xfrm>
            <a:prstGeom prst="rect">
              <a:avLst/>
            </a:prstGeom>
            <a:solidFill>
              <a:schemeClr val="bg1"/>
            </a:solidFill>
            <a:ln w="9525" algn="ctr">
              <a:solidFill>
                <a:schemeClr val="tx1"/>
              </a:solidFill>
              <a:miter lim="800000"/>
              <a:headEnd/>
              <a:tailEnd/>
            </a:ln>
          </p:spPr>
          <p:txBody>
            <a:bodyPr>
              <a:spAutoFit/>
            </a:bodyPr>
            <a:lstStyle/>
            <a:p>
              <a:endParaRPr lang="en-US" dirty="0"/>
            </a:p>
            <a:p>
              <a:pPr algn="ctr"/>
              <a:r>
                <a:rPr lang="en-US" dirty="0"/>
                <a:t>Crude</a:t>
              </a:r>
            </a:p>
            <a:p>
              <a:pPr algn="ctr"/>
              <a:r>
                <a:rPr lang="en-US" dirty="0"/>
                <a:t>Purchaser</a:t>
              </a:r>
            </a:p>
            <a:p>
              <a:endParaRPr lang="en-US" dirty="0"/>
            </a:p>
          </p:txBody>
        </p:sp>
        <p:sp>
          <p:nvSpPr>
            <p:cNvPr id="236552" name="Text Box 6"/>
            <p:cNvSpPr txBox="1">
              <a:spLocks noChangeArrowheads="1"/>
            </p:cNvSpPr>
            <p:nvPr/>
          </p:nvSpPr>
          <p:spPr bwMode="auto">
            <a:xfrm>
              <a:off x="2304" y="2256"/>
              <a:ext cx="1056" cy="1214"/>
            </a:xfrm>
            <a:prstGeom prst="rect">
              <a:avLst/>
            </a:prstGeom>
            <a:solidFill>
              <a:schemeClr val="bg1"/>
            </a:solidFill>
            <a:ln w="9525" algn="ctr">
              <a:solidFill>
                <a:schemeClr val="tx1"/>
              </a:solidFill>
              <a:miter lim="800000"/>
              <a:headEnd/>
              <a:tailEnd/>
            </a:ln>
          </p:spPr>
          <p:txBody>
            <a:bodyPr>
              <a:spAutoFit/>
            </a:bodyPr>
            <a:lstStyle/>
            <a:p>
              <a:pPr algn="ctr"/>
              <a:endParaRPr lang="en-US" dirty="0"/>
            </a:p>
            <a:p>
              <a:pPr algn="ctr"/>
              <a:endParaRPr lang="en-US" dirty="0"/>
            </a:p>
            <a:p>
              <a:pPr algn="ctr"/>
              <a:r>
                <a:rPr lang="en-US" dirty="0"/>
                <a:t>Producer</a:t>
              </a:r>
            </a:p>
            <a:p>
              <a:pPr algn="ctr"/>
              <a:endParaRPr lang="en-US" dirty="0"/>
            </a:p>
            <a:p>
              <a:pPr algn="ctr"/>
              <a:endParaRPr lang="en-US" dirty="0"/>
            </a:p>
          </p:txBody>
        </p:sp>
        <p:sp>
          <p:nvSpPr>
            <p:cNvPr id="236553" name="Line 8"/>
            <p:cNvSpPr>
              <a:spLocks noChangeShapeType="1"/>
            </p:cNvSpPr>
            <p:nvPr/>
          </p:nvSpPr>
          <p:spPr bwMode="auto">
            <a:xfrm>
              <a:off x="1296" y="2256"/>
              <a:ext cx="1056" cy="0"/>
            </a:xfrm>
            <a:prstGeom prst="line">
              <a:avLst/>
            </a:prstGeom>
            <a:noFill/>
            <a:ln w="9525">
              <a:solidFill>
                <a:schemeClr val="tx1"/>
              </a:solidFill>
              <a:round/>
              <a:headEnd/>
              <a:tailEnd type="triangle" w="med" len="med"/>
            </a:ln>
          </p:spPr>
          <p:txBody>
            <a:bodyPr/>
            <a:lstStyle/>
            <a:p>
              <a:endParaRPr lang="en-US"/>
            </a:p>
          </p:txBody>
        </p:sp>
        <p:sp>
          <p:nvSpPr>
            <p:cNvPr id="236554" name="Line 9"/>
            <p:cNvSpPr>
              <a:spLocks noChangeShapeType="1"/>
            </p:cNvSpPr>
            <p:nvPr/>
          </p:nvSpPr>
          <p:spPr bwMode="auto">
            <a:xfrm flipH="1">
              <a:off x="1344" y="3216"/>
              <a:ext cx="1008" cy="0"/>
            </a:xfrm>
            <a:prstGeom prst="line">
              <a:avLst/>
            </a:prstGeom>
            <a:noFill/>
            <a:ln w="9525">
              <a:solidFill>
                <a:schemeClr val="tx1"/>
              </a:solidFill>
              <a:round/>
              <a:headEnd/>
              <a:tailEnd type="triangle" w="med" len="med"/>
            </a:ln>
          </p:spPr>
          <p:txBody>
            <a:bodyPr/>
            <a:lstStyle/>
            <a:p>
              <a:endParaRPr lang="en-US"/>
            </a:p>
          </p:txBody>
        </p:sp>
        <p:sp>
          <p:nvSpPr>
            <p:cNvPr id="236555" name="Text Box 12"/>
            <p:cNvSpPr txBox="1">
              <a:spLocks noChangeArrowheads="1"/>
            </p:cNvSpPr>
            <p:nvPr/>
          </p:nvSpPr>
          <p:spPr bwMode="auto">
            <a:xfrm>
              <a:off x="1440" y="2016"/>
              <a:ext cx="755" cy="212"/>
            </a:xfrm>
            <a:prstGeom prst="rect">
              <a:avLst/>
            </a:prstGeom>
            <a:noFill/>
            <a:ln w="9525" algn="ctr">
              <a:noFill/>
              <a:miter lim="800000"/>
              <a:headEnd/>
              <a:tailEnd/>
            </a:ln>
          </p:spPr>
          <p:txBody>
            <a:bodyPr wrap="none">
              <a:spAutoFit/>
            </a:bodyPr>
            <a:lstStyle/>
            <a:p>
              <a:r>
                <a:rPr lang="en-US" sz="1600">
                  <a:solidFill>
                    <a:schemeClr val="tx1"/>
                  </a:solidFill>
                </a:rPr>
                <a:t>Fixed Price</a:t>
              </a:r>
            </a:p>
          </p:txBody>
        </p:sp>
        <p:sp>
          <p:nvSpPr>
            <p:cNvPr id="236556" name="Text Box 13"/>
            <p:cNvSpPr txBox="1">
              <a:spLocks noChangeArrowheads="1"/>
            </p:cNvSpPr>
            <p:nvPr/>
          </p:nvSpPr>
          <p:spPr bwMode="auto">
            <a:xfrm>
              <a:off x="1104" y="3264"/>
              <a:ext cx="1203" cy="212"/>
            </a:xfrm>
            <a:prstGeom prst="rect">
              <a:avLst/>
            </a:prstGeom>
            <a:noFill/>
            <a:ln w="9525" algn="ctr">
              <a:noFill/>
              <a:miter lim="800000"/>
              <a:headEnd/>
              <a:tailEnd/>
            </a:ln>
          </p:spPr>
          <p:txBody>
            <a:bodyPr wrap="none">
              <a:spAutoFit/>
            </a:bodyPr>
            <a:lstStyle/>
            <a:p>
              <a:r>
                <a:rPr lang="en-US" sz="1600">
                  <a:solidFill>
                    <a:schemeClr val="tx1"/>
                  </a:solidFill>
                </a:rPr>
                <a:t>Sell AUG 08 Crude</a:t>
              </a:r>
            </a:p>
          </p:txBody>
        </p:sp>
        <p:sp>
          <p:nvSpPr>
            <p:cNvPr id="236557" name="Text Box 16"/>
            <p:cNvSpPr txBox="1">
              <a:spLocks noChangeArrowheads="1"/>
            </p:cNvSpPr>
            <p:nvPr/>
          </p:nvSpPr>
          <p:spPr bwMode="auto">
            <a:xfrm>
              <a:off x="1584" y="2304"/>
              <a:ext cx="507" cy="212"/>
            </a:xfrm>
            <a:prstGeom prst="rect">
              <a:avLst/>
            </a:prstGeom>
            <a:noFill/>
            <a:ln w="9525" algn="ctr">
              <a:noFill/>
              <a:miter lim="800000"/>
              <a:headEnd/>
              <a:tailEnd/>
            </a:ln>
          </p:spPr>
          <p:txBody>
            <a:bodyPr wrap="none">
              <a:spAutoFit/>
            </a:bodyPr>
            <a:lstStyle/>
            <a:p>
              <a:r>
                <a:rPr lang="en-US" sz="1600">
                  <a:solidFill>
                    <a:schemeClr val="tx1"/>
                  </a:solidFill>
                </a:rPr>
                <a:t>$65.23</a:t>
              </a:r>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3"/>
          <p:cNvSpPr>
            <a:spLocks noGrp="1"/>
          </p:cNvSpPr>
          <p:nvPr>
            <p:ph type="sldNum" sz="quarter" idx="11"/>
          </p:nvPr>
        </p:nvSpPr>
        <p:spPr/>
        <p:txBody>
          <a:bodyPr/>
          <a:lstStyle/>
          <a:p>
            <a:pPr>
              <a:defRPr/>
            </a:pPr>
            <a:fld id="{24424766-8967-49E5-A331-C4BFBFA9D567}" type="slidenum">
              <a:rPr lang="en-US"/>
              <a:pPr>
                <a:defRPr/>
              </a:pPr>
              <a:t>37</a:t>
            </a:fld>
            <a:endParaRPr lang="en-US"/>
          </a:p>
        </p:txBody>
      </p:sp>
      <p:sp>
        <p:nvSpPr>
          <p:cNvPr id="237571" name="Rectangle 2"/>
          <p:cNvSpPr>
            <a:spLocks noGrp="1" noChangeArrowheads="1"/>
          </p:cNvSpPr>
          <p:nvPr>
            <p:ph type="title"/>
          </p:nvPr>
        </p:nvSpPr>
        <p:spPr>
          <a:xfrm>
            <a:off x="762000" y="228600"/>
            <a:ext cx="7153275" cy="358775"/>
          </a:xfrm>
          <a:noFill/>
        </p:spPr>
        <p:txBody>
          <a:bodyPr lIns="92075" tIns="46038" rIns="92075" bIns="46038">
            <a:normAutofit fontScale="90000"/>
          </a:bodyPr>
          <a:lstStyle/>
          <a:p>
            <a:pPr eaLnBrk="1" hangingPunct="1"/>
            <a:r>
              <a:rPr lang="en-US" smtClean="0">
                <a:solidFill>
                  <a:schemeClr val="tx1"/>
                </a:solidFill>
              </a:rPr>
              <a:t>Forward Example</a:t>
            </a:r>
          </a:p>
        </p:txBody>
      </p:sp>
      <p:sp>
        <p:nvSpPr>
          <p:cNvPr id="237572" name="Rectangle 3"/>
          <p:cNvSpPr>
            <a:spLocks noChangeArrowheads="1"/>
          </p:cNvSpPr>
          <p:nvPr/>
        </p:nvSpPr>
        <p:spPr bwMode="auto">
          <a:xfrm>
            <a:off x="4495800" y="1981200"/>
            <a:ext cx="1143000" cy="396875"/>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2000">
                <a:solidFill>
                  <a:schemeClr val="tx1"/>
                </a:solidFill>
              </a:rPr>
              <a:t>$65.23</a:t>
            </a:r>
          </a:p>
        </p:txBody>
      </p:sp>
      <p:sp>
        <p:nvSpPr>
          <p:cNvPr id="237573" name="Rectangle 4"/>
          <p:cNvSpPr>
            <a:spLocks noChangeArrowheads="1"/>
          </p:cNvSpPr>
          <p:nvPr/>
        </p:nvSpPr>
        <p:spPr bwMode="auto">
          <a:xfrm>
            <a:off x="5486400" y="3581400"/>
            <a:ext cx="1828800" cy="1006475"/>
          </a:xfrm>
          <a:prstGeom prst="rect">
            <a:avLst/>
          </a:prstGeom>
          <a:noFill/>
          <a:ln w="9525">
            <a:noFill/>
            <a:miter lim="800000"/>
            <a:headEnd/>
            <a:tailEnd/>
          </a:ln>
        </p:spPr>
        <p:txBody>
          <a:bodyPr lIns="92075" tIns="46038" rIns="92075" bIns="46038">
            <a:spAutoFit/>
          </a:bodyPr>
          <a:lstStyle/>
          <a:p>
            <a:pPr algn="ctr" eaLnBrk="0" hangingPunct="0"/>
            <a:r>
              <a:rPr lang="en-US" sz="2000">
                <a:solidFill>
                  <a:schemeClr val="tx1"/>
                </a:solidFill>
              </a:rPr>
              <a:t>($0.02)</a:t>
            </a:r>
          </a:p>
          <a:p>
            <a:pPr algn="ctr" eaLnBrk="0" hangingPunct="0"/>
            <a:r>
              <a:rPr lang="en-US" sz="2000">
                <a:solidFill>
                  <a:schemeClr val="tx1"/>
                </a:solidFill>
              </a:rPr>
              <a:t>Index Premium</a:t>
            </a:r>
          </a:p>
        </p:txBody>
      </p:sp>
      <p:sp>
        <p:nvSpPr>
          <p:cNvPr id="237574" name="Rectangle 5"/>
          <p:cNvSpPr>
            <a:spLocks noChangeArrowheads="1"/>
          </p:cNvSpPr>
          <p:nvPr/>
        </p:nvSpPr>
        <p:spPr bwMode="auto">
          <a:xfrm>
            <a:off x="3352800" y="3581400"/>
            <a:ext cx="1676400" cy="701675"/>
          </a:xfrm>
          <a:prstGeom prst="rect">
            <a:avLst/>
          </a:prstGeom>
          <a:noFill/>
          <a:ln w="9525">
            <a:noFill/>
            <a:miter lim="800000"/>
            <a:headEnd/>
            <a:tailEnd/>
          </a:ln>
        </p:spPr>
        <p:txBody>
          <a:bodyPr lIns="92075" tIns="46038" rIns="92075" bIns="46038">
            <a:spAutoFit/>
          </a:bodyPr>
          <a:lstStyle/>
          <a:p>
            <a:pPr algn="ctr" eaLnBrk="0" hangingPunct="0"/>
            <a:r>
              <a:rPr lang="en-US" sz="2000">
                <a:solidFill>
                  <a:schemeClr val="tx1"/>
                </a:solidFill>
              </a:rPr>
              <a:t>($5.00) </a:t>
            </a:r>
          </a:p>
          <a:p>
            <a:pPr algn="ctr" eaLnBrk="0" hangingPunct="0"/>
            <a:r>
              <a:rPr lang="en-US" sz="2000">
                <a:solidFill>
                  <a:schemeClr val="tx1"/>
                </a:solidFill>
              </a:rPr>
              <a:t>Basis Price</a:t>
            </a:r>
          </a:p>
        </p:txBody>
      </p:sp>
      <p:sp>
        <p:nvSpPr>
          <p:cNvPr id="237575" name="Rectangle 6"/>
          <p:cNvSpPr>
            <a:spLocks noChangeArrowheads="1"/>
          </p:cNvSpPr>
          <p:nvPr/>
        </p:nvSpPr>
        <p:spPr bwMode="auto">
          <a:xfrm>
            <a:off x="1143000" y="3581400"/>
            <a:ext cx="1828800" cy="1006475"/>
          </a:xfrm>
          <a:prstGeom prst="rect">
            <a:avLst/>
          </a:prstGeom>
          <a:noFill/>
          <a:ln w="9525">
            <a:noFill/>
            <a:miter lim="800000"/>
            <a:headEnd/>
            <a:tailEnd/>
          </a:ln>
        </p:spPr>
        <p:txBody>
          <a:bodyPr lIns="92075" tIns="46038" rIns="92075" bIns="46038">
            <a:spAutoFit/>
          </a:bodyPr>
          <a:lstStyle/>
          <a:p>
            <a:pPr algn="ctr" eaLnBrk="0" hangingPunct="0"/>
            <a:r>
              <a:rPr lang="en-US" sz="2000">
                <a:solidFill>
                  <a:schemeClr val="tx1"/>
                </a:solidFill>
              </a:rPr>
              <a:t>$70.25</a:t>
            </a:r>
          </a:p>
          <a:p>
            <a:pPr algn="ctr" eaLnBrk="0" hangingPunct="0"/>
            <a:r>
              <a:rPr lang="en-US" sz="2000">
                <a:solidFill>
                  <a:schemeClr val="tx1"/>
                </a:solidFill>
              </a:rPr>
              <a:t>Fixed Price (NYMEX)</a:t>
            </a:r>
          </a:p>
        </p:txBody>
      </p:sp>
      <p:sp>
        <p:nvSpPr>
          <p:cNvPr id="237576" name="Line 7"/>
          <p:cNvSpPr>
            <a:spLocks noChangeShapeType="1"/>
          </p:cNvSpPr>
          <p:nvPr/>
        </p:nvSpPr>
        <p:spPr bwMode="auto">
          <a:xfrm>
            <a:off x="4171950" y="2820988"/>
            <a:ext cx="0" cy="66516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37577" name="Line 8"/>
          <p:cNvSpPr>
            <a:spLocks noChangeShapeType="1"/>
          </p:cNvSpPr>
          <p:nvPr/>
        </p:nvSpPr>
        <p:spPr bwMode="auto">
          <a:xfrm flipH="1">
            <a:off x="1905000" y="2819400"/>
            <a:ext cx="44958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37578" name="Line 9"/>
          <p:cNvSpPr>
            <a:spLocks noChangeShapeType="1"/>
          </p:cNvSpPr>
          <p:nvPr/>
        </p:nvSpPr>
        <p:spPr bwMode="auto">
          <a:xfrm>
            <a:off x="1905000" y="2820988"/>
            <a:ext cx="0" cy="66516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37579" name="Line 10"/>
          <p:cNvSpPr>
            <a:spLocks noChangeShapeType="1"/>
          </p:cNvSpPr>
          <p:nvPr/>
        </p:nvSpPr>
        <p:spPr bwMode="auto">
          <a:xfrm>
            <a:off x="6400800" y="2820988"/>
            <a:ext cx="0" cy="66516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37580" name="Line 12"/>
          <p:cNvSpPr>
            <a:spLocks noChangeShapeType="1"/>
          </p:cNvSpPr>
          <p:nvPr/>
        </p:nvSpPr>
        <p:spPr bwMode="auto">
          <a:xfrm flipV="1">
            <a:off x="5105400" y="2439988"/>
            <a:ext cx="0" cy="3794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37581" name="Rectangle 18"/>
          <p:cNvSpPr>
            <a:spLocks noChangeArrowheads="1"/>
          </p:cNvSpPr>
          <p:nvPr/>
        </p:nvSpPr>
        <p:spPr bwMode="auto">
          <a:xfrm>
            <a:off x="1981200" y="5181600"/>
            <a:ext cx="4648200" cy="396875"/>
          </a:xfrm>
          <a:prstGeom prst="rect">
            <a:avLst/>
          </a:prstGeom>
          <a:solidFill>
            <a:srgbClr val="FFFF66"/>
          </a:solidFill>
          <a:ln w="9525">
            <a:noFill/>
            <a:miter lim="800000"/>
            <a:headEnd/>
            <a:tailEnd/>
          </a:ln>
        </p:spPr>
        <p:txBody>
          <a:bodyPr lIns="92075" tIns="46038" rIns="92075" bIns="46038">
            <a:spAutoFit/>
          </a:bodyPr>
          <a:lstStyle/>
          <a:p>
            <a:pPr eaLnBrk="0" hangingPunct="0">
              <a:spcBef>
                <a:spcPct val="50000"/>
              </a:spcBef>
            </a:pPr>
            <a:r>
              <a:rPr lang="en-US" sz="2000"/>
              <a:t>Why the Index premium?</a:t>
            </a:r>
          </a:p>
        </p:txBody>
      </p:sp>
      <p:sp>
        <p:nvSpPr>
          <p:cNvPr id="237582" name="Rectangle 19"/>
          <p:cNvSpPr>
            <a:spLocks noChangeArrowheads="1"/>
          </p:cNvSpPr>
          <p:nvPr/>
        </p:nvSpPr>
        <p:spPr bwMode="auto">
          <a:xfrm>
            <a:off x="1746250" y="1295400"/>
            <a:ext cx="5873750" cy="457200"/>
          </a:xfrm>
          <a:prstGeom prst="rect">
            <a:avLst/>
          </a:prstGeom>
          <a:noFill/>
          <a:ln w="12700" algn="ctr">
            <a:noFill/>
            <a:miter lim="800000"/>
            <a:headEnd/>
            <a:tailEnd/>
          </a:ln>
        </p:spPr>
        <p:txBody>
          <a:bodyPr>
            <a:spAutoFit/>
          </a:bodyPr>
          <a:lstStyle/>
          <a:p>
            <a:r>
              <a:rPr lang="en-US" b="1" u="sng">
                <a:solidFill>
                  <a:schemeClr val="tx1"/>
                </a:solidFill>
              </a:rPr>
              <a:t>Monthly Fixed Price Deal at the Money</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a:defRPr/>
            </a:pPr>
            <a:fld id="{96B845A5-25F0-46A4-9CDB-D982E94895DA}" type="slidenum">
              <a:rPr lang="en-US"/>
              <a:pPr>
                <a:defRPr/>
              </a:pPr>
              <a:t>38</a:t>
            </a:fld>
            <a:endParaRPr lang="en-US"/>
          </a:p>
        </p:txBody>
      </p:sp>
      <p:sp>
        <p:nvSpPr>
          <p:cNvPr id="248835" name="Rectangle 2"/>
          <p:cNvSpPr>
            <a:spLocks noChangeArrowheads="1"/>
          </p:cNvSpPr>
          <p:nvPr/>
        </p:nvSpPr>
        <p:spPr bwMode="auto">
          <a:xfrm>
            <a:off x="990600" y="2057400"/>
            <a:ext cx="7239000" cy="2590800"/>
          </a:xfrm>
          <a:prstGeom prst="rect">
            <a:avLst/>
          </a:prstGeom>
          <a:noFill/>
          <a:ln w="9525">
            <a:noFill/>
            <a:miter lim="800000"/>
            <a:headEnd/>
            <a:tailEnd/>
          </a:ln>
        </p:spPr>
        <p:txBody>
          <a:bodyPr lIns="0" tIns="0" rIns="0" bIns="0" anchor="ctr"/>
          <a:lstStyle/>
          <a:p>
            <a:pPr algn="ctr"/>
            <a:r>
              <a:rPr lang="en-US" sz="6000">
                <a:solidFill>
                  <a:schemeClr val="tx1"/>
                </a:solidFill>
              </a:rPr>
              <a:t>Types of Instruments:</a:t>
            </a:r>
            <a:br>
              <a:rPr lang="en-US" sz="6000">
                <a:solidFill>
                  <a:schemeClr val="tx1"/>
                </a:solidFill>
              </a:rPr>
            </a:br>
            <a:r>
              <a:rPr lang="en-US" sz="6000">
                <a:solidFill>
                  <a:schemeClr val="tx1"/>
                </a:solidFill>
              </a:rPr>
              <a:t>Financial</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p>
            <a:pPr>
              <a:defRPr/>
            </a:pPr>
            <a:fld id="{BF5A594D-2302-4067-B988-3240F3B2AD65}" type="slidenum">
              <a:rPr lang="en-US"/>
              <a:pPr>
                <a:defRPr/>
              </a:pPr>
              <a:t>39</a:t>
            </a:fld>
            <a:endParaRPr lang="en-US"/>
          </a:p>
        </p:txBody>
      </p:sp>
      <p:sp>
        <p:nvSpPr>
          <p:cNvPr id="249859" name="Rectangle 2"/>
          <p:cNvSpPr>
            <a:spLocks noGrp="1" noChangeArrowheads="1"/>
          </p:cNvSpPr>
          <p:nvPr>
            <p:ph type="title"/>
          </p:nvPr>
        </p:nvSpPr>
        <p:spPr>
          <a:xfrm>
            <a:off x="1063625" y="152400"/>
            <a:ext cx="7394575" cy="1143000"/>
          </a:xfrm>
          <a:noFill/>
        </p:spPr>
        <p:txBody>
          <a:bodyPr lIns="92075" tIns="46038" rIns="92075" bIns="46038"/>
          <a:lstStyle/>
          <a:p>
            <a:pPr eaLnBrk="1" hangingPunct="1"/>
            <a:r>
              <a:rPr lang="en-US" smtClean="0">
                <a:solidFill>
                  <a:schemeClr val="tx1"/>
                </a:solidFill>
              </a:rPr>
              <a:t>Fixed for Floating Swaps</a:t>
            </a:r>
          </a:p>
        </p:txBody>
      </p:sp>
      <p:sp>
        <p:nvSpPr>
          <p:cNvPr id="249860" name="Rectangle 4"/>
          <p:cNvSpPr>
            <a:spLocks noChangeArrowheads="1"/>
          </p:cNvSpPr>
          <p:nvPr/>
        </p:nvSpPr>
        <p:spPr bwMode="auto">
          <a:xfrm>
            <a:off x="533400" y="1739900"/>
            <a:ext cx="8077200" cy="3013075"/>
          </a:xfrm>
          <a:prstGeom prst="rect">
            <a:avLst/>
          </a:prstGeom>
          <a:noFill/>
          <a:ln w="9525" algn="ctr">
            <a:noFill/>
            <a:miter lim="800000"/>
            <a:headEnd/>
            <a:tailEnd/>
          </a:ln>
        </p:spPr>
        <p:txBody>
          <a:bodyPr>
            <a:spAutoFit/>
          </a:bodyPr>
          <a:lstStyle/>
          <a:p>
            <a:r>
              <a:rPr lang="en-US">
                <a:solidFill>
                  <a:schemeClr val="tx1"/>
                </a:solidFill>
              </a:rPr>
              <a:t>What is a swap?</a:t>
            </a:r>
          </a:p>
          <a:p>
            <a:endParaRPr lang="en-US">
              <a:solidFill>
                <a:schemeClr val="tx1"/>
              </a:solidFill>
            </a:endParaRPr>
          </a:p>
          <a:p>
            <a:r>
              <a:rPr lang="en-US">
                <a:solidFill>
                  <a:schemeClr val="tx1"/>
                </a:solidFill>
              </a:rPr>
              <a:t>A purely OTC financial, not physical transaction, settled in the forward month.</a:t>
            </a:r>
          </a:p>
          <a:p>
            <a:endParaRPr lang="en-US">
              <a:solidFill>
                <a:schemeClr val="tx1"/>
              </a:solidFill>
            </a:endParaRPr>
          </a:p>
          <a:p>
            <a:r>
              <a:rPr lang="en-US">
                <a:solidFill>
                  <a:schemeClr val="tx1"/>
                </a:solidFill>
              </a:rPr>
              <a:t>Allows one party to pay a fixed price and the counterparty pays a floating price.  The only dollars that change hands are the net amount.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a:defRPr/>
            </a:pPr>
            <a:fld id="{244F6959-786A-46AC-BA3C-27EED2AF2F1A}" type="slidenum">
              <a:rPr lang="en-US"/>
              <a:pPr>
                <a:defRPr/>
              </a:pPr>
              <a:t>4</a:t>
            </a:fld>
            <a:endParaRPr lang="en-US"/>
          </a:p>
        </p:txBody>
      </p:sp>
      <p:sp>
        <p:nvSpPr>
          <p:cNvPr id="191491" name="Rectangle 2"/>
          <p:cNvSpPr>
            <a:spLocks noChangeArrowheads="1"/>
          </p:cNvSpPr>
          <p:nvPr/>
        </p:nvSpPr>
        <p:spPr bwMode="auto">
          <a:xfrm>
            <a:off x="990600" y="2057400"/>
            <a:ext cx="7239000" cy="2590800"/>
          </a:xfrm>
          <a:prstGeom prst="rect">
            <a:avLst/>
          </a:prstGeom>
          <a:noFill/>
          <a:ln w="9525">
            <a:noFill/>
            <a:miter lim="800000"/>
            <a:headEnd/>
            <a:tailEnd/>
          </a:ln>
        </p:spPr>
        <p:txBody>
          <a:bodyPr lIns="0" tIns="0" rIns="0" bIns="0" anchor="ctr"/>
          <a:lstStyle/>
          <a:p>
            <a:pPr algn="ctr"/>
            <a:r>
              <a:rPr lang="en-US" sz="6000">
                <a:solidFill>
                  <a:schemeClr val="tx1"/>
                </a:solidFill>
              </a:rPr>
              <a:t>Physical Hedge Instruments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p>
            <a:pPr>
              <a:defRPr/>
            </a:pPr>
            <a:fld id="{34071FFA-1890-40D5-A605-FABA4BF77FE8}" type="slidenum">
              <a:rPr lang="en-US"/>
              <a:pPr>
                <a:defRPr/>
              </a:pPr>
              <a:t>40</a:t>
            </a:fld>
            <a:endParaRPr lang="en-US"/>
          </a:p>
        </p:txBody>
      </p:sp>
      <p:sp>
        <p:nvSpPr>
          <p:cNvPr id="256003" name="Rectangle 2"/>
          <p:cNvSpPr>
            <a:spLocks noGrp="1" noChangeArrowheads="1"/>
          </p:cNvSpPr>
          <p:nvPr>
            <p:ph type="title"/>
          </p:nvPr>
        </p:nvSpPr>
        <p:spPr>
          <a:xfrm>
            <a:off x="657225" y="152400"/>
            <a:ext cx="7394575" cy="1143000"/>
          </a:xfrm>
          <a:noFill/>
        </p:spPr>
        <p:txBody>
          <a:bodyPr lIns="92075" tIns="46038" rIns="92075" bIns="46038">
            <a:normAutofit fontScale="90000"/>
          </a:bodyPr>
          <a:lstStyle/>
          <a:p>
            <a:pPr eaLnBrk="1" hangingPunct="1"/>
            <a:r>
              <a:rPr lang="en-US" sz="4000" smtClean="0">
                <a:solidFill>
                  <a:schemeClr val="tx1"/>
                </a:solidFill>
              </a:rPr>
              <a:t>Fixed for Floating Swaps</a:t>
            </a:r>
            <a:br>
              <a:rPr lang="en-US" sz="4000" smtClean="0">
                <a:solidFill>
                  <a:schemeClr val="tx1"/>
                </a:solidFill>
              </a:rPr>
            </a:br>
            <a:r>
              <a:rPr lang="en-US" sz="4000" smtClean="0">
                <a:solidFill>
                  <a:schemeClr val="tx1"/>
                </a:solidFill>
              </a:rPr>
              <a:t>Scenario A</a:t>
            </a:r>
          </a:p>
        </p:txBody>
      </p:sp>
      <p:sp>
        <p:nvSpPr>
          <p:cNvPr id="256004" name="Rectangle 4"/>
          <p:cNvSpPr>
            <a:spLocks noChangeArrowheads="1"/>
          </p:cNvSpPr>
          <p:nvPr/>
        </p:nvSpPr>
        <p:spPr bwMode="auto">
          <a:xfrm>
            <a:off x="457200" y="1739900"/>
            <a:ext cx="8001000" cy="3743325"/>
          </a:xfrm>
          <a:prstGeom prst="rect">
            <a:avLst/>
          </a:prstGeom>
          <a:noFill/>
          <a:ln w="9525" algn="ctr">
            <a:noFill/>
            <a:miter lim="800000"/>
            <a:headEnd/>
            <a:tailEnd/>
          </a:ln>
        </p:spPr>
        <p:txBody>
          <a:bodyPr>
            <a:spAutoFit/>
          </a:bodyPr>
          <a:lstStyle/>
          <a:p>
            <a:r>
              <a:rPr lang="en-US">
                <a:solidFill>
                  <a:schemeClr val="tx1"/>
                </a:solidFill>
              </a:rPr>
              <a:t>If you </a:t>
            </a:r>
            <a:r>
              <a:rPr lang="en-US" u="sng">
                <a:solidFill>
                  <a:schemeClr val="tx1"/>
                </a:solidFill>
              </a:rPr>
              <a:t>sell</a:t>
            </a:r>
            <a:r>
              <a:rPr lang="en-US">
                <a:solidFill>
                  <a:schemeClr val="tx1"/>
                </a:solidFill>
              </a:rPr>
              <a:t> physical </a:t>
            </a:r>
            <a:r>
              <a:rPr lang="en-US" u="sng">
                <a:solidFill>
                  <a:schemeClr val="tx1"/>
                </a:solidFill>
              </a:rPr>
              <a:t>fixed price</a:t>
            </a:r>
            <a:r>
              <a:rPr lang="en-US">
                <a:solidFill>
                  <a:schemeClr val="tx1"/>
                </a:solidFill>
              </a:rPr>
              <a:t> gas, you would want to </a:t>
            </a:r>
            <a:r>
              <a:rPr lang="en-US" u="sng">
                <a:solidFill>
                  <a:schemeClr val="tx1"/>
                </a:solidFill>
              </a:rPr>
              <a:t>buy a swap</a:t>
            </a:r>
            <a:r>
              <a:rPr lang="en-US">
                <a:solidFill>
                  <a:schemeClr val="tx1"/>
                </a:solidFill>
              </a:rPr>
              <a:t> to hedge the deal.  </a:t>
            </a:r>
            <a:r>
              <a:rPr lang="en-US" u="sng">
                <a:solidFill>
                  <a:schemeClr val="tx1"/>
                </a:solidFill>
              </a:rPr>
              <a:t>If you buy a swap, you are the fixed price payer</a:t>
            </a:r>
            <a:r>
              <a:rPr lang="en-US">
                <a:solidFill>
                  <a:schemeClr val="tx1"/>
                </a:solidFill>
              </a:rPr>
              <a:t>, e.g.</a:t>
            </a:r>
          </a:p>
          <a:p>
            <a:endParaRPr lang="en-US">
              <a:solidFill>
                <a:schemeClr val="tx1"/>
              </a:solidFill>
            </a:endParaRPr>
          </a:p>
          <a:p>
            <a:r>
              <a:rPr lang="en-US">
                <a:solidFill>
                  <a:schemeClr val="tx1"/>
                </a:solidFill>
              </a:rPr>
              <a:t>Buy Swap @ 					$6.00</a:t>
            </a:r>
          </a:p>
          <a:p>
            <a:pPr lvl="1"/>
            <a:endParaRPr lang="en-US">
              <a:solidFill>
                <a:schemeClr val="tx1"/>
              </a:solidFill>
            </a:endParaRPr>
          </a:p>
          <a:p>
            <a:pPr lvl="1"/>
            <a:r>
              <a:rPr lang="en-US">
                <a:solidFill>
                  <a:schemeClr val="tx1"/>
                </a:solidFill>
              </a:rPr>
              <a:t>Index price is later published @ 		$6.15</a:t>
            </a:r>
          </a:p>
          <a:p>
            <a:pPr lvl="1"/>
            <a:endParaRPr lang="en-US">
              <a:solidFill>
                <a:schemeClr val="tx1"/>
              </a:solidFill>
            </a:endParaRPr>
          </a:p>
          <a:p>
            <a:pPr lvl="1"/>
            <a:endParaRPr lang="en-US">
              <a:solidFill>
                <a:schemeClr val="tx1"/>
              </a:solidFill>
            </a:endParaRPr>
          </a:p>
          <a:p>
            <a:pPr lvl="1"/>
            <a:r>
              <a:rPr lang="en-US">
                <a:solidFill>
                  <a:schemeClr val="tx1"/>
                </a:solidFill>
              </a:rPr>
              <a:t>We are paid 				$0.15/MMBtu</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1"/>
          </p:nvPr>
        </p:nvSpPr>
        <p:spPr/>
        <p:txBody>
          <a:bodyPr/>
          <a:lstStyle/>
          <a:p>
            <a:pPr>
              <a:defRPr/>
            </a:pPr>
            <a:fld id="{AB66CCEB-2991-47B2-BC05-C1CB3F827BA2}" type="slidenum">
              <a:rPr lang="en-US"/>
              <a:pPr>
                <a:defRPr/>
              </a:pPr>
              <a:t>41</a:t>
            </a:fld>
            <a:endParaRPr lang="en-US"/>
          </a:p>
        </p:txBody>
      </p:sp>
      <p:sp>
        <p:nvSpPr>
          <p:cNvPr id="257027" name="Rectangle 2"/>
          <p:cNvSpPr>
            <a:spLocks noGrp="1" noChangeArrowheads="1"/>
          </p:cNvSpPr>
          <p:nvPr>
            <p:ph type="title"/>
          </p:nvPr>
        </p:nvSpPr>
        <p:spPr/>
        <p:txBody>
          <a:bodyPr/>
          <a:lstStyle/>
          <a:p>
            <a:pPr eaLnBrk="1" hangingPunct="1"/>
            <a:r>
              <a:rPr lang="en-US" smtClean="0">
                <a:solidFill>
                  <a:schemeClr val="tx1"/>
                </a:solidFill>
              </a:rPr>
              <a:t>Fixed for Floating Swap</a:t>
            </a:r>
          </a:p>
        </p:txBody>
      </p:sp>
      <p:sp>
        <p:nvSpPr>
          <p:cNvPr id="257028" name="Rectangle 3"/>
          <p:cNvSpPr>
            <a:spLocks noChangeArrowheads="1"/>
          </p:cNvSpPr>
          <p:nvPr/>
        </p:nvSpPr>
        <p:spPr bwMode="auto">
          <a:xfrm>
            <a:off x="1476375" y="1627188"/>
            <a:ext cx="1524000" cy="1676400"/>
          </a:xfrm>
          <a:prstGeom prst="rect">
            <a:avLst/>
          </a:prstGeom>
          <a:solidFill>
            <a:srgbClr val="00FF99"/>
          </a:solidFill>
          <a:ln w="12700">
            <a:solidFill>
              <a:schemeClr val="tx1"/>
            </a:solidFill>
            <a:miter lim="800000"/>
            <a:headEnd type="none" w="sm" len="sm"/>
            <a:tailEnd type="none" w="sm" len="sm"/>
          </a:ln>
        </p:spPr>
        <p:txBody>
          <a:bodyPr wrap="none" anchor="ctr"/>
          <a:lstStyle/>
          <a:p>
            <a:pPr algn="ctr"/>
            <a:r>
              <a:rPr lang="en-US" sz="2000">
                <a:solidFill>
                  <a:schemeClr val="tx1"/>
                </a:solidFill>
              </a:rPr>
              <a:t>Aggie Energy</a:t>
            </a:r>
          </a:p>
        </p:txBody>
      </p:sp>
      <p:sp>
        <p:nvSpPr>
          <p:cNvPr id="257029" name="Rectangle 4"/>
          <p:cNvSpPr>
            <a:spLocks noChangeArrowheads="1"/>
          </p:cNvSpPr>
          <p:nvPr/>
        </p:nvSpPr>
        <p:spPr bwMode="auto">
          <a:xfrm>
            <a:off x="6276975" y="1627188"/>
            <a:ext cx="1524000" cy="1676400"/>
          </a:xfrm>
          <a:prstGeom prst="rect">
            <a:avLst/>
          </a:prstGeom>
          <a:solidFill>
            <a:srgbClr val="99CCFF"/>
          </a:solidFill>
          <a:ln w="12700">
            <a:solidFill>
              <a:schemeClr val="tx1"/>
            </a:solidFill>
            <a:miter lim="800000"/>
            <a:headEnd type="none" w="sm" len="sm"/>
            <a:tailEnd type="none" w="sm" len="sm"/>
          </a:ln>
        </p:spPr>
        <p:txBody>
          <a:bodyPr wrap="none" anchor="ctr"/>
          <a:lstStyle/>
          <a:p>
            <a:pPr algn="ctr"/>
            <a:r>
              <a:rPr lang="en-US" sz="2000">
                <a:solidFill>
                  <a:schemeClr val="tx1"/>
                </a:solidFill>
              </a:rPr>
              <a:t>Bonfire</a:t>
            </a:r>
          </a:p>
          <a:p>
            <a:pPr algn="ctr"/>
            <a:r>
              <a:rPr lang="en-US" sz="2000">
                <a:solidFill>
                  <a:schemeClr val="tx1"/>
                </a:solidFill>
              </a:rPr>
              <a:t>Trading</a:t>
            </a:r>
          </a:p>
        </p:txBody>
      </p:sp>
      <p:sp>
        <p:nvSpPr>
          <p:cNvPr id="257030" name="Line 5"/>
          <p:cNvSpPr>
            <a:spLocks noChangeShapeType="1"/>
          </p:cNvSpPr>
          <p:nvPr/>
        </p:nvSpPr>
        <p:spPr bwMode="auto">
          <a:xfrm flipH="1">
            <a:off x="3000375" y="1779588"/>
            <a:ext cx="3276600" cy="0"/>
          </a:xfrm>
          <a:prstGeom prst="line">
            <a:avLst/>
          </a:prstGeom>
          <a:noFill/>
          <a:ln w="38100">
            <a:solidFill>
              <a:schemeClr val="tx1"/>
            </a:solidFill>
            <a:round/>
            <a:headEnd/>
            <a:tailEnd type="triangle" w="lg" len="med"/>
          </a:ln>
        </p:spPr>
        <p:txBody>
          <a:bodyPr wrap="none" anchor="ctr"/>
          <a:lstStyle/>
          <a:p>
            <a:endParaRPr lang="en-US"/>
          </a:p>
        </p:txBody>
      </p:sp>
      <p:sp>
        <p:nvSpPr>
          <p:cNvPr id="257031" name="Text Box 6"/>
          <p:cNvSpPr txBox="1">
            <a:spLocks noChangeArrowheads="1"/>
          </p:cNvSpPr>
          <p:nvPr/>
        </p:nvSpPr>
        <p:spPr bwMode="auto">
          <a:xfrm>
            <a:off x="3381375" y="1392238"/>
            <a:ext cx="1727200" cy="396875"/>
          </a:xfrm>
          <a:prstGeom prst="rect">
            <a:avLst/>
          </a:prstGeom>
          <a:noFill/>
          <a:ln w="12700">
            <a:noFill/>
            <a:miter lim="800000"/>
            <a:headEnd type="none" w="sm" len="sm"/>
            <a:tailEnd type="none" w="sm" len="sm"/>
          </a:ln>
        </p:spPr>
        <p:txBody>
          <a:bodyPr wrap="none">
            <a:spAutoFit/>
          </a:bodyPr>
          <a:lstStyle/>
          <a:p>
            <a:r>
              <a:rPr lang="en-US" sz="2000">
                <a:solidFill>
                  <a:schemeClr val="tx1"/>
                </a:solidFill>
              </a:rPr>
              <a:t>Index = $6.15</a:t>
            </a:r>
          </a:p>
        </p:txBody>
      </p:sp>
      <p:sp>
        <p:nvSpPr>
          <p:cNvPr id="257032" name="Line 7"/>
          <p:cNvSpPr>
            <a:spLocks noChangeShapeType="1"/>
          </p:cNvSpPr>
          <p:nvPr/>
        </p:nvSpPr>
        <p:spPr bwMode="auto">
          <a:xfrm>
            <a:off x="3000375" y="2922588"/>
            <a:ext cx="3276600" cy="0"/>
          </a:xfrm>
          <a:prstGeom prst="line">
            <a:avLst/>
          </a:prstGeom>
          <a:noFill/>
          <a:ln w="38100">
            <a:solidFill>
              <a:schemeClr val="tx1"/>
            </a:solidFill>
            <a:round/>
            <a:headEnd/>
            <a:tailEnd type="triangle" w="lg" len="med"/>
          </a:ln>
        </p:spPr>
        <p:txBody>
          <a:bodyPr wrap="none" anchor="ctr"/>
          <a:lstStyle/>
          <a:p>
            <a:endParaRPr lang="en-US"/>
          </a:p>
        </p:txBody>
      </p:sp>
      <p:sp>
        <p:nvSpPr>
          <p:cNvPr id="257033" name="Text Box 8"/>
          <p:cNvSpPr txBox="1">
            <a:spLocks noChangeArrowheads="1"/>
          </p:cNvSpPr>
          <p:nvPr/>
        </p:nvSpPr>
        <p:spPr bwMode="auto">
          <a:xfrm>
            <a:off x="3609975" y="2490788"/>
            <a:ext cx="819150" cy="396875"/>
          </a:xfrm>
          <a:prstGeom prst="rect">
            <a:avLst/>
          </a:prstGeom>
          <a:noFill/>
          <a:ln w="12700">
            <a:noFill/>
            <a:miter lim="800000"/>
            <a:headEnd type="none" w="sm" len="sm"/>
            <a:tailEnd type="none" w="sm" len="sm"/>
          </a:ln>
        </p:spPr>
        <p:txBody>
          <a:bodyPr wrap="none">
            <a:spAutoFit/>
          </a:bodyPr>
          <a:lstStyle/>
          <a:p>
            <a:r>
              <a:rPr lang="en-US" sz="2000">
                <a:solidFill>
                  <a:schemeClr val="tx1"/>
                </a:solidFill>
              </a:rPr>
              <a:t>$6.00</a:t>
            </a:r>
          </a:p>
        </p:txBody>
      </p:sp>
      <p:sp>
        <p:nvSpPr>
          <p:cNvPr id="2353161" name="Rectangle 9"/>
          <p:cNvSpPr>
            <a:spLocks noChangeArrowheads="1"/>
          </p:cNvSpPr>
          <p:nvPr/>
        </p:nvSpPr>
        <p:spPr bwMode="auto">
          <a:xfrm>
            <a:off x="2478088" y="4435475"/>
            <a:ext cx="3962400" cy="1477963"/>
          </a:xfrm>
          <a:prstGeom prst="rect">
            <a:avLst/>
          </a:prstGeom>
          <a:solidFill>
            <a:srgbClr val="FFFF00"/>
          </a:solidFill>
          <a:ln w="12700">
            <a:solidFill>
              <a:schemeClr val="tx1"/>
            </a:solidFill>
            <a:miter lim="800000"/>
            <a:headEnd/>
            <a:tailEnd/>
          </a:ln>
          <a:effectLst>
            <a:outerShdw dist="107763" dir="2700000" algn="ctr" rotWithShape="0">
              <a:schemeClr val="bg2"/>
            </a:outerShdw>
          </a:effectLst>
        </p:spPr>
        <p:txBody>
          <a:bodyPr lIns="92075" tIns="46038" rIns="92075" bIns="46038">
            <a:spAutoFit/>
          </a:bodyPr>
          <a:lstStyle/>
          <a:p>
            <a:pPr>
              <a:defRPr/>
            </a:pPr>
            <a:r>
              <a:rPr lang="en-US" sz="1800">
                <a:solidFill>
                  <a:srgbClr val="0000FF"/>
                </a:solidFill>
              </a:rPr>
              <a:t>Aggie Energy bought a swap so it pays the fixed price of $6.00.  The only money that changes hands is the net amount of $0.15 paid by Bonfire Trading.</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1"/>
          </p:nvPr>
        </p:nvSpPr>
        <p:spPr/>
        <p:txBody>
          <a:bodyPr/>
          <a:lstStyle/>
          <a:p>
            <a:pPr>
              <a:defRPr/>
            </a:pPr>
            <a:fld id="{E2A2C2BB-EA83-485E-9944-920D6169542B}" type="slidenum">
              <a:rPr lang="en-US"/>
              <a:pPr>
                <a:defRPr/>
              </a:pPr>
              <a:t>42</a:t>
            </a:fld>
            <a:endParaRPr lang="en-US"/>
          </a:p>
        </p:txBody>
      </p:sp>
      <p:sp>
        <p:nvSpPr>
          <p:cNvPr id="259075" name="Rectangle 2"/>
          <p:cNvSpPr>
            <a:spLocks noGrp="1" noChangeArrowheads="1"/>
          </p:cNvSpPr>
          <p:nvPr>
            <p:ph type="title"/>
          </p:nvPr>
        </p:nvSpPr>
        <p:spPr/>
        <p:txBody>
          <a:bodyPr/>
          <a:lstStyle/>
          <a:p>
            <a:pPr eaLnBrk="1" hangingPunct="1"/>
            <a:r>
              <a:rPr lang="en-US" smtClean="0">
                <a:solidFill>
                  <a:schemeClr val="tx1"/>
                </a:solidFill>
              </a:rPr>
              <a:t>Fixed for Floating Swap</a:t>
            </a:r>
          </a:p>
        </p:txBody>
      </p:sp>
      <p:sp>
        <p:nvSpPr>
          <p:cNvPr id="259076" name="Rectangle 3"/>
          <p:cNvSpPr>
            <a:spLocks noChangeArrowheads="1"/>
          </p:cNvSpPr>
          <p:nvPr/>
        </p:nvSpPr>
        <p:spPr bwMode="auto">
          <a:xfrm>
            <a:off x="1476375" y="1627188"/>
            <a:ext cx="1524000" cy="1676400"/>
          </a:xfrm>
          <a:prstGeom prst="rect">
            <a:avLst/>
          </a:prstGeom>
          <a:solidFill>
            <a:srgbClr val="00FF99"/>
          </a:solidFill>
          <a:ln w="12700">
            <a:solidFill>
              <a:schemeClr val="tx1"/>
            </a:solidFill>
            <a:miter lim="800000"/>
            <a:headEnd type="none" w="sm" len="sm"/>
            <a:tailEnd type="none" w="sm" len="sm"/>
          </a:ln>
        </p:spPr>
        <p:txBody>
          <a:bodyPr wrap="none" anchor="ctr"/>
          <a:lstStyle/>
          <a:p>
            <a:pPr algn="ctr"/>
            <a:r>
              <a:rPr lang="en-US" sz="2000">
                <a:solidFill>
                  <a:schemeClr val="tx1"/>
                </a:solidFill>
              </a:rPr>
              <a:t>Aggie Energy</a:t>
            </a:r>
          </a:p>
        </p:txBody>
      </p:sp>
      <p:sp>
        <p:nvSpPr>
          <p:cNvPr id="259077" name="Rectangle 4"/>
          <p:cNvSpPr>
            <a:spLocks noChangeArrowheads="1"/>
          </p:cNvSpPr>
          <p:nvPr/>
        </p:nvSpPr>
        <p:spPr bwMode="auto">
          <a:xfrm>
            <a:off x="6276975" y="1627188"/>
            <a:ext cx="1524000" cy="1676400"/>
          </a:xfrm>
          <a:prstGeom prst="rect">
            <a:avLst/>
          </a:prstGeom>
          <a:solidFill>
            <a:srgbClr val="99CCFF"/>
          </a:solidFill>
          <a:ln w="12700">
            <a:solidFill>
              <a:schemeClr val="tx1"/>
            </a:solidFill>
            <a:miter lim="800000"/>
            <a:headEnd type="none" w="sm" len="sm"/>
            <a:tailEnd type="none" w="sm" len="sm"/>
          </a:ln>
        </p:spPr>
        <p:txBody>
          <a:bodyPr wrap="none" anchor="ctr"/>
          <a:lstStyle/>
          <a:p>
            <a:pPr algn="ctr"/>
            <a:r>
              <a:rPr lang="en-US" sz="2000">
                <a:solidFill>
                  <a:schemeClr val="tx1"/>
                </a:solidFill>
              </a:rPr>
              <a:t>Bonfire</a:t>
            </a:r>
          </a:p>
          <a:p>
            <a:pPr algn="ctr"/>
            <a:r>
              <a:rPr lang="en-US" sz="2000">
                <a:solidFill>
                  <a:schemeClr val="tx1"/>
                </a:solidFill>
              </a:rPr>
              <a:t>Trading</a:t>
            </a:r>
          </a:p>
        </p:txBody>
      </p:sp>
      <p:sp>
        <p:nvSpPr>
          <p:cNvPr id="259078" name="Line 5"/>
          <p:cNvSpPr>
            <a:spLocks noChangeShapeType="1"/>
          </p:cNvSpPr>
          <p:nvPr/>
        </p:nvSpPr>
        <p:spPr bwMode="auto">
          <a:xfrm flipH="1">
            <a:off x="3000375" y="1779588"/>
            <a:ext cx="3276600" cy="0"/>
          </a:xfrm>
          <a:prstGeom prst="line">
            <a:avLst/>
          </a:prstGeom>
          <a:noFill/>
          <a:ln w="38100">
            <a:solidFill>
              <a:schemeClr val="tx1"/>
            </a:solidFill>
            <a:round/>
            <a:headEnd/>
            <a:tailEnd type="triangle" w="lg" len="med"/>
          </a:ln>
        </p:spPr>
        <p:txBody>
          <a:bodyPr wrap="none" anchor="ctr"/>
          <a:lstStyle/>
          <a:p>
            <a:endParaRPr lang="en-US"/>
          </a:p>
        </p:txBody>
      </p:sp>
      <p:sp>
        <p:nvSpPr>
          <p:cNvPr id="259079" name="Text Box 6"/>
          <p:cNvSpPr txBox="1">
            <a:spLocks noChangeArrowheads="1"/>
          </p:cNvSpPr>
          <p:nvPr/>
        </p:nvSpPr>
        <p:spPr bwMode="auto">
          <a:xfrm>
            <a:off x="3381375" y="1392238"/>
            <a:ext cx="1727200" cy="396875"/>
          </a:xfrm>
          <a:prstGeom prst="rect">
            <a:avLst/>
          </a:prstGeom>
          <a:noFill/>
          <a:ln w="12700">
            <a:noFill/>
            <a:miter lim="800000"/>
            <a:headEnd type="none" w="sm" len="sm"/>
            <a:tailEnd type="none" w="sm" len="sm"/>
          </a:ln>
        </p:spPr>
        <p:txBody>
          <a:bodyPr wrap="none">
            <a:spAutoFit/>
          </a:bodyPr>
          <a:lstStyle/>
          <a:p>
            <a:r>
              <a:rPr lang="en-US" sz="2000">
                <a:solidFill>
                  <a:schemeClr val="tx1"/>
                </a:solidFill>
              </a:rPr>
              <a:t>Index = $5.80</a:t>
            </a:r>
          </a:p>
        </p:txBody>
      </p:sp>
      <p:sp>
        <p:nvSpPr>
          <p:cNvPr id="259080" name="Line 7"/>
          <p:cNvSpPr>
            <a:spLocks noChangeShapeType="1"/>
          </p:cNvSpPr>
          <p:nvPr/>
        </p:nvSpPr>
        <p:spPr bwMode="auto">
          <a:xfrm>
            <a:off x="3000375" y="2922588"/>
            <a:ext cx="3276600" cy="0"/>
          </a:xfrm>
          <a:prstGeom prst="line">
            <a:avLst/>
          </a:prstGeom>
          <a:noFill/>
          <a:ln w="38100">
            <a:solidFill>
              <a:schemeClr val="tx1"/>
            </a:solidFill>
            <a:round/>
            <a:headEnd/>
            <a:tailEnd type="triangle" w="lg" len="med"/>
          </a:ln>
        </p:spPr>
        <p:txBody>
          <a:bodyPr wrap="none" anchor="ctr"/>
          <a:lstStyle/>
          <a:p>
            <a:endParaRPr lang="en-US"/>
          </a:p>
        </p:txBody>
      </p:sp>
      <p:sp>
        <p:nvSpPr>
          <p:cNvPr id="259081" name="Text Box 8"/>
          <p:cNvSpPr txBox="1">
            <a:spLocks noChangeArrowheads="1"/>
          </p:cNvSpPr>
          <p:nvPr/>
        </p:nvSpPr>
        <p:spPr bwMode="auto">
          <a:xfrm>
            <a:off x="3609975" y="2490788"/>
            <a:ext cx="819150" cy="396875"/>
          </a:xfrm>
          <a:prstGeom prst="rect">
            <a:avLst/>
          </a:prstGeom>
          <a:noFill/>
          <a:ln w="12700">
            <a:noFill/>
            <a:miter lim="800000"/>
            <a:headEnd type="none" w="sm" len="sm"/>
            <a:tailEnd type="none" w="sm" len="sm"/>
          </a:ln>
        </p:spPr>
        <p:txBody>
          <a:bodyPr wrap="none">
            <a:spAutoFit/>
          </a:bodyPr>
          <a:lstStyle/>
          <a:p>
            <a:r>
              <a:rPr lang="en-US" sz="2000">
                <a:solidFill>
                  <a:schemeClr val="tx1"/>
                </a:solidFill>
              </a:rPr>
              <a:t>$6.00</a:t>
            </a:r>
          </a:p>
        </p:txBody>
      </p:sp>
      <p:sp>
        <p:nvSpPr>
          <p:cNvPr id="2357257" name="Rectangle 9"/>
          <p:cNvSpPr>
            <a:spLocks noChangeArrowheads="1"/>
          </p:cNvSpPr>
          <p:nvPr/>
        </p:nvSpPr>
        <p:spPr bwMode="auto">
          <a:xfrm>
            <a:off x="2478088" y="4435475"/>
            <a:ext cx="3962400" cy="1477963"/>
          </a:xfrm>
          <a:prstGeom prst="rect">
            <a:avLst/>
          </a:prstGeom>
          <a:solidFill>
            <a:srgbClr val="FFFF00"/>
          </a:solidFill>
          <a:ln w="12700">
            <a:solidFill>
              <a:schemeClr val="tx1"/>
            </a:solidFill>
            <a:miter lim="800000"/>
            <a:headEnd/>
            <a:tailEnd/>
          </a:ln>
          <a:effectLst>
            <a:outerShdw dist="107763" dir="2700000" algn="ctr" rotWithShape="0">
              <a:schemeClr val="bg2"/>
            </a:outerShdw>
          </a:effectLst>
        </p:spPr>
        <p:txBody>
          <a:bodyPr lIns="92075" tIns="46038" rIns="92075" bIns="46038">
            <a:spAutoFit/>
          </a:bodyPr>
          <a:lstStyle/>
          <a:p>
            <a:pPr>
              <a:defRPr/>
            </a:pPr>
            <a:r>
              <a:rPr lang="en-US" sz="1800">
                <a:solidFill>
                  <a:srgbClr val="0000FF"/>
                </a:solidFill>
              </a:rPr>
              <a:t>Aggie Energy bought a swap so it pays the fixed price of $6.00.  The only money that changes hands is the net amount of $0.20 paid by Aggie Energy.</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p>
            <a:pPr>
              <a:defRPr/>
            </a:pPr>
            <a:fld id="{A58F07A7-E04E-49B5-B965-8F436A5F5173}" type="slidenum">
              <a:rPr lang="en-US"/>
              <a:pPr>
                <a:defRPr/>
              </a:pPr>
              <a:t>43</a:t>
            </a:fld>
            <a:endParaRPr lang="en-US"/>
          </a:p>
        </p:txBody>
      </p:sp>
      <p:sp>
        <p:nvSpPr>
          <p:cNvPr id="260099" name="Rectangle 2"/>
          <p:cNvSpPr>
            <a:spLocks noGrp="1" noChangeArrowheads="1"/>
          </p:cNvSpPr>
          <p:nvPr>
            <p:ph type="title"/>
          </p:nvPr>
        </p:nvSpPr>
        <p:spPr>
          <a:noFill/>
        </p:spPr>
        <p:txBody>
          <a:bodyPr lIns="92075" tIns="46038" rIns="92075" bIns="46038"/>
          <a:lstStyle/>
          <a:p>
            <a:pPr eaLnBrk="1" hangingPunct="1"/>
            <a:r>
              <a:rPr lang="en-US" smtClean="0">
                <a:solidFill>
                  <a:schemeClr val="tx1"/>
                </a:solidFill>
              </a:rPr>
              <a:t>Basis Swap</a:t>
            </a:r>
          </a:p>
        </p:txBody>
      </p:sp>
      <p:sp>
        <p:nvSpPr>
          <p:cNvPr id="260100" name="Rectangle 3"/>
          <p:cNvSpPr>
            <a:spLocks noChangeArrowheads="1"/>
          </p:cNvSpPr>
          <p:nvPr/>
        </p:nvSpPr>
        <p:spPr bwMode="auto">
          <a:xfrm>
            <a:off x="609600" y="1446213"/>
            <a:ext cx="7543800" cy="5021262"/>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a:solidFill>
                  <a:schemeClr val="tx1"/>
                </a:solidFill>
              </a:rPr>
              <a:t>A Basis Swap is also a type of fixed for floating swap.</a:t>
            </a:r>
          </a:p>
          <a:p>
            <a:pPr eaLnBrk="0" hangingPunct="0">
              <a:spcBef>
                <a:spcPct val="50000"/>
              </a:spcBef>
            </a:pPr>
            <a:r>
              <a:rPr lang="en-US">
                <a:solidFill>
                  <a:schemeClr val="tx1"/>
                </a:solidFill>
              </a:rPr>
              <a:t>However, in this case, the only portion of the price that is fixed is the location basis differential between two locations.  Typically, for gas, one of the two locations is the NYMEX Henry Hub.</a:t>
            </a:r>
          </a:p>
          <a:p>
            <a:pPr eaLnBrk="0" hangingPunct="0">
              <a:spcBef>
                <a:spcPct val="50000"/>
              </a:spcBef>
            </a:pPr>
            <a:r>
              <a:rPr lang="en-US">
                <a:solidFill>
                  <a:schemeClr val="tx1"/>
                </a:solidFill>
              </a:rPr>
              <a:t>The NYMEX price floats with the price of the corresponding futures contract.</a:t>
            </a:r>
          </a:p>
          <a:p>
            <a:pPr eaLnBrk="0" hangingPunct="0">
              <a:spcBef>
                <a:spcPct val="50000"/>
              </a:spcBef>
            </a:pPr>
            <a:r>
              <a:rPr lang="en-US">
                <a:solidFill>
                  <a:schemeClr val="tx1"/>
                </a:solidFill>
              </a:rPr>
              <a:t>Why would we buy a basis swap?</a:t>
            </a:r>
          </a:p>
          <a:p>
            <a:pPr eaLnBrk="0" hangingPunct="0">
              <a:spcBef>
                <a:spcPct val="50000"/>
              </a:spcBef>
            </a:pPr>
            <a:endParaRPr lang="en-US">
              <a:solidFill>
                <a:schemeClr val="tx1"/>
              </a:solidFill>
            </a:endParaRPr>
          </a:p>
          <a:p>
            <a:pPr eaLnBrk="0" hangingPunct="0">
              <a:spcBef>
                <a:spcPct val="50000"/>
              </a:spcBef>
            </a:pPr>
            <a:r>
              <a:rPr lang="en-US">
                <a:solidFill>
                  <a:schemeClr val="tx1"/>
                </a:solidFill>
              </a:rPr>
              <a:t>Compare a basis swap to an EFP or a pipeline transaction?</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p>
            <a:pPr>
              <a:defRPr/>
            </a:pPr>
            <a:fld id="{012639C9-7ED7-4D3F-91F1-2075D91D1E72}" type="slidenum">
              <a:rPr lang="en-US"/>
              <a:pPr>
                <a:defRPr/>
              </a:pPr>
              <a:t>44</a:t>
            </a:fld>
            <a:endParaRPr lang="en-US"/>
          </a:p>
        </p:txBody>
      </p:sp>
      <p:sp>
        <p:nvSpPr>
          <p:cNvPr id="261123" name="Rectangle 2"/>
          <p:cNvSpPr>
            <a:spLocks noGrp="1" noChangeArrowheads="1"/>
          </p:cNvSpPr>
          <p:nvPr>
            <p:ph type="title"/>
          </p:nvPr>
        </p:nvSpPr>
        <p:spPr>
          <a:xfrm>
            <a:off x="1447800" y="274638"/>
            <a:ext cx="6781800" cy="639762"/>
          </a:xfrm>
          <a:noFill/>
        </p:spPr>
        <p:txBody>
          <a:bodyPr lIns="92075" tIns="46038" rIns="92075" bIns="46038">
            <a:normAutofit fontScale="90000"/>
          </a:bodyPr>
          <a:lstStyle/>
          <a:p>
            <a:pPr eaLnBrk="1" hangingPunct="1"/>
            <a:r>
              <a:rPr lang="en-US" smtClean="0">
                <a:solidFill>
                  <a:schemeClr val="tx1"/>
                </a:solidFill>
              </a:rPr>
              <a:t>Basis Swap</a:t>
            </a:r>
          </a:p>
        </p:txBody>
      </p:sp>
      <p:sp>
        <p:nvSpPr>
          <p:cNvPr id="261124" name="Rectangle 3"/>
          <p:cNvSpPr>
            <a:spLocks noChangeArrowheads="1"/>
          </p:cNvSpPr>
          <p:nvPr/>
        </p:nvSpPr>
        <p:spPr bwMode="auto">
          <a:xfrm>
            <a:off x="609600" y="1446213"/>
            <a:ext cx="7543800" cy="4656137"/>
          </a:xfrm>
          <a:prstGeom prst="rect">
            <a:avLst/>
          </a:prstGeom>
          <a:noFill/>
          <a:ln w="9525">
            <a:noFill/>
            <a:miter lim="800000"/>
            <a:headEnd/>
            <a:tailEnd/>
          </a:ln>
        </p:spPr>
        <p:txBody>
          <a:bodyPr lIns="92075" tIns="46038" rIns="92075" bIns="46038">
            <a:spAutoFit/>
          </a:bodyPr>
          <a:lstStyle/>
          <a:p>
            <a:pPr marL="339725" indent="-339725" eaLnBrk="0" hangingPunct="0">
              <a:spcBef>
                <a:spcPct val="50000"/>
              </a:spcBef>
            </a:pPr>
            <a:r>
              <a:rPr lang="en-US">
                <a:solidFill>
                  <a:schemeClr val="tx1"/>
                </a:solidFill>
              </a:rPr>
              <a:t>A Basis Swap is used to:</a:t>
            </a:r>
          </a:p>
          <a:p>
            <a:pPr marL="339725" indent="-339725" eaLnBrk="0" hangingPunct="0">
              <a:spcBef>
                <a:spcPct val="50000"/>
              </a:spcBef>
              <a:buFont typeface="Wingdings" pitchFamily="2" charset="2"/>
              <a:buChar char="Ø"/>
            </a:pPr>
            <a:r>
              <a:rPr lang="en-US">
                <a:solidFill>
                  <a:schemeClr val="tx1"/>
                </a:solidFill>
              </a:rPr>
              <a:t>Hedge the basis portion of a fixed price physical deal after the NYMEX “fixed price” piece has been hedged with a futures contract.</a:t>
            </a:r>
          </a:p>
          <a:p>
            <a:pPr marL="339725" indent="-339725" eaLnBrk="0" hangingPunct="0">
              <a:spcBef>
                <a:spcPct val="50000"/>
              </a:spcBef>
              <a:buFont typeface="Wingdings" pitchFamily="2" charset="2"/>
              <a:buChar char="Ø"/>
            </a:pPr>
            <a:r>
              <a:rPr lang="en-US">
                <a:solidFill>
                  <a:schemeClr val="tx1"/>
                </a:solidFill>
              </a:rPr>
              <a:t>Speculate on the price of a locational basis spread.</a:t>
            </a:r>
          </a:p>
          <a:p>
            <a:pPr marL="796925" lvl="1" indent="-339725" eaLnBrk="0" hangingPunct="0">
              <a:spcBef>
                <a:spcPct val="50000"/>
              </a:spcBef>
              <a:buFont typeface="Wingdings" pitchFamily="2" charset="2"/>
              <a:buChar char="Ø"/>
            </a:pPr>
            <a:r>
              <a:rPr lang="en-US">
                <a:solidFill>
                  <a:schemeClr val="tx1"/>
                </a:solidFill>
              </a:rPr>
              <a:t>Note that you could buy a Chicago CG Basis Swap &amp;</a:t>
            </a:r>
          </a:p>
          <a:p>
            <a:pPr marL="796925" lvl="1" indent="-339725" eaLnBrk="0" hangingPunct="0">
              <a:spcBef>
                <a:spcPct val="50000"/>
              </a:spcBef>
              <a:buFont typeface="Wingdings" pitchFamily="2" charset="2"/>
              <a:buChar char="Ø"/>
            </a:pPr>
            <a:r>
              <a:rPr lang="en-US">
                <a:solidFill>
                  <a:schemeClr val="tx1"/>
                </a:solidFill>
              </a:rPr>
              <a:t>Sell a Transco Leidy Basis Swap</a:t>
            </a:r>
          </a:p>
          <a:p>
            <a:pPr marL="796925" lvl="1" indent="-339725" eaLnBrk="0" hangingPunct="0">
              <a:spcBef>
                <a:spcPct val="50000"/>
              </a:spcBef>
              <a:buFont typeface="Wingdings" pitchFamily="2" charset="2"/>
              <a:buChar char="Ø"/>
            </a:pPr>
            <a:r>
              <a:rPr lang="en-US">
                <a:solidFill>
                  <a:schemeClr val="tx1"/>
                </a:solidFill>
              </a:rPr>
              <a:t>Then you have shorted the spread and want it to narrow.</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p>
            <a:pPr>
              <a:defRPr/>
            </a:pPr>
            <a:fld id="{CEB2F85E-25B6-4135-BB02-2B6903657FC9}" type="slidenum">
              <a:rPr lang="en-US"/>
              <a:pPr>
                <a:defRPr/>
              </a:pPr>
              <a:t>45</a:t>
            </a:fld>
            <a:endParaRPr lang="en-US"/>
          </a:p>
        </p:txBody>
      </p:sp>
      <p:sp>
        <p:nvSpPr>
          <p:cNvPr id="262147" name="Rectangle 2"/>
          <p:cNvSpPr>
            <a:spLocks noGrp="1" noChangeArrowheads="1"/>
          </p:cNvSpPr>
          <p:nvPr>
            <p:ph type="title"/>
          </p:nvPr>
        </p:nvSpPr>
        <p:spPr>
          <a:noFill/>
        </p:spPr>
        <p:txBody>
          <a:bodyPr lIns="92075" tIns="46038" rIns="92075" bIns="46038"/>
          <a:lstStyle/>
          <a:p>
            <a:pPr eaLnBrk="1" hangingPunct="1"/>
            <a:r>
              <a:rPr lang="en-US" smtClean="0">
                <a:solidFill>
                  <a:schemeClr val="tx1"/>
                </a:solidFill>
              </a:rPr>
              <a:t>Spread Swap</a:t>
            </a:r>
          </a:p>
        </p:txBody>
      </p:sp>
      <p:sp>
        <p:nvSpPr>
          <p:cNvPr id="262148" name="Rectangle 3"/>
          <p:cNvSpPr>
            <a:spLocks noChangeArrowheads="1"/>
          </p:cNvSpPr>
          <p:nvPr/>
        </p:nvSpPr>
        <p:spPr bwMode="auto">
          <a:xfrm>
            <a:off x="609600" y="1446213"/>
            <a:ext cx="7543800" cy="4838700"/>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a:solidFill>
                  <a:schemeClr val="tx1"/>
                </a:solidFill>
              </a:rPr>
              <a:t>A Spread Swap is also a type of fixed for floating swap.</a:t>
            </a:r>
          </a:p>
          <a:p>
            <a:pPr eaLnBrk="0" hangingPunct="0">
              <a:spcBef>
                <a:spcPct val="50000"/>
              </a:spcBef>
            </a:pPr>
            <a:r>
              <a:rPr lang="en-US">
                <a:solidFill>
                  <a:schemeClr val="tx1"/>
                </a:solidFill>
              </a:rPr>
              <a:t>However, in this case, the only portion of the price that is fixed is the price differential between the two commodities.  Typically, for refineries, one of the two commodities is the NYMEX WTI.  For electricity, the input is typically NYMEX natural gas.</a:t>
            </a:r>
          </a:p>
          <a:p>
            <a:pPr eaLnBrk="0" hangingPunct="0">
              <a:spcBef>
                <a:spcPct val="50000"/>
              </a:spcBef>
            </a:pPr>
            <a:endParaRPr lang="en-US">
              <a:solidFill>
                <a:schemeClr val="tx1"/>
              </a:solidFill>
            </a:endParaRPr>
          </a:p>
          <a:p>
            <a:pPr eaLnBrk="0" hangingPunct="0">
              <a:spcBef>
                <a:spcPct val="50000"/>
              </a:spcBef>
            </a:pPr>
            <a:r>
              <a:rPr lang="en-US">
                <a:solidFill>
                  <a:schemeClr val="tx1"/>
                </a:solidFill>
              </a:rPr>
              <a:t>Why would we buy a spread swap?</a:t>
            </a:r>
          </a:p>
          <a:p>
            <a:pPr eaLnBrk="0" hangingPunct="0">
              <a:spcBef>
                <a:spcPct val="50000"/>
              </a:spcBef>
            </a:pPr>
            <a:r>
              <a:rPr lang="en-US">
                <a:solidFill>
                  <a:schemeClr val="tx1"/>
                </a:solidFill>
              </a:rPr>
              <a:t>Compare a spread swap to trading the crack spread or spark spread?</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2535CCD5-A344-4E12-BB22-A56A0F25C65F}" type="slidenum">
              <a:rPr lang="en-US"/>
              <a:pPr>
                <a:defRPr/>
              </a:pPr>
              <a:t>46</a:t>
            </a:fld>
            <a:endParaRPr lang="en-US"/>
          </a:p>
        </p:txBody>
      </p:sp>
      <p:sp>
        <p:nvSpPr>
          <p:cNvPr id="263171" name="Rectangle 2"/>
          <p:cNvSpPr>
            <a:spLocks noGrp="1" noChangeArrowheads="1"/>
          </p:cNvSpPr>
          <p:nvPr>
            <p:ph type="title"/>
          </p:nvPr>
        </p:nvSpPr>
        <p:spPr/>
        <p:txBody>
          <a:bodyPr/>
          <a:lstStyle/>
          <a:p>
            <a:pPr eaLnBrk="1" hangingPunct="1"/>
            <a:r>
              <a:rPr lang="en-US" sz="4000" smtClean="0"/>
              <a:t>Spread Swap Example</a:t>
            </a:r>
          </a:p>
        </p:txBody>
      </p:sp>
      <p:sp>
        <p:nvSpPr>
          <p:cNvPr id="263172" name="Rectangle 3"/>
          <p:cNvSpPr>
            <a:spLocks noGrp="1" noChangeArrowheads="1"/>
          </p:cNvSpPr>
          <p:nvPr>
            <p:ph type="body" idx="1"/>
          </p:nvPr>
        </p:nvSpPr>
        <p:spPr/>
        <p:txBody>
          <a:bodyPr>
            <a:normAutofit lnSpcReduction="10000"/>
          </a:bodyPr>
          <a:lstStyle/>
          <a:p>
            <a:pPr eaLnBrk="1" hangingPunct="1"/>
            <a:r>
              <a:rPr lang="en-US" sz="2800" smtClean="0"/>
              <a:t>Refiner hedges CL – HO spread using a spread swap for Sept 08 output.  At the time</a:t>
            </a:r>
          </a:p>
          <a:p>
            <a:pPr lvl="1" eaLnBrk="1" hangingPunct="1"/>
            <a:r>
              <a:rPr lang="en-US" sz="2400" smtClean="0"/>
              <a:t>CL - $69.80</a:t>
            </a:r>
          </a:p>
          <a:p>
            <a:pPr lvl="1" eaLnBrk="1" hangingPunct="1"/>
            <a:r>
              <a:rPr lang="en-US" sz="2400" smtClean="0"/>
              <a:t>HO - $1.924 * 42 = $80.808</a:t>
            </a:r>
          </a:p>
          <a:p>
            <a:pPr lvl="1" eaLnBrk="1" hangingPunct="1"/>
            <a:r>
              <a:rPr lang="en-US" sz="2400" smtClean="0"/>
              <a:t>Spread = $</a:t>
            </a:r>
          </a:p>
          <a:p>
            <a:pPr eaLnBrk="1" hangingPunct="1"/>
            <a:r>
              <a:rPr lang="en-US" sz="2800" smtClean="0"/>
              <a:t>Current prices (5/23/08) are:</a:t>
            </a:r>
          </a:p>
          <a:p>
            <a:pPr lvl="1" eaLnBrk="1" hangingPunct="1"/>
            <a:r>
              <a:rPr lang="en-US" sz="2400" smtClean="0"/>
              <a:t>CL - $132.03</a:t>
            </a:r>
          </a:p>
          <a:p>
            <a:pPr lvl="1" eaLnBrk="1" hangingPunct="1"/>
            <a:r>
              <a:rPr lang="en-US" sz="2400" smtClean="0"/>
              <a:t>HO - $3.9294 * 42 = $165.0348</a:t>
            </a:r>
          </a:p>
          <a:p>
            <a:pPr lvl="1" eaLnBrk="1" hangingPunct="1"/>
            <a:r>
              <a:rPr lang="en-US" sz="2400" smtClean="0"/>
              <a:t>Spread = $</a:t>
            </a:r>
          </a:p>
          <a:p>
            <a:pPr eaLnBrk="1" hangingPunct="1"/>
            <a:r>
              <a:rPr lang="en-US" sz="2800" smtClean="0"/>
              <a:t>Is the Spread Swap above water?</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p>
            <a:pPr>
              <a:defRPr/>
            </a:pPr>
            <a:fld id="{FF81B07C-4561-425F-8DAD-C40DA06E6DEA}" type="slidenum">
              <a:rPr lang="en-US"/>
              <a:pPr>
                <a:defRPr/>
              </a:pPr>
              <a:t>47</a:t>
            </a:fld>
            <a:endParaRPr lang="en-US"/>
          </a:p>
        </p:txBody>
      </p:sp>
      <p:sp>
        <p:nvSpPr>
          <p:cNvPr id="264195" name="Rectangle 2"/>
          <p:cNvSpPr>
            <a:spLocks noGrp="1" noChangeArrowheads="1"/>
          </p:cNvSpPr>
          <p:nvPr>
            <p:ph type="title"/>
          </p:nvPr>
        </p:nvSpPr>
        <p:spPr>
          <a:noFill/>
        </p:spPr>
        <p:txBody>
          <a:bodyPr lIns="92075" tIns="46038" rIns="92075" bIns="46038"/>
          <a:lstStyle/>
          <a:p>
            <a:pPr eaLnBrk="1" hangingPunct="1"/>
            <a:r>
              <a:rPr lang="en-US" smtClean="0">
                <a:solidFill>
                  <a:schemeClr val="tx1"/>
                </a:solidFill>
              </a:rPr>
              <a:t>Fixed for Floating Swap</a:t>
            </a:r>
          </a:p>
        </p:txBody>
      </p:sp>
      <p:sp>
        <p:nvSpPr>
          <p:cNvPr id="264196" name="Rectangle 3"/>
          <p:cNvSpPr>
            <a:spLocks noChangeArrowheads="1"/>
          </p:cNvSpPr>
          <p:nvPr/>
        </p:nvSpPr>
        <p:spPr bwMode="auto">
          <a:xfrm>
            <a:off x="609600" y="1446213"/>
            <a:ext cx="7543800" cy="4572000"/>
          </a:xfrm>
          <a:prstGeom prst="rect">
            <a:avLst/>
          </a:prstGeom>
          <a:noFill/>
          <a:ln w="9525">
            <a:noFill/>
            <a:miter lim="800000"/>
            <a:headEnd/>
            <a:tailEnd/>
          </a:ln>
        </p:spPr>
        <p:txBody>
          <a:bodyPr lIns="92075" tIns="46038" rIns="92075" bIns="46038">
            <a:spAutoFit/>
          </a:bodyPr>
          <a:lstStyle/>
          <a:p>
            <a:pPr marL="339725" indent="-339725" eaLnBrk="0" hangingPunct="0">
              <a:spcBef>
                <a:spcPct val="50000"/>
              </a:spcBef>
            </a:pPr>
            <a:r>
              <a:rPr lang="en-US" b="1" u="sng">
                <a:solidFill>
                  <a:schemeClr val="tx1"/>
                </a:solidFill>
              </a:rPr>
              <a:t>Gas Daily Swing Swap</a:t>
            </a:r>
          </a:p>
          <a:p>
            <a:pPr marL="339725" indent="-339725" eaLnBrk="0" hangingPunct="0"/>
            <a:r>
              <a:rPr lang="en-US" sz="2000">
                <a:solidFill>
                  <a:schemeClr val="tx1"/>
                </a:solidFill>
              </a:rPr>
              <a:t>Note that the term “swing” refers to swinging on prices, not</a:t>
            </a:r>
          </a:p>
          <a:p>
            <a:pPr marL="339725" indent="-339725" eaLnBrk="0" hangingPunct="0"/>
            <a:r>
              <a:rPr lang="en-US" sz="2000">
                <a:solidFill>
                  <a:schemeClr val="tx1"/>
                </a:solidFill>
              </a:rPr>
              <a:t>volume.</a:t>
            </a:r>
          </a:p>
          <a:p>
            <a:pPr marL="339725" indent="-339725" eaLnBrk="0" hangingPunct="0">
              <a:spcBef>
                <a:spcPct val="50000"/>
              </a:spcBef>
            </a:pPr>
            <a:r>
              <a:rPr lang="en-US" sz="2000">
                <a:solidFill>
                  <a:schemeClr val="tx1"/>
                </a:solidFill>
              </a:rPr>
              <a:t>A Gas Daily Swing Swap is used to:</a:t>
            </a:r>
          </a:p>
          <a:p>
            <a:pPr marL="339725" indent="-339725" eaLnBrk="0" hangingPunct="0">
              <a:spcBef>
                <a:spcPct val="50000"/>
              </a:spcBef>
              <a:buFont typeface="Wingdings" pitchFamily="2" charset="2"/>
              <a:buChar char="Ø"/>
            </a:pPr>
            <a:r>
              <a:rPr lang="en-US" sz="2000">
                <a:solidFill>
                  <a:schemeClr val="tx1"/>
                </a:solidFill>
              </a:rPr>
              <a:t>Hedge the NYMEX and basis swap portions of an daily indexed price physical deal.  Gas may be bought as a monthly first-of-month indexed price package and sold as daily indexed price gas, sometimes only 1-3 days at a time.</a:t>
            </a:r>
          </a:p>
          <a:p>
            <a:pPr marL="339725" indent="-339725" eaLnBrk="0" hangingPunct="0">
              <a:spcBef>
                <a:spcPct val="50000"/>
              </a:spcBef>
              <a:buFont typeface="Wingdings" pitchFamily="2" charset="2"/>
              <a:buChar char="Ø"/>
            </a:pPr>
            <a:r>
              <a:rPr lang="en-US" sz="2000">
                <a:solidFill>
                  <a:schemeClr val="tx1"/>
                </a:solidFill>
              </a:rPr>
              <a:t>Speculate on the difference between daily and first-of-month index prices.</a:t>
            </a:r>
          </a:p>
          <a:p>
            <a:pPr marL="796925" lvl="1" indent="-339725" eaLnBrk="0" hangingPunct="0">
              <a:spcBef>
                <a:spcPct val="50000"/>
              </a:spcBef>
              <a:buFont typeface="Wingdings" pitchFamily="2" charset="2"/>
              <a:buChar char="Ø"/>
            </a:pPr>
            <a:r>
              <a:rPr lang="en-US" sz="2000">
                <a:solidFill>
                  <a:schemeClr val="tx1"/>
                </a:solidFill>
              </a:rPr>
              <a:t>Avoids NYMEX margin requirements.</a:t>
            </a:r>
          </a:p>
          <a:p>
            <a:pPr marL="796925" lvl="1" indent="-339725" eaLnBrk="0" hangingPunct="0">
              <a:spcBef>
                <a:spcPct val="50000"/>
              </a:spcBef>
              <a:buFont typeface="Wingdings" pitchFamily="2" charset="2"/>
              <a:buChar char="Ø"/>
            </a:pPr>
            <a:r>
              <a:rPr lang="en-US" sz="2000">
                <a:solidFill>
                  <a:schemeClr val="tx1"/>
                </a:solidFill>
              </a:rPr>
              <a:t>May still result in collateral posting.</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p>
            <a:pPr>
              <a:defRPr/>
            </a:pPr>
            <a:fld id="{6A3504A1-E915-4377-A936-2BFA029945B2}" type="slidenum">
              <a:rPr lang="en-US"/>
              <a:pPr>
                <a:defRPr/>
              </a:pPr>
              <a:t>48</a:t>
            </a:fld>
            <a:endParaRPr lang="en-US"/>
          </a:p>
        </p:txBody>
      </p:sp>
      <p:sp>
        <p:nvSpPr>
          <p:cNvPr id="265219" name="Rectangle 3"/>
          <p:cNvSpPr>
            <a:spLocks noGrp="1" noChangeArrowheads="1"/>
          </p:cNvSpPr>
          <p:nvPr>
            <p:ph type="title"/>
          </p:nvPr>
        </p:nvSpPr>
        <p:spPr>
          <a:xfrm>
            <a:off x="228600" y="-76200"/>
            <a:ext cx="8763000" cy="1371600"/>
          </a:xfrm>
          <a:noFill/>
        </p:spPr>
        <p:txBody>
          <a:bodyPr lIns="92075" tIns="46038" rIns="92075" bIns="46038">
            <a:normAutofit fontScale="90000"/>
          </a:bodyPr>
          <a:lstStyle/>
          <a:p>
            <a:pPr eaLnBrk="1" hangingPunct="1"/>
            <a:r>
              <a:rPr lang="en-US" smtClean="0">
                <a:solidFill>
                  <a:schemeClr val="tx1"/>
                </a:solidFill>
              </a:rPr>
              <a:t>Fixed for Floating Swap</a:t>
            </a:r>
            <a:br>
              <a:rPr lang="en-US" smtClean="0">
                <a:solidFill>
                  <a:schemeClr val="tx1"/>
                </a:solidFill>
              </a:rPr>
            </a:br>
            <a:r>
              <a:rPr lang="en-US" smtClean="0">
                <a:solidFill>
                  <a:schemeClr val="tx1"/>
                </a:solidFill>
              </a:rPr>
              <a:t>(Gas Daily Swing Swap)</a:t>
            </a:r>
          </a:p>
        </p:txBody>
      </p:sp>
      <p:sp>
        <p:nvSpPr>
          <p:cNvPr id="265220" name="Rectangle 4"/>
          <p:cNvSpPr>
            <a:spLocks noChangeArrowheads="1"/>
          </p:cNvSpPr>
          <p:nvPr/>
        </p:nvSpPr>
        <p:spPr bwMode="auto">
          <a:xfrm>
            <a:off x="457200" y="1557338"/>
            <a:ext cx="8229600" cy="3378200"/>
          </a:xfrm>
          <a:prstGeom prst="rect">
            <a:avLst/>
          </a:prstGeom>
          <a:noFill/>
          <a:ln w="9525" algn="ctr">
            <a:noFill/>
            <a:miter lim="800000"/>
            <a:headEnd/>
            <a:tailEnd/>
          </a:ln>
        </p:spPr>
        <p:txBody>
          <a:bodyPr>
            <a:spAutoFit/>
          </a:bodyPr>
          <a:lstStyle/>
          <a:p>
            <a:r>
              <a:rPr lang="en-US">
                <a:solidFill>
                  <a:schemeClr val="tx1"/>
                </a:solidFill>
              </a:rPr>
              <a:t>If you buy physical first-of-month indexed price gas but </a:t>
            </a:r>
            <a:r>
              <a:rPr lang="en-US" u="sng">
                <a:solidFill>
                  <a:schemeClr val="tx1"/>
                </a:solidFill>
              </a:rPr>
              <a:t>sell</a:t>
            </a:r>
            <a:r>
              <a:rPr lang="en-US">
                <a:solidFill>
                  <a:schemeClr val="tx1"/>
                </a:solidFill>
              </a:rPr>
              <a:t> it a daily indexed price, you would want to </a:t>
            </a:r>
            <a:r>
              <a:rPr lang="en-US" u="sng">
                <a:solidFill>
                  <a:schemeClr val="tx1"/>
                </a:solidFill>
              </a:rPr>
              <a:t>buy a swap</a:t>
            </a:r>
            <a:r>
              <a:rPr lang="en-US">
                <a:solidFill>
                  <a:schemeClr val="tx1"/>
                </a:solidFill>
              </a:rPr>
              <a:t> to hedge the deal.  </a:t>
            </a:r>
            <a:r>
              <a:rPr lang="en-US" u="sng">
                <a:solidFill>
                  <a:schemeClr val="tx1"/>
                </a:solidFill>
              </a:rPr>
              <a:t>If you buy a swap, you are the fixed price payer</a:t>
            </a:r>
            <a:r>
              <a:rPr lang="en-US">
                <a:solidFill>
                  <a:schemeClr val="tx1"/>
                </a:solidFill>
              </a:rPr>
              <a:t>, e.g.</a:t>
            </a:r>
          </a:p>
          <a:p>
            <a:endParaRPr lang="en-US">
              <a:solidFill>
                <a:schemeClr val="tx1"/>
              </a:solidFill>
            </a:endParaRPr>
          </a:p>
          <a:p>
            <a:r>
              <a:rPr lang="en-US">
                <a:solidFill>
                  <a:schemeClr val="tx1"/>
                </a:solidFill>
              </a:rPr>
              <a:t>Buy Swap @ (pay)					FOM Index</a:t>
            </a:r>
          </a:p>
          <a:p>
            <a:pPr lvl="1"/>
            <a:r>
              <a:rPr lang="en-US">
                <a:solidFill>
                  <a:schemeClr val="tx1"/>
                </a:solidFill>
              </a:rPr>
              <a:t>Receive floating index price			GDD Index</a:t>
            </a:r>
          </a:p>
          <a:p>
            <a:pPr lvl="1"/>
            <a:endParaRPr lang="en-US">
              <a:solidFill>
                <a:schemeClr val="tx1"/>
              </a:solidFill>
            </a:endParaRPr>
          </a:p>
          <a:p>
            <a:pPr lvl="1"/>
            <a:r>
              <a:rPr lang="en-US">
                <a:solidFill>
                  <a:schemeClr val="tx1"/>
                </a:solidFill>
              </a:rPr>
              <a:t>We are paid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p>
            <a:pPr>
              <a:defRPr/>
            </a:pPr>
            <a:fld id="{8313589E-3C5C-4893-B8B9-32152BCACF4A}" type="slidenum">
              <a:rPr lang="en-US"/>
              <a:pPr>
                <a:defRPr/>
              </a:pPr>
              <a:t>49</a:t>
            </a:fld>
            <a:endParaRPr lang="en-US"/>
          </a:p>
        </p:txBody>
      </p:sp>
      <p:sp>
        <p:nvSpPr>
          <p:cNvPr id="266243" name="Rectangle 3"/>
          <p:cNvSpPr>
            <a:spLocks noGrp="1" noChangeArrowheads="1"/>
          </p:cNvSpPr>
          <p:nvPr>
            <p:ph type="title"/>
          </p:nvPr>
        </p:nvSpPr>
        <p:spPr>
          <a:xfrm>
            <a:off x="835025" y="-76200"/>
            <a:ext cx="7394575" cy="1371600"/>
          </a:xfrm>
          <a:noFill/>
        </p:spPr>
        <p:txBody>
          <a:bodyPr lIns="92075" tIns="46038" rIns="92075" bIns="46038">
            <a:normAutofit fontScale="90000"/>
          </a:bodyPr>
          <a:lstStyle/>
          <a:p>
            <a:pPr eaLnBrk="1" hangingPunct="1"/>
            <a:r>
              <a:rPr lang="en-US" smtClean="0">
                <a:solidFill>
                  <a:schemeClr val="tx1"/>
                </a:solidFill>
                <a:latin typeface="Arial" charset="0"/>
              </a:rPr>
              <a:t>Fixed for Floating Swap</a:t>
            </a:r>
            <a:br>
              <a:rPr lang="en-US" smtClean="0">
                <a:solidFill>
                  <a:schemeClr val="tx1"/>
                </a:solidFill>
                <a:latin typeface="Arial" charset="0"/>
              </a:rPr>
            </a:br>
            <a:r>
              <a:rPr lang="en-US" smtClean="0">
                <a:solidFill>
                  <a:schemeClr val="tx1"/>
                </a:solidFill>
                <a:latin typeface="Arial" charset="0"/>
              </a:rPr>
              <a:t>(Gas Daily Swing Swap)</a:t>
            </a:r>
          </a:p>
        </p:txBody>
      </p:sp>
      <p:sp>
        <p:nvSpPr>
          <p:cNvPr id="266244" name="Rectangle 4"/>
          <p:cNvSpPr>
            <a:spLocks noChangeArrowheads="1"/>
          </p:cNvSpPr>
          <p:nvPr/>
        </p:nvSpPr>
        <p:spPr bwMode="auto">
          <a:xfrm>
            <a:off x="533400" y="2105025"/>
            <a:ext cx="7924800" cy="1917700"/>
          </a:xfrm>
          <a:prstGeom prst="rect">
            <a:avLst/>
          </a:prstGeom>
          <a:noFill/>
          <a:ln w="9525" algn="ctr">
            <a:noFill/>
            <a:miter lim="800000"/>
            <a:headEnd/>
            <a:tailEnd/>
          </a:ln>
        </p:spPr>
        <p:txBody>
          <a:bodyPr>
            <a:spAutoFit/>
          </a:bodyPr>
          <a:lstStyle/>
          <a:p>
            <a:r>
              <a:rPr lang="en-US">
                <a:solidFill>
                  <a:schemeClr val="tx1"/>
                </a:solidFill>
              </a:rPr>
              <a:t>Assume FOM index is published at $7.00.  Now we have:</a:t>
            </a:r>
          </a:p>
          <a:p>
            <a:endParaRPr lang="en-US">
              <a:solidFill>
                <a:schemeClr val="tx1"/>
              </a:solidFill>
            </a:endParaRPr>
          </a:p>
          <a:p>
            <a:r>
              <a:rPr lang="en-US">
                <a:solidFill>
                  <a:schemeClr val="tx1"/>
                </a:solidFill>
              </a:rPr>
              <a:t>Buy Swap @ 					$7.00</a:t>
            </a:r>
          </a:p>
          <a:p>
            <a:pPr lvl="1"/>
            <a:r>
              <a:rPr lang="en-US">
                <a:solidFill>
                  <a:schemeClr val="tx1"/>
                </a:solidFill>
              </a:rPr>
              <a:t>Receive floating index price		GDD Index</a:t>
            </a:r>
          </a:p>
          <a:p>
            <a:pPr lvl="1"/>
            <a:r>
              <a:rPr lang="en-US">
                <a:solidFill>
                  <a:schemeClr val="tx1"/>
                </a:solidFill>
              </a:rPr>
              <a:t>We are paid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1"/>
          </p:nvPr>
        </p:nvSpPr>
        <p:spPr/>
        <p:txBody>
          <a:bodyPr/>
          <a:lstStyle/>
          <a:p>
            <a:pPr>
              <a:defRPr/>
            </a:pPr>
            <a:fld id="{52EFB166-F5AB-479A-B66A-4D72A7F017C9}" type="slidenum">
              <a:rPr lang="en-US"/>
              <a:pPr>
                <a:defRPr/>
              </a:pPr>
              <a:t>5</a:t>
            </a:fld>
            <a:endParaRPr lang="en-US"/>
          </a:p>
        </p:txBody>
      </p:sp>
      <p:sp>
        <p:nvSpPr>
          <p:cNvPr id="192515" name="Rectangle 2"/>
          <p:cNvSpPr>
            <a:spLocks noGrp="1" noChangeArrowheads="1"/>
          </p:cNvSpPr>
          <p:nvPr>
            <p:ph type="title"/>
          </p:nvPr>
        </p:nvSpPr>
        <p:spPr>
          <a:xfrm>
            <a:off x="304800" y="98425"/>
            <a:ext cx="8610600" cy="1196975"/>
          </a:xfrm>
          <a:noFill/>
        </p:spPr>
        <p:txBody>
          <a:bodyPr lIns="92075" tIns="46038" rIns="92075" bIns="46038">
            <a:normAutofit fontScale="90000"/>
          </a:bodyPr>
          <a:lstStyle/>
          <a:p>
            <a:pPr eaLnBrk="1" hangingPunct="1">
              <a:spcBef>
                <a:spcPct val="80000"/>
              </a:spcBef>
            </a:pPr>
            <a:r>
              <a:rPr lang="en-US" smtClean="0">
                <a:solidFill>
                  <a:schemeClr val="tx1"/>
                </a:solidFill>
              </a:rPr>
              <a:t>How are Risk</a:t>
            </a:r>
            <a:br>
              <a:rPr lang="en-US" smtClean="0">
                <a:solidFill>
                  <a:schemeClr val="tx1"/>
                </a:solidFill>
              </a:rPr>
            </a:br>
            <a:r>
              <a:rPr lang="en-US" smtClean="0">
                <a:solidFill>
                  <a:schemeClr val="tx1"/>
                </a:solidFill>
              </a:rPr>
              <a:t>Components Managed?</a:t>
            </a:r>
          </a:p>
        </p:txBody>
      </p:sp>
      <p:sp>
        <p:nvSpPr>
          <p:cNvPr id="192516" name="Rectangle 4"/>
          <p:cNvSpPr>
            <a:spLocks noChangeArrowheads="1"/>
          </p:cNvSpPr>
          <p:nvPr/>
        </p:nvSpPr>
        <p:spPr bwMode="auto">
          <a:xfrm>
            <a:off x="3810000" y="3048000"/>
            <a:ext cx="1524000" cy="1328738"/>
          </a:xfrm>
          <a:prstGeom prst="rect">
            <a:avLst/>
          </a:prstGeom>
          <a:solidFill>
            <a:srgbClr val="00FF99"/>
          </a:solidFill>
          <a:ln w="12700">
            <a:solidFill>
              <a:schemeClr val="tx1"/>
            </a:solidFill>
            <a:miter lim="800000"/>
            <a:headEnd type="none" w="sm" len="sm"/>
            <a:tailEnd type="none" w="sm" len="sm"/>
          </a:ln>
        </p:spPr>
        <p:txBody>
          <a:bodyPr wrap="none" anchor="ctr"/>
          <a:lstStyle/>
          <a:p>
            <a:pPr algn="ctr"/>
            <a:r>
              <a:rPr lang="en-US" sz="1600">
                <a:solidFill>
                  <a:schemeClr val="tx1"/>
                </a:solidFill>
              </a:rPr>
              <a:t>Producer</a:t>
            </a:r>
          </a:p>
        </p:txBody>
      </p:sp>
      <p:sp>
        <p:nvSpPr>
          <p:cNvPr id="192517" name="Rectangle 11"/>
          <p:cNvSpPr>
            <a:spLocks noChangeArrowheads="1"/>
          </p:cNvSpPr>
          <p:nvPr/>
        </p:nvSpPr>
        <p:spPr bwMode="auto">
          <a:xfrm>
            <a:off x="685800" y="3054350"/>
            <a:ext cx="1524000" cy="1328738"/>
          </a:xfrm>
          <a:prstGeom prst="rect">
            <a:avLst/>
          </a:prstGeom>
          <a:solidFill>
            <a:schemeClr val="bg1"/>
          </a:solidFill>
          <a:ln w="12700">
            <a:solidFill>
              <a:schemeClr val="tx1"/>
            </a:solidFill>
            <a:miter lim="800000"/>
            <a:headEnd type="none" w="sm" len="sm"/>
            <a:tailEnd type="none" w="sm" len="sm"/>
          </a:ln>
        </p:spPr>
        <p:txBody>
          <a:bodyPr wrap="none" anchor="ctr"/>
          <a:lstStyle/>
          <a:p>
            <a:pPr algn="ctr"/>
            <a:r>
              <a:rPr lang="en-US" sz="1600">
                <a:solidFill>
                  <a:schemeClr val="tx1"/>
                </a:solidFill>
              </a:rPr>
              <a:t>Industrial</a:t>
            </a:r>
          </a:p>
          <a:p>
            <a:pPr algn="ctr"/>
            <a:r>
              <a:rPr lang="en-US" sz="1600">
                <a:solidFill>
                  <a:schemeClr val="tx1"/>
                </a:solidFill>
              </a:rPr>
              <a:t>Customer</a:t>
            </a:r>
          </a:p>
        </p:txBody>
      </p:sp>
      <p:sp>
        <p:nvSpPr>
          <p:cNvPr id="192518" name="Line 12"/>
          <p:cNvSpPr>
            <a:spLocks noChangeShapeType="1"/>
          </p:cNvSpPr>
          <p:nvPr/>
        </p:nvSpPr>
        <p:spPr bwMode="auto">
          <a:xfrm flipH="1">
            <a:off x="2209800" y="3352800"/>
            <a:ext cx="1600200" cy="0"/>
          </a:xfrm>
          <a:prstGeom prst="line">
            <a:avLst/>
          </a:prstGeom>
          <a:noFill/>
          <a:ln w="38100">
            <a:solidFill>
              <a:schemeClr val="tx1"/>
            </a:solidFill>
            <a:round/>
            <a:headEnd/>
            <a:tailEnd type="triangle" w="lg" len="med"/>
          </a:ln>
        </p:spPr>
        <p:txBody>
          <a:bodyPr wrap="none" anchor="ctr"/>
          <a:lstStyle/>
          <a:p>
            <a:endParaRPr lang="en-US"/>
          </a:p>
        </p:txBody>
      </p:sp>
      <p:sp>
        <p:nvSpPr>
          <p:cNvPr id="192519" name="Text Box 13"/>
          <p:cNvSpPr txBox="1">
            <a:spLocks noChangeArrowheads="1"/>
          </p:cNvSpPr>
          <p:nvPr/>
        </p:nvSpPr>
        <p:spPr bwMode="auto">
          <a:xfrm>
            <a:off x="2719388" y="3014663"/>
            <a:ext cx="557212" cy="336550"/>
          </a:xfrm>
          <a:prstGeom prst="rect">
            <a:avLst/>
          </a:prstGeom>
          <a:noFill/>
          <a:ln w="12700">
            <a:noFill/>
            <a:miter lim="800000"/>
            <a:headEnd type="none" w="sm" len="sm"/>
            <a:tailEnd type="none" w="sm" len="sm"/>
          </a:ln>
        </p:spPr>
        <p:txBody>
          <a:bodyPr wrap="none">
            <a:spAutoFit/>
          </a:bodyPr>
          <a:lstStyle/>
          <a:p>
            <a:r>
              <a:rPr lang="en-US" sz="1600">
                <a:solidFill>
                  <a:schemeClr val="tx1"/>
                </a:solidFill>
              </a:rPr>
              <a:t>Gas</a:t>
            </a:r>
          </a:p>
        </p:txBody>
      </p:sp>
      <p:sp>
        <p:nvSpPr>
          <p:cNvPr id="192520" name="Line 14"/>
          <p:cNvSpPr>
            <a:spLocks noChangeShapeType="1"/>
          </p:cNvSpPr>
          <p:nvPr/>
        </p:nvSpPr>
        <p:spPr bwMode="auto">
          <a:xfrm>
            <a:off x="2209800" y="4000500"/>
            <a:ext cx="1600200" cy="0"/>
          </a:xfrm>
          <a:prstGeom prst="line">
            <a:avLst/>
          </a:prstGeom>
          <a:noFill/>
          <a:ln w="38100">
            <a:solidFill>
              <a:schemeClr val="tx1"/>
            </a:solidFill>
            <a:round/>
            <a:headEnd/>
            <a:tailEnd type="triangle" w="lg" len="med"/>
          </a:ln>
        </p:spPr>
        <p:txBody>
          <a:bodyPr wrap="none" anchor="ctr"/>
          <a:lstStyle/>
          <a:p>
            <a:endParaRPr lang="en-US"/>
          </a:p>
        </p:txBody>
      </p:sp>
      <p:sp>
        <p:nvSpPr>
          <p:cNvPr id="192521" name="Text Box 15"/>
          <p:cNvSpPr txBox="1">
            <a:spLocks noChangeArrowheads="1"/>
          </p:cNvSpPr>
          <p:nvPr/>
        </p:nvSpPr>
        <p:spPr bwMode="auto">
          <a:xfrm>
            <a:off x="2286000" y="3654425"/>
            <a:ext cx="915988" cy="336550"/>
          </a:xfrm>
          <a:prstGeom prst="rect">
            <a:avLst/>
          </a:prstGeom>
          <a:noFill/>
          <a:ln w="12700">
            <a:noFill/>
            <a:miter lim="800000"/>
            <a:headEnd type="none" w="sm" len="sm"/>
            <a:tailEnd type="none" w="sm" len="sm"/>
          </a:ln>
        </p:spPr>
        <p:txBody>
          <a:bodyPr wrap="none">
            <a:spAutoFit/>
          </a:bodyPr>
          <a:lstStyle/>
          <a:p>
            <a:r>
              <a:rPr lang="en-US" sz="1600">
                <a:solidFill>
                  <a:schemeClr val="tx1"/>
                </a:solidFill>
              </a:rPr>
              <a:t>Receive</a:t>
            </a:r>
          </a:p>
        </p:txBody>
      </p:sp>
      <p:sp>
        <p:nvSpPr>
          <p:cNvPr id="192522" name="Text Box 26"/>
          <p:cNvSpPr txBox="1">
            <a:spLocks noChangeArrowheads="1"/>
          </p:cNvSpPr>
          <p:nvPr/>
        </p:nvSpPr>
        <p:spPr bwMode="auto">
          <a:xfrm>
            <a:off x="2305050" y="4006850"/>
            <a:ext cx="1423988" cy="336550"/>
          </a:xfrm>
          <a:prstGeom prst="rect">
            <a:avLst/>
          </a:prstGeom>
          <a:noFill/>
          <a:ln w="12700">
            <a:noFill/>
            <a:miter lim="800000"/>
            <a:headEnd type="none" w="sm" len="sm"/>
            <a:tailEnd type="none" w="sm" len="sm"/>
          </a:ln>
        </p:spPr>
        <p:txBody>
          <a:bodyPr wrap="none">
            <a:spAutoFit/>
          </a:bodyPr>
          <a:lstStyle/>
          <a:p>
            <a:r>
              <a:rPr lang="en-US" sz="1600">
                <a:solidFill>
                  <a:schemeClr val="tx1"/>
                </a:solidFill>
              </a:rPr>
              <a:t>Floating Price</a:t>
            </a:r>
          </a:p>
        </p:txBody>
      </p:sp>
      <p:sp>
        <p:nvSpPr>
          <p:cNvPr id="192523" name="Rectangle 27"/>
          <p:cNvSpPr>
            <a:spLocks noChangeArrowheads="1"/>
          </p:cNvSpPr>
          <p:nvPr/>
        </p:nvSpPr>
        <p:spPr bwMode="auto">
          <a:xfrm>
            <a:off x="685800" y="1524000"/>
            <a:ext cx="2209800" cy="6858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r>
              <a:rPr lang="en-US" sz="2000"/>
              <a:t>Initial Position:</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p>
            <a:pPr>
              <a:defRPr/>
            </a:pPr>
            <a:fld id="{F6AB08D8-E5B7-44D4-AB77-D91A97C41352}" type="slidenum">
              <a:rPr lang="en-US"/>
              <a:pPr>
                <a:defRPr/>
              </a:pPr>
              <a:t>50</a:t>
            </a:fld>
            <a:endParaRPr lang="en-US"/>
          </a:p>
        </p:txBody>
      </p:sp>
      <p:sp>
        <p:nvSpPr>
          <p:cNvPr id="267267" name="Rectangle 3"/>
          <p:cNvSpPr>
            <a:spLocks noGrp="1" noChangeArrowheads="1"/>
          </p:cNvSpPr>
          <p:nvPr>
            <p:ph type="title"/>
          </p:nvPr>
        </p:nvSpPr>
        <p:spPr>
          <a:xfrm>
            <a:off x="835025" y="-76200"/>
            <a:ext cx="7470775" cy="1524000"/>
          </a:xfrm>
          <a:noFill/>
        </p:spPr>
        <p:txBody>
          <a:bodyPr lIns="92075" tIns="46038" rIns="92075" bIns="46038"/>
          <a:lstStyle/>
          <a:p>
            <a:pPr eaLnBrk="1" hangingPunct="1"/>
            <a:r>
              <a:rPr lang="en-US" smtClean="0">
                <a:solidFill>
                  <a:schemeClr val="tx1"/>
                </a:solidFill>
                <a:latin typeface="Arial" charset="0"/>
              </a:rPr>
              <a:t>Fixed for Floating Swap</a:t>
            </a:r>
            <a:br>
              <a:rPr lang="en-US" smtClean="0">
                <a:solidFill>
                  <a:schemeClr val="tx1"/>
                </a:solidFill>
                <a:latin typeface="Arial" charset="0"/>
              </a:rPr>
            </a:br>
            <a:r>
              <a:rPr lang="en-US" smtClean="0">
                <a:solidFill>
                  <a:schemeClr val="tx1"/>
                </a:solidFill>
                <a:latin typeface="Arial" charset="0"/>
              </a:rPr>
              <a:t>(Gas Daily Swing Swap)</a:t>
            </a:r>
          </a:p>
        </p:txBody>
      </p:sp>
      <p:sp>
        <p:nvSpPr>
          <p:cNvPr id="267268" name="Rectangle 4"/>
          <p:cNvSpPr>
            <a:spLocks noChangeArrowheads="1"/>
          </p:cNvSpPr>
          <p:nvPr/>
        </p:nvSpPr>
        <p:spPr bwMode="auto">
          <a:xfrm>
            <a:off x="533400" y="2105025"/>
            <a:ext cx="8229600" cy="2282825"/>
          </a:xfrm>
          <a:prstGeom prst="rect">
            <a:avLst/>
          </a:prstGeom>
          <a:noFill/>
          <a:ln w="9525" algn="ctr">
            <a:noFill/>
            <a:miter lim="800000"/>
            <a:headEnd/>
            <a:tailEnd/>
          </a:ln>
        </p:spPr>
        <p:txBody>
          <a:bodyPr>
            <a:spAutoFit/>
          </a:bodyPr>
          <a:lstStyle/>
          <a:p>
            <a:r>
              <a:rPr lang="en-US">
                <a:solidFill>
                  <a:schemeClr val="tx1"/>
                </a:solidFill>
              </a:rPr>
              <a:t>Next, the first day’s daily index price is published at $7.08</a:t>
            </a:r>
          </a:p>
          <a:p>
            <a:endParaRPr lang="en-US">
              <a:solidFill>
                <a:schemeClr val="tx1"/>
              </a:solidFill>
            </a:endParaRPr>
          </a:p>
          <a:p>
            <a:r>
              <a:rPr lang="en-US">
                <a:solidFill>
                  <a:schemeClr val="tx1"/>
                </a:solidFill>
              </a:rPr>
              <a:t>Buy Swap @ 					$7.00</a:t>
            </a:r>
          </a:p>
          <a:p>
            <a:pPr lvl="1"/>
            <a:r>
              <a:rPr lang="en-US">
                <a:solidFill>
                  <a:schemeClr val="tx1"/>
                </a:solidFill>
              </a:rPr>
              <a:t>GDD Index price is published @ 		$7.08</a:t>
            </a:r>
          </a:p>
          <a:p>
            <a:pPr lvl="1"/>
            <a:endParaRPr lang="en-US">
              <a:solidFill>
                <a:schemeClr val="tx1"/>
              </a:solidFill>
            </a:endParaRPr>
          </a:p>
          <a:p>
            <a:pPr lvl="1"/>
            <a:r>
              <a:rPr lang="en-US">
                <a:solidFill>
                  <a:schemeClr val="tx1"/>
                </a:solidFill>
              </a:rPr>
              <a:t>We are paid 				$0.08/MMBtu</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1"/>
          </p:nvPr>
        </p:nvSpPr>
        <p:spPr/>
        <p:txBody>
          <a:bodyPr/>
          <a:lstStyle/>
          <a:p>
            <a:pPr>
              <a:defRPr/>
            </a:pPr>
            <a:fld id="{B0D6CDA0-4FBA-44B8-B35E-812A3E126B7D}" type="slidenum">
              <a:rPr lang="en-US"/>
              <a:pPr>
                <a:defRPr/>
              </a:pPr>
              <a:t>51</a:t>
            </a:fld>
            <a:endParaRPr lang="en-US"/>
          </a:p>
        </p:txBody>
      </p:sp>
      <p:sp>
        <p:nvSpPr>
          <p:cNvPr id="268291" name="Rectangle 2"/>
          <p:cNvSpPr>
            <a:spLocks noGrp="1" noChangeArrowheads="1"/>
          </p:cNvSpPr>
          <p:nvPr>
            <p:ph type="title"/>
          </p:nvPr>
        </p:nvSpPr>
        <p:spPr>
          <a:xfrm>
            <a:off x="1447800" y="274638"/>
            <a:ext cx="6781800" cy="639762"/>
          </a:xfrm>
        </p:spPr>
        <p:txBody>
          <a:bodyPr>
            <a:normAutofit fontScale="90000"/>
          </a:bodyPr>
          <a:lstStyle/>
          <a:p>
            <a:pPr eaLnBrk="1" hangingPunct="1"/>
            <a:r>
              <a:rPr lang="en-US" smtClean="0">
                <a:solidFill>
                  <a:schemeClr val="tx1"/>
                </a:solidFill>
              </a:rPr>
              <a:t>Gas Daily Swing Swap</a:t>
            </a:r>
          </a:p>
        </p:txBody>
      </p:sp>
      <p:sp>
        <p:nvSpPr>
          <p:cNvPr id="268292" name="Rectangle 3"/>
          <p:cNvSpPr>
            <a:spLocks noChangeArrowheads="1"/>
          </p:cNvSpPr>
          <p:nvPr/>
        </p:nvSpPr>
        <p:spPr bwMode="auto">
          <a:xfrm>
            <a:off x="1476375" y="1627188"/>
            <a:ext cx="1524000" cy="1676400"/>
          </a:xfrm>
          <a:prstGeom prst="rect">
            <a:avLst/>
          </a:prstGeom>
          <a:solidFill>
            <a:srgbClr val="00FF99"/>
          </a:solidFill>
          <a:ln w="12700">
            <a:solidFill>
              <a:schemeClr val="tx1"/>
            </a:solidFill>
            <a:miter lim="800000"/>
            <a:headEnd type="none" w="sm" len="sm"/>
            <a:tailEnd type="none" w="sm" len="sm"/>
          </a:ln>
        </p:spPr>
        <p:txBody>
          <a:bodyPr wrap="none" anchor="ctr"/>
          <a:lstStyle/>
          <a:p>
            <a:pPr algn="ctr"/>
            <a:r>
              <a:rPr lang="en-US" sz="2000">
                <a:solidFill>
                  <a:schemeClr val="tx1"/>
                </a:solidFill>
              </a:rPr>
              <a:t>Aggie Energy</a:t>
            </a:r>
          </a:p>
        </p:txBody>
      </p:sp>
      <p:sp>
        <p:nvSpPr>
          <p:cNvPr id="268293" name="Rectangle 4"/>
          <p:cNvSpPr>
            <a:spLocks noChangeArrowheads="1"/>
          </p:cNvSpPr>
          <p:nvPr/>
        </p:nvSpPr>
        <p:spPr bwMode="auto">
          <a:xfrm>
            <a:off x="6276975" y="1627188"/>
            <a:ext cx="1524000" cy="1676400"/>
          </a:xfrm>
          <a:prstGeom prst="rect">
            <a:avLst/>
          </a:prstGeom>
          <a:solidFill>
            <a:srgbClr val="99CCFF"/>
          </a:solidFill>
          <a:ln w="12700">
            <a:solidFill>
              <a:schemeClr val="tx1"/>
            </a:solidFill>
            <a:miter lim="800000"/>
            <a:headEnd type="none" w="sm" len="sm"/>
            <a:tailEnd type="none" w="sm" len="sm"/>
          </a:ln>
        </p:spPr>
        <p:txBody>
          <a:bodyPr wrap="none" anchor="ctr"/>
          <a:lstStyle/>
          <a:p>
            <a:pPr algn="ctr"/>
            <a:endParaRPr lang="en-US" sz="2000"/>
          </a:p>
        </p:txBody>
      </p:sp>
      <p:sp>
        <p:nvSpPr>
          <p:cNvPr id="268294" name="Line 5"/>
          <p:cNvSpPr>
            <a:spLocks noChangeShapeType="1"/>
          </p:cNvSpPr>
          <p:nvPr/>
        </p:nvSpPr>
        <p:spPr bwMode="auto">
          <a:xfrm flipH="1">
            <a:off x="3000375" y="1779588"/>
            <a:ext cx="3276600" cy="0"/>
          </a:xfrm>
          <a:prstGeom prst="line">
            <a:avLst/>
          </a:prstGeom>
          <a:noFill/>
          <a:ln w="38100">
            <a:solidFill>
              <a:schemeClr val="tx1"/>
            </a:solidFill>
            <a:round/>
            <a:headEnd/>
            <a:tailEnd type="triangle" w="lg" len="med"/>
          </a:ln>
        </p:spPr>
        <p:txBody>
          <a:bodyPr wrap="none" anchor="ctr"/>
          <a:lstStyle/>
          <a:p>
            <a:endParaRPr lang="en-US"/>
          </a:p>
        </p:txBody>
      </p:sp>
      <p:sp>
        <p:nvSpPr>
          <p:cNvPr id="268295" name="Text Box 6"/>
          <p:cNvSpPr txBox="1">
            <a:spLocks noChangeArrowheads="1"/>
          </p:cNvSpPr>
          <p:nvPr/>
        </p:nvSpPr>
        <p:spPr bwMode="auto">
          <a:xfrm>
            <a:off x="3381375" y="1392238"/>
            <a:ext cx="2360613" cy="396875"/>
          </a:xfrm>
          <a:prstGeom prst="rect">
            <a:avLst/>
          </a:prstGeom>
          <a:noFill/>
          <a:ln w="12700">
            <a:noFill/>
            <a:miter lim="800000"/>
            <a:headEnd type="none" w="sm" len="sm"/>
            <a:tailEnd type="none" w="sm" len="sm"/>
          </a:ln>
        </p:spPr>
        <p:txBody>
          <a:bodyPr wrap="none">
            <a:spAutoFit/>
          </a:bodyPr>
          <a:lstStyle/>
          <a:p>
            <a:r>
              <a:rPr lang="en-US" sz="2000">
                <a:solidFill>
                  <a:schemeClr val="tx1"/>
                </a:solidFill>
              </a:rPr>
              <a:t>FOM Index = $7.00</a:t>
            </a:r>
          </a:p>
        </p:txBody>
      </p:sp>
      <p:sp>
        <p:nvSpPr>
          <p:cNvPr id="268296" name="Line 7"/>
          <p:cNvSpPr>
            <a:spLocks noChangeShapeType="1"/>
          </p:cNvSpPr>
          <p:nvPr/>
        </p:nvSpPr>
        <p:spPr bwMode="auto">
          <a:xfrm>
            <a:off x="3000375" y="2922588"/>
            <a:ext cx="3276600" cy="0"/>
          </a:xfrm>
          <a:prstGeom prst="line">
            <a:avLst/>
          </a:prstGeom>
          <a:noFill/>
          <a:ln w="38100">
            <a:solidFill>
              <a:schemeClr val="tx1"/>
            </a:solidFill>
            <a:round/>
            <a:headEnd/>
            <a:tailEnd type="triangle" w="lg" len="med"/>
          </a:ln>
        </p:spPr>
        <p:txBody>
          <a:bodyPr wrap="none" anchor="ctr"/>
          <a:lstStyle/>
          <a:p>
            <a:endParaRPr lang="en-US"/>
          </a:p>
        </p:txBody>
      </p:sp>
      <p:sp>
        <p:nvSpPr>
          <p:cNvPr id="268297" name="Text Box 8"/>
          <p:cNvSpPr txBox="1">
            <a:spLocks noChangeArrowheads="1"/>
          </p:cNvSpPr>
          <p:nvPr/>
        </p:nvSpPr>
        <p:spPr bwMode="auto">
          <a:xfrm>
            <a:off x="3048000" y="2438400"/>
            <a:ext cx="3124200" cy="366713"/>
          </a:xfrm>
          <a:prstGeom prst="rect">
            <a:avLst/>
          </a:prstGeom>
          <a:noFill/>
          <a:ln w="12700">
            <a:noFill/>
            <a:miter lim="800000"/>
            <a:headEnd type="none" w="sm" len="sm"/>
            <a:tailEnd type="none" w="sm" len="sm"/>
          </a:ln>
        </p:spPr>
        <p:txBody>
          <a:bodyPr wrap="none">
            <a:spAutoFit/>
          </a:bodyPr>
          <a:lstStyle/>
          <a:p>
            <a:r>
              <a:rPr lang="en-US" sz="1800">
                <a:solidFill>
                  <a:schemeClr val="tx1"/>
                </a:solidFill>
              </a:rPr>
              <a:t>GDD First Day Index = $7.08</a:t>
            </a:r>
          </a:p>
        </p:txBody>
      </p:sp>
      <p:sp>
        <p:nvSpPr>
          <p:cNvPr id="2385929" name="Rectangle 9"/>
          <p:cNvSpPr>
            <a:spLocks noChangeArrowheads="1"/>
          </p:cNvSpPr>
          <p:nvPr/>
        </p:nvSpPr>
        <p:spPr bwMode="auto">
          <a:xfrm>
            <a:off x="2478088" y="4435475"/>
            <a:ext cx="3962400" cy="1752600"/>
          </a:xfrm>
          <a:prstGeom prst="rect">
            <a:avLst/>
          </a:prstGeom>
          <a:solidFill>
            <a:srgbClr val="FFFF00"/>
          </a:solidFill>
          <a:ln w="12700">
            <a:solidFill>
              <a:schemeClr val="tx1"/>
            </a:solidFill>
            <a:miter lim="800000"/>
            <a:headEnd/>
            <a:tailEnd/>
          </a:ln>
          <a:effectLst>
            <a:outerShdw dist="107763" dir="2700000" algn="ctr" rotWithShape="0">
              <a:schemeClr val="bg2"/>
            </a:outerShdw>
          </a:effectLst>
        </p:spPr>
        <p:txBody>
          <a:bodyPr lIns="92075" tIns="46038" rIns="92075" bIns="46038">
            <a:spAutoFit/>
          </a:bodyPr>
          <a:lstStyle/>
          <a:p>
            <a:pPr>
              <a:defRPr/>
            </a:pPr>
            <a:r>
              <a:rPr lang="en-US" sz="1800">
                <a:solidFill>
                  <a:srgbClr val="0000FF"/>
                </a:solidFill>
              </a:rPr>
              <a:t>Aggie Energy bought a swap so it pays the “fixed” (FOM) price of $7.00.  The first day, the only money that changes hands is the net amount of $0.08 paid to Aggie Energy.</a:t>
            </a:r>
          </a:p>
        </p:txBody>
      </p:sp>
      <p:sp>
        <p:nvSpPr>
          <p:cNvPr id="268299" name="Text Box 10"/>
          <p:cNvSpPr txBox="1">
            <a:spLocks noChangeArrowheads="1"/>
          </p:cNvSpPr>
          <p:nvPr/>
        </p:nvSpPr>
        <p:spPr bwMode="auto">
          <a:xfrm>
            <a:off x="6324600" y="2133600"/>
            <a:ext cx="1455738" cy="701675"/>
          </a:xfrm>
          <a:prstGeom prst="rect">
            <a:avLst/>
          </a:prstGeom>
          <a:noFill/>
          <a:ln w="9525" algn="ctr">
            <a:noFill/>
            <a:miter lim="800000"/>
            <a:headEnd/>
            <a:tailEnd/>
          </a:ln>
        </p:spPr>
        <p:txBody>
          <a:bodyPr wrap="none">
            <a:spAutoFit/>
          </a:bodyPr>
          <a:lstStyle/>
          <a:p>
            <a:pPr algn="ctr"/>
            <a:r>
              <a:rPr lang="en-US" sz="2000">
                <a:solidFill>
                  <a:schemeClr val="tx1"/>
                </a:solidFill>
              </a:rPr>
              <a:t>Silver Taps</a:t>
            </a:r>
          </a:p>
          <a:p>
            <a:pPr algn="ctr"/>
            <a:r>
              <a:rPr lang="en-US" sz="2000">
                <a:solidFill>
                  <a:schemeClr val="tx1"/>
                </a:solidFill>
              </a:rPr>
              <a:t>Pipeline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3"/>
          <p:cNvSpPr>
            <a:spLocks noGrp="1"/>
          </p:cNvSpPr>
          <p:nvPr>
            <p:ph type="sldNum" sz="quarter" idx="11"/>
          </p:nvPr>
        </p:nvSpPr>
        <p:spPr/>
        <p:txBody>
          <a:bodyPr/>
          <a:lstStyle/>
          <a:p>
            <a:pPr>
              <a:defRPr/>
            </a:pPr>
            <a:fld id="{59B9CA6E-1D2B-4AA7-A283-5C6E4B94846D}" type="slidenum">
              <a:rPr lang="en-US"/>
              <a:pPr>
                <a:defRPr/>
              </a:pPr>
              <a:t>6</a:t>
            </a:fld>
            <a:endParaRPr lang="en-US"/>
          </a:p>
        </p:txBody>
      </p:sp>
      <p:sp>
        <p:nvSpPr>
          <p:cNvPr id="193539" name="Rectangle 2"/>
          <p:cNvSpPr>
            <a:spLocks noGrp="1" noChangeArrowheads="1"/>
          </p:cNvSpPr>
          <p:nvPr>
            <p:ph type="title"/>
          </p:nvPr>
        </p:nvSpPr>
        <p:spPr>
          <a:xfrm>
            <a:off x="304800" y="98425"/>
            <a:ext cx="8534400" cy="1120775"/>
          </a:xfrm>
          <a:noFill/>
        </p:spPr>
        <p:txBody>
          <a:bodyPr lIns="92075" tIns="46038" rIns="92075" bIns="46038">
            <a:normAutofit fontScale="90000"/>
          </a:bodyPr>
          <a:lstStyle/>
          <a:p>
            <a:pPr eaLnBrk="1" hangingPunct="1">
              <a:spcBef>
                <a:spcPct val="80000"/>
              </a:spcBef>
            </a:pPr>
            <a:r>
              <a:rPr lang="en-US" smtClean="0">
                <a:solidFill>
                  <a:schemeClr val="tx1"/>
                </a:solidFill>
              </a:rPr>
              <a:t>How are Risk</a:t>
            </a:r>
            <a:br>
              <a:rPr lang="en-US" smtClean="0">
                <a:solidFill>
                  <a:schemeClr val="tx1"/>
                </a:solidFill>
              </a:rPr>
            </a:br>
            <a:r>
              <a:rPr lang="en-US" smtClean="0">
                <a:solidFill>
                  <a:schemeClr val="tx1"/>
                </a:solidFill>
              </a:rPr>
              <a:t>Components Managed?</a:t>
            </a:r>
          </a:p>
        </p:txBody>
      </p:sp>
      <p:sp>
        <p:nvSpPr>
          <p:cNvPr id="193540" name="Rectangle 3"/>
          <p:cNvSpPr>
            <a:spLocks noChangeArrowheads="1"/>
          </p:cNvSpPr>
          <p:nvPr/>
        </p:nvSpPr>
        <p:spPr bwMode="auto">
          <a:xfrm>
            <a:off x="3810000" y="3048000"/>
            <a:ext cx="1524000" cy="1328738"/>
          </a:xfrm>
          <a:prstGeom prst="rect">
            <a:avLst/>
          </a:prstGeom>
          <a:solidFill>
            <a:srgbClr val="00FF99"/>
          </a:solidFill>
          <a:ln w="12700">
            <a:solidFill>
              <a:schemeClr val="tx1"/>
            </a:solidFill>
            <a:miter lim="800000"/>
            <a:headEnd type="none" w="sm" len="sm"/>
            <a:tailEnd type="none" w="sm" len="sm"/>
          </a:ln>
        </p:spPr>
        <p:txBody>
          <a:bodyPr wrap="none" anchor="ctr"/>
          <a:lstStyle/>
          <a:p>
            <a:pPr algn="ctr"/>
            <a:r>
              <a:rPr lang="en-US" sz="1600">
                <a:solidFill>
                  <a:schemeClr val="tx1"/>
                </a:solidFill>
              </a:rPr>
              <a:t>Producer</a:t>
            </a:r>
          </a:p>
        </p:txBody>
      </p:sp>
      <p:sp>
        <p:nvSpPr>
          <p:cNvPr id="193541" name="Rectangle 4"/>
          <p:cNvSpPr>
            <a:spLocks noChangeArrowheads="1"/>
          </p:cNvSpPr>
          <p:nvPr/>
        </p:nvSpPr>
        <p:spPr bwMode="auto">
          <a:xfrm>
            <a:off x="6934200" y="3048000"/>
            <a:ext cx="1524000" cy="1328738"/>
          </a:xfrm>
          <a:prstGeom prst="rect">
            <a:avLst/>
          </a:prstGeom>
          <a:solidFill>
            <a:srgbClr val="99CCFF"/>
          </a:solidFill>
          <a:ln w="12700">
            <a:solidFill>
              <a:schemeClr val="tx1"/>
            </a:solidFill>
            <a:miter lim="800000"/>
            <a:headEnd type="none" w="sm" len="sm"/>
            <a:tailEnd type="none" w="sm" len="sm"/>
          </a:ln>
        </p:spPr>
        <p:txBody>
          <a:bodyPr wrap="none" anchor="ctr"/>
          <a:lstStyle/>
          <a:p>
            <a:pPr algn="ctr"/>
            <a:r>
              <a:rPr lang="en-US" sz="1600">
                <a:solidFill>
                  <a:schemeClr val="tx1"/>
                </a:solidFill>
              </a:rPr>
              <a:t>NYMEX</a:t>
            </a:r>
          </a:p>
          <a:p>
            <a:pPr algn="ctr"/>
            <a:r>
              <a:rPr lang="en-US" sz="1600">
                <a:solidFill>
                  <a:schemeClr val="tx1"/>
                </a:solidFill>
              </a:rPr>
              <a:t>Price Risk</a:t>
            </a:r>
          </a:p>
        </p:txBody>
      </p:sp>
      <p:sp>
        <p:nvSpPr>
          <p:cNvPr id="193542" name="Line 5"/>
          <p:cNvSpPr>
            <a:spLocks noChangeShapeType="1"/>
          </p:cNvSpPr>
          <p:nvPr/>
        </p:nvSpPr>
        <p:spPr bwMode="auto">
          <a:xfrm>
            <a:off x="5334000" y="3352800"/>
            <a:ext cx="1600200" cy="0"/>
          </a:xfrm>
          <a:prstGeom prst="line">
            <a:avLst/>
          </a:prstGeom>
          <a:noFill/>
          <a:ln w="38100">
            <a:solidFill>
              <a:schemeClr val="tx1"/>
            </a:solidFill>
            <a:round/>
            <a:headEnd/>
            <a:tailEnd type="triangle" w="lg" len="med"/>
          </a:ln>
        </p:spPr>
        <p:txBody>
          <a:bodyPr wrap="none" anchor="ctr"/>
          <a:lstStyle/>
          <a:p>
            <a:endParaRPr lang="en-US"/>
          </a:p>
        </p:txBody>
      </p:sp>
      <p:sp>
        <p:nvSpPr>
          <p:cNvPr id="193543" name="Text Box 6"/>
          <p:cNvSpPr txBox="1">
            <a:spLocks noChangeArrowheads="1"/>
          </p:cNvSpPr>
          <p:nvPr/>
        </p:nvSpPr>
        <p:spPr bwMode="auto">
          <a:xfrm>
            <a:off x="5410200" y="3048000"/>
            <a:ext cx="1165225" cy="336550"/>
          </a:xfrm>
          <a:prstGeom prst="rect">
            <a:avLst/>
          </a:prstGeom>
          <a:noFill/>
          <a:ln w="12700">
            <a:noFill/>
            <a:miter lim="800000"/>
            <a:headEnd type="none" w="sm" len="sm"/>
            <a:tailEnd type="none" w="sm" len="sm"/>
          </a:ln>
        </p:spPr>
        <p:txBody>
          <a:bodyPr wrap="none">
            <a:spAutoFit/>
          </a:bodyPr>
          <a:lstStyle/>
          <a:p>
            <a:r>
              <a:rPr lang="en-US" sz="1600">
                <a:solidFill>
                  <a:schemeClr val="tx1"/>
                </a:solidFill>
              </a:rPr>
              <a:t>Lock Fixed</a:t>
            </a:r>
          </a:p>
        </p:txBody>
      </p:sp>
      <p:sp>
        <p:nvSpPr>
          <p:cNvPr id="193544" name="Rectangle 7"/>
          <p:cNvSpPr>
            <a:spLocks noChangeArrowheads="1"/>
          </p:cNvSpPr>
          <p:nvPr/>
        </p:nvSpPr>
        <p:spPr bwMode="auto">
          <a:xfrm>
            <a:off x="685800" y="3054350"/>
            <a:ext cx="1524000" cy="1328738"/>
          </a:xfrm>
          <a:prstGeom prst="rect">
            <a:avLst/>
          </a:prstGeom>
          <a:solidFill>
            <a:schemeClr val="bg1"/>
          </a:solidFill>
          <a:ln w="12700">
            <a:solidFill>
              <a:schemeClr val="tx1"/>
            </a:solidFill>
            <a:miter lim="800000"/>
            <a:headEnd type="none" w="sm" len="sm"/>
            <a:tailEnd type="none" w="sm" len="sm"/>
          </a:ln>
        </p:spPr>
        <p:txBody>
          <a:bodyPr wrap="none" anchor="ctr"/>
          <a:lstStyle/>
          <a:p>
            <a:pPr algn="ctr"/>
            <a:r>
              <a:rPr lang="en-US" sz="1600">
                <a:solidFill>
                  <a:schemeClr val="tx1"/>
                </a:solidFill>
              </a:rPr>
              <a:t>Industrial</a:t>
            </a:r>
          </a:p>
          <a:p>
            <a:pPr algn="ctr"/>
            <a:r>
              <a:rPr lang="en-US" sz="1600">
                <a:solidFill>
                  <a:schemeClr val="tx1"/>
                </a:solidFill>
              </a:rPr>
              <a:t>Customer</a:t>
            </a:r>
          </a:p>
        </p:txBody>
      </p:sp>
      <p:sp>
        <p:nvSpPr>
          <p:cNvPr id="193545" name="Line 8"/>
          <p:cNvSpPr>
            <a:spLocks noChangeShapeType="1"/>
          </p:cNvSpPr>
          <p:nvPr/>
        </p:nvSpPr>
        <p:spPr bwMode="auto">
          <a:xfrm flipH="1">
            <a:off x="2209800" y="3352800"/>
            <a:ext cx="1600200" cy="0"/>
          </a:xfrm>
          <a:prstGeom prst="line">
            <a:avLst/>
          </a:prstGeom>
          <a:noFill/>
          <a:ln w="38100">
            <a:solidFill>
              <a:schemeClr val="tx1"/>
            </a:solidFill>
            <a:round/>
            <a:headEnd/>
            <a:tailEnd type="triangle" w="lg" len="med"/>
          </a:ln>
        </p:spPr>
        <p:txBody>
          <a:bodyPr wrap="none" anchor="ctr"/>
          <a:lstStyle/>
          <a:p>
            <a:endParaRPr lang="en-US"/>
          </a:p>
        </p:txBody>
      </p:sp>
      <p:sp>
        <p:nvSpPr>
          <p:cNvPr id="193546" name="Text Box 9"/>
          <p:cNvSpPr txBox="1">
            <a:spLocks noChangeArrowheads="1"/>
          </p:cNvSpPr>
          <p:nvPr/>
        </p:nvSpPr>
        <p:spPr bwMode="auto">
          <a:xfrm>
            <a:off x="2719388" y="3014663"/>
            <a:ext cx="557212" cy="336550"/>
          </a:xfrm>
          <a:prstGeom prst="rect">
            <a:avLst/>
          </a:prstGeom>
          <a:noFill/>
          <a:ln w="12700">
            <a:noFill/>
            <a:miter lim="800000"/>
            <a:headEnd type="none" w="sm" len="sm"/>
            <a:tailEnd type="none" w="sm" len="sm"/>
          </a:ln>
        </p:spPr>
        <p:txBody>
          <a:bodyPr wrap="none">
            <a:spAutoFit/>
          </a:bodyPr>
          <a:lstStyle/>
          <a:p>
            <a:r>
              <a:rPr lang="en-US" sz="1600">
                <a:solidFill>
                  <a:schemeClr val="tx1"/>
                </a:solidFill>
              </a:rPr>
              <a:t>Gas</a:t>
            </a:r>
          </a:p>
        </p:txBody>
      </p:sp>
      <p:sp>
        <p:nvSpPr>
          <p:cNvPr id="193547" name="Line 10"/>
          <p:cNvSpPr>
            <a:spLocks noChangeShapeType="1"/>
          </p:cNvSpPr>
          <p:nvPr/>
        </p:nvSpPr>
        <p:spPr bwMode="auto">
          <a:xfrm>
            <a:off x="2209800" y="4000500"/>
            <a:ext cx="1600200" cy="0"/>
          </a:xfrm>
          <a:prstGeom prst="line">
            <a:avLst/>
          </a:prstGeom>
          <a:noFill/>
          <a:ln w="38100">
            <a:solidFill>
              <a:schemeClr val="tx1"/>
            </a:solidFill>
            <a:round/>
            <a:headEnd/>
            <a:tailEnd type="triangle" w="lg" len="med"/>
          </a:ln>
        </p:spPr>
        <p:txBody>
          <a:bodyPr wrap="none" anchor="ctr"/>
          <a:lstStyle/>
          <a:p>
            <a:endParaRPr lang="en-US"/>
          </a:p>
        </p:txBody>
      </p:sp>
      <p:sp>
        <p:nvSpPr>
          <p:cNvPr id="193548" name="Text Box 11"/>
          <p:cNvSpPr txBox="1">
            <a:spLocks noChangeArrowheads="1"/>
          </p:cNvSpPr>
          <p:nvPr/>
        </p:nvSpPr>
        <p:spPr bwMode="auto">
          <a:xfrm>
            <a:off x="2286000" y="3654425"/>
            <a:ext cx="915988" cy="336550"/>
          </a:xfrm>
          <a:prstGeom prst="rect">
            <a:avLst/>
          </a:prstGeom>
          <a:noFill/>
          <a:ln w="12700">
            <a:noFill/>
            <a:miter lim="800000"/>
            <a:headEnd type="none" w="sm" len="sm"/>
            <a:tailEnd type="none" w="sm" len="sm"/>
          </a:ln>
        </p:spPr>
        <p:txBody>
          <a:bodyPr wrap="none">
            <a:spAutoFit/>
          </a:bodyPr>
          <a:lstStyle/>
          <a:p>
            <a:r>
              <a:rPr lang="en-US" sz="1600">
                <a:solidFill>
                  <a:schemeClr val="tx1"/>
                </a:solidFill>
              </a:rPr>
              <a:t>Receive</a:t>
            </a:r>
          </a:p>
        </p:txBody>
      </p:sp>
      <p:sp>
        <p:nvSpPr>
          <p:cNvPr id="193549" name="Text Box 18"/>
          <p:cNvSpPr txBox="1">
            <a:spLocks noChangeArrowheads="1"/>
          </p:cNvSpPr>
          <p:nvPr/>
        </p:nvSpPr>
        <p:spPr bwMode="auto">
          <a:xfrm>
            <a:off x="2305050" y="4006850"/>
            <a:ext cx="1423988" cy="336550"/>
          </a:xfrm>
          <a:prstGeom prst="rect">
            <a:avLst/>
          </a:prstGeom>
          <a:noFill/>
          <a:ln w="12700">
            <a:noFill/>
            <a:miter lim="800000"/>
            <a:headEnd type="none" w="sm" len="sm"/>
            <a:tailEnd type="none" w="sm" len="sm"/>
          </a:ln>
        </p:spPr>
        <p:txBody>
          <a:bodyPr wrap="none">
            <a:spAutoFit/>
          </a:bodyPr>
          <a:lstStyle/>
          <a:p>
            <a:r>
              <a:rPr lang="en-US" sz="1600">
                <a:solidFill>
                  <a:schemeClr val="tx1"/>
                </a:solidFill>
              </a:rPr>
              <a:t>Floating Price</a:t>
            </a:r>
          </a:p>
        </p:txBody>
      </p:sp>
      <p:sp>
        <p:nvSpPr>
          <p:cNvPr id="193550" name="Rectangle 19"/>
          <p:cNvSpPr>
            <a:spLocks noChangeArrowheads="1"/>
          </p:cNvSpPr>
          <p:nvPr/>
        </p:nvSpPr>
        <p:spPr bwMode="auto">
          <a:xfrm>
            <a:off x="685800" y="1524000"/>
            <a:ext cx="2209800" cy="6858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r>
              <a:rPr lang="en-US" sz="2000"/>
              <a:t>Initial Position &amp;</a:t>
            </a:r>
          </a:p>
          <a:p>
            <a:pPr algn="ctr"/>
            <a:r>
              <a:rPr lang="en-US" sz="2000"/>
              <a:t>Desired Hedges:</a:t>
            </a:r>
          </a:p>
        </p:txBody>
      </p:sp>
      <p:sp>
        <p:nvSpPr>
          <p:cNvPr id="193551" name="Text Box 20"/>
          <p:cNvSpPr txBox="1">
            <a:spLocks noChangeArrowheads="1"/>
          </p:cNvSpPr>
          <p:nvPr/>
        </p:nvSpPr>
        <p:spPr bwMode="auto">
          <a:xfrm>
            <a:off x="5410200" y="3429000"/>
            <a:ext cx="1336675" cy="336550"/>
          </a:xfrm>
          <a:prstGeom prst="rect">
            <a:avLst/>
          </a:prstGeom>
          <a:noFill/>
          <a:ln w="12700">
            <a:noFill/>
            <a:miter lim="800000"/>
            <a:headEnd type="none" w="sm" len="sm"/>
            <a:tailEnd type="none" w="sm" len="sm"/>
          </a:ln>
        </p:spPr>
        <p:txBody>
          <a:bodyPr wrap="none">
            <a:spAutoFit/>
          </a:bodyPr>
          <a:lstStyle/>
          <a:p>
            <a:r>
              <a:rPr lang="en-US" sz="1600">
                <a:solidFill>
                  <a:schemeClr val="tx1"/>
                </a:solidFill>
              </a:rPr>
              <a:t>With Futures</a:t>
            </a:r>
          </a:p>
        </p:txBody>
      </p:sp>
      <p:sp>
        <p:nvSpPr>
          <p:cNvPr id="193552" name="Line 21"/>
          <p:cNvSpPr>
            <a:spLocks noChangeShapeType="1"/>
          </p:cNvSpPr>
          <p:nvPr/>
        </p:nvSpPr>
        <p:spPr bwMode="auto">
          <a:xfrm flipH="1">
            <a:off x="5334000" y="3962400"/>
            <a:ext cx="1600200" cy="0"/>
          </a:xfrm>
          <a:prstGeom prst="line">
            <a:avLst/>
          </a:prstGeom>
          <a:noFill/>
          <a:ln w="38100">
            <a:solidFill>
              <a:schemeClr val="tx1"/>
            </a:solidFill>
            <a:round/>
            <a:headEnd/>
            <a:tailEnd type="triangle" w="lg" len="med"/>
          </a:ln>
        </p:spPr>
        <p:txBody>
          <a:bodyPr wrap="none" anchor="ctr"/>
          <a:lstStyle/>
          <a:p>
            <a:endParaRPr lang="en-US"/>
          </a:p>
        </p:txBody>
      </p:sp>
      <p:sp>
        <p:nvSpPr>
          <p:cNvPr id="193553" name="Text Box 22"/>
          <p:cNvSpPr txBox="1">
            <a:spLocks noChangeArrowheads="1"/>
          </p:cNvSpPr>
          <p:nvPr/>
        </p:nvSpPr>
        <p:spPr bwMode="auto">
          <a:xfrm>
            <a:off x="5334000" y="4038600"/>
            <a:ext cx="1416050" cy="336550"/>
          </a:xfrm>
          <a:prstGeom prst="rect">
            <a:avLst/>
          </a:prstGeom>
          <a:noFill/>
          <a:ln w="12700">
            <a:noFill/>
            <a:miter lim="800000"/>
            <a:headEnd type="none" w="sm" len="sm"/>
            <a:tailEnd type="none" w="sm" len="sm"/>
          </a:ln>
        </p:spPr>
        <p:txBody>
          <a:bodyPr wrap="none">
            <a:spAutoFit/>
          </a:bodyPr>
          <a:lstStyle/>
          <a:p>
            <a:r>
              <a:rPr lang="en-US" sz="1600">
                <a:solidFill>
                  <a:schemeClr val="tx1"/>
                </a:solidFill>
              </a:rPr>
              <a:t>Short Futures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3"/>
          <p:cNvSpPr>
            <a:spLocks noGrp="1"/>
          </p:cNvSpPr>
          <p:nvPr>
            <p:ph type="sldNum" sz="quarter" idx="11"/>
          </p:nvPr>
        </p:nvSpPr>
        <p:spPr/>
        <p:txBody>
          <a:bodyPr/>
          <a:lstStyle/>
          <a:p>
            <a:pPr>
              <a:defRPr/>
            </a:pPr>
            <a:fld id="{2961A4A5-0074-4406-A500-FB7216F72F43}" type="slidenum">
              <a:rPr lang="en-US"/>
              <a:pPr>
                <a:defRPr/>
              </a:pPr>
              <a:t>7</a:t>
            </a:fld>
            <a:endParaRPr lang="en-US"/>
          </a:p>
        </p:txBody>
      </p:sp>
      <p:sp>
        <p:nvSpPr>
          <p:cNvPr id="194563" name="Rectangle 2"/>
          <p:cNvSpPr>
            <a:spLocks noGrp="1" noChangeArrowheads="1"/>
          </p:cNvSpPr>
          <p:nvPr>
            <p:ph type="title"/>
          </p:nvPr>
        </p:nvSpPr>
        <p:spPr>
          <a:xfrm>
            <a:off x="304800" y="98425"/>
            <a:ext cx="8610600" cy="1196975"/>
          </a:xfrm>
          <a:noFill/>
        </p:spPr>
        <p:txBody>
          <a:bodyPr lIns="92075" tIns="46038" rIns="92075" bIns="46038">
            <a:normAutofit fontScale="90000"/>
          </a:bodyPr>
          <a:lstStyle/>
          <a:p>
            <a:pPr eaLnBrk="1" hangingPunct="1">
              <a:spcBef>
                <a:spcPct val="80000"/>
              </a:spcBef>
            </a:pPr>
            <a:r>
              <a:rPr lang="en-US" smtClean="0">
                <a:solidFill>
                  <a:schemeClr val="tx1"/>
                </a:solidFill>
              </a:rPr>
              <a:t>How are Risk</a:t>
            </a:r>
            <a:br>
              <a:rPr lang="en-US" smtClean="0">
                <a:solidFill>
                  <a:schemeClr val="tx1"/>
                </a:solidFill>
              </a:rPr>
            </a:br>
            <a:r>
              <a:rPr lang="en-US" smtClean="0">
                <a:solidFill>
                  <a:schemeClr val="tx1"/>
                </a:solidFill>
              </a:rPr>
              <a:t>Components Managed?</a:t>
            </a:r>
          </a:p>
        </p:txBody>
      </p:sp>
      <p:sp>
        <p:nvSpPr>
          <p:cNvPr id="194564" name="Rectangle 19"/>
          <p:cNvSpPr>
            <a:spLocks noChangeArrowheads="1"/>
          </p:cNvSpPr>
          <p:nvPr/>
        </p:nvSpPr>
        <p:spPr bwMode="auto">
          <a:xfrm>
            <a:off x="685800" y="1524000"/>
            <a:ext cx="2209800" cy="6858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r>
              <a:rPr lang="en-US" sz="2000"/>
              <a:t>Initial Position &amp;</a:t>
            </a:r>
          </a:p>
          <a:p>
            <a:pPr algn="ctr"/>
            <a:r>
              <a:rPr lang="en-US" sz="2000"/>
              <a:t>Desired Hedges:</a:t>
            </a:r>
          </a:p>
        </p:txBody>
      </p:sp>
      <p:sp>
        <p:nvSpPr>
          <p:cNvPr id="194565" name="Rectangle 3"/>
          <p:cNvSpPr>
            <a:spLocks noChangeArrowheads="1"/>
          </p:cNvSpPr>
          <p:nvPr/>
        </p:nvSpPr>
        <p:spPr bwMode="auto">
          <a:xfrm>
            <a:off x="3810000" y="3048000"/>
            <a:ext cx="1524000" cy="1328738"/>
          </a:xfrm>
          <a:prstGeom prst="rect">
            <a:avLst/>
          </a:prstGeom>
          <a:solidFill>
            <a:srgbClr val="00FF99"/>
          </a:solidFill>
          <a:ln w="12700">
            <a:solidFill>
              <a:schemeClr val="tx1"/>
            </a:solidFill>
            <a:miter lim="800000"/>
            <a:headEnd type="none" w="sm" len="sm"/>
            <a:tailEnd type="none" w="sm" len="sm"/>
          </a:ln>
        </p:spPr>
        <p:txBody>
          <a:bodyPr wrap="none" anchor="ctr"/>
          <a:lstStyle/>
          <a:p>
            <a:pPr algn="ctr"/>
            <a:r>
              <a:rPr lang="en-US" sz="1600">
                <a:solidFill>
                  <a:schemeClr val="tx1"/>
                </a:solidFill>
              </a:rPr>
              <a:t>Producer</a:t>
            </a:r>
          </a:p>
        </p:txBody>
      </p:sp>
      <p:sp>
        <p:nvSpPr>
          <p:cNvPr id="194566" name="Rectangle 4"/>
          <p:cNvSpPr>
            <a:spLocks noChangeArrowheads="1"/>
          </p:cNvSpPr>
          <p:nvPr/>
        </p:nvSpPr>
        <p:spPr bwMode="auto">
          <a:xfrm>
            <a:off x="6934200" y="3048000"/>
            <a:ext cx="1524000" cy="1328738"/>
          </a:xfrm>
          <a:prstGeom prst="rect">
            <a:avLst/>
          </a:prstGeom>
          <a:solidFill>
            <a:srgbClr val="99CCFF"/>
          </a:solidFill>
          <a:ln w="12700">
            <a:solidFill>
              <a:schemeClr val="tx1"/>
            </a:solidFill>
            <a:miter lim="800000"/>
            <a:headEnd type="none" w="sm" len="sm"/>
            <a:tailEnd type="none" w="sm" len="sm"/>
          </a:ln>
        </p:spPr>
        <p:txBody>
          <a:bodyPr wrap="none" anchor="ctr"/>
          <a:lstStyle/>
          <a:p>
            <a:pPr algn="ctr"/>
            <a:r>
              <a:rPr lang="en-US" sz="1600">
                <a:solidFill>
                  <a:schemeClr val="tx1"/>
                </a:solidFill>
              </a:rPr>
              <a:t>NYMEX</a:t>
            </a:r>
          </a:p>
          <a:p>
            <a:pPr algn="ctr"/>
            <a:r>
              <a:rPr lang="en-US" sz="1600">
                <a:solidFill>
                  <a:schemeClr val="tx1"/>
                </a:solidFill>
              </a:rPr>
              <a:t>Price Risk</a:t>
            </a:r>
          </a:p>
        </p:txBody>
      </p:sp>
      <p:sp>
        <p:nvSpPr>
          <p:cNvPr id="194567" name="Line 5"/>
          <p:cNvSpPr>
            <a:spLocks noChangeShapeType="1"/>
          </p:cNvSpPr>
          <p:nvPr/>
        </p:nvSpPr>
        <p:spPr bwMode="auto">
          <a:xfrm>
            <a:off x="5334000" y="3352800"/>
            <a:ext cx="1600200" cy="0"/>
          </a:xfrm>
          <a:prstGeom prst="line">
            <a:avLst/>
          </a:prstGeom>
          <a:noFill/>
          <a:ln w="38100">
            <a:solidFill>
              <a:schemeClr val="tx1"/>
            </a:solidFill>
            <a:round/>
            <a:headEnd/>
            <a:tailEnd type="triangle" w="lg" len="med"/>
          </a:ln>
        </p:spPr>
        <p:txBody>
          <a:bodyPr wrap="none" anchor="ctr"/>
          <a:lstStyle/>
          <a:p>
            <a:endParaRPr lang="en-US"/>
          </a:p>
        </p:txBody>
      </p:sp>
      <p:sp>
        <p:nvSpPr>
          <p:cNvPr id="194568" name="Rectangle 7"/>
          <p:cNvSpPr>
            <a:spLocks noChangeArrowheads="1"/>
          </p:cNvSpPr>
          <p:nvPr/>
        </p:nvSpPr>
        <p:spPr bwMode="auto">
          <a:xfrm>
            <a:off x="685800" y="3054350"/>
            <a:ext cx="1524000" cy="1328738"/>
          </a:xfrm>
          <a:prstGeom prst="rect">
            <a:avLst/>
          </a:prstGeom>
          <a:solidFill>
            <a:schemeClr val="bg1"/>
          </a:solidFill>
          <a:ln w="12700">
            <a:solidFill>
              <a:schemeClr val="tx1"/>
            </a:solidFill>
            <a:miter lim="800000"/>
            <a:headEnd type="none" w="sm" len="sm"/>
            <a:tailEnd type="none" w="sm" len="sm"/>
          </a:ln>
        </p:spPr>
        <p:txBody>
          <a:bodyPr wrap="none" anchor="ctr"/>
          <a:lstStyle/>
          <a:p>
            <a:pPr algn="ctr"/>
            <a:r>
              <a:rPr lang="en-US" sz="1600">
                <a:solidFill>
                  <a:schemeClr val="tx1"/>
                </a:solidFill>
              </a:rPr>
              <a:t>Industrial</a:t>
            </a:r>
          </a:p>
          <a:p>
            <a:pPr algn="ctr"/>
            <a:r>
              <a:rPr lang="en-US" sz="1600">
                <a:solidFill>
                  <a:schemeClr val="tx1"/>
                </a:solidFill>
              </a:rPr>
              <a:t>Customer</a:t>
            </a:r>
          </a:p>
        </p:txBody>
      </p:sp>
      <p:sp>
        <p:nvSpPr>
          <p:cNvPr id="194569" name="Line 8"/>
          <p:cNvSpPr>
            <a:spLocks noChangeShapeType="1"/>
          </p:cNvSpPr>
          <p:nvPr/>
        </p:nvSpPr>
        <p:spPr bwMode="auto">
          <a:xfrm flipH="1">
            <a:off x="2209800" y="3352800"/>
            <a:ext cx="1600200" cy="0"/>
          </a:xfrm>
          <a:prstGeom prst="line">
            <a:avLst/>
          </a:prstGeom>
          <a:noFill/>
          <a:ln w="38100">
            <a:solidFill>
              <a:schemeClr val="tx1"/>
            </a:solidFill>
            <a:round/>
            <a:headEnd/>
            <a:tailEnd type="triangle" w="lg" len="med"/>
          </a:ln>
        </p:spPr>
        <p:txBody>
          <a:bodyPr wrap="none" anchor="ctr"/>
          <a:lstStyle/>
          <a:p>
            <a:endParaRPr lang="en-US"/>
          </a:p>
        </p:txBody>
      </p:sp>
      <p:sp>
        <p:nvSpPr>
          <p:cNvPr id="194570" name="Text Box 9"/>
          <p:cNvSpPr txBox="1">
            <a:spLocks noChangeArrowheads="1"/>
          </p:cNvSpPr>
          <p:nvPr/>
        </p:nvSpPr>
        <p:spPr bwMode="auto">
          <a:xfrm>
            <a:off x="2719388" y="3014663"/>
            <a:ext cx="557212" cy="336550"/>
          </a:xfrm>
          <a:prstGeom prst="rect">
            <a:avLst/>
          </a:prstGeom>
          <a:noFill/>
          <a:ln w="12700">
            <a:noFill/>
            <a:miter lim="800000"/>
            <a:headEnd type="none" w="sm" len="sm"/>
            <a:tailEnd type="none" w="sm" len="sm"/>
          </a:ln>
        </p:spPr>
        <p:txBody>
          <a:bodyPr wrap="none">
            <a:spAutoFit/>
          </a:bodyPr>
          <a:lstStyle/>
          <a:p>
            <a:r>
              <a:rPr lang="en-US" sz="1600">
                <a:solidFill>
                  <a:schemeClr val="tx1"/>
                </a:solidFill>
              </a:rPr>
              <a:t>Gas</a:t>
            </a:r>
          </a:p>
        </p:txBody>
      </p:sp>
      <p:sp>
        <p:nvSpPr>
          <p:cNvPr id="194571" name="Line 10"/>
          <p:cNvSpPr>
            <a:spLocks noChangeShapeType="1"/>
          </p:cNvSpPr>
          <p:nvPr/>
        </p:nvSpPr>
        <p:spPr bwMode="auto">
          <a:xfrm>
            <a:off x="2209800" y="4000500"/>
            <a:ext cx="1600200" cy="0"/>
          </a:xfrm>
          <a:prstGeom prst="line">
            <a:avLst/>
          </a:prstGeom>
          <a:noFill/>
          <a:ln w="38100">
            <a:solidFill>
              <a:schemeClr val="tx1"/>
            </a:solidFill>
            <a:round/>
            <a:headEnd/>
            <a:tailEnd type="triangle" w="lg" len="med"/>
          </a:ln>
        </p:spPr>
        <p:txBody>
          <a:bodyPr wrap="none" anchor="ctr"/>
          <a:lstStyle/>
          <a:p>
            <a:endParaRPr lang="en-US"/>
          </a:p>
        </p:txBody>
      </p:sp>
      <p:sp>
        <p:nvSpPr>
          <p:cNvPr id="194572" name="Text Box 11"/>
          <p:cNvSpPr txBox="1">
            <a:spLocks noChangeArrowheads="1"/>
          </p:cNvSpPr>
          <p:nvPr/>
        </p:nvSpPr>
        <p:spPr bwMode="auto">
          <a:xfrm>
            <a:off x="2286000" y="3654425"/>
            <a:ext cx="1222375" cy="336550"/>
          </a:xfrm>
          <a:prstGeom prst="rect">
            <a:avLst/>
          </a:prstGeom>
          <a:noFill/>
          <a:ln w="12700">
            <a:noFill/>
            <a:miter lim="800000"/>
            <a:headEnd type="none" w="sm" len="sm"/>
            <a:tailEnd type="none" w="sm" len="sm"/>
          </a:ln>
        </p:spPr>
        <p:txBody>
          <a:bodyPr wrap="none">
            <a:spAutoFit/>
          </a:bodyPr>
          <a:lstStyle/>
          <a:p>
            <a:r>
              <a:rPr lang="en-US" sz="1600">
                <a:solidFill>
                  <a:schemeClr val="tx1"/>
                </a:solidFill>
              </a:rPr>
              <a:t>Short Fixed</a:t>
            </a:r>
          </a:p>
        </p:txBody>
      </p:sp>
      <p:sp>
        <p:nvSpPr>
          <p:cNvPr id="194573" name="Rectangle 12"/>
          <p:cNvSpPr>
            <a:spLocks noChangeArrowheads="1"/>
          </p:cNvSpPr>
          <p:nvPr/>
        </p:nvSpPr>
        <p:spPr bwMode="auto">
          <a:xfrm>
            <a:off x="3810000" y="5492750"/>
            <a:ext cx="1524000" cy="838200"/>
          </a:xfrm>
          <a:prstGeom prst="rect">
            <a:avLst/>
          </a:prstGeom>
          <a:solidFill>
            <a:srgbClr val="969696"/>
          </a:solidFill>
          <a:ln w="12700">
            <a:solidFill>
              <a:schemeClr val="tx1"/>
            </a:solidFill>
            <a:miter lim="800000"/>
            <a:headEnd type="none" w="sm" len="sm"/>
            <a:tailEnd type="none" w="sm" len="sm"/>
          </a:ln>
        </p:spPr>
        <p:txBody>
          <a:bodyPr wrap="none" anchor="ctr"/>
          <a:lstStyle/>
          <a:p>
            <a:pPr algn="ctr"/>
            <a:r>
              <a:rPr lang="en-US" sz="1600">
                <a:solidFill>
                  <a:schemeClr val="tx1"/>
                </a:solidFill>
              </a:rPr>
              <a:t>OTC Broker</a:t>
            </a:r>
          </a:p>
        </p:txBody>
      </p:sp>
      <p:sp>
        <p:nvSpPr>
          <p:cNvPr id="194574" name="Line 13"/>
          <p:cNvSpPr>
            <a:spLocks noChangeShapeType="1"/>
          </p:cNvSpPr>
          <p:nvPr/>
        </p:nvSpPr>
        <p:spPr bwMode="auto">
          <a:xfrm rot="5400000" flipV="1">
            <a:off x="3483768" y="4974432"/>
            <a:ext cx="1109663" cy="0"/>
          </a:xfrm>
          <a:prstGeom prst="line">
            <a:avLst/>
          </a:prstGeom>
          <a:noFill/>
          <a:ln w="38100">
            <a:solidFill>
              <a:schemeClr val="tx1"/>
            </a:solidFill>
            <a:round/>
            <a:headEnd/>
            <a:tailEnd type="triangle" w="lg" len="med"/>
          </a:ln>
        </p:spPr>
        <p:txBody>
          <a:bodyPr wrap="none" anchor="ctr"/>
          <a:lstStyle/>
          <a:p>
            <a:endParaRPr lang="en-US"/>
          </a:p>
        </p:txBody>
      </p:sp>
      <p:sp>
        <p:nvSpPr>
          <p:cNvPr id="194575" name="Text Box 18"/>
          <p:cNvSpPr txBox="1">
            <a:spLocks noChangeArrowheads="1"/>
          </p:cNvSpPr>
          <p:nvPr/>
        </p:nvSpPr>
        <p:spPr bwMode="auto">
          <a:xfrm>
            <a:off x="2305050" y="4006850"/>
            <a:ext cx="1096963" cy="336550"/>
          </a:xfrm>
          <a:prstGeom prst="rect">
            <a:avLst/>
          </a:prstGeom>
          <a:noFill/>
          <a:ln w="12700">
            <a:noFill/>
            <a:miter lim="800000"/>
            <a:headEnd type="none" w="sm" len="sm"/>
            <a:tailEnd type="none" w="sm" len="sm"/>
          </a:ln>
        </p:spPr>
        <p:txBody>
          <a:bodyPr wrap="none">
            <a:spAutoFit/>
          </a:bodyPr>
          <a:lstStyle/>
          <a:p>
            <a:r>
              <a:rPr lang="en-US" sz="1600">
                <a:solidFill>
                  <a:schemeClr val="tx1"/>
                </a:solidFill>
              </a:rPr>
              <a:t>Price Risk</a:t>
            </a:r>
          </a:p>
        </p:txBody>
      </p:sp>
      <p:sp>
        <p:nvSpPr>
          <p:cNvPr id="194576" name="Line 20"/>
          <p:cNvSpPr>
            <a:spLocks noChangeShapeType="1"/>
          </p:cNvSpPr>
          <p:nvPr/>
        </p:nvSpPr>
        <p:spPr bwMode="auto">
          <a:xfrm flipH="1">
            <a:off x="5334000" y="4038600"/>
            <a:ext cx="1600200" cy="0"/>
          </a:xfrm>
          <a:prstGeom prst="line">
            <a:avLst/>
          </a:prstGeom>
          <a:noFill/>
          <a:ln w="38100">
            <a:solidFill>
              <a:schemeClr val="tx1"/>
            </a:solidFill>
            <a:round/>
            <a:headEnd/>
            <a:tailEnd type="triangle" w="lg" len="med"/>
          </a:ln>
        </p:spPr>
        <p:txBody>
          <a:bodyPr wrap="none" anchor="ctr"/>
          <a:lstStyle/>
          <a:p>
            <a:endParaRPr lang="en-US"/>
          </a:p>
        </p:txBody>
      </p:sp>
      <p:sp>
        <p:nvSpPr>
          <p:cNvPr id="194577" name="Line 21"/>
          <p:cNvSpPr>
            <a:spLocks noChangeShapeType="1"/>
          </p:cNvSpPr>
          <p:nvPr/>
        </p:nvSpPr>
        <p:spPr bwMode="auto">
          <a:xfrm rot="5400000" flipV="1">
            <a:off x="4474368" y="4898232"/>
            <a:ext cx="1109663" cy="0"/>
          </a:xfrm>
          <a:prstGeom prst="line">
            <a:avLst/>
          </a:prstGeom>
          <a:noFill/>
          <a:ln w="38100">
            <a:solidFill>
              <a:schemeClr val="tx1"/>
            </a:solidFill>
            <a:round/>
            <a:headEnd type="triangle" w="med" len="med"/>
            <a:tailEnd type="none" w="lg" len="med"/>
          </a:ln>
        </p:spPr>
        <p:txBody>
          <a:bodyPr wrap="none" anchor="ctr"/>
          <a:lstStyle/>
          <a:p>
            <a:endParaRPr lang="en-US"/>
          </a:p>
        </p:txBody>
      </p:sp>
      <p:sp>
        <p:nvSpPr>
          <p:cNvPr id="194578" name="Text Box 22"/>
          <p:cNvSpPr txBox="1">
            <a:spLocks noChangeArrowheads="1"/>
          </p:cNvSpPr>
          <p:nvPr/>
        </p:nvSpPr>
        <p:spPr bwMode="auto">
          <a:xfrm>
            <a:off x="5410200" y="2971800"/>
            <a:ext cx="1165225" cy="336550"/>
          </a:xfrm>
          <a:prstGeom prst="rect">
            <a:avLst/>
          </a:prstGeom>
          <a:noFill/>
          <a:ln w="12700">
            <a:noFill/>
            <a:miter lim="800000"/>
            <a:headEnd type="none" w="sm" len="sm"/>
            <a:tailEnd type="none" w="sm" len="sm"/>
          </a:ln>
        </p:spPr>
        <p:txBody>
          <a:bodyPr wrap="none">
            <a:spAutoFit/>
          </a:bodyPr>
          <a:lstStyle/>
          <a:p>
            <a:r>
              <a:rPr lang="en-US" sz="1600">
                <a:solidFill>
                  <a:schemeClr val="tx1"/>
                </a:solidFill>
              </a:rPr>
              <a:t>Lock Fixed</a:t>
            </a:r>
          </a:p>
        </p:txBody>
      </p:sp>
      <p:sp>
        <p:nvSpPr>
          <p:cNvPr id="194579" name="Text Box 23"/>
          <p:cNvSpPr txBox="1">
            <a:spLocks noChangeArrowheads="1"/>
          </p:cNvSpPr>
          <p:nvPr/>
        </p:nvSpPr>
        <p:spPr bwMode="auto">
          <a:xfrm>
            <a:off x="5410200" y="3429000"/>
            <a:ext cx="1336675" cy="336550"/>
          </a:xfrm>
          <a:prstGeom prst="rect">
            <a:avLst/>
          </a:prstGeom>
          <a:noFill/>
          <a:ln w="12700">
            <a:noFill/>
            <a:miter lim="800000"/>
            <a:headEnd type="none" w="sm" len="sm"/>
            <a:tailEnd type="none" w="sm" len="sm"/>
          </a:ln>
        </p:spPr>
        <p:txBody>
          <a:bodyPr wrap="none">
            <a:spAutoFit/>
          </a:bodyPr>
          <a:lstStyle/>
          <a:p>
            <a:r>
              <a:rPr lang="en-US" sz="1600">
                <a:solidFill>
                  <a:schemeClr val="tx1"/>
                </a:solidFill>
              </a:rPr>
              <a:t>With Futures</a:t>
            </a:r>
          </a:p>
        </p:txBody>
      </p:sp>
      <p:sp>
        <p:nvSpPr>
          <p:cNvPr id="194580" name="Text Box 24"/>
          <p:cNvSpPr txBox="1">
            <a:spLocks noChangeArrowheads="1"/>
          </p:cNvSpPr>
          <p:nvPr/>
        </p:nvSpPr>
        <p:spPr bwMode="auto">
          <a:xfrm>
            <a:off x="5334000" y="4038600"/>
            <a:ext cx="1416050" cy="336550"/>
          </a:xfrm>
          <a:prstGeom prst="rect">
            <a:avLst/>
          </a:prstGeom>
          <a:noFill/>
          <a:ln w="12700">
            <a:noFill/>
            <a:miter lim="800000"/>
            <a:headEnd type="none" w="sm" len="sm"/>
            <a:tailEnd type="none" w="sm" len="sm"/>
          </a:ln>
        </p:spPr>
        <p:txBody>
          <a:bodyPr wrap="none">
            <a:spAutoFit/>
          </a:bodyPr>
          <a:lstStyle/>
          <a:p>
            <a:r>
              <a:rPr lang="en-US" sz="1600">
                <a:solidFill>
                  <a:schemeClr val="tx1"/>
                </a:solidFill>
              </a:rPr>
              <a:t>Short Futures</a:t>
            </a:r>
          </a:p>
        </p:txBody>
      </p:sp>
      <p:sp>
        <p:nvSpPr>
          <p:cNvPr id="194581" name="Text Box 25"/>
          <p:cNvSpPr txBox="1">
            <a:spLocks noChangeArrowheads="1"/>
          </p:cNvSpPr>
          <p:nvPr/>
        </p:nvSpPr>
        <p:spPr bwMode="auto">
          <a:xfrm rot="-5400000">
            <a:off x="5098256" y="4648994"/>
            <a:ext cx="747713" cy="581025"/>
          </a:xfrm>
          <a:prstGeom prst="rect">
            <a:avLst/>
          </a:prstGeom>
          <a:noFill/>
          <a:ln w="12700">
            <a:noFill/>
            <a:miter lim="800000"/>
            <a:headEnd type="none" w="sm" len="sm"/>
            <a:tailEnd type="none" w="sm" len="sm"/>
          </a:ln>
        </p:spPr>
        <p:txBody>
          <a:bodyPr wrap="none">
            <a:spAutoFit/>
          </a:bodyPr>
          <a:lstStyle/>
          <a:p>
            <a:pPr algn="ctr"/>
            <a:r>
              <a:rPr lang="en-US" sz="1600">
                <a:solidFill>
                  <a:schemeClr val="tx1"/>
                </a:solidFill>
              </a:rPr>
              <a:t>Basis</a:t>
            </a:r>
          </a:p>
          <a:p>
            <a:pPr algn="ctr"/>
            <a:r>
              <a:rPr lang="en-US" sz="1600">
                <a:solidFill>
                  <a:schemeClr val="tx1"/>
                </a:solidFill>
              </a:rPr>
              <a:t> Swap</a:t>
            </a:r>
          </a:p>
        </p:txBody>
      </p:sp>
      <p:sp>
        <p:nvSpPr>
          <p:cNvPr id="194582" name="Text Box 26"/>
          <p:cNvSpPr txBox="1">
            <a:spLocks noChangeArrowheads="1"/>
          </p:cNvSpPr>
          <p:nvPr/>
        </p:nvSpPr>
        <p:spPr bwMode="auto">
          <a:xfrm rot="-5400000">
            <a:off x="3303588" y="4621212"/>
            <a:ext cx="679450" cy="581025"/>
          </a:xfrm>
          <a:prstGeom prst="rect">
            <a:avLst/>
          </a:prstGeom>
          <a:noFill/>
          <a:ln w="12700">
            <a:noFill/>
            <a:miter lim="800000"/>
            <a:headEnd type="none" w="sm" len="sm"/>
            <a:tailEnd type="none" w="sm" len="sm"/>
          </a:ln>
        </p:spPr>
        <p:txBody>
          <a:bodyPr wrap="none">
            <a:spAutoFit/>
          </a:bodyPr>
          <a:lstStyle/>
          <a:p>
            <a:pPr algn="ctr"/>
            <a:r>
              <a:rPr lang="en-US" sz="1600">
                <a:solidFill>
                  <a:schemeClr val="tx1"/>
                </a:solidFill>
              </a:rPr>
              <a:t>Float</a:t>
            </a:r>
          </a:p>
          <a:p>
            <a:pPr algn="ctr"/>
            <a:r>
              <a:rPr lang="en-US" sz="1600">
                <a:solidFill>
                  <a:schemeClr val="tx1"/>
                </a:solidFill>
              </a:rPr>
              <a:t>Basis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3"/>
          <p:cNvSpPr>
            <a:spLocks noGrp="1"/>
          </p:cNvSpPr>
          <p:nvPr>
            <p:ph type="sldNum" sz="quarter" idx="11"/>
          </p:nvPr>
        </p:nvSpPr>
        <p:spPr/>
        <p:txBody>
          <a:bodyPr/>
          <a:lstStyle/>
          <a:p>
            <a:pPr>
              <a:defRPr/>
            </a:pPr>
            <a:fld id="{1711C8EC-52C1-4439-B01C-3F94C3DA7499}" type="slidenum">
              <a:rPr lang="en-US"/>
              <a:pPr>
                <a:defRPr/>
              </a:pPr>
              <a:t>8</a:t>
            </a:fld>
            <a:endParaRPr lang="en-US"/>
          </a:p>
        </p:txBody>
      </p:sp>
      <p:sp>
        <p:nvSpPr>
          <p:cNvPr id="195587" name="Rectangle 2"/>
          <p:cNvSpPr>
            <a:spLocks noGrp="1" noChangeArrowheads="1"/>
          </p:cNvSpPr>
          <p:nvPr>
            <p:ph type="title"/>
          </p:nvPr>
        </p:nvSpPr>
        <p:spPr>
          <a:xfrm>
            <a:off x="304800" y="98425"/>
            <a:ext cx="8610600" cy="1196975"/>
          </a:xfrm>
          <a:noFill/>
        </p:spPr>
        <p:txBody>
          <a:bodyPr lIns="92075" tIns="46038" rIns="92075" bIns="46038">
            <a:normAutofit fontScale="90000"/>
          </a:bodyPr>
          <a:lstStyle/>
          <a:p>
            <a:pPr eaLnBrk="1" hangingPunct="1">
              <a:spcBef>
                <a:spcPct val="80000"/>
              </a:spcBef>
            </a:pPr>
            <a:r>
              <a:rPr lang="en-US" smtClean="0">
                <a:solidFill>
                  <a:schemeClr val="tx1"/>
                </a:solidFill>
              </a:rPr>
              <a:t>How are Risk</a:t>
            </a:r>
            <a:br>
              <a:rPr lang="en-US" smtClean="0">
                <a:solidFill>
                  <a:schemeClr val="tx1"/>
                </a:solidFill>
              </a:rPr>
            </a:br>
            <a:r>
              <a:rPr lang="en-US" smtClean="0">
                <a:solidFill>
                  <a:schemeClr val="tx1"/>
                </a:solidFill>
              </a:rPr>
              <a:t>Components Managed?</a:t>
            </a:r>
          </a:p>
        </p:txBody>
      </p:sp>
      <p:sp>
        <p:nvSpPr>
          <p:cNvPr id="195588" name="Rectangle 3"/>
          <p:cNvSpPr>
            <a:spLocks noChangeArrowheads="1"/>
          </p:cNvSpPr>
          <p:nvPr/>
        </p:nvSpPr>
        <p:spPr bwMode="auto">
          <a:xfrm>
            <a:off x="685800" y="1524000"/>
            <a:ext cx="2209800" cy="6858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r>
              <a:rPr lang="en-US" sz="2000"/>
              <a:t>Initial Position &amp;</a:t>
            </a:r>
          </a:p>
          <a:p>
            <a:pPr algn="ctr"/>
            <a:r>
              <a:rPr lang="en-US" sz="2000"/>
              <a:t>Desired Hedges:</a:t>
            </a:r>
          </a:p>
        </p:txBody>
      </p:sp>
      <p:sp>
        <p:nvSpPr>
          <p:cNvPr id="195589" name="Rectangle 4"/>
          <p:cNvSpPr>
            <a:spLocks noChangeArrowheads="1"/>
          </p:cNvSpPr>
          <p:nvPr/>
        </p:nvSpPr>
        <p:spPr bwMode="auto">
          <a:xfrm>
            <a:off x="3810000" y="3048000"/>
            <a:ext cx="1524000" cy="1328738"/>
          </a:xfrm>
          <a:prstGeom prst="rect">
            <a:avLst/>
          </a:prstGeom>
          <a:solidFill>
            <a:srgbClr val="00FF99"/>
          </a:solidFill>
          <a:ln w="12700">
            <a:solidFill>
              <a:schemeClr val="tx1"/>
            </a:solidFill>
            <a:miter lim="800000"/>
            <a:headEnd type="none" w="sm" len="sm"/>
            <a:tailEnd type="none" w="sm" len="sm"/>
          </a:ln>
        </p:spPr>
        <p:txBody>
          <a:bodyPr wrap="none" anchor="ctr"/>
          <a:lstStyle/>
          <a:p>
            <a:pPr algn="ctr"/>
            <a:r>
              <a:rPr lang="en-US" sz="1600">
                <a:solidFill>
                  <a:schemeClr val="tx1"/>
                </a:solidFill>
              </a:rPr>
              <a:t>Producer</a:t>
            </a:r>
          </a:p>
        </p:txBody>
      </p:sp>
      <p:sp>
        <p:nvSpPr>
          <p:cNvPr id="195590" name="Rectangle 5"/>
          <p:cNvSpPr>
            <a:spLocks noChangeArrowheads="1"/>
          </p:cNvSpPr>
          <p:nvPr/>
        </p:nvSpPr>
        <p:spPr bwMode="auto">
          <a:xfrm>
            <a:off x="6934200" y="3048000"/>
            <a:ext cx="1524000" cy="1328738"/>
          </a:xfrm>
          <a:prstGeom prst="rect">
            <a:avLst/>
          </a:prstGeom>
          <a:solidFill>
            <a:srgbClr val="99CCFF"/>
          </a:solidFill>
          <a:ln w="12700">
            <a:solidFill>
              <a:schemeClr val="tx1"/>
            </a:solidFill>
            <a:miter lim="800000"/>
            <a:headEnd type="none" w="sm" len="sm"/>
            <a:tailEnd type="none" w="sm" len="sm"/>
          </a:ln>
        </p:spPr>
        <p:txBody>
          <a:bodyPr wrap="none" anchor="ctr"/>
          <a:lstStyle/>
          <a:p>
            <a:pPr algn="ctr"/>
            <a:r>
              <a:rPr lang="en-US" sz="1600">
                <a:solidFill>
                  <a:schemeClr val="tx1"/>
                </a:solidFill>
              </a:rPr>
              <a:t>NYMEX</a:t>
            </a:r>
          </a:p>
          <a:p>
            <a:pPr algn="ctr"/>
            <a:r>
              <a:rPr lang="en-US" sz="1600">
                <a:solidFill>
                  <a:schemeClr val="tx1"/>
                </a:solidFill>
              </a:rPr>
              <a:t>Price Risk</a:t>
            </a:r>
          </a:p>
        </p:txBody>
      </p:sp>
      <p:sp>
        <p:nvSpPr>
          <p:cNvPr id="195591" name="Line 6"/>
          <p:cNvSpPr>
            <a:spLocks noChangeShapeType="1"/>
          </p:cNvSpPr>
          <p:nvPr/>
        </p:nvSpPr>
        <p:spPr bwMode="auto">
          <a:xfrm>
            <a:off x="5334000" y="3352800"/>
            <a:ext cx="1600200" cy="0"/>
          </a:xfrm>
          <a:prstGeom prst="line">
            <a:avLst/>
          </a:prstGeom>
          <a:noFill/>
          <a:ln w="38100">
            <a:solidFill>
              <a:schemeClr val="tx1"/>
            </a:solidFill>
            <a:round/>
            <a:headEnd/>
            <a:tailEnd type="triangle" w="lg" len="med"/>
          </a:ln>
        </p:spPr>
        <p:txBody>
          <a:bodyPr wrap="none" anchor="ctr"/>
          <a:lstStyle/>
          <a:p>
            <a:endParaRPr lang="en-US"/>
          </a:p>
        </p:txBody>
      </p:sp>
      <p:sp>
        <p:nvSpPr>
          <p:cNvPr id="195592" name="Rectangle 7"/>
          <p:cNvSpPr>
            <a:spLocks noChangeArrowheads="1"/>
          </p:cNvSpPr>
          <p:nvPr/>
        </p:nvSpPr>
        <p:spPr bwMode="auto">
          <a:xfrm>
            <a:off x="685800" y="3054350"/>
            <a:ext cx="1524000" cy="1328738"/>
          </a:xfrm>
          <a:prstGeom prst="rect">
            <a:avLst/>
          </a:prstGeom>
          <a:solidFill>
            <a:schemeClr val="bg1"/>
          </a:solidFill>
          <a:ln w="12700">
            <a:solidFill>
              <a:schemeClr val="tx1"/>
            </a:solidFill>
            <a:miter lim="800000"/>
            <a:headEnd type="none" w="sm" len="sm"/>
            <a:tailEnd type="none" w="sm" len="sm"/>
          </a:ln>
        </p:spPr>
        <p:txBody>
          <a:bodyPr wrap="none" anchor="ctr"/>
          <a:lstStyle/>
          <a:p>
            <a:pPr algn="ctr"/>
            <a:r>
              <a:rPr lang="en-US" sz="1600">
                <a:solidFill>
                  <a:schemeClr val="tx1"/>
                </a:solidFill>
              </a:rPr>
              <a:t>Industrial</a:t>
            </a:r>
          </a:p>
          <a:p>
            <a:pPr algn="ctr"/>
            <a:r>
              <a:rPr lang="en-US" sz="1600">
                <a:solidFill>
                  <a:schemeClr val="tx1"/>
                </a:solidFill>
              </a:rPr>
              <a:t>Customer</a:t>
            </a:r>
          </a:p>
        </p:txBody>
      </p:sp>
      <p:sp>
        <p:nvSpPr>
          <p:cNvPr id="195593" name="Rectangle 12"/>
          <p:cNvSpPr>
            <a:spLocks noChangeArrowheads="1"/>
          </p:cNvSpPr>
          <p:nvPr/>
        </p:nvSpPr>
        <p:spPr bwMode="auto">
          <a:xfrm>
            <a:off x="3810000" y="5492750"/>
            <a:ext cx="1524000" cy="838200"/>
          </a:xfrm>
          <a:prstGeom prst="rect">
            <a:avLst/>
          </a:prstGeom>
          <a:solidFill>
            <a:srgbClr val="969696"/>
          </a:solidFill>
          <a:ln w="12700">
            <a:solidFill>
              <a:schemeClr val="tx1"/>
            </a:solidFill>
            <a:miter lim="800000"/>
            <a:headEnd type="none" w="sm" len="sm"/>
            <a:tailEnd type="none" w="sm" len="sm"/>
          </a:ln>
        </p:spPr>
        <p:txBody>
          <a:bodyPr wrap="none" anchor="ctr"/>
          <a:lstStyle/>
          <a:p>
            <a:pPr algn="ctr"/>
            <a:r>
              <a:rPr lang="en-US" sz="1600">
                <a:solidFill>
                  <a:schemeClr val="tx1"/>
                </a:solidFill>
              </a:rPr>
              <a:t>Pipeline</a:t>
            </a:r>
          </a:p>
        </p:txBody>
      </p:sp>
      <p:sp>
        <p:nvSpPr>
          <p:cNvPr id="195594" name="Line 13"/>
          <p:cNvSpPr>
            <a:spLocks noChangeShapeType="1"/>
          </p:cNvSpPr>
          <p:nvPr/>
        </p:nvSpPr>
        <p:spPr bwMode="auto">
          <a:xfrm rot="5400000" flipV="1">
            <a:off x="3483768" y="4974432"/>
            <a:ext cx="1109663" cy="0"/>
          </a:xfrm>
          <a:prstGeom prst="line">
            <a:avLst/>
          </a:prstGeom>
          <a:noFill/>
          <a:ln w="38100">
            <a:solidFill>
              <a:schemeClr val="tx1"/>
            </a:solidFill>
            <a:round/>
            <a:headEnd/>
            <a:tailEnd type="triangle" w="lg" len="med"/>
          </a:ln>
        </p:spPr>
        <p:txBody>
          <a:bodyPr wrap="none" anchor="ctr"/>
          <a:lstStyle/>
          <a:p>
            <a:endParaRPr lang="en-US"/>
          </a:p>
        </p:txBody>
      </p:sp>
      <p:sp>
        <p:nvSpPr>
          <p:cNvPr id="195595" name="Line 15"/>
          <p:cNvSpPr>
            <a:spLocks noChangeShapeType="1"/>
          </p:cNvSpPr>
          <p:nvPr/>
        </p:nvSpPr>
        <p:spPr bwMode="auto">
          <a:xfrm flipH="1">
            <a:off x="5334000" y="4038600"/>
            <a:ext cx="1600200" cy="0"/>
          </a:xfrm>
          <a:prstGeom prst="line">
            <a:avLst/>
          </a:prstGeom>
          <a:noFill/>
          <a:ln w="38100">
            <a:solidFill>
              <a:schemeClr val="tx1"/>
            </a:solidFill>
            <a:round/>
            <a:headEnd/>
            <a:tailEnd type="triangle" w="lg" len="med"/>
          </a:ln>
        </p:spPr>
        <p:txBody>
          <a:bodyPr wrap="none" anchor="ctr"/>
          <a:lstStyle/>
          <a:p>
            <a:endParaRPr lang="en-US"/>
          </a:p>
        </p:txBody>
      </p:sp>
      <p:sp>
        <p:nvSpPr>
          <p:cNvPr id="195596" name="Line 16"/>
          <p:cNvSpPr>
            <a:spLocks noChangeShapeType="1"/>
          </p:cNvSpPr>
          <p:nvPr/>
        </p:nvSpPr>
        <p:spPr bwMode="auto">
          <a:xfrm rot="5400000" flipV="1">
            <a:off x="4474368" y="4898232"/>
            <a:ext cx="1109663" cy="0"/>
          </a:xfrm>
          <a:prstGeom prst="line">
            <a:avLst/>
          </a:prstGeom>
          <a:noFill/>
          <a:ln w="38100">
            <a:solidFill>
              <a:schemeClr val="tx1"/>
            </a:solidFill>
            <a:round/>
            <a:headEnd type="triangle" w="med" len="med"/>
            <a:tailEnd type="none" w="lg" len="med"/>
          </a:ln>
        </p:spPr>
        <p:txBody>
          <a:bodyPr wrap="none" anchor="ctr"/>
          <a:lstStyle/>
          <a:p>
            <a:endParaRPr lang="en-US"/>
          </a:p>
        </p:txBody>
      </p:sp>
      <p:sp>
        <p:nvSpPr>
          <p:cNvPr id="195597" name="Text Box 17"/>
          <p:cNvSpPr txBox="1">
            <a:spLocks noChangeArrowheads="1"/>
          </p:cNvSpPr>
          <p:nvPr/>
        </p:nvSpPr>
        <p:spPr bwMode="auto">
          <a:xfrm>
            <a:off x="5410200" y="2971800"/>
            <a:ext cx="1165225" cy="336550"/>
          </a:xfrm>
          <a:prstGeom prst="rect">
            <a:avLst/>
          </a:prstGeom>
          <a:noFill/>
          <a:ln w="12700">
            <a:noFill/>
            <a:miter lim="800000"/>
            <a:headEnd type="none" w="sm" len="sm"/>
            <a:tailEnd type="none" w="sm" len="sm"/>
          </a:ln>
        </p:spPr>
        <p:txBody>
          <a:bodyPr wrap="none">
            <a:spAutoFit/>
          </a:bodyPr>
          <a:lstStyle/>
          <a:p>
            <a:r>
              <a:rPr lang="en-US" sz="1600">
                <a:solidFill>
                  <a:schemeClr val="tx1"/>
                </a:solidFill>
              </a:rPr>
              <a:t>Lock Fixed</a:t>
            </a:r>
          </a:p>
        </p:txBody>
      </p:sp>
      <p:sp>
        <p:nvSpPr>
          <p:cNvPr id="195598" name="Text Box 18"/>
          <p:cNvSpPr txBox="1">
            <a:spLocks noChangeArrowheads="1"/>
          </p:cNvSpPr>
          <p:nvPr/>
        </p:nvSpPr>
        <p:spPr bwMode="auto">
          <a:xfrm>
            <a:off x="5410200" y="3429000"/>
            <a:ext cx="1336675" cy="336550"/>
          </a:xfrm>
          <a:prstGeom prst="rect">
            <a:avLst/>
          </a:prstGeom>
          <a:noFill/>
          <a:ln w="12700">
            <a:noFill/>
            <a:miter lim="800000"/>
            <a:headEnd type="none" w="sm" len="sm"/>
            <a:tailEnd type="none" w="sm" len="sm"/>
          </a:ln>
        </p:spPr>
        <p:txBody>
          <a:bodyPr wrap="none">
            <a:spAutoFit/>
          </a:bodyPr>
          <a:lstStyle/>
          <a:p>
            <a:r>
              <a:rPr lang="en-US" sz="1600">
                <a:solidFill>
                  <a:schemeClr val="tx1"/>
                </a:solidFill>
              </a:rPr>
              <a:t>With Futures</a:t>
            </a:r>
          </a:p>
        </p:txBody>
      </p:sp>
      <p:sp>
        <p:nvSpPr>
          <p:cNvPr id="195599" name="Text Box 19"/>
          <p:cNvSpPr txBox="1">
            <a:spLocks noChangeArrowheads="1"/>
          </p:cNvSpPr>
          <p:nvPr/>
        </p:nvSpPr>
        <p:spPr bwMode="auto">
          <a:xfrm>
            <a:off x="5334000" y="4038600"/>
            <a:ext cx="1416050" cy="336550"/>
          </a:xfrm>
          <a:prstGeom prst="rect">
            <a:avLst/>
          </a:prstGeom>
          <a:noFill/>
          <a:ln w="12700">
            <a:noFill/>
            <a:miter lim="800000"/>
            <a:headEnd type="none" w="sm" len="sm"/>
            <a:tailEnd type="none" w="sm" len="sm"/>
          </a:ln>
        </p:spPr>
        <p:txBody>
          <a:bodyPr wrap="none">
            <a:spAutoFit/>
          </a:bodyPr>
          <a:lstStyle/>
          <a:p>
            <a:r>
              <a:rPr lang="en-US" sz="1600">
                <a:solidFill>
                  <a:schemeClr val="tx1"/>
                </a:solidFill>
              </a:rPr>
              <a:t>Short Futures</a:t>
            </a:r>
          </a:p>
        </p:txBody>
      </p:sp>
      <p:sp>
        <p:nvSpPr>
          <p:cNvPr id="195600" name="Text Box 20"/>
          <p:cNvSpPr txBox="1">
            <a:spLocks noChangeArrowheads="1"/>
          </p:cNvSpPr>
          <p:nvPr/>
        </p:nvSpPr>
        <p:spPr bwMode="auto">
          <a:xfrm rot="-5400000">
            <a:off x="5067300" y="4519613"/>
            <a:ext cx="1054100" cy="825500"/>
          </a:xfrm>
          <a:prstGeom prst="rect">
            <a:avLst/>
          </a:prstGeom>
          <a:noFill/>
          <a:ln w="12700">
            <a:noFill/>
            <a:miter lim="800000"/>
            <a:headEnd type="none" w="sm" len="sm"/>
            <a:tailEnd type="none" w="sm" len="sm"/>
          </a:ln>
        </p:spPr>
        <p:txBody>
          <a:bodyPr wrap="none">
            <a:spAutoFit/>
          </a:bodyPr>
          <a:lstStyle/>
          <a:p>
            <a:pPr algn="ctr"/>
            <a:r>
              <a:rPr lang="en-US" sz="1600">
                <a:solidFill>
                  <a:schemeClr val="tx1"/>
                </a:solidFill>
              </a:rPr>
              <a:t>Fixed </a:t>
            </a:r>
          </a:p>
          <a:p>
            <a:pPr algn="ctr"/>
            <a:r>
              <a:rPr lang="en-US" sz="1600">
                <a:solidFill>
                  <a:schemeClr val="tx1"/>
                </a:solidFill>
              </a:rPr>
              <a:t>Transport</a:t>
            </a:r>
          </a:p>
          <a:p>
            <a:pPr algn="ctr"/>
            <a:r>
              <a:rPr lang="en-US" sz="1600">
                <a:solidFill>
                  <a:schemeClr val="tx1"/>
                </a:solidFill>
              </a:rPr>
              <a:t>Tariff</a:t>
            </a:r>
          </a:p>
        </p:txBody>
      </p:sp>
      <p:sp>
        <p:nvSpPr>
          <p:cNvPr id="195601" name="Text Box 21"/>
          <p:cNvSpPr txBox="1">
            <a:spLocks noChangeArrowheads="1"/>
          </p:cNvSpPr>
          <p:nvPr/>
        </p:nvSpPr>
        <p:spPr bwMode="auto">
          <a:xfrm rot="-5400000">
            <a:off x="3087688" y="4614862"/>
            <a:ext cx="1111250" cy="581025"/>
          </a:xfrm>
          <a:prstGeom prst="rect">
            <a:avLst/>
          </a:prstGeom>
          <a:noFill/>
          <a:ln w="12700">
            <a:noFill/>
            <a:miter lim="800000"/>
            <a:headEnd type="none" w="sm" len="sm"/>
            <a:tailEnd type="none" w="sm" len="sm"/>
          </a:ln>
        </p:spPr>
        <p:txBody>
          <a:bodyPr wrap="none">
            <a:spAutoFit/>
          </a:bodyPr>
          <a:lstStyle/>
          <a:p>
            <a:pPr algn="ctr"/>
            <a:r>
              <a:rPr lang="en-US" sz="1600">
                <a:solidFill>
                  <a:schemeClr val="tx1"/>
                </a:solidFill>
              </a:rPr>
              <a:t>Transport </a:t>
            </a:r>
          </a:p>
          <a:p>
            <a:pPr algn="ctr"/>
            <a:r>
              <a:rPr lang="en-US" sz="1600">
                <a:solidFill>
                  <a:schemeClr val="tx1"/>
                </a:solidFill>
              </a:rPr>
              <a:t>to HH</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pPr>
              <a:defRPr/>
            </a:pPr>
            <a:fld id="{09C2D00F-983F-4051-9F91-0621565F0C80}" type="slidenum">
              <a:rPr lang="en-US"/>
              <a:pPr>
                <a:defRPr/>
              </a:pPr>
              <a:t>9</a:t>
            </a:fld>
            <a:endParaRPr lang="en-US"/>
          </a:p>
        </p:txBody>
      </p:sp>
      <p:sp>
        <p:nvSpPr>
          <p:cNvPr id="196611" name="Rectangle 2"/>
          <p:cNvSpPr>
            <a:spLocks noChangeArrowheads="1"/>
          </p:cNvSpPr>
          <p:nvPr/>
        </p:nvSpPr>
        <p:spPr bwMode="auto">
          <a:xfrm>
            <a:off x="990600" y="2057400"/>
            <a:ext cx="7239000" cy="2590800"/>
          </a:xfrm>
          <a:prstGeom prst="rect">
            <a:avLst/>
          </a:prstGeom>
          <a:noFill/>
          <a:ln w="9525">
            <a:noFill/>
            <a:miter lim="800000"/>
            <a:headEnd/>
            <a:tailEnd/>
          </a:ln>
        </p:spPr>
        <p:txBody>
          <a:bodyPr lIns="0" tIns="0" rIns="0" bIns="0" anchor="ctr"/>
          <a:lstStyle/>
          <a:p>
            <a:pPr algn="ctr"/>
            <a:r>
              <a:rPr lang="en-US" sz="6000">
                <a:solidFill>
                  <a:schemeClr val="tx1"/>
                </a:solidFill>
              </a:rPr>
              <a:t>Types of Instruments:</a:t>
            </a:r>
            <a:br>
              <a:rPr lang="en-US" sz="6000">
                <a:solidFill>
                  <a:schemeClr val="tx1"/>
                </a:solidFill>
              </a:rPr>
            </a:br>
            <a:r>
              <a:rPr lang="en-US" sz="6000">
                <a:solidFill>
                  <a:schemeClr val="tx1"/>
                </a:solidFill>
              </a:rPr>
              <a:t>Futures Exchange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16923</TotalTime>
  <Words>2288</Words>
  <Application>Microsoft Office PowerPoint</Application>
  <PresentationFormat>On-screen Show (4:3)</PresentationFormat>
  <Paragraphs>527</Paragraphs>
  <Slides>51</Slides>
  <Notes>48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57" baseType="lpstr">
      <vt:lpstr>Arial</vt:lpstr>
      <vt:lpstr>Calibri</vt:lpstr>
      <vt:lpstr>Times New Roman</vt:lpstr>
      <vt:lpstr>Wingdings</vt:lpstr>
      <vt:lpstr>Office Theme</vt:lpstr>
      <vt:lpstr>Chart</vt:lpstr>
      <vt:lpstr>PowerPoint Presentation</vt:lpstr>
      <vt:lpstr>Risk Examples Discussed</vt:lpstr>
      <vt:lpstr>Hedging Methodologies</vt:lpstr>
      <vt:lpstr>PowerPoint Presentation</vt:lpstr>
      <vt:lpstr>How are Risk Components Managed?</vt:lpstr>
      <vt:lpstr>How are Risk Components Managed?</vt:lpstr>
      <vt:lpstr>How are Risk Components Managed?</vt:lpstr>
      <vt:lpstr>How are Risk Components Managed?</vt:lpstr>
      <vt:lpstr>PowerPoint Presentation</vt:lpstr>
      <vt:lpstr>NYMEX Futures Example</vt:lpstr>
      <vt:lpstr>NYMEX Futures Example</vt:lpstr>
      <vt:lpstr>NYMEX Futures Example</vt:lpstr>
      <vt:lpstr>Forward Spreads  (can be futures or forwards)</vt:lpstr>
      <vt:lpstr>Spread Trading Growth  </vt:lpstr>
      <vt:lpstr>Example Spread Trading Strategies  </vt:lpstr>
      <vt:lpstr>PowerPoint Presentation</vt:lpstr>
      <vt:lpstr>PowerPoint Presentation</vt:lpstr>
      <vt:lpstr>Exchange of Futures for Physical (EFP)</vt:lpstr>
      <vt:lpstr>EFP:  Assume Portfolio Starts As:</vt:lpstr>
      <vt:lpstr>EFP: Hedge the fixed price risk with a futures contract</vt:lpstr>
      <vt:lpstr>EFP: Sell an EFP to Bonfire Trading</vt:lpstr>
      <vt:lpstr>EFP: Post the EFP</vt:lpstr>
      <vt:lpstr>EFP:    Buy &amp; Sell Gas</vt:lpstr>
      <vt:lpstr>PowerPoint Presentation</vt:lpstr>
      <vt:lpstr>NYMEX Option on Futures Example</vt:lpstr>
      <vt:lpstr>NYMEX Option on Futures Example</vt:lpstr>
      <vt:lpstr>NYMEX Options on Futures Example</vt:lpstr>
      <vt:lpstr>Choice 1: Buy Back Options</vt:lpstr>
      <vt:lpstr>Choice 2: Buy Crude</vt:lpstr>
      <vt:lpstr>Choice 3: EFP</vt:lpstr>
      <vt:lpstr>Choice 1: Buy Back Options</vt:lpstr>
      <vt:lpstr>Choice 2: Buy Crude</vt:lpstr>
      <vt:lpstr>Choice 3: Exchange for Physical</vt:lpstr>
      <vt:lpstr>PowerPoint Presentation</vt:lpstr>
      <vt:lpstr>Physical Forward</vt:lpstr>
      <vt:lpstr>Forward Example</vt:lpstr>
      <vt:lpstr>Forward Example</vt:lpstr>
      <vt:lpstr>PowerPoint Presentation</vt:lpstr>
      <vt:lpstr>Fixed for Floating Swaps</vt:lpstr>
      <vt:lpstr>Fixed for Floating Swaps Scenario A</vt:lpstr>
      <vt:lpstr>Fixed for Floating Swap</vt:lpstr>
      <vt:lpstr>Fixed for Floating Swap</vt:lpstr>
      <vt:lpstr>Basis Swap</vt:lpstr>
      <vt:lpstr>Basis Swap</vt:lpstr>
      <vt:lpstr>Spread Swap</vt:lpstr>
      <vt:lpstr>Spread Swap Example</vt:lpstr>
      <vt:lpstr>Fixed for Floating Swap</vt:lpstr>
      <vt:lpstr>Fixed for Floating Swap (Gas Daily Swing Swap)</vt:lpstr>
      <vt:lpstr>Fixed for Floating Swap (Gas Daily Swing Swap)</vt:lpstr>
      <vt:lpstr>Fixed for Floating Swap (Gas Daily Swing Swap)</vt:lpstr>
      <vt:lpstr>Gas Daily Swing Swap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dhallermann</dc:creator>
  <cp:lastModifiedBy>Hallermann, Detlef</cp:lastModifiedBy>
  <cp:revision>120</cp:revision>
  <dcterms:created xsi:type="dcterms:W3CDTF">2010-06-07T12:39:07Z</dcterms:created>
  <dcterms:modified xsi:type="dcterms:W3CDTF">2020-10-04T12:45:32Z</dcterms:modified>
</cp:coreProperties>
</file>