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0"/>
  </p:notesMasterIdLst>
  <p:handoutMasterIdLst>
    <p:handoutMasterId r:id="rId41"/>
  </p:handoutMasterIdLst>
  <p:sldIdLst>
    <p:sldId id="1035" r:id="rId2"/>
    <p:sldId id="1065" r:id="rId3"/>
    <p:sldId id="1037" r:id="rId4"/>
    <p:sldId id="1039" r:id="rId5"/>
    <p:sldId id="829" r:id="rId6"/>
    <p:sldId id="1077" r:id="rId7"/>
    <p:sldId id="1078" r:id="rId8"/>
    <p:sldId id="1080" r:id="rId9"/>
    <p:sldId id="1079" r:id="rId10"/>
    <p:sldId id="1041" r:id="rId11"/>
    <p:sldId id="1042" r:id="rId12"/>
    <p:sldId id="1043" r:id="rId13"/>
    <p:sldId id="1045" r:id="rId14"/>
    <p:sldId id="1046" r:id="rId15"/>
    <p:sldId id="1105" r:id="rId16"/>
    <p:sldId id="837" r:id="rId17"/>
    <p:sldId id="1063" r:id="rId18"/>
    <p:sldId id="1110" r:id="rId19"/>
    <p:sldId id="838" r:id="rId20"/>
    <p:sldId id="1009" r:id="rId21"/>
    <p:sldId id="1010" r:id="rId22"/>
    <p:sldId id="1011" r:id="rId23"/>
    <p:sldId id="1012" r:id="rId24"/>
    <p:sldId id="1013" r:id="rId25"/>
    <p:sldId id="1104" r:id="rId26"/>
    <p:sldId id="841" r:id="rId27"/>
    <p:sldId id="1106" r:id="rId28"/>
    <p:sldId id="1109" r:id="rId29"/>
    <p:sldId id="843" r:id="rId30"/>
    <p:sldId id="1107" r:id="rId31"/>
    <p:sldId id="1108" r:id="rId32"/>
    <p:sldId id="997" r:id="rId33"/>
    <p:sldId id="998" r:id="rId34"/>
    <p:sldId id="999" r:id="rId35"/>
    <p:sldId id="1000" r:id="rId36"/>
    <p:sldId id="1001" r:id="rId37"/>
    <p:sldId id="1002" r:id="rId38"/>
    <p:sldId id="1003" r:id="rId39"/>
  </p:sldIdLst>
  <p:sldSz cx="9144000" cy="6858000" type="screen4x3"/>
  <p:notesSz cx="6985000" cy="9271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ECECE"/>
    <a:srgbClr val="3399CC"/>
    <a:srgbClr val="EAEC5E"/>
    <a:srgbClr val="000000"/>
    <a:srgbClr val="333333"/>
    <a:srgbClr val="232323"/>
    <a:srgbClr val="FF500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80" d="100"/>
        <a:sy n="80" d="100"/>
      </p:scale>
      <p:origin x="0" y="0"/>
    </p:cViewPr>
  </p:notesTextViewPr>
  <p:sorterViewPr>
    <p:cViewPr>
      <p:scale>
        <a:sx n="75" d="100"/>
        <a:sy n="75" d="100"/>
      </p:scale>
      <p:origin x="0" y="4950"/>
    </p:cViewPr>
  </p:sorterViewPr>
  <p:notesViewPr>
    <p:cSldViewPr>
      <p:cViewPr varScale="1">
        <p:scale>
          <a:sx n="83" d="100"/>
          <a:sy n="83" d="100"/>
        </p:scale>
        <p:origin x="-1962" y="-84"/>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1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519863" y="8870950"/>
            <a:ext cx="395287" cy="306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982" tIns="45185" rIns="91982" bIns="45185" anchor="ctr">
            <a:spAutoFit/>
          </a:bodyPr>
          <a:lstStyle>
            <a:lvl1pPr defTabSz="928688">
              <a:defRPr sz="2000">
                <a:solidFill>
                  <a:schemeClr val="tx1"/>
                </a:solidFill>
                <a:latin typeface="Times New Roman" panose="02020603050405020304" pitchFamily="18" charset="0"/>
                <a:ea typeface="MS PGothic" panose="020B0600070205080204" pitchFamily="34" charset="-128"/>
              </a:defRPr>
            </a:lvl1pPr>
            <a:lvl2pPr marL="742950" indent="-285750" defTabSz="928688">
              <a:defRPr sz="2000">
                <a:solidFill>
                  <a:schemeClr val="tx1"/>
                </a:solidFill>
                <a:latin typeface="Times New Roman" panose="02020603050405020304" pitchFamily="18" charset="0"/>
                <a:ea typeface="MS PGothic" panose="020B0600070205080204" pitchFamily="34" charset="-128"/>
              </a:defRPr>
            </a:lvl2pPr>
            <a:lvl3pPr marL="1143000" indent="-228600" defTabSz="928688">
              <a:defRPr sz="2000">
                <a:solidFill>
                  <a:schemeClr val="tx1"/>
                </a:solidFill>
                <a:latin typeface="Times New Roman" panose="02020603050405020304" pitchFamily="18" charset="0"/>
                <a:ea typeface="MS PGothic" panose="020B0600070205080204" pitchFamily="34" charset="-128"/>
              </a:defRPr>
            </a:lvl3pPr>
            <a:lvl4pPr marL="1600200" indent="-228600" defTabSz="928688">
              <a:defRPr sz="2000">
                <a:solidFill>
                  <a:schemeClr val="tx1"/>
                </a:solidFill>
                <a:latin typeface="Times New Roman" panose="02020603050405020304" pitchFamily="18" charset="0"/>
                <a:ea typeface="MS PGothic" panose="020B0600070205080204" pitchFamily="34" charset="-128"/>
              </a:defRPr>
            </a:lvl4pPr>
            <a:lvl5pPr marL="2057400" indent="-228600" defTabSz="928688">
              <a:defRPr sz="2000">
                <a:solidFill>
                  <a:schemeClr val="tx1"/>
                </a:solidFill>
                <a:latin typeface="Times New Roman" panose="02020603050405020304" pitchFamily="18" charset="0"/>
                <a:ea typeface="MS PGothic" panose="020B0600070205080204" pitchFamily="34" charset="-128"/>
              </a:defRPr>
            </a:lvl5pPr>
            <a:lvl6pPr marL="2514600" indent="-228600" defTabSz="928688"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28688"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28688"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28688"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pPr algn="r"/>
            <a:fld id="{1CC243EE-67BD-4D24-BB51-343761BFDB59}" type="slidenum">
              <a:rPr lang="en-US" altLang="en-US" sz="1400"/>
              <a:pPr algn="r"/>
              <a:t>‹#›</a:t>
            </a:fld>
            <a:endParaRPr lang="en-US" altLang="en-US" sz="14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29924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03" tIns="46001" rIns="92003" bIns="46001" numCol="1" anchor="t" anchorCtr="0" compatLnSpc="1">
            <a:prstTxWarp prst="textNoShape">
              <a:avLst/>
            </a:prstTxWarp>
          </a:bodyPr>
          <a:lstStyle>
            <a:lvl1pPr defTabSz="919163">
              <a:defRPr sz="1200">
                <a:latin typeface="Times New Roman" pitchFamily="18" charset="0"/>
                <a:ea typeface="+mn-ea"/>
              </a:defRPr>
            </a:lvl1pPr>
          </a:lstStyle>
          <a:p>
            <a:pPr>
              <a:defRPr/>
            </a:pPr>
            <a:endParaRPr lang="en-US"/>
          </a:p>
        </p:txBody>
      </p:sp>
      <p:sp>
        <p:nvSpPr>
          <p:cNvPr id="103427" name="Rectangle 3"/>
          <p:cNvSpPr>
            <a:spLocks noGrp="1" noChangeArrowheads="1"/>
          </p:cNvSpPr>
          <p:nvPr>
            <p:ph type="dt" idx="1"/>
          </p:nvPr>
        </p:nvSpPr>
        <p:spPr bwMode="auto">
          <a:xfrm>
            <a:off x="3986213" y="0"/>
            <a:ext cx="29924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03" tIns="46001" rIns="92003" bIns="46001" numCol="1" anchor="t" anchorCtr="0" compatLnSpc="1">
            <a:prstTxWarp prst="textNoShape">
              <a:avLst/>
            </a:prstTxWarp>
          </a:bodyPr>
          <a:lstStyle>
            <a:lvl1pPr algn="r" defTabSz="919163">
              <a:defRPr sz="1200">
                <a:latin typeface="Times New Roman" pitchFamily="18" charset="0"/>
                <a:ea typeface="+mn-ea"/>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93800" y="688975"/>
            <a:ext cx="4592638" cy="3444875"/>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 uri="{FAA26D3D-D897-4be2-8F04-BA451C77F1D7}">
              <ma14:placeholderFlag xmlns:ma14="http://schemas.microsoft.com/office/mac/drawingml/2011/main" xmlns="" val="1"/>
            </a:ext>
          </a:extLst>
        </p:spPr>
      </p:sp>
      <p:sp>
        <p:nvSpPr>
          <p:cNvPr id="103429" name="Rectangle 5"/>
          <p:cNvSpPr>
            <a:spLocks noGrp="1" noChangeArrowheads="1"/>
          </p:cNvSpPr>
          <p:nvPr>
            <p:ph type="body" sz="quarter" idx="3"/>
          </p:nvPr>
        </p:nvSpPr>
        <p:spPr bwMode="auto">
          <a:xfrm>
            <a:off x="919163" y="4440238"/>
            <a:ext cx="5140325" cy="413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03" tIns="46001" rIns="92003" bIns="4600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430" name="Rectangle 6"/>
          <p:cNvSpPr>
            <a:spLocks noGrp="1" noChangeArrowheads="1"/>
          </p:cNvSpPr>
          <p:nvPr>
            <p:ph type="ftr" sz="quarter" idx="4"/>
          </p:nvPr>
        </p:nvSpPr>
        <p:spPr bwMode="auto">
          <a:xfrm>
            <a:off x="0" y="8804275"/>
            <a:ext cx="29924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03" tIns="46001" rIns="92003" bIns="46001" numCol="1" anchor="b" anchorCtr="0" compatLnSpc="1">
            <a:prstTxWarp prst="textNoShape">
              <a:avLst/>
            </a:prstTxWarp>
          </a:bodyPr>
          <a:lstStyle>
            <a:lvl1pPr defTabSz="919163">
              <a:defRPr sz="1200">
                <a:latin typeface="Times New Roman" pitchFamily="18" charset="0"/>
                <a:ea typeface="+mn-ea"/>
              </a:defRPr>
            </a:lvl1pPr>
          </a:lstStyle>
          <a:p>
            <a:pPr>
              <a:defRPr/>
            </a:pPr>
            <a:endParaRPr lang="en-US"/>
          </a:p>
        </p:txBody>
      </p:sp>
      <p:sp>
        <p:nvSpPr>
          <p:cNvPr id="103431" name="Rectangle 7"/>
          <p:cNvSpPr>
            <a:spLocks noGrp="1" noChangeArrowheads="1"/>
          </p:cNvSpPr>
          <p:nvPr>
            <p:ph type="sldNum" sz="quarter" idx="5"/>
          </p:nvPr>
        </p:nvSpPr>
        <p:spPr bwMode="auto">
          <a:xfrm>
            <a:off x="3986213" y="8804275"/>
            <a:ext cx="29924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03" tIns="46001" rIns="92003" bIns="46001" numCol="1" anchor="b" anchorCtr="0" compatLnSpc="1">
            <a:prstTxWarp prst="textNoShape">
              <a:avLst/>
            </a:prstTxWarp>
          </a:bodyPr>
          <a:lstStyle>
            <a:lvl1pPr algn="r" defTabSz="919163">
              <a:defRPr sz="1200"/>
            </a:lvl1pPr>
          </a:lstStyle>
          <a:p>
            <a:fld id="{0C261479-4CF3-4910-82E2-9C323E15E3F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CBB1B8AA-3697-4B95-B380-CB9768CE471C}" type="slidenum">
              <a:rPr lang="en-US" altLang="en-US" sz="1200"/>
              <a:pPr/>
              <a:t>1</a:t>
            </a:fld>
            <a:endParaRPr lang="en-US" altLang="en-US" sz="1200"/>
          </a:p>
        </p:txBody>
      </p:sp>
      <p:sp>
        <p:nvSpPr>
          <p:cNvPr id="43011" name="Rectangle 1026"/>
          <p:cNvSpPr>
            <a:spLocks noGrp="1" noRot="1" noChangeAspect="1" noChangeArrowheads="1" noTextEdit="1"/>
          </p:cNvSpPr>
          <p:nvPr>
            <p:ph type="sldImg"/>
          </p:nvPr>
        </p:nvSpPr>
        <p:spPr>
          <a:xfrm>
            <a:off x="1174750" y="693738"/>
            <a:ext cx="4635500" cy="3476625"/>
          </a:xfrm>
          <a:ln/>
        </p:spPr>
      </p:sp>
      <p:sp>
        <p:nvSpPr>
          <p:cNvPr id="43012" name="Rectangle 1027"/>
          <p:cNvSpPr>
            <a:spLocks noGrp="1" noChangeArrowheads="1"/>
          </p:cNvSpPr>
          <p:nvPr>
            <p:ph type="body" idx="1"/>
          </p:nvPr>
        </p:nvSpPr>
        <p:spPr>
          <a:xfrm>
            <a:off x="931863" y="4403725"/>
            <a:ext cx="5121275" cy="4173538"/>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A7838226-981A-4B3E-A927-24E2E6785897}" type="slidenum">
              <a:rPr lang="en-US" altLang="en-US" sz="1200"/>
              <a:pPr/>
              <a:t>17</a:t>
            </a:fld>
            <a:endParaRPr lang="en-US" altLang="en-US" sz="1200"/>
          </a:p>
        </p:txBody>
      </p:sp>
      <p:sp>
        <p:nvSpPr>
          <p:cNvPr id="52227" name="Rectangle 2"/>
          <p:cNvSpPr>
            <a:spLocks noGrp="1" noRot="1" noChangeAspect="1" noChangeArrowheads="1" noTextEdit="1"/>
          </p:cNvSpPr>
          <p:nvPr>
            <p:ph type="sldImg"/>
          </p:nvPr>
        </p:nvSpPr>
        <p:spPr>
          <a:xfrm>
            <a:off x="1174750" y="695325"/>
            <a:ext cx="4635500" cy="3476625"/>
          </a:xfrm>
          <a:ln/>
        </p:spPr>
      </p:sp>
      <p:sp>
        <p:nvSpPr>
          <p:cNvPr id="52228"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41022CE1-503B-4549-8FA7-686836F92494}" type="slidenum">
              <a:rPr lang="en-US" altLang="en-US" sz="1200"/>
              <a:pPr/>
              <a:t>18</a:t>
            </a:fld>
            <a:endParaRPr lang="en-US" altLang="en-US" sz="1200"/>
          </a:p>
        </p:txBody>
      </p:sp>
      <p:sp>
        <p:nvSpPr>
          <p:cNvPr id="53251" name="Rectangle 2"/>
          <p:cNvSpPr>
            <a:spLocks noGrp="1" noRot="1" noChangeAspect="1" noChangeArrowheads="1" noTextEdit="1"/>
          </p:cNvSpPr>
          <p:nvPr>
            <p:ph type="sldImg"/>
          </p:nvPr>
        </p:nvSpPr>
        <p:spPr>
          <a:xfrm>
            <a:off x="1174750" y="695325"/>
            <a:ext cx="4635500" cy="3476625"/>
          </a:xfrm>
          <a:ln/>
        </p:spPr>
      </p:sp>
      <p:sp>
        <p:nvSpPr>
          <p:cNvPr id="53252"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E18DA521-E666-42B0-9909-3416C0E48037}" type="slidenum">
              <a:rPr lang="en-US" altLang="en-US" sz="1200"/>
              <a:pPr/>
              <a:t>25</a:t>
            </a:fld>
            <a:endParaRPr lang="en-US" altLang="en-US" sz="1200"/>
          </a:p>
        </p:txBody>
      </p:sp>
      <p:sp>
        <p:nvSpPr>
          <p:cNvPr id="54275" name="Rectangle 2"/>
          <p:cNvSpPr>
            <a:spLocks noGrp="1" noRot="1" noChangeAspect="1" noChangeArrowheads="1" noTextEdit="1"/>
          </p:cNvSpPr>
          <p:nvPr>
            <p:ph type="sldImg"/>
          </p:nvPr>
        </p:nvSpPr>
        <p:spPr>
          <a:xfrm>
            <a:off x="1174750" y="695325"/>
            <a:ext cx="4635500" cy="3476625"/>
          </a:xfrm>
          <a:ln/>
        </p:spPr>
      </p:sp>
      <p:sp>
        <p:nvSpPr>
          <p:cNvPr id="54276"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0387975F-2A33-48F9-A185-97CC6AF5C233}" type="slidenum">
              <a:rPr lang="en-US" altLang="en-US" sz="1200"/>
              <a:pPr/>
              <a:t>27</a:t>
            </a:fld>
            <a:endParaRPr lang="en-US" altLang="en-US" sz="1200"/>
          </a:p>
        </p:txBody>
      </p:sp>
      <p:sp>
        <p:nvSpPr>
          <p:cNvPr id="55299" name="Rectangle 2"/>
          <p:cNvSpPr>
            <a:spLocks noGrp="1" noRot="1" noChangeAspect="1" noChangeArrowheads="1" noTextEdit="1"/>
          </p:cNvSpPr>
          <p:nvPr>
            <p:ph type="sldImg"/>
          </p:nvPr>
        </p:nvSpPr>
        <p:spPr>
          <a:xfrm>
            <a:off x="1174750" y="695325"/>
            <a:ext cx="4635500" cy="3476625"/>
          </a:xfrm>
          <a:ln/>
        </p:spPr>
      </p:sp>
      <p:sp>
        <p:nvSpPr>
          <p:cNvPr id="55300"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en-US" u="sng" smtClean="0"/>
              <a:t>Implied</a:t>
            </a:r>
            <a:r>
              <a:rPr lang="en-US" altLang="en-US" smtClean="0"/>
              <a:t> Volatility smiles:  Often times, both in- &amp; out-of-the-money options tend to have higher implied volatilities than at-the money options.</a:t>
            </a:r>
          </a:p>
          <a:p>
            <a:pPr eaLnBrk="1" hangingPunct="1"/>
            <a:r>
              <a:rPr lang="en-US" altLang="en-US" smtClean="0"/>
              <a:t>This has diff shapes in diff mkts; commods, f/x, equities, etc.</a:t>
            </a:r>
          </a:p>
          <a:p>
            <a:pPr eaLnBrk="1" hangingPunct="1"/>
            <a:r>
              <a:rPr lang="en-US" altLang="en-US" smtClean="0"/>
              <a:t>The at-the-money volatility will give you the </a:t>
            </a:r>
            <a:r>
              <a:rPr lang="ja-JP" altLang="en-US" smtClean="0"/>
              <a:t>“</a:t>
            </a:r>
            <a:r>
              <a:rPr lang="en-US" altLang="ja-JP" smtClean="0"/>
              <a:t>truest</a:t>
            </a:r>
            <a:r>
              <a:rPr lang="ja-JP" altLang="en-US" smtClean="0"/>
              <a:t>”</a:t>
            </a:r>
            <a:r>
              <a:rPr lang="en-US" altLang="ja-JP" smtClean="0"/>
              <a:t> estimate of volatility.</a:t>
            </a:r>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C3FE247C-F00D-4C53-93FE-40A54E9EC9B9}" type="slidenum">
              <a:rPr lang="en-US" altLang="en-US" sz="1200"/>
              <a:pPr/>
              <a:t>29</a:t>
            </a:fld>
            <a:endParaRPr lang="en-US"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b="1">
                <a:latin typeface="Times New Roman" charset="0"/>
                <a:ea typeface="ＭＳ Ｐゴシック" charset="0"/>
              </a:rPr>
              <a:t>Have students create a volatility smile from a series of quotes</a:t>
            </a:r>
          </a:p>
          <a:p>
            <a:pPr eaLnBrk="1" hangingPunct="1">
              <a:defRPr/>
            </a:pPr>
            <a:endParaRPr lang="en-US">
              <a:latin typeface="Times New Roman" charset="0"/>
              <a:ea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85384FDC-49C5-4384-84AF-A7A61E46B649}" type="slidenum">
              <a:rPr lang="en-US" altLang="en-US" sz="1200"/>
              <a:pPr/>
              <a:t>30</a:t>
            </a:fld>
            <a:endParaRPr lang="en-US" altLang="en-US" sz="1200"/>
          </a:p>
        </p:txBody>
      </p:sp>
      <p:sp>
        <p:nvSpPr>
          <p:cNvPr id="57347" name="Rectangle 2"/>
          <p:cNvSpPr>
            <a:spLocks noGrp="1" noRot="1" noChangeAspect="1" noChangeArrowheads="1" noTextEdit="1"/>
          </p:cNvSpPr>
          <p:nvPr>
            <p:ph type="sldImg"/>
          </p:nvPr>
        </p:nvSpPr>
        <p:spPr>
          <a:xfrm>
            <a:off x="1174750" y="695325"/>
            <a:ext cx="4635500" cy="3476625"/>
          </a:xfrm>
          <a:ln/>
        </p:spPr>
      </p:sp>
      <p:sp>
        <p:nvSpPr>
          <p:cNvPr id="57348"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en-US" smtClean="0"/>
              <a:t>For something like energy prices, where volatility changes in a predictable manner, implied volatility should never be used for VaR calcs, i.e., the implied volatility for a 6 month power option is actually a time-weighted average of what the volatility will be between now and expiration.</a:t>
            </a:r>
          </a:p>
          <a:p>
            <a:pPr eaLnBrk="1" hangingPunct="1"/>
            <a:endParaRPr lang="en-US" altLang="en-US" smtClean="0"/>
          </a:p>
          <a:p>
            <a:pPr eaLnBrk="1" hangingPunct="1"/>
            <a:r>
              <a:rPr lang="en-US" altLang="en-US" smtClean="0"/>
              <a:t>Implied Volatility also includes a bunch of fudge factors resulting from the fact that the assumptions surrounding the option model do not fit the option model.</a:t>
            </a:r>
          </a:p>
          <a:p>
            <a:pPr eaLnBrk="1" hangingPunct="1"/>
            <a:endParaRPr lang="en-US" altLang="en-US" smtClean="0"/>
          </a:p>
          <a:p>
            <a:pPr eaLnBrk="1" hangingPunct="1"/>
            <a:r>
              <a:rPr lang="en-US" altLang="en-US" smtClean="0"/>
              <a:t>But isn</a:t>
            </a:r>
            <a:r>
              <a:rPr lang="ja-JP" altLang="en-US" smtClean="0"/>
              <a:t>’</a:t>
            </a:r>
            <a:r>
              <a:rPr lang="en-US" altLang="ja-JP" smtClean="0"/>
              <a:t>t current volatility the best estimator of forward volatility?  No, not in markets where you know volatility will increase.</a:t>
            </a:r>
          </a:p>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FB01C488-D8E2-4849-90E3-17B7DBF4B945}" type="slidenum">
              <a:rPr lang="en-US" altLang="en-US" sz="1200"/>
              <a:pPr/>
              <a:t>31</a:t>
            </a:fld>
            <a:endParaRPr lang="en-US" altLang="en-US" sz="1200"/>
          </a:p>
        </p:txBody>
      </p:sp>
      <p:sp>
        <p:nvSpPr>
          <p:cNvPr id="58371" name="Rectangle 2"/>
          <p:cNvSpPr>
            <a:spLocks noGrp="1" noRot="1" noChangeAspect="1" noChangeArrowheads="1" noTextEdit="1"/>
          </p:cNvSpPr>
          <p:nvPr>
            <p:ph type="sldImg"/>
          </p:nvPr>
        </p:nvSpPr>
        <p:spPr>
          <a:xfrm>
            <a:off x="1174750" y="695325"/>
            <a:ext cx="4635500" cy="3476625"/>
          </a:xfrm>
          <a:ln/>
        </p:spPr>
      </p:sp>
      <p:sp>
        <p:nvSpPr>
          <p:cNvPr id="58372"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atin typeface="Times New Roman" charset="0"/>
                <a:ea typeface="ＭＳ Ｐゴシック" charset="0"/>
              </a:rPr>
              <a:t>Volatility is very seasonal for gas and power, not much seasonality for crude oil.</a:t>
            </a:r>
          </a:p>
          <a:p>
            <a:pPr eaLnBrk="1" hangingPunct="1">
              <a:defRPr/>
            </a:pPr>
            <a:r>
              <a:rPr lang="en-US">
                <a:latin typeface="Times New Roman" charset="0"/>
                <a:ea typeface="ＭＳ Ｐゴシック" charset="0"/>
              </a:rPr>
              <a:t>The time to expiration has a huge effect on the volatility of power prices, less so for gas and crude oil.</a:t>
            </a:r>
          </a:p>
          <a:p>
            <a:pPr eaLnBrk="1" hangingPunct="1">
              <a:defRPr/>
            </a:pPr>
            <a:endParaRPr lang="en-US">
              <a:latin typeface="Times New Roman" charset="0"/>
              <a:ea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68EFCA79-D5D3-44E8-ADA7-4A5CF532531C}" type="slidenum">
              <a:rPr lang="en-US" altLang="en-US" sz="1200"/>
              <a:pPr/>
              <a:t>35</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atin typeface="Times New Roman" charset="0"/>
                <a:ea typeface="ＭＳ Ｐゴシック" charset="0"/>
              </a:rPr>
              <a:t>Note:  Volatility calculation assumes mean return = 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4E6B4D9C-12C0-47F1-AB51-1AFC1E1EE0CA}" type="slidenum">
              <a:rPr lang="en-US" altLang="en-US" sz="1200"/>
              <a:pPr/>
              <a:t>2</a:t>
            </a:fld>
            <a:endParaRPr lang="en-US" altLang="en-US" sz="1200"/>
          </a:p>
        </p:txBody>
      </p:sp>
      <p:sp>
        <p:nvSpPr>
          <p:cNvPr id="44035" name="Rectangle 2"/>
          <p:cNvSpPr>
            <a:spLocks noGrp="1" noRot="1" noChangeAspect="1" noChangeArrowheads="1" noTextEdit="1"/>
          </p:cNvSpPr>
          <p:nvPr>
            <p:ph type="sldImg"/>
          </p:nvPr>
        </p:nvSpPr>
        <p:spPr>
          <a:xfrm>
            <a:off x="1174750" y="695325"/>
            <a:ext cx="4635500" cy="3476625"/>
          </a:xfrm>
          <a:ln/>
        </p:spPr>
      </p:sp>
      <p:sp>
        <p:nvSpPr>
          <p:cNvPr id="44036"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atin typeface="Times New Roman" charset="0"/>
                <a:ea typeface="ＭＳ Ｐゴシック" charset="0"/>
              </a:rPr>
              <a:t>Green dots are the ones to discuss now.  Tan dots will be covered later.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BA542E88-8BA6-4562-922A-9C93A54B6139}" type="slidenum">
              <a:rPr lang="en-US" altLang="en-US" sz="1200"/>
              <a:pPr/>
              <a:t>3</a:t>
            </a:fld>
            <a:endParaRPr lang="en-US" altLang="en-US" sz="1200"/>
          </a:p>
        </p:txBody>
      </p:sp>
      <p:sp>
        <p:nvSpPr>
          <p:cNvPr id="45059" name="Rectangle 1026"/>
          <p:cNvSpPr>
            <a:spLocks noGrp="1" noRot="1" noChangeAspect="1" noChangeArrowheads="1" noTextEdit="1"/>
          </p:cNvSpPr>
          <p:nvPr>
            <p:ph type="sldImg"/>
          </p:nvPr>
        </p:nvSpPr>
        <p:spPr>
          <a:xfrm>
            <a:off x="1174750" y="695325"/>
            <a:ext cx="4635500" cy="3476625"/>
          </a:xfrm>
          <a:ln/>
        </p:spPr>
      </p:sp>
      <p:sp>
        <p:nvSpPr>
          <p:cNvPr id="45060" name="Rectangle 1027"/>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en-US" smtClean="0"/>
              <a:t>Energy commodities, like Stock Prices, are assumed to have a lognormal distribution.</a:t>
            </a:r>
          </a:p>
          <a:p>
            <a:pPr eaLnBrk="1" hangingPunct="1"/>
            <a:r>
              <a:rPr lang="en-US" altLang="en-US" smtClean="0"/>
              <a:t>ln (S</a:t>
            </a:r>
            <a:r>
              <a:rPr lang="en-US" altLang="en-US" baseline="-25000" smtClean="0"/>
              <a:t>T</a:t>
            </a:r>
            <a:r>
              <a:rPr lang="en-US" altLang="en-US" smtClean="0"/>
              <a:t>) – ln(S) = ln(S</a:t>
            </a:r>
            <a:r>
              <a:rPr lang="en-US" altLang="en-US" baseline="-25000" smtClean="0"/>
              <a:t>T</a:t>
            </a:r>
            <a:r>
              <a:rPr lang="en-US" altLang="en-US" smtClean="0"/>
              <a:t>/S)</a:t>
            </a:r>
          </a:p>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5558CFFA-C105-4791-B4F7-30847550101D}" type="slidenum">
              <a:rPr lang="en-US" altLang="en-US" sz="1200"/>
              <a:pPr/>
              <a:t>4</a:t>
            </a:fld>
            <a:endParaRPr lang="en-US" altLang="en-US" sz="1200"/>
          </a:p>
        </p:txBody>
      </p:sp>
      <p:sp>
        <p:nvSpPr>
          <p:cNvPr id="46083" name="Rectangle 2"/>
          <p:cNvSpPr>
            <a:spLocks noGrp="1" noRot="1" noChangeAspect="1" noChangeArrowheads="1" noTextEdit="1"/>
          </p:cNvSpPr>
          <p:nvPr>
            <p:ph type="sldImg"/>
          </p:nvPr>
        </p:nvSpPr>
        <p:spPr>
          <a:xfrm>
            <a:off x="1174750" y="695325"/>
            <a:ext cx="4635500" cy="3476625"/>
          </a:xfrm>
          <a:ln/>
        </p:spPr>
      </p:sp>
      <p:sp>
        <p:nvSpPr>
          <p:cNvPr id="46084"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en-US" smtClean="0"/>
              <a:t>Here</a:t>
            </a:r>
            <a:r>
              <a:rPr lang="ja-JP" altLang="en-US" smtClean="0"/>
              <a:t>’</a:t>
            </a:r>
            <a:r>
              <a:rPr lang="en-US" altLang="ja-JP" smtClean="0"/>
              <a:t>s what a distribution looks like with 100% volatility.  Why is it different from the one with 20% volatility?</a:t>
            </a:r>
          </a:p>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73C8B906-20EE-42A8-AA2A-731E927C6BC0}" type="slidenum">
              <a:rPr lang="en-US" altLang="en-US" sz="1200"/>
              <a:pPr/>
              <a:t>10</a:t>
            </a:fld>
            <a:endParaRPr lang="en-US" altLang="en-US" sz="1200"/>
          </a:p>
        </p:txBody>
      </p:sp>
      <p:sp>
        <p:nvSpPr>
          <p:cNvPr id="47107" name="Rectangle 1026"/>
          <p:cNvSpPr>
            <a:spLocks noGrp="1" noRot="1" noChangeAspect="1" noChangeArrowheads="1" noTextEdit="1"/>
          </p:cNvSpPr>
          <p:nvPr>
            <p:ph type="sldImg"/>
          </p:nvPr>
        </p:nvSpPr>
        <p:spPr>
          <a:xfrm>
            <a:off x="1174750" y="695325"/>
            <a:ext cx="4635500" cy="3476625"/>
          </a:xfrm>
          <a:ln/>
        </p:spPr>
      </p:sp>
      <p:sp>
        <p:nvSpPr>
          <p:cNvPr id="47108" name="Rectangle 1027"/>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1D3E8A6E-DF55-4B64-8EBD-FD29F404A402}" type="slidenum">
              <a:rPr lang="en-US" altLang="en-US" sz="1200"/>
              <a:pPr/>
              <a:t>11</a:t>
            </a:fld>
            <a:endParaRPr lang="en-US" altLang="en-US" sz="1200"/>
          </a:p>
        </p:txBody>
      </p:sp>
      <p:sp>
        <p:nvSpPr>
          <p:cNvPr id="48131" name="Rectangle 1026"/>
          <p:cNvSpPr>
            <a:spLocks noGrp="1" noRot="1" noChangeAspect="1" noChangeArrowheads="1" noTextEdit="1"/>
          </p:cNvSpPr>
          <p:nvPr>
            <p:ph type="sldImg"/>
          </p:nvPr>
        </p:nvSpPr>
        <p:spPr>
          <a:xfrm>
            <a:off x="1174750" y="695325"/>
            <a:ext cx="4635500" cy="3476625"/>
          </a:xfrm>
          <a:ln/>
        </p:spPr>
      </p:sp>
      <p:sp>
        <p:nvSpPr>
          <p:cNvPr id="48132" name="Rectangle 1027"/>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atin typeface="Times New Roman" charset="0"/>
                <a:ea typeface="ＭＳ Ｐゴシック" charset="0"/>
              </a:rPr>
              <a:t>There will be 0 std dev if the value being measured is increasing by the same % so that the ratio is always the same.</a:t>
            </a:r>
          </a:p>
          <a:p>
            <a:pPr eaLnBrk="1" hangingPunct="1">
              <a:defRPr/>
            </a:pPr>
            <a:r>
              <a:rPr lang="en-US">
                <a:latin typeface="Times New Roman" charset="0"/>
                <a:ea typeface="ＭＳ Ｐゴシック" charset="0"/>
              </a:rPr>
              <a:t>Second bullet:  With a simulation, you are trying to predict returns, so you are interested in the std dev of returns.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3DB17ECB-AAC8-4347-9E17-18BAB9DF7A32}" type="slidenum">
              <a:rPr lang="en-US" altLang="en-US" sz="1200"/>
              <a:pPr/>
              <a:t>12</a:t>
            </a:fld>
            <a:endParaRPr lang="en-US" altLang="en-US" sz="1200"/>
          </a:p>
        </p:txBody>
      </p:sp>
      <p:sp>
        <p:nvSpPr>
          <p:cNvPr id="49155" name="Rectangle 1026"/>
          <p:cNvSpPr>
            <a:spLocks noGrp="1" noRot="1" noChangeAspect="1" noChangeArrowheads="1" noTextEdit="1"/>
          </p:cNvSpPr>
          <p:nvPr>
            <p:ph type="sldImg"/>
          </p:nvPr>
        </p:nvSpPr>
        <p:spPr>
          <a:xfrm>
            <a:off x="1174750" y="695325"/>
            <a:ext cx="4635500" cy="3476625"/>
          </a:xfrm>
          <a:ln/>
        </p:spPr>
      </p:sp>
      <p:sp>
        <p:nvSpPr>
          <p:cNvPr id="49156" name="Rectangle 1027"/>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en-US" smtClean="0"/>
              <a:t>Note that of all of the Black </a:t>
            </a:r>
            <a:r>
              <a:rPr lang="ja-JP" altLang="en-US" smtClean="0"/>
              <a:t>’</a:t>
            </a:r>
            <a:r>
              <a:rPr lang="en-US" altLang="ja-JP" smtClean="0"/>
              <a:t>76 model inputs, only volatility is not directly observable.  In Energy options, it can also be the most important input variable.</a:t>
            </a:r>
          </a:p>
          <a:p>
            <a:pPr eaLnBrk="1" hangingPunct="1"/>
            <a:r>
              <a:rPr lang="en-US" altLang="en-US" smtClean="0"/>
              <a:t>Remember that volatility is the variation in the change in the underlying prices.</a:t>
            </a:r>
          </a:p>
          <a:p>
            <a:pPr eaLnBrk="1" hangingPunct="1"/>
            <a:r>
              <a:rPr lang="en-US" altLang="en-US" smtClean="0"/>
              <a:t>*  In any version of the Black-Scholes or Black </a:t>
            </a:r>
            <a:r>
              <a:rPr lang="ja-JP" altLang="en-US" smtClean="0"/>
              <a:t>’</a:t>
            </a:r>
            <a:r>
              <a:rPr lang="en-US" altLang="ja-JP" smtClean="0"/>
              <a:t>76 option models, we always use annualized volatility as an input.  This is true whether we are talking about a yearly, monthly, daily, or any type of such option.  If data comes out only 12 times a year, you multiply by the sq root of 12.  If data comes out every day, you multiply by the sq root of the number of trading days – about 252, whether the prices are for daily prices, monthly prices, or whatever.</a:t>
            </a:r>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84322A39-B3C2-4B59-8A80-9167E714451A}" type="slidenum">
              <a:rPr lang="en-US" altLang="en-US" sz="1200"/>
              <a:pPr/>
              <a:t>13</a:t>
            </a:fld>
            <a:endParaRPr lang="en-US" altLang="en-US" sz="1200"/>
          </a:p>
        </p:txBody>
      </p:sp>
      <p:sp>
        <p:nvSpPr>
          <p:cNvPr id="50179" name="Rectangle 2"/>
          <p:cNvSpPr>
            <a:spLocks noGrp="1" noRot="1" noChangeAspect="1" noChangeArrowheads="1" noTextEdit="1"/>
          </p:cNvSpPr>
          <p:nvPr>
            <p:ph type="sldImg"/>
          </p:nvPr>
        </p:nvSpPr>
        <p:spPr>
          <a:xfrm>
            <a:off x="1174750" y="695325"/>
            <a:ext cx="4635500" cy="3476625"/>
          </a:xfrm>
          <a:ln/>
        </p:spPr>
      </p:sp>
      <p:sp>
        <p:nvSpPr>
          <p:cNvPr id="50180"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atin typeface="Times New Roman" charset="0"/>
                <a:ea typeface="ＭＳ Ｐゴシック" charset="0"/>
              </a:rPr>
              <a:t>Here, the monthly gas prices were collected each day.  Therefore, taking the std dev of the column results in the std dev per day and needs to be mult by sqrt(252) to get an annualized volatility.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19163">
              <a:defRPr sz="2000">
                <a:solidFill>
                  <a:schemeClr val="tx1"/>
                </a:solidFill>
                <a:latin typeface="Times New Roman" panose="02020603050405020304" pitchFamily="18" charset="0"/>
                <a:ea typeface="MS PGothic" panose="020B0600070205080204" pitchFamily="34" charset="-128"/>
              </a:defRPr>
            </a:lvl1pPr>
            <a:lvl2pPr marL="742950" indent="-285750" defTabSz="919163">
              <a:defRPr sz="2000">
                <a:solidFill>
                  <a:schemeClr val="tx1"/>
                </a:solidFill>
                <a:latin typeface="Times New Roman" panose="02020603050405020304" pitchFamily="18" charset="0"/>
                <a:ea typeface="MS PGothic" panose="020B0600070205080204" pitchFamily="34" charset="-128"/>
              </a:defRPr>
            </a:lvl2pPr>
            <a:lvl3pPr marL="1143000" indent="-228600" defTabSz="919163">
              <a:defRPr sz="2000">
                <a:solidFill>
                  <a:schemeClr val="tx1"/>
                </a:solidFill>
                <a:latin typeface="Times New Roman" panose="02020603050405020304" pitchFamily="18" charset="0"/>
                <a:ea typeface="MS PGothic" panose="020B0600070205080204" pitchFamily="34" charset="-128"/>
              </a:defRPr>
            </a:lvl3pPr>
            <a:lvl4pPr marL="1600200" indent="-228600" defTabSz="919163">
              <a:defRPr sz="2000">
                <a:solidFill>
                  <a:schemeClr val="tx1"/>
                </a:solidFill>
                <a:latin typeface="Times New Roman" panose="02020603050405020304" pitchFamily="18" charset="0"/>
                <a:ea typeface="MS PGothic" panose="020B0600070205080204" pitchFamily="34" charset="-128"/>
              </a:defRPr>
            </a:lvl4pPr>
            <a:lvl5pPr marL="2057400" indent="-228600" defTabSz="919163">
              <a:defRPr sz="2000">
                <a:solidFill>
                  <a:schemeClr val="tx1"/>
                </a:solidFill>
                <a:latin typeface="Times New Roman" panose="02020603050405020304" pitchFamily="18" charset="0"/>
                <a:ea typeface="MS PGothic" panose="020B0600070205080204" pitchFamily="34" charset="-128"/>
              </a:defRPr>
            </a:lvl5pPr>
            <a:lvl6pPr marL="25146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defTabSz="919163"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CD9E5134-3021-462D-BCB2-ABB4D2018E37}" type="slidenum">
              <a:rPr lang="en-US" altLang="en-US" sz="1200"/>
              <a:pPr/>
              <a:t>15</a:t>
            </a:fld>
            <a:endParaRPr lang="en-US" altLang="en-US" sz="1200"/>
          </a:p>
        </p:txBody>
      </p:sp>
      <p:sp>
        <p:nvSpPr>
          <p:cNvPr id="51203" name="Rectangle 2"/>
          <p:cNvSpPr>
            <a:spLocks noGrp="1" noRot="1" noChangeAspect="1" noChangeArrowheads="1" noTextEdit="1"/>
          </p:cNvSpPr>
          <p:nvPr>
            <p:ph type="sldImg"/>
          </p:nvPr>
        </p:nvSpPr>
        <p:spPr>
          <a:xfrm>
            <a:off x="1174750" y="695325"/>
            <a:ext cx="4635500" cy="3476625"/>
          </a:xfrm>
          <a:ln/>
        </p:spPr>
      </p:sp>
      <p:sp>
        <p:nvSpPr>
          <p:cNvPr id="51204" name="Rectangle 3"/>
          <p:cNvSpPr>
            <a:spLocks noGrp="1" noChangeArrowheads="1"/>
          </p:cNvSpPr>
          <p:nvPr>
            <p:ph type="body" idx="1"/>
          </p:nvPr>
        </p:nvSpPr>
        <p:spPr>
          <a:xfrm>
            <a:off x="931863" y="4403725"/>
            <a:ext cx="5121275" cy="417195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Rice Em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reeform 7"/>
          <p:cNvSpPr>
            <a:spLocks/>
          </p:cNvSpPr>
          <p:nvPr/>
        </p:nvSpPr>
        <p:spPr bwMode="auto">
          <a:xfrm>
            <a:off x="1295400" y="990600"/>
            <a:ext cx="7175500" cy="12700"/>
          </a:xfrm>
          <a:custGeom>
            <a:avLst/>
            <a:gdLst>
              <a:gd name="T0" fmla="*/ 0 w 5098"/>
              <a:gd name="T1" fmla="*/ 20161250 h 8"/>
              <a:gd name="T2" fmla="*/ 2147483647 w 5098"/>
              <a:gd name="T3" fmla="*/ 0 h 8"/>
              <a:gd name="T4" fmla="*/ 2147483647 w 5098"/>
              <a:gd name="T5" fmla="*/ 20161250 h 8"/>
              <a:gd name="T6" fmla="*/ 0 60000 65536"/>
              <a:gd name="T7" fmla="*/ 0 60000 65536"/>
              <a:gd name="T8" fmla="*/ 0 60000 65536"/>
            </a:gdLst>
            <a:ahLst/>
            <a:cxnLst>
              <a:cxn ang="T6">
                <a:pos x="T0" y="T1"/>
              </a:cxn>
              <a:cxn ang="T7">
                <a:pos x="T2" y="T3"/>
              </a:cxn>
              <a:cxn ang="T8">
                <a:pos x="T4" y="T5"/>
              </a:cxn>
            </a:cxnLst>
            <a:rect l="0" t="0" r="r" b="b"/>
            <a:pathLst>
              <a:path w="5098" h="8">
                <a:moveTo>
                  <a:pt x="0" y="8"/>
                </a:moveTo>
                <a:lnTo>
                  <a:pt x="2475" y="0"/>
                </a:lnTo>
                <a:lnTo>
                  <a:pt x="5098" y="8"/>
                </a:lnTo>
              </a:path>
            </a:pathLst>
          </a:custGeom>
          <a:noFill/>
          <a:ln w="381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Freeform 8"/>
          <p:cNvSpPr>
            <a:spLocks/>
          </p:cNvSpPr>
          <p:nvPr/>
        </p:nvSpPr>
        <p:spPr bwMode="auto">
          <a:xfrm>
            <a:off x="69850" y="6629400"/>
            <a:ext cx="9004300" cy="12700"/>
          </a:xfrm>
          <a:custGeom>
            <a:avLst/>
            <a:gdLst>
              <a:gd name="T0" fmla="*/ 0 w 5098"/>
              <a:gd name="T1" fmla="*/ 20161250 h 8"/>
              <a:gd name="T2" fmla="*/ 2147483647 w 5098"/>
              <a:gd name="T3" fmla="*/ 0 h 8"/>
              <a:gd name="T4" fmla="*/ 2147483647 w 5098"/>
              <a:gd name="T5" fmla="*/ 20161250 h 8"/>
              <a:gd name="T6" fmla="*/ 0 60000 65536"/>
              <a:gd name="T7" fmla="*/ 0 60000 65536"/>
              <a:gd name="T8" fmla="*/ 0 60000 65536"/>
            </a:gdLst>
            <a:ahLst/>
            <a:cxnLst>
              <a:cxn ang="T6">
                <a:pos x="T0" y="T1"/>
              </a:cxn>
              <a:cxn ang="T7">
                <a:pos x="T2" y="T3"/>
              </a:cxn>
              <a:cxn ang="T8">
                <a:pos x="T4" y="T5"/>
              </a:cxn>
            </a:cxnLst>
            <a:rect l="0" t="0" r="r" b="b"/>
            <a:pathLst>
              <a:path w="5098" h="8">
                <a:moveTo>
                  <a:pt x="0" y="8"/>
                </a:moveTo>
                <a:lnTo>
                  <a:pt x="2475" y="0"/>
                </a:lnTo>
                <a:lnTo>
                  <a:pt x="5098" y="8"/>
                </a:lnTo>
              </a:path>
            </a:pathLst>
          </a:custGeom>
          <a:noFill/>
          <a:ln w="50800">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555" name="Rectangle 3"/>
          <p:cNvSpPr>
            <a:spLocks noGrp="1" noChangeArrowheads="1"/>
          </p:cNvSpPr>
          <p:nvPr>
            <p:ph type="ctrTitle"/>
          </p:nvPr>
        </p:nvSpPr>
        <p:spPr>
          <a:xfrm>
            <a:off x="685800" y="2130425"/>
            <a:ext cx="7772400" cy="1470025"/>
          </a:xfrm>
        </p:spPr>
        <p:txBody>
          <a:bodyPr/>
          <a:lstStyle>
            <a:lvl1pPr>
              <a:defRPr/>
            </a:lvl1pPr>
          </a:lstStyle>
          <a:p>
            <a:pPr lvl="0"/>
            <a:r>
              <a:rPr lang="en-US" noProof="0" smtClean="0"/>
              <a:t>Click to edit Master title style</a:t>
            </a:r>
          </a:p>
        </p:txBody>
      </p:sp>
      <p:sp>
        <p:nvSpPr>
          <p:cNvPr id="117555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smtClean="0"/>
              <a:t>Click to edit Master subtitle style</a:t>
            </a:r>
          </a:p>
        </p:txBody>
      </p:sp>
      <p:sp>
        <p:nvSpPr>
          <p:cNvPr id="7" name="Rectangle 5"/>
          <p:cNvSpPr>
            <a:spLocks noGrp="1" noChangeArrowheads="1"/>
          </p:cNvSpPr>
          <p:nvPr>
            <p:ph type="ftr" sz="quarter" idx="10"/>
          </p:nvPr>
        </p:nvSpPr>
        <p:spPr bwMode="auto">
          <a:xfrm>
            <a:off x="152400" y="6248400"/>
            <a:ext cx="3810000" cy="30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mj-lt"/>
                <a:ea typeface="+mn-ea"/>
              </a:defRPr>
            </a:lvl1pPr>
          </a:lstStyle>
          <a:p>
            <a:pPr>
              <a:defRPr/>
            </a:pPr>
            <a:r>
              <a:rPr lang="en-US"/>
              <a:t>Rice Middle Office Certificate of Risk Management</a:t>
            </a:r>
          </a:p>
          <a:p>
            <a:pPr>
              <a:defRPr/>
            </a:pPr>
            <a:r>
              <a:rPr lang="en-US"/>
              <a:t>Confidential</a:t>
            </a:r>
          </a:p>
        </p:txBody>
      </p:sp>
      <p:sp>
        <p:nvSpPr>
          <p:cNvPr id="8" name="Rectangle 6"/>
          <p:cNvSpPr>
            <a:spLocks noGrp="1" noChangeArrowheads="1"/>
          </p:cNvSpPr>
          <p:nvPr>
            <p:ph type="sldNum" sz="quarter" idx="11"/>
          </p:nvPr>
        </p:nvSpPr>
        <p:spPr bwMode="auto">
          <a:xfrm>
            <a:off x="6705600" y="6172200"/>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B89E371-5A6D-4C7A-BCEA-83CB42A4CC49}" type="slidenum">
              <a:rPr lang="en-US" altLang="en-US"/>
              <a:pPr/>
              <a:t>‹#›</a:t>
            </a:fld>
            <a:endParaRPr lang="en-US" altLang="en-US"/>
          </a:p>
        </p:txBody>
      </p:sp>
    </p:spTree>
    <p:extLst>
      <p:ext uri="{BB962C8B-B14F-4D97-AF65-F5344CB8AC3E}">
        <p14:creationId xmlns:p14="http://schemas.microsoft.com/office/powerpoint/2010/main" val="135789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693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228600"/>
            <a:ext cx="21717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3627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44889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639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267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371600"/>
            <a:ext cx="4267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1666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6397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2672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76800" y="1371600"/>
            <a:ext cx="4267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76800" y="3810000"/>
            <a:ext cx="4267200" cy="228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044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199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6150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267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371600"/>
            <a:ext cx="42672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500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929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8879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86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023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728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1"/>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458200" cy="639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endParaRPr lang="en-US"/>
          </a:p>
        </p:txBody>
      </p:sp>
      <p:sp>
        <p:nvSpPr>
          <p:cNvPr id="1027" name="Rectangle 3"/>
          <p:cNvSpPr>
            <a:spLocks noGrp="1" noChangeArrowheads="1"/>
          </p:cNvSpPr>
          <p:nvPr>
            <p:ph type="body" idx="1"/>
          </p:nvPr>
        </p:nvSpPr>
        <p:spPr bwMode="auto">
          <a:xfrm>
            <a:off x="457200" y="1371600"/>
            <a:ext cx="8686800"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Line 12"/>
          <p:cNvSpPr>
            <a:spLocks noChangeShapeType="1"/>
          </p:cNvSpPr>
          <p:nvPr userDrawn="1"/>
        </p:nvSpPr>
        <p:spPr bwMode="auto">
          <a:xfrm>
            <a:off x="457200" y="1066800"/>
            <a:ext cx="8458200" cy="0"/>
          </a:xfrm>
          <a:prstGeom prst="line">
            <a:avLst/>
          </a:prstGeom>
          <a:noFill/>
          <a:ln w="5080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
        <p:nvSpPr>
          <p:cNvPr id="1029" name="Line 13"/>
          <p:cNvSpPr>
            <a:spLocks noChangeShapeType="1"/>
          </p:cNvSpPr>
          <p:nvPr userDrawn="1"/>
        </p:nvSpPr>
        <p:spPr bwMode="auto">
          <a:xfrm>
            <a:off x="457200" y="6477000"/>
            <a:ext cx="8458200" cy="0"/>
          </a:xfrm>
          <a:prstGeom prst="line">
            <a:avLst/>
          </a:prstGeom>
          <a:noFill/>
          <a:ln w="5080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91"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Lst>
  <p:txStyles>
    <p:titleStyle>
      <a:lvl1pPr algn="ctr" rtl="0" eaLnBrk="0" fontAlgn="base" hangingPunct="0">
        <a:spcBef>
          <a:spcPct val="0"/>
        </a:spcBef>
        <a:spcAft>
          <a:spcPct val="0"/>
        </a:spcAft>
        <a:defRPr sz="32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3200">
          <a:solidFill>
            <a:schemeClr val="tx2"/>
          </a:solidFill>
          <a:latin typeface="Tahoma" pitchFamily="34" charset="0"/>
          <a:ea typeface="MS PGothic" panose="020B0600070205080204" pitchFamily="34" charset="-128"/>
        </a:defRPr>
      </a:lvl2pPr>
      <a:lvl3pPr algn="ctr" rtl="0" eaLnBrk="0" fontAlgn="base" hangingPunct="0">
        <a:spcBef>
          <a:spcPct val="0"/>
        </a:spcBef>
        <a:spcAft>
          <a:spcPct val="0"/>
        </a:spcAft>
        <a:defRPr sz="3200">
          <a:solidFill>
            <a:schemeClr val="tx2"/>
          </a:solidFill>
          <a:latin typeface="Tahoma" pitchFamily="34" charset="0"/>
          <a:ea typeface="MS PGothic" panose="020B0600070205080204" pitchFamily="34" charset="-128"/>
        </a:defRPr>
      </a:lvl3pPr>
      <a:lvl4pPr algn="ctr" rtl="0" eaLnBrk="0" fontAlgn="base" hangingPunct="0">
        <a:spcBef>
          <a:spcPct val="0"/>
        </a:spcBef>
        <a:spcAft>
          <a:spcPct val="0"/>
        </a:spcAft>
        <a:defRPr sz="3200">
          <a:solidFill>
            <a:schemeClr val="tx2"/>
          </a:solidFill>
          <a:latin typeface="Tahoma" pitchFamily="34" charset="0"/>
          <a:ea typeface="MS PGothic" panose="020B0600070205080204" pitchFamily="34" charset="-128"/>
        </a:defRPr>
      </a:lvl4pPr>
      <a:lvl5pPr algn="ctr" rtl="0" eaLnBrk="0" fontAlgn="base" hangingPunct="0">
        <a:spcBef>
          <a:spcPct val="0"/>
        </a:spcBef>
        <a:spcAft>
          <a:spcPct val="0"/>
        </a:spcAft>
        <a:defRPr sz="3200">
          <a:solidFill>
            <a:schemeClr val="tx2"/>
          </a:solidFill>
          <a:latin typeface="Tahoma" pitchFamily="34" charset="0"/>
          <a:ea typeface="MS PGothic" panose="020B0600070205080204" pitchFamily="34" charset="-128"/>
        </a:defRPr>
      </a:lvl5pPr>
      <a:lvl6pPr marL="457200" algn="ctr" rtl="0" fontAlgn="base">
        <a:spcBef>
          <a:spcPct val="0"/>
        </a:spcBef>
        <a:spcAft>
          <a:spcPct val="0"/>
        </a:spcAft>
        <a:defRPr sz="3200">
          <a:solidFill>
            <a:schemeClr val="tx2"/>
          </a:solidFill>
          <a:latin typeface="Tahoma" pitchFamily="34" charset="0"/>
        </a:defRPr>
      </a:lvl6pPr>
      <a:lvl7pPr marL="914400" algn="ctr" rtl="0" fontAlgn="base">
        <a:spcBef>
          <a:spcPct val="0"/>
        </a:spcBef>
        <a:spcAft>
          <a:spcPct val="0"/>
        </a:spcAft>
        <a:defRPr sz="3200">
          <a:solidFill>
            <a:schemeClr val="tx2"/>
          </a:solidFill>
          <a:latin typeface="Tahoma" pitchFamily="34" charset="0"/>
        </a:defRPr>
      </a:lvl7pPr>
      <a:lvl8pPr marL="1371600" algn="ctr" rtl="0" fontAlgn="base">
        <a:spcBef>
          <a:spcPct val="0"/>
        </a:spcBef>
        <a:spcAft>
          <a:spcPct val="0"/>
        </a:spcAft>
        <a:defRPr sz="3200">
          <a:solidFill>
            <a:schemeClr val="tx2"/>
          </a:solidFill>
          <a:latin typeface="Tahoma" pitchFamily="34" charset="0"/>
        </a:defRPr>
      </a:lvl8pPr>
      <a:lvl9pPr marL="1828800" algn="ctr" rtl="0" fontAlgn="base">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image" Target="../media/image4.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7.xml"/><Relationship Id="rId7" Type="http://schemas.openxmlformats.org/officeDocument/2006/relationships/image" Target="../media/image15.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14.wmf"/><Relationship Id="rId4" Type="http://schemas.openxmlformats.org/officeDocument/2006/relationships/oleObject" Target="../embeddings/oleObject13.bin"/><Relationship Id="rId9"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5"/>
          <p:cNvSpPr>
            <a:spLocks noGrp="1" noChangeArrowheads="1"/>
          </p:cNvSpPr>
          <p:nvPr>
            <p:ph type="ftr" sz="quarter" idx="10"/>
          </p:nvPr>
        </p:nvSpPr>
        <p:spPr>
          <a:noFill/>
        </p:spPr>
        <p:txBody>
          <a:bodyPr/>
          <a:lstStyle/>
          <a:p>
            <a:pPr>
              <a:defRPr/>
            </a:pPr>
            <a:r>
              <a:rPr lang="en-US"/>
              <a:t>Rice Middle Office Certificate of Risk Management</a:t>
            </a:r>
          </a:p>
          <a:p>
            <a:pPr>
              <a:defRPr/>
            </a:pPr>
            <a:r>
              <a:rPr lang="en-US"/>
              <a:t>Confidential</a:t>
            </a:r>
          </a:p>
        </p:txBody>
      </p:sp>
      <p:sp>
        <p:nvSpPr>
          <p:cNvPr id="3075" name="Rectangle 6"/>
          <p:cNvSpPr>
            <a:spLocks noGrp="1" noChangeArrowheads="1"/>
          </p:cNvSpPr>
          <p:nvPr>
            <p:ph type="sldNum" sz="quarter" idx="11"/>
          </p:nvPr>
        </p:nvSpPr>
        <p:spPr>
          <a:xfrm>
            <a:off x="8594725" y="5648325"/>
            <a:ext cx="549275" cy="396875"/>
          </a:xfr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C0853520-DBD8-45E2-B74D-B7F274BFA742}" type="slidenum">
              <a:rPr lang="en-US" altLang="en-US" sz="1400"/>
              <a:pPr/>
              <a:t>1</a:t>
            </a:fld>
            <a:endParaRPr lang="en-US" altLang="en-US" sz="1400"/>
          </a:p>
        </p:txBody>
      </p:sp>
      <p:sp>
        <p:nvSpPr>
          <p:cNvPr id="3076" name="Rectangle 1028"/>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latin typeface="Times New Roman" charset="0"/>
              <a:ea typeface="ＭＳ Ｐゴシック" charset="0"/>
            </a:endParaRPr>
          </a:p>
        </p:txBody>
      </p:sp>
      <p:sp>
        <p:nvSpPr>
          <p:cNvPr id="3077" name="Rectangle 1030"/>
          <p:cNvSpPr>
            <a:spLocks noChangeArrowheads="1"/>
          </p:cNvSpPr>
          <p:nvPr/>
        </p:nvSpPr>
        <p:spPr bwMode="auto">
          <a:xfrm>
            <a:off x="1905000" y="2286000"/>
            <a:ext cx="5192713" cy="21018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lang="en-US" sz="4400" b="1">
                <a:latin typeface="Arial" charset="0"/>
                <a:ea typeface="ＭＳ Ｐゴシック" charset="0"/>
              </a:rPr>
              <a:t>Volatility</a:t>
            </a:r>
          </a:p>
          <a:p>
            <a:pPr algn="ctr" eaLnBrk="1" hangingPunct="1">
              <a:defRPr/>
            </a:pPr>
            <a:r>
              <a:rPr lang="en-US" sz="4400" b="1">
                <a:latin typeface="Arial" charset="0"/>
                <a:ea typeface="ＭＳ Ｐゴシック" charset="0"/>
              </a:rPr>
              <a:t>&amp;</a:t>
            </a:r>
          </a:p>
          <a:p>
            <a:pPr algn="ctr" eaLnBrk="1" hangingPunct="1">
              <a:defRPr/>
            </a:pPr>
            <a:r>
              <a:rPr lang="en-US" sz="4400" b="1">
                <a:latin typeface="Arial" charset="0"/>
                <a:ea typeface="ＭＳ Ｐゴシック" charset="0"/>
              </a:rPr>
              <a:t>Correlation</a:t>
            </a:r>
            <a:endParaRPr lang="en-US" sz="4400">
              <a:latin typeface="Arial" charset="0"/>
              <a:ea typeface="ＭＳ Ｐゴシック" charset="0"/>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body" sz="half" idx="1"/>
          </p:nvPr>
        </p:nvSpPr>
        <p:spPr>
          <a:xfrm>
            <a:off x="457200" y="2771775"/>
            <a:ext cx="8229600" cy="874713"/>
          </a:xfrm>
        </p:spPr>
        <p:txBody>
          <a:bodyPr/>
          <a:lstStyle/>
          <a:p>
            <a:pPr algn="ctr" eaLnBrk="1" hangingPunct="1">
              <a:buFont typeface="Wingdings" charset="0"/>
              <a:buNone/>
              <a:defRPr/>
            </a:pPr>
            <a:r>
              <a:rPr lang="en-US" sz="4400" b="1">
                <a:ea typeface="ＭＳ Ｐゴシック" charset="0"/>
              </a:rPr>
              <a:t>Volatility Calculations</a:t>
            </a:r>
          </a:p>
        </p:txBody>
      </p:sp>
    </p:spTree>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457200" y="274638"/>
            <a:ext cx="8458200" cy="639762"/>
          </a:xfrm>
        </p:spPr>
        <p:txBody>
          <a:bodyPr>
            <a:normAutofit fontScale="90000"/>
          </a:bodyPr>
          <a:lstStyle/>
          <a:p>
            <a:pPr eaLnBrk="1" hangingPunct="1">
              <a:defRPr/>
            </a:pPr>
            <a:r>
              <a:rPr lang="en-US" sz="4000">
                <a:solidFill>
                  <a:schemeClr val="tx1"/>
                </a:solidFill>
                <a:latin typeface="Arial" charset="0"/>
                <a:ea typeface="ＭＳ Ｐゴシック" charset="0"/>
              </a:rPr>
              <a:t>Historical Volatility Calculations</a:t>
            </a:r>
          </a:p>
        </p:txBody>
      </p:sp>
      <p:sp>
        <p:nvSpPr>
          <p:cNvPr id="20482" name="Rectangle 1027"/>
          <p:cNvSpPr>
            <a:spLocks noChangeArrowheads="1"/>
          </p:cNvSpPr>
          <p:nvPr/>
        </p:nvSpPr>
        <p:spPr bwMode="auto">
          <a:xfrm>
            <a:off x="685800" y="1531938"/>
            <a:ext cx="7696200"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403225" algn="l"/>
              </a:tabLst>
              <a:defRPr sz="2000">
                <a:solidFill>
                  <a:schemeClr val="tx1"/>
                </a:solidFill>
                <a:latin typeface="Times New Roman" panose="02020603050405020304" pitchFamily="18" charset="0"/>
                <a:ea typeface="MS PGothic" panose="020B0600070205080204" pitchFamily="34" charset="-128"/>
              </a:defRPr>
            </a:lvl1pPr>
            <a:lvl2pPr marL="742950" indent="-285750">
              <a:tabLst>
                <a:tab pos="403225" algn="l"/>
              </a:tabLst>
              <a:defRPr sz="2000">
                <a:solidFill>
                  <a:schemeClr val="tx1"/>
                </a:solidFill>
                <a:latin typeface="Times New Roman" panose="02020603050405020304" pitchFamily="18" charset="0"/>
                <a:ea typeface="MS PGothic" panose="020B0600070205080204" pitchFamily="34" charset="-128"/>
              </a:defRPr>
            </a:lvl2pPr>
            <a:lvl3pPr marL="1143000" indent="-228600">
              <a:tabLst>
                <a:tab pos="403225" algn="l"/>
              </a:tabLst>
              <a:defRPr sz="2000">
                <a:solidFill>
                  <a:schemeClr val="tx1"/>
                </a:solidFill>
                <a:latin typeface="Times New Roman" panose="02020603050405020304" pitchFamily="18" charset="0"/>
                <a:ea typeface="MS PGothic" panose="020B0600070205080204" pitchFamily="34" charset="-128"/>
              </a:defRPr>
            </a:lvl3pPr>
            <a:lvl4pPr marL="1600200" indent="-228600">
              <a:tabLst>
                <a:tab pos="403225" algn="l"/>
              </a:tabLst>
              <a:defRPr sz="2000">
                <a:solidFill>
                  <a:schemeClr val="tx1"/>
                </a:solidFill>
                <a:latin typeface="Times New Roman" panose="02020603050405020304" pitchFamily="18" charset="0"/>
                <a:ea typeface="MS PGothic" panose="020B0600070205080204" pitchFamily="34" charset="-128"/>
              </a:defRPr>
            </a:lvl4pPr>
            <a:lvl5pPr marL="2057400" indent="-228600">
              <a:tabLst>
                <a:tab pos="403225" algn="l"/>
              </a:tabLst>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tabLst>
                <a:tab pos="403225" algn="l"/>
              </a:tabLs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tabLst>
                <a:tab pos="403225" algn="l"/>
              </a:tabLs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tabLst>
                <a:tab pos="403225" algn="l"/>
              </a:tabLs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tabLst>
                <a:tab pos="403225" algn="l"/>
              </a:tabLst>
              <a:defRPr sz="2000">
                <a:solidFill>
                  <a:schemeClr val="tx1"/>
                </a:solidFill>
                <a:latin typeface="Times New Roman" panose="02020603050405020304" pitchFamily="18" charset="0"/>
                <a:ea typeface="MS PGothic" panose="020B0600070205080204" pitchFamily="34" charset="-128"/>
              </a:defRPr>
            </a:lvl9pPr>
          </a:lstStyle>
          <a:p>
            <a:pPr>
              <a:buFont typeface="Wingdings" panose="05000000000000000000" pitchFamily="2" charset="2"/>
              <a:buChar char="q"/>
            </a:pPr>
            <a:r>
              <a:rPr lang="en-US" altLang="en-US" sz="2200">
                <a:latin typeface="Arial" panose="020B0604020202020204" pitchFamily="34" charset="0"/>
              </a:rPr>
              <a:t>  Volatility is a calculation of the standard deviation of the lognormal values of returns and assumes a lognormal distribution of prices and of returns.  </a:t>
            </a:r>
          </a:p>
          <a:p>
            <a:pPr>
              <a:buFont typeface="Wingdings" panose="05000000000000000000" pitchFamily="2" charset="2"/>
              <a:buChar char="q"/>
            </a:pPr>
            <a:endParaRPr lang="en-US" altLang="en-US" sz="2200">
              <a:latin typeface="Arial" panose="020B0604020202020204" pitchFamily="34" charset="0"/>
            </a:endParaRPr>
          </a:p>
          <a:p>
            <a:pPr>
              <a:buFont typeface="Wingdings" panose="05000000000000000000" pitchFamily="2" charset="2"/>
              <a:buChar char="q"/>
            </a:pPr>
            <a:r>
              <a:rPr lang="en-US" altLang="en-US" sz="2200">
                <a:latin typeface="Arial" panose="020B0604020202020204" pitchFamily="34" charset="0"/>
              </a:rPr>
              <a:t>  </a:t>
            </a:r>
            <a:r>
              <a:rPr lang="ja-JP" altLang="en-US" sz="2200">
                <a:latin typeface="Arial" panose="020B0604020202020204" pitchFamily="34" charset="0"/>
              </a:rPr>
              <a:t>“</a:t>
            </a:r>
            <a:r>
              <a:rPr lang="en-US" altLang="ja-JP" sz="2200">
                <a:latin typeface="Arial" panose="020B0604020202020204" pitchFamily="34" charset="0"/>
              </a:rPr>
              <a:t>Returns</a:t>
            </a:r>
            <a:r>
              <a:rPr lang="ja-JP" altLang="en-US" sz="2200">
                <a:latin typeface="Arial" panose="020B0604020202020204" pitchFamily="34" charset="0"/>
              </a:rPr>
              <a:t>”</a:t>
            </a:r>
            <a:r>
              <a:rPr lang="en-US" altLang="ja-JP" sz="2200">
                <a:latin typeface="Arial" panose="020B0604020202020204" pitchFamily="34" charset="0"/>
              </a:rPr>
              <a:t> are nothing more than the ratios of today</a:t>
            </a:r>
            <a:r>
              <a:rPr lang="ja-JP" altLang="en-US" sz="2200">
                <a:latin typeface="Arial" panose="020B0604020202020204" pitchFamily="34" charset="0"/>
              </a:rPr>
              <a:t>’</a:t>
            </a:r>
            <a:r>
              <a:rPr lang="en-US" altLang="ja-JP" sz="2200">
                <a:latin typeface="Arial" panose="020B0604020202020204" pitchFamily="34" charset="0"/>
              </a:rPr>
              <a:t>s price over yesterday</a:t>
            </a:r>
            <a:r>
              <a:rPr lang="ja-JP" altLang="en-US" sz="2200">
                <a:latin typeface="Arial" panose="020B0604020202020204" pitchFamily="34" charset="0"/>
              </a:rPr>
              <a:t>’</a:t>
            </a:r>
            <a:r>
              <a:rPr lang="en-US" altLang="ja-JP" sz="2200">
                <a:latin typeface="Arial" panose="020B0604020202020204" pitchFamily="34" charset="0"/>
              </a:rPr>
              <a:t>s price.</a:t>
            </a:r>
          </a:p>
          <a:p>
            <a:pPr>
              <a:buFont typeface="Wingdings" panose="05000000000000000000" pitchFamily="2" charset="2"/>
              <a:buChar char="q"/>
            </a:pPr>
            <a:endParaRPr lang="en-US" altLang="en-US" sz="2200">
              <a:latin typeface="Arial" panose="020B0604020202020204" pitchFamily="34" charset="0"/>
            </a:endParaRPr>
          </a:p>
          <a:p>
            <a:pPr>
              <a:buFont typeface="Wingdings" panose="05000000000000000000" pitchFamily="2" charset="2"/>
              <a:buChar char="q"/>
            </a:pPr>
            <a:r>
              <a:rPr lang="en-US" altLang="en-US" sz="2200">
                <a:latin typeface="Arial" panose="020B0604020202020204" pitchFamily="34" charset="0"/>
              </a:rPr>
              <a:t>  The reason that ratios are taken rather than a straight standard deviation of prices is that we are trying to simulate price changes (returns) based on current prices and price levels.  </a:t>
            </a:r>
          </a:p>
          <a:p>
            <a:pPr>
              <a:buFont typeface="Wingdings" panose="05000000000000000000" pitchFamily="2" charset="2"/>
              <a:buNone/>
            </a:pPr>
            <a:endParaRPr lang="en-US" altLang="en-US" sz="2200">
              <a:latin typeface="Arial" panose="020B0604020202020204" pitchFamily="34" charset="0"/>
            </a:endParaRPr>
          </a:p>
          <a:p>
            <a:pPr>
              <a:buFont typeface="Wingdings" panose="05000000000000000000" pitchFamily="2" charset="2"/>
              <a:buChar char="q"/>
            </a:pPr>
            <a:r>
              <a:rPr lang="en-US" altLang="en-US" sz="2200">
                <a:latin typeface="Arial" panose="020B0604020202020204" pitchFamily="34" charset="0"/>
              </a:rPr>
              <a:t>  If prices rise </a:t>
            </a:r>
            <a:r>
              <a:rPr lang="en-US" altLang="en-US" sz="2200" u="sng">
                <a:latin typeface="Arial" panose="020B0604020202020204" pitchFamily="34" charset="0"/>
              </a:rPr>
              <a:t>by a constant %,</a:t>
            </a:r>
            <a:r>
              <a:rPr lang="en-US" altLang="en-US" sz="2200">
                <a:latin typeface="Arial" panose="020B0604020202020204" pitchFamily="34" charset="0"/>
              </a:rPr>
              <a:t> volatility is zero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1030"/>
          <p:cNvSpPr>
            <a:spLocks noGrp="1" noChangeArrowheads="1"/>
          </p:cNvSpPr>
          <p:nvPr>
            <p:ph type="title"/>
          </p:nvPr>
        </p:nvSpPr>
        <p:spPr>
          <a:xfrm>
            <a:off x="457200" y="274638"/>
            <a:ext cx="8458200" cy="639762"/>
          </a:xfrm>
        </p:spPr>
        <p:txBody>
          <a:bodyPr>
            <a:normAutofit fontScale="90000"/>
          </a:bodyPr>
          <a:lstStyle/>
          <a:p>
            <a:pPr eaLnBrk="1" hangingPunct="1">
              <a:defRPr/>
            </a:pPr>
            <a:r>
              <a:rPr lang="en-US" sz="4000">
                <a:solidFill>
                  <a:schemeClr val="tx1"/>
                </a:solidFill>
                <a:latin typeface="Arial" charset="0"/>
                <a:ea typeface="ＭＳ Ｐゴシック" charset="0"/>
              </a:rPr>
              <a:t>Historical Volatility Calculations</a:t>
            </a:r>
          </a:p>
        </p:txBody>
      </p:sp>
      <p:sp>
        <p:nvSpPr>
          <p:cNvPr id="14338" name="Rectangle 1027"/>
          <p:cNvSpPr>
            <a:spLocks noGrp="1" noChangeArrowheads="1"/>
          </p:cNvSpPr>
          <p:nvPr>
            <p:ph type="body" sz="half" idx="1"/>
          </p:nvPr>
        </p:nvSpPr>
        <p:spPr>
          <a:xfrm>
            <a:off x="682625" y="1524000"/>
            <a:ext cx="7699375" cy="4724400"/>
          </a:xfrm>
        </p:spPr>
        <p:txBody>
          <a:bodyPr/>
          <a:lstStyle/>
          <a:p>
            <a:pPr eaLnBrk="1" hangingPunct="1">
              <a:buFont typeface="Wingdings" panose="05000000000000000000" pitchFamily="2" charset="2"/>
              <a:buChar char="q"/>
            </a:pPr>
            <a:r>
              <a:rPr lang="en-US" altLang="en-US" sz="2800" smtClean="0"/>
              <a:t>The Black-Scholes model and its variations use </a:t>
            </a:r>
            <a:r>
              <a:rPr lang="ja-JP" altLang="en-US" sz="2800" smtClean="0"/>
              <a:t>“</a:t>
            </a:r>
            <a:r>
              <a:rPr lang="en-US" altLang="ja-JP" sz="2800" smtClean="0"/>
              <a:t>annualized volatility</a:t>
            </a:r>
            <a:r>
              <a:rPr lang="ja-JP" altLang="en-US" sz="2800" smtClean="0"/>
              <a:t>”</a:t>
            </a:r>
            <a:r>
              <a:rPr lang="en-US" altLang="ja-JP" sz="2800" smtClean="0"/>
              <a:t> calculated as:</a:t>
            </a:r>
          </a:p>
          <a:p>
            <a:pPr lvl="1" eaLnBrk="1" hangingPunct="1"/>
            <a:r>
              <a:rPr lang="en-US" altLang="en-US" sz="2400" smtClean="0"/>
              <a:t>Step 1:  Calculate the standard deviation of the natural logarithm of the ratio of prices</a:t>
            </a:r>
          </a:p>
          <a:p>
            <a:pPr lvl="1" eaLnBrk="1" hangingPunct="1"/>
            <a:r>
              <a:rPr lang="en-US" altLang="en-US" sz="2400" smtClean="0"/>
              <a:t>Step 2:  Annualize the result by multiplying by the correct factor:</a:t>
            </a:r>
          </a:p>
          <a:p>
            <a:pPr lvl="2" eaLnBrk="1" hangingPunct="1"/>
            <a:r>
              <a:rPr lang="en-US" altLang="en-US" sz="2000" smtClean="0"/>
              <a:t>           for monthly data</a:t>
            </a:r>
          </a:p>
          <a:p>
            <a:pPr lvl="2" eaLnBrk="1" hangingPunct="1"/>
            <a:r>
              <a:rPr lang="en-US" altLang="en-US" sz="2000" smtClean="0"/>
              <a:t>           for daily traded data (no weekends)</a:t>
            </a:r>
          </a:p>
          <a:p>
            <a:pPr lvl="2" eaLnBrk="1" hangingPunct="1"/>
            <a:r>
              <a:rPr lang="en-US" altLang="en-US" sz="2000" smtClean="0"/>
              <a:t>           for daily priced data (includes weekends)</a:t>
            </a:r>
          </a:p>
        </p:txBody>
      </p:sp>
      <p:graphicFrame>
        <p:nvGraphicFramePr>
          <p:cNvPr id="22531" name="Object 1028"/>
          <p:cNvGraphicFramePr>
            <a:graphicFrameLocks noGrp="1" noChangeAspect="1"/>
          </p:cNvGraphicFramePr>
          <p:nvPr>
            <p:ph sz="half" idx="2"/>
          </p:nvPr>
        </p:nvGraphicFramePr>
        <p:xfrm>
          <a:off x="1828800" y="4043363"/>
          <a:ext cx="496888" cy="352425"/>
        </p:xfrm>
        <a:graphic>
          <a:graphicData uri="http://schemas.openxmlformats.org/presentationml/2006/ole">
            <mc:AlternateContent xmlns:mc="http://schemas.openxmlformats.org/markup-compatibility/2006">
              <mc:Choice xmlns:v="urn:schemas-microsoft-com:vml" Requires="v">
                <p:oleObj spid="_x0000_s22534" name="Equation" r:id="rId4" imgW="304536" imgH="215713" progId="Equation.3">
                  <p:embed/>
                </p:oleObj>
              </mc:Choice>
              <mc:Fallback>
                <p:oleObj name="Equation" r:id="rId4" imgW="304536" imgH="215713" progId="Equation.3">
                  <p:embed/>
                  <p:pic>
                    <p:nvPicPr>
                      <p:cNvPr id="0" name="Object 102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043363"/>
                        <a:ext cx="496888"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2" name="Object 1031"/>
          <p:cNvGraphicFramePr>
            <a:graphicFrameLocks noChangeAspect="1"/>
          </p:cNvGraphicFramePr>
          <p:nvPr/>
        </p:nvGraphicFramePr>
        <p:xfrm>
          <a:off x="1828800" y="4419600"/>
          <a:ext cx="644525" cy="382588"/>
        </p:xfrm>
        <a:graphic>
          <a:graphicData uri="http://schemas.openxmlformats.org/presentationml/2006/ole">
            <mc:AlternateContent xmlns:mc="http://schemas.openxmlformats.org/markup-compatibility/2006">
              <mc:Choice xmlns:v="urn:schemas-microsoft-com:vml" Requires="v">
                <p:oleObj spid="_x0000_s22535" name="Equation" r:id="rId6" imgW="393529" imgH="228501" progId="Equation.3">
                  <p:embed/>
                </p:oleObj>
              </mc:Choice>
              <mc:Fallback>
                <p:oleObj name="Equation" r:id="rId6" imgW="393529" imgH="228501" progId="Equation.3">
                  <p:embed/>
                  <p:pic>
                    <p:nvPicPr>
                      <p:cNvPr id="0" name="Object 10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419600"/>
                        <a:ext cx="64452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2533" name="Object 1032"/>
          <p:cNvGraphicFramePr>
            <a:graphicFrameLocks noChangeAspect="1"/>
          </p:cNvGraphicFramePr>
          <p:nvPr/>
        </p:nvGraphicFramePr>
        <p:xfrm>
          <a:off x="1828800" y="4800600"/>
          <a:ext cx="623888" cy="382588"/>
        </p:xfrm>
        <a:graphic>
          <a:graphicData uri="http://schemas.openxmlformats.org/presentationml/2006/ole">
            <mc:AlternateContent xmlns:mc="http://schemas.openxmlformats.org/markup-compatibility/2006">
              <mc:Choice xmlns:v="urn:schemas-microsoft-com:vml" Requires="v">
                <p:oleObj spid="_x0000_s22536" name="Equation" r:id="rId8" imgW="381000" imgH="228600" progId="Equation.3">
                  <p:embed/>
                </p:oleObj>
              </mc:Choice>
              <mc:Fallback>
                <p:oleObj name="Equation" r:id="rId8" imgW="381000" imgH="228600" progId="Equation.3">
                  <p:embed/>
                  <p:pic>
                    <p:nvPicPr>
                      <p:cNvPr id="0" name="Object 10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4800600"/>
                        <a:ext cx="6238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3050"/>
            <a:ext cx="8458200" cy="639763"/>
          </a:xfrm>
        </p:spPr>
        <p:txBody>
          <a:bodyPr>
            <a:normAutofit fontScale="90000"/>
          </a:bodyPr>
          <a:lstStyle/>
          <a:p>
            <a:pPr eaLnBrk="1" hangingPunct="1">
              <a:defRPr/>
            </a:pPr>
            <a:r>
              <a:rPr lang="en-US" sz="4000">
                <a:solidFill>
                  <a:schemeClr val="tx1"/>
                </a:solidFill>
                <a:latin typeface="Arial" charset="0"/>
                <a:ea typeface="ＭＳ Ｐゴシック" charset="0"/>
              </a:rPr>
              <a:t>Historical Volatility Calculations</a:t>
            </a:r>
          </a:p>
        </p:txBody>
      </p:sp>
      <p:graphicFrame>
        <p:nvGraphicFramePr>
          <p:cNvPr id="24578" name="Object 3"/>
          <p:cNvGraphicFramePr>
            <a:graphicFrameLocks noGrp="1" noChangeAspect="1"/>
          </p:cNvGraphicFramePr>
          <p:nvPr>
            <p:ph idx="1"/>
          </p:nvPr>
        </p:nvGraphicFramePr>
        <p:xfrm>
          <a:off x="2895600" y="1066800"/>
          <a:ext cx="2433638" cy="5410200"/>
        </p:xfrm>
        <a:graphic>
          <a:graphicData uri="http://schemas.openxmlformats.org/presentationml/2006/ole">
            <mc:AlternateContent xmlns:mc="http://schemas.openxmlformats.org/markup-compatibility/2006">
              <mc:Choice xmlns:v="urn:schemas-microsoft-com:vml" Requires="v">
                <p:oleObj spid="_x0000_s24579" name="Worksheet" r:id="rId4" imgW="2006600" imgH="4457700" progId="Excel.Sheet.8">
                  <p:embed/>
                </p:oleObj>
              </mc:Choice>
              <mc:Fallback>
                <p:oleObj name="Worksheet" r:id="rId4" imgW="2006600" imgH="4457700" progId="Excel.Shee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1066800"/>
                        <a:ext cx="2433638"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81000" y="0"/>
            <a:ext cx="8534400" cy="990600"/>
          </a:xfrm>
        </p:spPr>
        <p:txBody>
          <a:bodyPr>
            <a:normAutofit/>
          </a:bodyPr>
          <a:lstStyle/>
          <a:p>
            <a:pPr eaLnBrk="1" hangingPunct="1"/>
            <a:r>
              <a:rPr lang="en-US" altLang="en-US" sz="3600" smtClean="0">
                <a:latin typeface="Arial" panose="020B0604020202020204" pitchFamily="34" charset="0"/>
              </a:rPr>
              <a:t>Volatility Projected Over Time – Linear Portfolios (no options)</a:t>
            </a:r>
          </a:p>
        </p:txBody>
      </p:sp>
      <p:sp>
        <p:nvSpPr>
          <p:cNvPr id="26626" name="Rectangle 3"/>
          <p:cNvSpPr>
            <a:spLocks noChangeArrowheads="1"/>
          </p:cNvSpPr>
          <p:nvPr/>
        </p:nvSpPr>
        <p:spPr bwMode="auto">
          <a:xfrm>
            <a:off x="1184275" y="3668713"/>
            <a:ext cx="28622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Variance After 2 Time Periods  =      </a:t>
            </a:r>
          </a:p>
        </p:txBody>
      </p:sp>
      <p:grpSp>
        <p:nvGrpSpPr>
          <p:cNvPr id="26627" name="Group 4"/>
          <p:cNvGrpSpPr>
            <a:grpSpLocks/>
          </p:cNvGrpSpPr>
          <p:nvPr/>
        </p:nvGrpSpPr>
        <p:grpSpPr bwMode="auto">
          <a:xfrm>
            <a:off x="3922713" y="4692650"/>
            <a:ext cx="1174750" cy="220663"/>
            <a:chOff x="2632" y="1597"/>
            <a:chExt cx="740" cy="139"/>
          </a:xfrm>
        </p:grpSpPr>
        <p:sp>
          <p:nvSpPr>
            <p:cNvPr id="26641" name="Line 5"/>
            <p:cNvSpPr>
              <a:spLocks noChangeShapeType="1"/>
            </p:cNvSpPr>
            <p:nvPr/>
          </p:nvSpPr>
          <p:spPr bwMode="auto">
            <a:xfrm flipV="1">
              <a:off x="2632" y="1671"/>
              <a:ext cx="12"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6"/>
            <p:cNvSpPr>
              <a:spLocks noChangeShapeType="1"/>
            </p:cNvSpPr>
            <p:nvPr/>
          </p:nvSpPr>
          <p:spPr bwMode="auto">
            <a:xfrm>
              <a:off x="2644" y="1673"/>
              <a:ext cx="18"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7"/>
            <p:cNvSpPr>
              <a:spLocks noChangeShapeType="1"/>
            </p:cNvSpPr>
            <p:nvPr/>
          </p:nvSpPr>
          <p:spPr bwMode="auto">
            <a:xfrm flipV="1">
              <a:off x="2664" y="1597"/>
              <a:ext cx="23" cy="11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Line 8"/>
            <p:cNvSpPr>
              <a:spLocks noChangeShapeType="1"/>
            </p:cNvSpPr>
            <p:nvPr/>
          </p:nvSpPr>
          <p:spPr bwMode="auto">
            <a:xfrm>
              <a:off x="2687" y="1597"/>
              <a:ext cx="685"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5" name="Rectangle 9"/>
            <p:cNvSpPr>
              <a:spLocks noChangeArrowheads="1"/>
            </p:cNvSpPr>
            <p:nvPr/>
          </p:nvSpPr>
          <p:spPr bwMode="auto">
            <a:xfrm>
              <a:off x="2696" y="1602"/>
              <a:ext cx="60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2 * Variance</a:t>
              </a:r>
            </a:p>
          </p:txBody>
        </p:sp>
      </p:grpSp>
      <p:sp>
        <p:nvSpPr>
          <p:cNvPr id="26628" name="Rectangle 10"/>
          <p:cNvSpPr>
            <a:spLocks noChangeArrowheads="1"/>
          </p:cNvSpPr>
          <p:nvPr/>
        </p:nvSpPr>
        <p:spPr bwMode="auto">
          <a:xfrm>
            <a:off x="3802063" y="3662363"/>
            <a:ext cx="43418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 Variance in First Period  +   Variance in Second Period</a:t>
            </a:r>
          </a:p>
        </p:txBody>
      </p:sp>
      <p:sp>
        <p:nvSpPr>
          <p:cNvPr id="16390" name="Text Box 11"/>
          <p:cNvSpPr txBox="1">
            <a:spLocks noChangeArrowheads="1"/>
          </p:cNvSpPr>
          <p:nvPr/>
        </p:nvSpPr>
        <p:spPr bwMode="auto">
          <a:xfrm>
            <a:off x="1887538" y="1581150"/>
            <a:ext cx="5270500" cy="1739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pPr>
            <a:r>
              <a:rPr lang="en-US" altLang="en-US" sz="1800">
                <a:latin typeface="Arial" panose="020B0604020202020204" pitchFamily="34" charset="0"/>
              </a:rPr>
              <a:t>For returns that are uncorrelated over successive time intervals, the expected return and variance grow linearly with time.  The volatility grows with the square root of time.  This is only true for a linear portfolio, that is, for a portfolio without options.</a:t>
            </a:r>
          </a:p>
        </p:txBody>
      </p:sp>
      <p:sp>
        <p:nvSpPr>
          <p:cNvPr id="26630" name="Rectangle 12"/>
          <p:cNvSpPr>
            <a:spLocks noChangeArrowheads="1"/>
          </p:cNvSpPr>
          <p:nvPr/>
        </p:nvSpPr>
        <p:spPr bwMode="auto">
          <a:xfrm>
            <a:off x="3902075" y="4100513"/>
            <a:ext cx="9667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2 * Variance</a:t>
            </a:r>
          </a:p>
        </p:txBody>
      </p:sp>
      <p:sp>
        <p:nvSpPr>
          <p:cNvPr id="26631" name="Rectangle 13"/>
          <p:cNvSpPr>
            <a:spLocks noChangeArrowheads="1"/>
          </p:cNvSpPr>
          <p:nvPr/>
        </p:nvSpPr>
        <p:spPr bwMode="auto">
          <a:xfrm>
            <a:off x="1184275" y="4097338"/>
            <a:ext cx="28622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Variance After 2 Time Periods  =      </a:t>
            </a:r>
          </a:p>
        </p:txBody>
      </p:sp>
      <p:sp>
        <p:nvSpPr>
          <p:cNvPr id="26632" name="Rectangle 14"/>
          <p:cNvSpPr>
            <a:spLocks noChangeArrowheads="1"/>
          </p:cNvSpPr>
          <p:nvPr/>
        </p:nvSpPr>
        <p:spPr bwMode="auto">
          <a:xfrm>
            <a:off x="1184275" y="4687888"/>
            <a:ext cx="2824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Volatility After 2 Time Periods  =      </a:t>
            </a:r>
          </a:p>
        </p:txBody>
      </p:sp>
      <p:sp>
        <p:nvSpPr>
          <p:cNvPr id="26633" name="Rectangle 15"/>
          <p:cNvSpPr>
            <a:spLocks noChangeArrowheads="1"/>
          </p:cNvSpPr>
          <p:nvPr/>
        </p:nvSpPr>
        <p:spPr bwMode="auto">
          <a:xfrm>
            <a:off x="1184275" y="5135563"/>
            <a:ext cx="28241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Volatility After 2 Time Periods  =      </a:t>
            </a:r>
          </a:p>
        </p:txBody>
      </p:sp>
      <p:grpSp>
        <p:nvGrpSpPr>
          <p:cNvPr id="26634" name="Group 16"/>
          <p:cNvGrpSpPr>
            <a:grpSpLocks/>
          </p:cNvGrpSpPr>
          <p:nvPr/>
        </p:nvGrpSpPr>
        <p:grpSpPr bwMode="auto">
          <a:xfrm>
            <a:off x="4865688" y="5149850"/>
            <a:ext cx="307975" cy="220663"/>
            <a:chOff x="3172" y="1885"/>
            <a:chExt cx="194" cy="139"/>
          </a:xfrm>
        </p:grpSpPr>
        <p:sp>
          <p:nvSpPr>
            <p:cNvPr id="26636" name="Line 17"/>
            <p:cNvSpPr>
              <a:spLocks noChangeShapeType="1"/>
            </p:cNvSpPr>
            <p:nvPr/>
          </p:nvSpPr>
          <p:spPr bwMode="auto">
            <a:xfrm flipV="1">
              <a:off x="3172" y="1959"/>
              <a:ext cx="12"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8"/>
            <p:cNvSpPr>
              <a:spLocks noChangeShapeType="1"/>
            </p:cNvSpPr>
            <p:nvPr/>
          </p:nvSpPr>
          <p:spPr bwMode="auto">
            <a:xfrm>
              <a:off x="3184" y="1961"/>
              <a:ext cx="18" cy="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9"/>
            <p:cNvSpPr>
              <a:spLocks noChangeShapeType="1"/>
            </p:cNvSpPr>
            <p:nvPr/>
          </p:nvSpPr>
          <p:spPr bwMode="auto">
            <a:xfrm flipV="1">
              <a:off x="3204" y="1885"/>
              <a:ext cx="23" cy="11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20"/>
            <p:cNvSpPr>
              <a:spLocks noChangeShapeType="1"/>
            </p:cNvSpPr>
            <p:nvPr/>
          </p:nvSpPr>
          <p:spPr bwMode="auto">
            <a:xfrm>
              <a:off x="3227" y="1885"/>
              <a:ext cx="139"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Rectangle 21"/>
            <p:cNvSpPr>
              <a:spLocks noChangeArrowheads="1"/>
            </p:cNvSpPr>
            <p:nvPr/>
          </p:nvSpPr>
          <p:spPr bwMode="auto">
            <a:xfrm>
              <a:off x="3236" y="1890"/>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2</a:t>
              </a:r>
            </a:p>
          </p:txBody>
        </p:sp>
      </p:grpSp>
      <p:sp>
        <p:nvSpPr>
          <p:cNvPr id="26635" name="Rectangle 22"/>
          <p:cNvSpPr>
            <a:spLocks noChangeArrowheads="1"/>
          </p:cNvSpPr>
          <p:nvPr/>
        </p:nvSpPr>
        <p:spPr bwMode="auto">
          <a:xfrm>
            <a:off x="3987800" y="5138738"/>
            <a:ext cx="8302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r>
              <a:rPr lang="en-US" altLang="en-US" sz="1400">
                <a:latin typeface="Arial" panose="020B0604020202020204" pitchFamily="34" charset="0"/>
              </a:rPr>
              <a:t>Volatility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458200" cy="639762"/>
          </a:xfrm>
        </p:spPr>
        <p:txBody>
          <a:bodyPr>
            <a:normAutofit fontScale="90000"/>
          </a:bodyPr>
          <a:lstStyle/>
          <a:p>
            <a:pPr eaLnBrk="1" hangingPunct="1">
              <a:defRPr/>
            </a:pPr>
            <a:r>
              <a:rPr lang="en-US" sz="4000">
                <a:solidFill>
                  <a:schemeClr val="tx1"/>
                </a:solidFill>
                <a:latin typeface="Arial" charset="0"/>
                <a:ea typeface="ＭＳ Ｐゴシック" charset="0"/>
              </a:rPr>
              <a:t>Implied Volatility</a:t>
            </a:r>
          </a:p>
        </p:txBody>
      </p:sp>
      <p:sp>
        <p:nvSpPr>
          <p:cNvPr id="17411" name="Rectangle 3"/>
          <p:cNvSpPr>
            <a:spLocks noGrp="1" noChangeArrowheads="1"/>
          </p:cNvSpPr>
          <p:nvPr>
            <p:ph idx="1"/>
          </p:nvPr>
        </p:nvSpPr>
        <p:spPr>
          <a:xfrm>
            <a:off x="536575" y="1447800"/>
            <a:ext cx="8074025" cy="4114800"/>
          </a:xfrm>
        </p:spPr>
        <p:txBody>
          <a:bodyPr/>
          <a:lstStyle/>
          <a:p>
            <a:pPr marL="0" indent="0" eaLnBrk="1" hangingPunct="1">
              <a:buFont typeface="Wingdings" panose="05000000000000000000" pitchFamily="2" charset="2"/>
              <a:buNone/>
            </a:pPr>
            <a:r>
              <a:rPr lang="en-US" altLang="en-US" smtClean="0"/>
              <a:t>Volatility can be derived by knowing all of the other option variables.  If you are trading in the real world, this calculated volatility is called </a:t>
            </a:r>
            <a:r>
              <a:rPr lang="ja-JP" altLang="en-US" smtClean="0"/>
              <a:t>“</a:t>
            </a:r>
            <a:r>
              <a:rPr lang="en-US" altLang="ja-JP" smtClean="0"/>
              <a:t>implied volatility</a:t>
            </a:r>
            <a:r>
              <a:rPr lang="ja-JP" altLang="en-US" smtClean="0"/>
              <a:t>”</a:t>
            </a:r>
            <a:r>
              <a:rPr lang="en-US" altLang="ja-JP" smtClean="0"/>
              <a:t>.</a:t>
            </a:r>
            <a:endParaRPr lang="en-US" altLang="en-US" smtClean="0"/>
          </a:p>
        </p:txBody>
      </p:sp>
    </p:spTree>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pPr eaLnBrk="1" hangingPunct="1">
              <a:defRPr/>
            </a:pPr>
            <a:r>
              <a:rPr lang="en-US" sz="4000">
                <a:solidFill>
                  <a:schemeClr val="tx1"/>
                </a:solidFill>
                <a:latin typeface="Arial" charset="0"/>
                <a:ea typeface="ＭＳ Ｐゴシック" charset="0"/>
              </a:rPr>
              <a:t>Example:  Calculating Option Values with Incorrect Volatility</a:t>
            </a:r>
          </a:p>
        </p:txBody>
      </p:sp>
      <p:graphicFrame>
        <p:nvGraphicFramePr>
          <p:cNvPr id="29698" name="Object 6"/>
          <p:cNvGraphicFramePr>
            <a:graphicFrameLocks noGrp="1" noChangeAspect="1"/>
          </p:cNvGraphicFramePr>
          <p:nvPr>
            <p:ph idx="1"/>
          </p:nvPr>
        </p:nvGraphicFramePr>
        <p:xfrm>
          <a:off x="4489450" y="3390900"/>
          <a:ext cx="622300" cy="685800"/>
        </p:xfrm>
        <a:graphic>
          <a:graphicData uri="http://schemas.openxmlformats.org/presentationml/2006/ole">
            <mc:AlternateContent xmlns:mc="http://schemas.openxmlformats.org/markup-compatibility/2006">
              <mc:Choice xmlns:v="urn:schemas-microsoft-com:vml" Requires="v">
                <p:oleObj spid="_x0000_s29704" name="Equation" r:id="rId3" imgW="622300" imgH="685800" progId="Equation.3">
                  <p:embed/>
                </p:oleObj>
              </mc:Choice>
              <mc:Fallback>
                <p:oleObj name="Equation" r:id="rId3" imgW="622300" imgH="6858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450" y="3390900"/>
                        <a:ext cx="622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5" name="Text Box 5"/>
          <p:cNvSpPr txBox="1">
            <a:spLocks noChangeArrowheads="1"/>
          </p:cNvSpPr>
          <p:nvPr/>
        </p:nvSpPr>
        <p:spPr bwMode="auto">
          <a:xfrm>
            <a:off x="1050925" y="1266825"/>
            <a:ext cx="70262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2400" smtClean="0">
                <a:latin typeface="Arial" charset="0"/>
              </a:rPr>
              <a:t>Example:  Price options and how their value changes with the incorrect volatility</a:t>
            </a:r>
          </a:p>
        </p:txBody>
      </p:sp>
      <p:graphicFrame>
        <p:nvGraphicFramePr>
          <p:cNvPr id="29700" name="Object 8"/>
          <p:cNvGraphicFramePr>
            <a:graphicFrameLocks noChangeAspect="1"/>
          </p:cNvGraphicFramePr>
          <p:nvPr/>
        </p:nvGraphicFramePr>
        <p:xfrm>
          <a:off x="457200" y="2133600"/>
          <a:ext cx="2765425" cy="3759200"/>
        </p:xfrm>
        <a:graphic>
          <a:graphicData uri="http://schemas.openxmlformats.org/presentationml/2006/ole">
            <mc:AlternateContent xmlns:mc="http://schemas.openxmlformats.org/markup-compatibility/2006">
              <mc:Choice xmlns:v="urn:schemas-microsoft-com:vml" Requires="v">
                <p:oleObj spid="_x0000_s29705" name="Equation" r:id="rId5" imgW="673100" imgH="914400" progId="Equation.3">
                  <p:embed/>
                </p:oleObj>
              </mc:Choice>
              <mc:Fallback>
                <p:oleObj name="Equation" r:id="rId5" imgW="673100" imgH="914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133600"/>
                        <a:ext cx="2765425" cy="375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1" name="Object 9"/>
          <p:cNvGraphicFramePr>
            <a:graphicFrameLocks noChangeAspect="1"/>
          </p:cNvGraphicFramePr>
          <p:nvPr/>
        </p:nvGraphicFramePr>
        <p:xfrm>
          <a:off x="6553200" y="2133600"/>
          <a:ext cx="1200150" cy="2819400"/>
        </p:xfrm>
        <a:graphic>
          <a:graphicData uri="http://schemas.openxmlformats.org/presentationml/2006/ole">
            <mc:AlternateContent xmlns:mc="http://schemas.openxmlformats.org/markup-compatibility/2006">
              <mc:Choice xmlns:v="urn:schemas-microsoft-com:vml" Requires="v">
                <p:oleObj spid="_x0000_s29706" name="Equation" r:id="rId7" imgW="292100" imgH="685800" progId="Equation.3">
                  <p:embed/>
                </p:oleObj>
              </mc:Choice>
              <mc:Fallback>
                <p:oleObj name="Equation" r:id="rId7" imgW="292100" imgH="685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2133600"/>
                        <a:ext cx="1200150" cy="281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39" name="Line 10"/>
          <p:cNvSpPr>
            <a:spLocks noChangeShapeType="1"/>
          </p:cNvSpPr>
          <p:nvPr/>
        </p:nvSpPr>
        <p:spPr bwMode="auto">
          <a:xfrm>
            <a:off x="3276600" y="2209800"/>
            <a:ext cx="0" cy="411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
        <p:nvSpPr>
          <p:cNvPr id="18440" name="Line 11"/>
          <p:cNvSpPr>
            <a:spLocks noChangeShapeType="1"/>
          </p:cNvSpPr>
          <p:nvPr/>
        </p:nvSpPr>
        <p:spPr bwMode="auto">
          <a:xfrm>
            <a:off x="6400800" y="2209800"/>
            <a:ext cx="0" cy="411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458200" cy="1152525"/>
          </a:xfrm>
          <a:extLst>
            <a:ext uri="{91240B29-F687-4f45-9708-019B960494DF}">
              <a14:hiddenLine xmlns:a14="http://schemas.microsoft.com/office/drawing/2010/main" xmlns="" w="9525">
                <a:solidFill>
                  <a:srgbClr val="004979"/>
                </a:solidFill>
                <a:miter lim="800000"/>
                <a:headEnd/>
                <a:tailEnd/>
              </a14:hiddenLine>
            </a:ext>
          </a:extLst>
        </p:spPr>
        <p:txBody>
          <a:bodyPr/>
          <a:lstStyle/>
          <a:p>
            <a:pPr eaLnBrk="1" hangingPunct="1">
              <a:defRPr/>
            </a:pPr>
            <a:r>
              <a:rPr lang="en-US" sz="4000">
                <a:solidFill>
                  <a:schemeClr val="tx1"/>
                </a:solidFill>
                <a:latin typeface="Arial" charset="0"/>
                <a:ea typeface="ＭＳ Ｐゴシック" charset="0"/>
              </a:rPr>
              <a:t>Concerns Regarding Implied Volatilities and VaR</a:t>
            </a:r>
          </a:p>
        </p:txBody>
      </p:sp>
      <p:sp>
        <p:nvSpPr>
          <p:cNvPr id="19459" name="Rectangle 3"/>
          <p:cNvSpPr>
            <a:spLocks noGrp="1" noChangeArrowheads="1"/>
          </p:cNvSpPr>
          <p:nvPr>
            <p:ph idx="1"/>
          </p:nvPr>
        </p:nvSpPr>
        <p:spPr>
          <a:xfrm>
            <a:off x="536575" y="1066800"/>
            <a:ext cx="8074025" cy="4953000"/>
          </a:xfrm>
        </p:spPr>
        <p:txBody>
          <a:bodyPr/>
          <a:lstStyle/>
          <a:p>
            <a:pPr eaLnBrk="1" hangingPunct="1">
              <a:buFont typeface="Wingdings" charset="0"/>
              <a:buChar char="q"/>
              <a:defRPr/>
            </a:pPr>
            <a:r>
              <a:rPr lang="en-US" sz="2400">
                <a:ea typeface="ＭＳ Ｐゴシック" charset="0"/>
              </a:rPr>
              <a:t>Implied volatility calculates how a price should move over the life of an entire contract</a:t>
            </a:r>
          </a:p>
          <a:p>
            <a:pPr eaLnBrk="1" hangingPunct="1">
              <a:buFont typeface="Wingdings" charset="0"/>
              <a:buChar char="q"/>
              <a:defRPr/>
            </a:pPr>
            <a:r>
              <a:rPr lang="en-US" sz="2400">
                <a:ea typeface="ＭＳ Ｐゴシック" charset="0"/>
              </a:rPr>
              <a:t>For a short-horizon VaR, one needs a volatility for how the contract will move over a ST time horizon (e.g. daily, weekly, etc)</a:t>
            </a:r>
          </a:p>
          <a:p>
            <a:pPr eaLnBrk="1" hangingPunct="1">
              <a:buFont typeface="Wingdings" charset="0"/>
              <a:buChar char="q"/>
              <a:defRPr/>
            </a:pPr>
            <a:r>
              <a:rPr lang="en-US" sz="2400">
                <a:ea typeface="ＭＳ Ｐゴシック" charset="0"/>
              </a:rPr>
              <a:t>Therefore, do not use implied volatility with VaR forward price curves</a:t>
            </a:r>
          </a:p>
          <a:p>
            <a:pPr eaLnBrk="1" hangingPunct="1">
              <a:buFont typeface="Wingdings" charset="0"/>
              <a:buChar char="q"/>
              <a:defRPr/>
            </a:pPr>
            <a:r>
              <a:rPr lang="en-US" sz="2400">
                <a:ea typeface="ＭＳ Ｐゴシック" charset="0"/>
              </a:rPr>
              <a:t>For stocks, bonds &amp; interest rates, forward rate volatilities are sufficient volatility estimators</a:t>
            </a:r>
          </a:p>
          <a:p>
            <a:pPr eaLnBrk="1" hangingPunct="1">
              <a:buFont typeface="Wingdings" charset="0"/>
              <a:buChar char="q"/>
              <a:defRPr/>
            </a:pPr>
            <a:r>
              <a:rPr lang="en-US" sz="2400">
                <a:ea typeface="ＭＳ Ｐゴシック" charset="0"/>
              </a:rPr>
              <a:t>For energy and other mean-reverting commodities, other volatility estimators are more appropriate</a:t>
            </a:r>
          </a:p>
        </p:txBody>
      </p:sp>
    </p:spTree>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458200" cy="1152525"/>
          </a:xfrm>
          <a:extLst>
            <a:ext uri="{91240B29-F687-4f45-9708-019B960494DF}">
              <a14:hiddenLine xmlns:a14="http://schemas.microsoft.com/office/drawing/2010/main" xmlns="" w="9525">
                <a:solidFill>
                  <a:srgbClr val="004979"/>
                </a:solidFill>
                <a:miter lim="800000"/>
                <a:headEnd/>
                <a:tailEnd/>
              </a14:hiddenLine>
            </a:ext>
          </a:extLst>
        </p:spPr>
        <p:txBody>
          <a:bodyPr/>
          <a:lstStyle/>
          <a:p>
            <a:pPr eaLnBrk="1" hangingPunct="1">
              <a:defRPr/>
            </a:pPr>
            <a:r>
              <a:rPr lang="en-US" sz="4000">
                <a:solidFill>
                  <a:schemeClr val="tx1"/>
                </a:solidFill>
                <a:latin typeface="Arial" charset="0"/>
                <a:ea typeface="ＭＳ Ｐゴシック" charset="0"/>
              </a:rPr>
              <a:t>Implied Volatility Estimators for VaR</a:t>
            </a:r>
          </a:p>
        </p:txBody>
      </p:sp>
      <p:sp>
        <p:nvSpPr>
          <p:cNvPr id="20483" name="Rectangle 3"/>
          <p:cNvSpPr>
            <a:spLocks noGrp="1" noChangeArrowheads="1"/>
          </p:cNvSpPr>
          <p:nvPr>
            <p:ph idx="1"/>
          </p:nvPr>
        </p:nvSpPr>
        <p:spPr>
          <a:xfrm>
            <a:off x="536575" y="1066800"/>
            <a:ext cx="8074025" cy="4953000"/>
          </a:xfrm>
        </p:spPr>
        <p:txBody>
          <a:bodyPr/>
          <a:lstStyle/>
          <a:p>
            <a:pPr eaLnBrk="1" hangingPunct="1">
              <a:buFont typeface="Wingdings" panose="05000000000000000000" pitchFamily="2" charset="2"/>
              <a:buChar char="q"/>
            </a:pPr>
            <a:r>
              <a:rPr lang="en-US" altLang="en-US" sz="2800" smtClean="0"/>
              <a:t>EMWA – Exponentially Weighted Moving Average Test</a:t>
            </a:r>
          </a:p>
          <a:p>
            <a:pPr eaLnBrk="1" hangingPunct="1">
              <a:buFont typeface="Wingdings" panose="05000000000000000000" pitchFamily="2" charset="2"/>
              <a:buChar char="q"/>
            </a:pPr>
            <a:endParaRPr lang="en-US" altLang="en-US" sz="2800" smtClean="0"/>
          </a:p>
          <a:p>
            <a:pPr eaLnBrk="1" hangingPunct="1">
              <a:buFont typeface="Wingdings" panose="05000000000000000000" pitchFamily="2" charset="2"/>
              <a:buChar char="q"/>
            </a:pPr>
            <a:r>
              <a:rPr lang="en-US" altLang="en-US" sz="2800" smtClean="0"/>
              <a:t>ARCH – Autoregressive Conditional Heteroskedasticity Test</a:t>
            </a:r>
          </a:p>
          <a:p>
            <a:pPr eaLnBrk="1" hangingPunct="1">
              <a:buFont typeface="Wingdings" panose="05000000000000000000" pitchFamily="2" charset="2"/>
              <a:buChar char="q"/>
            </a:pPr>
            <a:endParaRPr lang="en-US" altLang="en-US" sz="2800" smtClean="0"/>
          </a:p>
          <a:p>
            <a:pPr eaLnBrk="1" hangingPunct="1">
              <a:buFont typeface="Wingdings" panose="05000000000000000000" pitchFamily="2" charset="2"/>
              <a:buChar char="q"/>
            </a:pPr>
            <a:r>
              <a:rPr lang="en-US" altLang="en-US" sz="2800" smtClean="0"/>
              <a:t>GARCH – Generalized Autoregressive Conditional Heteroskedasticity Test</a:t>
            </a:r>
          </a:p>
          <a:p>
            <a:pPr eaLnBrk="1" hangingPunct="1">
              <a:buFont typeface="Wingdings" panose="05000000000000000000" pitchFamily="2" charset="2"/>
              <a:buChar char="q"/>
            </a:pPr>
            <a:endParaRPr lang="en-US" altLang="en-US" sz="2800" smtClean="0"/>
          </a:p>
          <a:p>
            <a:pPr eaLnBrk="1" hangingPunct="1">
              <a:buFont typeface="Wingdings" panose="05000000000000000000" pitchFamily="2" charset="2"/>
              <a:buChar char="q"/>
            </a:pPr>
            <a:r>
              <a:rPr lang="en-US" altLang="en-US" sz="2800" smtClean="0"/>
              <a:t>Principal Component Analysis</a:t>
            </a:r>
          </a:p>
        </p:txBody>
      </p:sp>
    </p:spTree>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Converting Volatility across Time Periods</a:t>
            </a:r>
          </a:p>
        </p:txBody>
      </p:sp>
      <p:sp>
        <p:nvSpPr>
          <p:cNvPr id="21507" name="Rectangle 3"/>
          <p:cNvSpPr>
            <a:spLocks noGrp="1" noChangeArrowheads="1"/>
          </p:cNvSpPr>
          <p:nvPr>
            <p:ph type="body" sz="half" idx="1"/>
          </p:nvPr>
        </p:nvSpPr>
        <p:spPr>
          <a:xfrm>
            <a:off x="457200" y="1371600"/>
            <a:ext cx="8077200" cy="4724400"/>
          </a:xfrm>
        </p:spPr>
        <p:txBody>
          <a:bodyPr/>
          <a:lstStyle/>
          <a:p>
            <a:pPr eaLnBrk="1" hangingPunct="1">
              <a:defRPr/>
            </a:pPr>
            <a:r>
              <a:rPr lang="en-US" sz="2800">
                <a:ea typeface="ＭＳ Ｐゴシック" charset="0"/>
              </a:rPr>
              <a:t>Volatilities are reported as annualized volatilities</a:t>
            </a:r>
          </a:p>
          <a:p>
            <a:pPr eaLnBrk="1" hangingPunct="1">
              <a:defRPr/>
            </a:pPr>
            <a:r>
              <a:rPr lang="en-US" sz="2800">
                <a:ea typeface="ＭＳ Ｐゴシック" charset="0"/>
              </a:rPr>
              <a:t>Converting from one time period to another is performed by multiplying by the square root of the time interval</a:t>
            </a:r>
          </a:p>
          <a:p>
            <a:pPr eaLnBrk="1" hangingPunct="1">
              <a:defRPr/>
            </a:pPr>
            <a:r>
              <a:rPr lang="en-US" sz="2800">
                <a:ea typeface="ＭＳ Ｐゴシック" charset="0"/>
              </a:rPr>
              <a:t>Example:</a:t>
            </a:r>
          </a:p>
          <a:p>
            <a:pPr eaLnBrk="1" hangingPunct="1">
              <a:defRPr/>
            </a:pPr>
            <a:endParaRPr lang="en-US" sz="2800">
              <a:ea typeface="ＭＳ Ｐゴシック" charset="0"/>
            </a:endParaRPr>
          </a:p>
        </p:txBody>
      </p:sp>
      <p:graphicFrame>
        <p:nvGraphicFramePr>
          <p:cNvPr id="34819" name="Object 4"/>
          <p:cNvGraphicFramePr>
            <a:graphicFrameLocks noGrp="1" noChangeAspect="1"/>
          </p:cNvGraphicFramePr>
          <p:nvPr>
            <p:ph sz="half" idx="2"/>
          </p:nvPr>
        </p:nvGraphicFramePr>
        <p:xfrm>
          <a:off x="3810000" y="3810000"/>
          <a:ext cx="2328863" cy="2098675"/>
        </p:xfrm>
        <a:graphic>
          <a:graphicData uri="http://schemas.openxmlformats.org/presentationml/2006/ole">
            <mc:AlternateContent xmlns:mc="http://schemas.openxmlformats.org/markup-compatibility/2006">
              <mc:Choice xmlns:v="urn:schemas-microsoft-com:vml" Requires="v">
                <p:oleObj spid="_x0000_s34820" name="Equation" r:id="rId3" imgW="1282700" imgH="1155700" progId="Equation.3">
                  <p:embed/>
                </p:oleObj>
              </mc:Choice>
              <mc:Fallback>
                <p:oleObj name="Equation" r:id="rId3" imgW="1282700" imgH="11557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810000"/>
                        <a:ext cx="2328863"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1165225" y="152400"/>
            <a:ext cx="7394575" cy="849313"/>
          </a:xfrm>
        </p:spPr>
        <p:txBody>
          <a:bodyPr>
            <a:normAutofit/>
          </a:bodyPr>
          <a:lstStyle/>
          <a:p>
            <a:pPr algn="l" eaLnBrk="1" hangingPunct="1">
              <a:defRPr/>
            </a:pPr>
            <a:r>
              <a:rPr lang="en-US" sz="4000">
                <a:solidFill>
                  <a:schemeClr val="tx1"/>
                </a:solidFill>
                <a:latin typeface="Arial" charset="0"/>
                <a:ea typeface="ＭＳ Ｐゴシック" charset="0"/>
              </a:rPr>
              <a:t>Efficient Market Indicators</a:t>
            </a:r>
          </a:p>
        </p:txBody>
      </p:sp>
      <p:sp>
        <p:nvSpPr>
          <p:cNvPr id="4099" name="Rectangle 1027"/>
          <p:cNvSpPr>
            <a:spLocks noGrp="1" noChangeArrowheads="1"/>
          </p:cNvSpPr>
          <p:nvPr>
            <p:ph idx="1"/>
          </p:nvPr>
        </p:nvSpPr>
        <p:spPr>
          <a:xfrm>
            <a:off x="533400" y="1295400"/>
            <a:ext cx="8077200" cy="4800600"/>
          </a:xfrm>
        </p:spPr>
        <p:txBody>
          <a:bodyPr>
            <a:normAutofit/>
          </a:bodyPr>
          <a:lstStyle/>
          <a:p>
            <a:pPr marL="234950" indent="-234950" eaLnBrk="1" hangingPunct="1">
              <a:spcBef>
                <a:spcPct val="50000"/>
              </a:spcBef>
              <a:defRPr/>
            </a:pPr>
            <a:r>
              <a:rPr lang="en-US" sz="2400">
                <a:ea typeface="ＭＳ Ｐゴシック" charset="0"/>
              </a:rPr>
              <a:t>Standardized locations &amp; contract sizes</a:t>
            </a:r>
          </a:p>
          <a:p>
            <a:pPr marL="234950" indent="-234950" eaLnBrk="1" hangingPunct="1">
              <a:spcBef>
                <a:spcPct val="50000"/>
              </a:spcBef>
              <a:defRPr/>
            </a:pPr>
            <a:r>
              <a:rPr lang="en-US" sz="2400">
                <a:ea typeface="ＭＳ Ｐゴシック" charset="0"/>
              </a:rPr>
              <a:t>Width of Bid/Ask price spread</a:t>
            </a:r>
          </a:p>
          <a:p>
            <a:pPr marL="234950" indent="-234950" eaLnBrk="1" hangingPunct="1">
              <a:spcBef>
                <a:spcPct val="50000"/>
              </a:spcBef>
              <a:defRPr/>
            </a:pPr>
            <a:r>
              <a:rPr lang="en-US" sz="2400">
                <a:ea typeface="ＭＳ Ｐゴシック" charset="0"/>
              </a:rPr>
              <a:t>Depth of Bid/Ask prices vs. standard size trade (chance of a few deals moving the market)</a:t>
            </a:r>
          </a:p>
          <a:p>
            <a:pPr marL="234950" indent="-234950" eaLnBrk="1" hangingPunct="1">
              <a:spcBef>
                <a:spcPct val="50000"/>
              </a:spcBef>
              <a:defRPr/>
            </a:pPr>
            <a:r>
              <a:rPr lang="en-US" sz="2400">
                <a:ea typeface="ＭＳ Ｐゴシック" charset="0"/>
              </a:rPr>
              <a:t>Relatively consistent volumes traded day to day</a:t>
            </a:r>
          </a:p>
          <a:p>
            <a:pPr marL="234950" indent="-234950" eaLnBrk="1" hangingPunct="1">
              <a:spcBef>
                <a:spcPct val="50000"/>
              </a:spcBef>
              <a:defRPr/>
            </a:pPr>
            <a:r>
              <a:rPr lang="en-US" sz="2400">
                <a:ea typeface="ＭＳ Ｐゴシック" charset="0"/>
              </a:rPr>
              <a:t>Published prices that are in agreement with your observed market prices</a:t>
            </a:r>
          </a:p>
          <a:p>
            <a:pPr marL="234950" indent="-234950" eaLnBrk="1" hangingPunct="1">
              <a:spcBef>
                <a:spcPct val="50000"/>
              </a:spcBef>
              <a:defRPr/>
            </a:pPr>
            <a:r>
              <a:rPr lang="en-US" sz="2400">
                <a:ea typeface="ＭＳ Ｐゴシック" charset="0"/>
              </a:rPr>
              <a:t>Open interest &amp; total volumes &amp; dollars traded are equal or higher than those of crude oil &amp; natural gas.</a:t>
            </a:r>
          </a:p>
        </p:txBody>
      </p:sp>
    </p:spTree>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Forward Start Volatility</a:t>
            </a:r>
          </a:p>
        </p:txBody>
      </p:sp>
      <p:sp>
        <p:nvSpPr>
          <p:cNvPr id="22531" name="Rectangle 3"/>
          <p:cNvSpPr>
            <a:spLocks noGrp="1" noChangeArrowheads="1"/>
          </p:cNvSpPr>
          <p:nvPr>
            <p:ph type="body" sz="half" idx="1"/>
          </p:nvPr>
        </p:nvSpPr>
        <p:spPr>
          <a:xfrm>
            <a:off x="457200" y="1371600"/>
            <a:ext cx="8077200" cy="4724400"/>
          </a:xfrm>
        </p:spPr>
        <p:txBody>
          <a:bodyPr/>
          <a:lstStyle/>
          <a:p>
            <a:pPr eaLnBrk="1" hangingPunct="1">
              <a:lnSpc>
                <a:spcPct val="90000"/>
              </a:lnSpc>
              <a:defRPr/>
            </a:pPr>
            <a:r>
              <a:rPr lang="en-US" sz="2400">
                <a:ea typeface="ＭＳ Ｐゴシック" charset="0"/>
              </a:rPr>
              <a:t>Also known as: </a:t>
            </a:r>
          </a:p>
          <a:p>
            <a:pPr lvl="1" eaLnBrk="1" hangingPunct="1">
              <a:lnSpc>
                <a:spcPct val="90000"/>
              </a:lnSpc>
              <a:defRPr/>
            </a:pPr>
            <a:r>
              <a:rPr lang="en-US" sz="2000">
                <a:ea typeface="ＭＳ Ｐゴシック" charset="0"/>
              </a:rPr>
              <a:t>Forward Implied Volatility </a:t>
            </a:r>
          </a:p>
          <a:p>
            <a:pPr lvl="1" eaLnBrk="1" hangingPunct="1">
              <a:lnSpc>
                <a:spcPct val="90000"/>
              </a:lnSpc>
              <a:defRPr/>
            </a:pPr>
            <a:r>
              <a:rPr lang="en-US" sz="2000">
                <a:ea typeface="ＭＳ Ｐゴシック" charset="0"/>
              </a:rPr>
              <a:t>Forward, Forward Volatility</a:t>
            </a:r>
          </a:p>
          <a:p>
            <a:pPr eaLnBrk="1" hangingPunct="1">
              <a:lnSpc>
                <a:spcPct val="90000"/>
              </a:lnSpc>
              <a:defRPr/>
            </a:pPr>
            <a:endParaRPr lang="en-US" sz="2400">
              <a:ea typeface="ＭＳ Ｐゴシック" charset="0"/>
            </a:endParaRPr>
          </a:p>
          <a:p>
            <a:pPr eaLnBrk="1" hangingPunct="1">
              <a:lnSpc>
                <a:spcPct val="90000"/>
              </a:lnSpc>
              <a:defRPr/>
            </a:pPr>
            <a:r>
              <a:rPr lang="en-US" sz="2400">
                <a:ea typeface="ＭＳ Ｐゴシック" charset="0"/>
              </a:rPr>
              <a:t>Forward Start Volatility is the volatility between two dates (t</a:t>
            </a:r>
            <a:r>
              <a:rPr lang="en-US" sz="2400" baseline="-25000">
                <a:ea typeface="ＭＳ Ｐゴシック" charset="0"/>
              </a:rPr>
              <a:t>1</a:t>
            </a:r>
            <a:r>
              <a:rPr lang="en-US" sz="2400">
                <a:ea typeface="ＭＳ Ｐゴシック" charset="0"/>
              </a:rPr>
              <a:t>, t</a:t>
            </a:r>
            <a:r>
              <a:rPr lang="en-US" sz="2400" baseline="-25000">
                <a:ea typeface="ＭＳ Ｐゴシック" charset="0"/>
              </a:rPr>
              <a:t>2</a:t>
            </a:r>
            <a:r>
              <a:rPr lang="en-US" sz="2400">
                <a:ea typeface="ＭＳ Ｐゴシック" charset="0"/>
              </a:rPr>
              <a:t>) inferred from option prices</a:t>
            </a:r>
          </a:p>
          <a:p>
            <a:pPr eaLnBrk="1" hangingPunct="1">
              <a:lnSpc>
                <a:spcPct val="90000"/>
              </a:lnSpc>
              <a:defRPr/>
            </a:pPr>
            <a:endParaRPr lang="en-US" sz="2400">
              <a:ea typeface="ＭＳ Ｐゴシック" charset="0"/>
            </a:endParaRPr>
          </a:p>
          <a:p>
            <a:pPr eaLnBrk="1" hangingPunct="1">
              <a:lnSpc>
                <a:spcPct val="90000"/>
              </a:lnSpc>
              <a:defRPr/>
            </a:pPr>
            <a:r>
              <a:rPr lang="en-US" sz="2400">
                <a:ea typeface="ＭＳ Ｐゴシック" charset="0"/>
              </a:rPr>
              <a:t>Example</a:t>
            </a:r>
          </a:p>
          <a:p>
            <a:pPr lvl="1" eaLnBrk="1" hangingPunct="1">
              <a:lnSpc>
                <a:spcPct val="90000"/>
              </a:lnSpc>
              <a:defRPr/>
            </a:pPr>
            <a:r>
              <a:rPr lang="en-US" sz="2000">
                <a:ea typeface="ＭＳ Ｐゴシック" charset="0"/>
              </a:rPr>
              <a:t>T</a:t>
            </a:r>
            <a:r>
              <a:rPr lang="en-US" sz="2000" baseline="-25000">
                <a:ea typeface="ＭＳ Ｐゴシック" charset="0"/>
              </a:rPr>
              <a:t>0</a:t>
            </a:r>
            <a:r>
              <a:rPr lang="en-US" sz="2000">
                <a:ea typeface="ＭＳ Ｐゴシック" charset="0"/>
              </a:rPr>
              <a:t> = 0</a:t>
            </a:r>
          </a:p>
          <a:p>
            <a:pPr lvl="1" eaLnBrk="1" hangingPunct="1">
              <a:lnSpc>
                <a:spcPct val="90000"/>
              </a:lnSpc>
              <a:defRPr/>
            </a:pPr>
            <a:r>
              <a:rPr lang="en-US" sz="2000">
                <a:ea typeface="ＭＳ Ｐゴシック" charset="0"/>
              </a:rPr>
              <a:t>T</a:t>
            </a:r>
            <a:r>
              <a:rPr lang="en-US" sz="2000" baseline="-25000">
                <a:ea typeface="ＭＳ Ｐゴシック" charset="0"/>
              </a:rPr>
              <a:t>1</a:t>
            </a:r>
            <a:r>
              <a:rPr lang="en-US" sz="2000">
                <a:ea typeface="ＭＳ Ｐゴシック" charset="0"/>
              </a:rPr>
              <a:t> = 90</a:t>
            </a:r>
          </a:p>
          <a:p>
            <a:pPr lvl="1" eaLnBrk="1" hangingPunct="1">
              <a:lnSpc>
                <a:spcPct val="90000"/>
              </a:lnSpc>
              <a:defRPr/>
            </a:pPr>
            <a:r>
              <a:rPr lang="en-US" sz="2000">
                <a:ea typeface="ＭＳ Ｐゴシック" charset="0"/>
              </a:rPr>
              <a:t>T</a:t>
            </a:r>
            <a:r>
              <a:rPr lang="en-US" sz="2000" baseline="-25000">
                <a:ea typeface="ＭＳ Ｐゴシック" charset="0"/>
              </a:rPr>
              <a:t>2</a:t>
            </a:r>
            <a:r>
              <a:rPr lang="en-US" sz="2000">
                <a:ea typeface="ＭＳ Ｐゴシック" charset="0"/>
              </a:rPr>
              <a:t> = 180</a:t>
            </a:r>
          </a:p>
          <a:p>
            <a:pPr lvl="1" eaLnBrk="1" hangingPunct="1">
              <a:lnSpc>
                <a:spcPct val="90000"/>
              </a:lnSpc>
              <a:defRPr/>
            </a:pPr>
            <a:r>
              <a:rPr lang="en-US" sz="2000">
                <a:ea typeface="ＭＳ Ｐゴシック" charset="0"/>
              </a:rPr>
              <a:t>Vol</a:t>
            </a:r>
            <a:r>
              <a:rPr lang="en-US" sz="2000" baseline="-25000">
                <a:ea typeface="ＭＳ Ｐゴシック" charset="0"/>
              </a:rPr>
              <a:t>90</a:t>
            </a:r>
            <a:r>
              <a:rPr lang="en-US" sz="2000">
                <a:ea typeface="ＭＳ Ｐゴシック" charset="0"/>
              </a:rPr>
              <a:t> = 20%</a:t>
            </a:r>
          </a:p>
          <a:p>
            <a:pPr lvl="1" eaLnBrk="1" hangingPunct="1">
              <a:lnSpc>
                <a:spcPct val="90000"/>
              </a:lnSpc>
              <a:defRPr/>
            </a:pPr>
            <a:r>
              <a:rPr lang="en-US" sz="2000">
                <a:ea typeface="ＭＳ Ｐゴシック" charset="0"/>
              </a:rPr>
              <a:t>Vol</a:t>
            </a:r>
            <a:r>
              <a:rPr lang="en-US" sz="2000" baseline="-25000">
                <a:ea typeface="ＭＳ Ｐゴシック" charset="0"/>
              </a:rPr>
              <a:t>180</a:t>
            </a:r>
            <a:r>
              <a:rPr lang="en-US" sz="2000">
                <a:ea typeface="ＭＳ Ｐゴシック" charset="0"/>
              </a:rPr>
              <a:t> = 16%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Forward Start Volatility Example</a:t>
            </a:r>
          </a:p>
        </p:txBody>
      </p:sp>
      <p:graphicFrame>
        <p:nvGraphicFramePr>
          <p:cNvPr id="36866" name="Object 4"/>
          <p:cNvGraphicFramePr>
            <a:graphicFrameLocks noGrp="1" noChangeAspect="1"/>
          </p:cNvGraphicFramePr>
          <p:nvPr>
            <p:ph idx="1"/>
          </p:nvPr>
        </p:nvGraphicFramePr>
        <p:xfrm>
          <a:off x="1219200" y="1447800"/>
          <a:ext cx="6096000" cy="4464050"/>
        </p:xfrm>
        <a:graphic>
          <a:graphicData uri="http://schemas.openxmlformats.org/presentationml/2006/ole">
            <mc:AlternateContent xmlns:mc="http://schemas.openxmlformats.org/markup-compatibility/2006">
              <mc:Choice xmlns:v="urn:schemas-microsoft-com:vml" Requires="v">
                <p:oleObj spid="_x0000_s36867" name="Equation" r:id="rId3" imgW="2324100" imgH="1701800" progId="Equation.3">
                  <p:embed/>
                </p:oleObj>
              </mc:Choice>
              <mc:Fallback>
                <p:oleObj name="Equation" r:id="rId3" imgW="2324100" imgH="1701800"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447800"/>
                        <a:ext cx="60960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Class Example: </a:t>
            </a:r>
            <a:br>
              <a:rPr lang="en-US" sz="4000">
                <a:latin typeface="Arial" charset="0"/>
                <a:ea typeface="ＭＳ Ｐゴシック" charset="0"/>
              </a:rPr>
            </a:br>
            <a:r>
              <a:rPr lang="en-US" sz="4000">
                <a:latin typeface="Arial" charset="0"/>
                <a:ea typeface="ＭＳ Ｐゴシック" charset="0"/>
              </a:rPr>
              <a:t>Forward Start Volatility</a:t>
            </a:r>
          </a:p>
        </p:txBody>
      </p:sp>
      <p:sp>
        <p:nvSpPr>
          <p:cNvPr id="24579" name="Rectangle 3"/>
          <p:cNvSpPr>
            <a:spLocks noGrp="1" noChangeArrowheads="1"/>
          </p:cNvSpPr>
          <p:nvPr>
            <p:ph type="body" sz="half" idx="1"/>
          </p:nvPr>
        </p:nvSpPr>
        <p:spPr>
          <a:xfrm>
            <a:off x="457200" y="1371600"/>
            <a:ext cx="8077200" cy="4724400"/>
          </a:xfrm>
        </p:spPr>
        <p:txBody>
          <a:bodyPr/>
          <a:lstStyle/>
          <a:p>
            <a:pPr eaLnBrk="1" hangingPunct="1">
              <a:defRPr/>
            </a:pPr>
            <a:r>
              <a:rPr lang="en-US" sz="2800">
                <a:ea typeface="ＭＳ Ｐゴシック" charset="0"/>
              </a:rPr>
              <a:t>Calculate the forward volatility curve from the following table:</a:t>
            </a:r>
          </a:p>
        </p:txBody>
      </p:sp>
      <p:graphicFrame>
        <p:nvGraphicFramePr>
          <p:cNvPr id="1629250" name="Group 66"/>
          <p:cNvGraphicFramePr>
            <a:graphicFrameLocks noGrp="1"/>
          </p:cNvGraphicFramePr>
          <p:nvPr>
            <p:ph sz="half" idx="2"/>
          </p:nvPr>
        </p:nvGraphicFramePr>
        <p:xfrm>
          <a:off x="1143000" y="2590800"/>
          <a:ext cx="7391400" cy="362108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1030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Days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Volatility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(0,days)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Forward Volatility between buckets</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15.3%</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14.7%</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180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13.6%</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360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12.85%</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Class Example: </a:t>
            </a:r>
            <a:br>
              <a:rPr lang="en-US" sz="4000">
                <a:latin typeface="Arial" charset="0"/>
                <a:ea typeface="ＭＳ Ｐゴシック" charset="0"/>
              </a:rPr>
            </a:br>
            <a:r>
              <a:rPr lang="en-US" sz="4000">
                <a:latin typeface="Arial" charset="0"/>
                <a:ea typeface="ＭＳ Ｐゴシック" charset="0"/>
              </a:rPr>
              <a:t>Forward Start Volatility</a:t>
            </a:r>
          </a:p>
        </p:txBody>
      </p:sp>
      <p:graphicFrame>
        <p:nvGraphicFramePr>
          <p:cNvPr id="1630212" name="Group 4"/>
          <p:cNvGraphicFramePr>
            <a:graphicFrameLocks noGrp="1"/>
          </p:cNvGraphicFramePr>
          <p:nvPr>
            <p:ph sz="half" idx="2"/>
          </p:nvPr>
        </p:nvGraphicFramePr>
        <p:xfrm>
          <a:off x="1066800" y="1752600"/>
          <a:ext cx="7391400" cy="3621088"/>
        </p:xfrm>
        <a:graphic>
          <a:graphicData uri="http://schemas.openxmlformats.org/drawingml/2006/table">
            <a:tbl>
              <a:tblPr/>
              <a:tblGrid>
                <a:gridCol w="1905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1030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Days</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Volatility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(0,days)</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Forward Volatility between buckets</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16.0%</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16.0%</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15.3%</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14.6%</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14.7%</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13.4%</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180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13.6%</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12.4%</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360</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12.85%</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12.1%</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Example: Forward Start Volatility</a:t>
            </a:r>
          </a:p>
        </p:txBody>
      </p:sp>
      <p:graphicFrame>
        <p:nvGraphicFramePr>
          <p:cNvPr id="39938" name="Object 39"/>
          <p:cNvGraphicFramePr>
            <a:graphicFrameLocks noGrp="1" noChangeAspect="1"/>
          </p:cNvGraphicFramePr>
          <p:nvPr>
            <p:ph idx="1"/>
          </p:nvPr>
        </p:nvGraphicFramePr>
        <p:xfrm>
          <a:off x="955675" y="1082675"/>
          <a:ext cx="6664325" cy="5318125"/>
        </p:xfrm>
        <a:graphic>
          <a:graphicData uri="http://schemas.openxmlformats.org/presentationml/2006/ole">
            <mc:AlternateContent xmlns:mc="http://schemas.openxmlformats.org/markup-compatibility/2006">
              <mc:Choice xmlns:v="urn:schemas-microsoft-com:vml" Requires="v">
                <p:oleObj spid="_x0000_s39941" name="Chart" r:id="rId3" imgW="9537700" imgH="7607300" progId="Excel.Chart.8">
                  <p:embed/>
                </p:oleObj>
              </mc:Choice>
              <mc:Fallback>
                <p:oleObj name="Chart" r:id="rId3" imgW="9537700" imgH="7607300" progId="Excel.Chart.8">
                  <p:embed/>
                  <p:pic>
                    <p:nvPicPr>
                      <p:cNvPr id="0" name="Object 3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082675"/>
                        <a:ext cx="6664325"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8" name="Text Box 41"/>
          <p:cNvSpPr txBox="1">
            <a:spLocks noChangeArrowheads="1"/>
          </p:cNvSpPr>
          <p:nvPr/>
        </p:nvSpPr>
        <p:spPr bwMode="auto">
          <a:xfrm>
            <a:off x="5791200" y="2133600"/>
            <a:ext cx="1550988" cy="314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t>Potential Arbitrage</a:t>
            </a:r>
          </a:p>
        </p:txBody>
      </p:sp>
      <p:sp>
        <p:nvSpPr>
          <p:cNvPr id="26629" name="Line 42"/>
          <p:cNvSpPr>
            <a:spLocks noChangeShapeType="1"/>
          </p:cNvSpPr>
          <p:nvPr/>
        </p:nvSpPr>
        <p:spPr bwMode="auto">
          <a:xfrm flipH="1">
            <a:off x="4648200" y="2438400"/>
            <a:ext cx="1143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sz="half" idx="1"/>
          </p:nvPr>
        </p:nvSpPr>
        <p:spPr>
          <a:xfrm>
            <a:off x="457200" y="2771775"/>
            <a:ext cx="8153400" cy="874713"/>
          </a:xfrm>
        </p:spPr>
        <p:txBody>
          <a:bodyPr/>
          <a:lstStyle/>
          <a:p>
            <a:pPr algn="ctr" eaLnBrk="1" hangingPunct="1">
              <a:buFont typeface="Wingdings" charset="0"/>
              <a:buNone/>
              <a:defRPr/>
            </a:pPr>
            <a:r>
              <a:rPr lang="en-US" sz="4400" b="1">
                <a:ea typeface="ＭＳ Ｐゴシック" charset="0"/>
              </a:rPr>
              <a:t>Factors Affecting Volatility</a:t>
            </a:r>
          </a:p>
        </p:txBody>
      </p:sp>
    </p:spTree>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Volatility Smiles</a:t>
            </a:r>
          </a:p>
        </p:txBody>
      </p:sp>
      <p:sp>
        <p:nvSpPr>
          <p:cNvPr id="28675" name="Rectangle 3"/>
          <p:cNvSpPr>
            <a:spLocks noGrp="1" noChangeArrowheads="1"/>
          </p:cNvSpPr>
          <p:nvPr>
            <p:ph idx="1"/>
          </p:nvPr>
        </p:nvSpPr>
        <p:spPr>
          <a:xfrm>
            <a:off x="457200" y="1371600"/>
            <a:ext cx="8077200" cy="4724400"/>
          </a:xfrm>
        </p:spPr>
        <p:txBody>
          <a:bodyPr/>
          <a:lstStyle/>
          <a:p>
            <a:pPr eaLnBrk="1" hangingPunct="1">
              <a:defRPr/>
            </a:pPr>
            <a:r>
              <a:rPr lang="en-US">
                <a:ea typeface="ＭＳ Ｐゴシック" charset="0"/>
              </a:rPr>
              <a:t>What is a volatility smile?</a:t>
            </a:r>
          </a:p>
          <a:p>
            <a:pPr eaLnBrk="1" hangingPunct="1">
              <a:defRPr/>
            </a:pPr>
            <a:endParaRPr lang="en-US">
              <a:ea typeface="ＭＳ Ｐゴシック" charset="0"/>
            </a:endParaRPr>
          </a:p>
          <a:p>
            <a:pPr eaLnBrk="1" hangingPunct="1">
              <a:defRPr/>
            </a:pPr>
            <a:r>
              <a:rPr lang="en-US">
                <a:ea typeface="ＭＳ Ｐゴシック" charset="0"/>
              </a:rPr>
              <a:t>Why does it exist?</a:t>
            </a:r>
          </a:p>
          <a:p>
            <a:pPr lvl="1" eaLnBrk="1" hangingPunct="1">
              <a:defRPr/>
            </a:pPr>
            <a:r>
              <a:rPr lang="en-US">
                <a:ea typeface="ＭＳ Ｐゴシック" charset="0"/>
              </a:rPr>
              <a:t>Liquidity long-dating</a:t>
            </a:r>
          </a:p>
          <a:p>
            <a:pPr lvl="1" eaLnBrk="1" hangingPunct="1">
              <a:defRPr/>
            </a:pPr>
            <a:r>
              <a:rPr lang="en-US">
                <a:ea typeface="ＭＳ Ｐゴシック" charset="0"/>
              </a:rPr>
              <a:t>Liquidity away from at-the-money</a:t>
            </a:r>
          </a:p>
          <a:p>
            <a:pPr lvl="1" eaLnBrk="1" hangingPunct="1">
              <a:defRPr/>
            </a:pPr>
            <a:r>
              <a:rPr lang="en-US">
                <a:ea typeface="ＭＳ Ｐゴシック" charset="0"/>
              </a:rPr>
              <a:t>Fudge factors for poorly fitting option models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382000" cy="639763"/>
          </a:xfrm>
        </p:spPr>
        <p:txBody>
          <a:bodyPr/>
          <a:lstStyle/>
          <a:p>
            <a:pPr eaLnBrk="1" hangingPunct="1">
              <a:defRPr/>
            </a:pPr>
            <a:r>
              <a:rPr lang="en-US" sz="4000">
                <a:solidFill>
                  <a:schemeClr val="tx1"/>
                </a:solidFill>
                <a:latin typeface="Arial" charset="0"/>
                <a:ea typeface="ＭＳ Ｐゴシック" charset="0"/>
              </a:rPr>
              <a:t>Volatility Smiles</a:t>
            </a:r>
          </a:p>
        </p:txBody>
      </p:sp>
      <p:sp>
        <p:nvSpPr>
          <p:cNvPr id="29699" name="Rectangle 3"/>
          <p:cNvSpPr>
            <a:spLocks noGrp="1" noChangeArrowheads="1"/>
          </p:cNvSpPr>
          <p:nvPr>
            <p:ph idx="1"/>
          </p:nvPr>
        </p:nvSpPr>
        <p:spPr>
          <a:xfrm>
            <a:off x="536575" y="1447800"/>
            <a:ext cx="8074025" cy="609600"/>
          </a:xfrm>
        </p:spPr>
        <p:txBody>
          <a:bodyPr/>
          <a:lstStyle/>
          <a:p>
            <a:pPr eaLnBrk="1" hangingPunct="1">
              <a:buFontTx/>
              <a:buNone/>
              <a:defRPr/>
            </a:pPr>
            <a:r>
              <a:rPr lang="en-US">
                <a:ea typeface="ＭＳ Ｐゴシック" charset="0"/>
              </a:rPr>
              <a:t>Implied Volatility Smiles</a:t>
            </a:r>
          </a:p>
        </p:txBody>
      </p:sp>
      <p:sp>
        <p:nvSpPr>
          <p:cNvPr id="29700" name="Line 4"/>
          <p:cNvSpPr>
            <a:spLocks noChangeShapeType="1"/>
          </p:cNvSpPr>
          <p:nvPr/>
        </p:nvSpPr>
        <p:spPr bwMode="auto">
          <a:xfrm flipV="1">
            <a:off x="1447800" y="2286000"/>
            <a:ext cx="0" cy="3276600"/>
          </a:xfrm>
          <a:prstGeom prst="line">
            <a:avLst/>
          </a:prstGeom>
          <a:noFill/>
          <a:ln w="12700">
            <a:solidFill>
              <a:schemeClr val="tx1"/>
            </a:solidFill>
            <a:round/>
            <a:headEnd type="none" w="sm" len="sm"/>
            <a:tailEnd type="arrow"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9701" name="Line 5"/>
          <p:cNvSpPr>
            <a:spLocks noChangeShapeType="1"/>
          </p:cNvSpPr>
          <p:nvPr/>
        </p:nvSpPr>
        <p:spPr bwMode="auto">
          <a:xfrm>
            <a:off x="1447800" y="5562600"/>
            <a:ext cx="6019800" cy="0"/>
          </a:xfrm>
          <a:prstGeom prst="line">
            <a:avLst/>
          </a:prstGeom>
          <a:noFill/>
          <a:ln w="12700">
            <a:solidFill>
              <a:schemeClr val="tx1"/>
            </a:solidFill>
            <a:round/>
            <a:headEnd type="none" w="sm" len="sm"/>
            <a:tailEnd type="arrow"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9702" name="Rectangle 6"/>
          <p:cNvSpPr>
            <a:spLocks noChangeArrowheads="1"/>
          </p:cNvSpPr>
          <p:nvPr/>
        </p:nvSpPr>
        <p:spPr bwMode="auto">
          <a:xfrm rot="-5400000">
            <a:off x="-457200" y="3657600"/>
            <a:ext cx="2743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562" tIns="46038" rIns="182562" bIns="46038"/>
          <a:lstStyle/>
          <a:p>
            <a:pPr marL="342900" indent="-342900" eaLnBrk="1" hangingPunct="1">
              <a:spcBef>
                <a:spcPct val="20000"/>
              </a:spcBef>
              <a:defRPr/>
            </a:pPr>
            <a:r>
              <a:rPr lang="en-US" sz="2400">
                <a:latin typeface="Arial" charset="0"/>
                <a:ea typeface="ＭＳ Ｐゴシック" charset="0"/>
              </a:rPr>
              <a:t>Implied Volatility</a:t>
            </a:r>
          </a:p>
        </p:txBody>
      </p:sp>
      <p:sp>
        <p:nvSpPr>
          <p:cNvPr id="29703" name="Rectangle 7"/>
          <p:cNvSpPr>
            <a:spLocks noChangeArrowheads="1"/>
          </p:cNvSpPr>
          <p:nvPr/>
        </p:nvSpPr>
        <p:spPr bwMode="auto">
          <a:xfrm>
            <a:off x="3276600" y="5715000"/>
            <a:ext cx="2133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562" tIns="46038" rIns="182562" bIns="46038"/>
          <a:lstStyle/>
          <a:p>
            <a:pPr marL="342900" indent="-342900" eaLnBrk="1" hangingPunct="1">
              <a:spcBef>
                <a:spcPct val="20000"/>
              </a:spcBef>
              <a:defRPr/>
            </a:pPr>
            <a:r>
              <a:rPr lang="en-US" sz="2400">
                <a:latin typeface="Arial" charset="0"/>
                <a:ea typeface="ＭＳ Ｐゴシック" charset="0"/>
              </a:rPr>
              <a:t>Strike Price</a:t>
            </a:r>
          </a:p>
        </p:txBody>
      </p:sp>
      <p:sp>
        <p:nvSpPr>
          <p:cNvPr id="44039" name="Freeform 8"/>
          <p:cNvSpPr>
            <a:spLocks/>
          </p:cNvSpPr>
          <p:nvPr/>
        </p:nvSpPr>
        <p:spPr bwMode="auto">
          <a:xfrm>
            <a:off x="1447800" y="3200400"/>
            <a:ext cx="5105400" cy="533400"/>
          </a:xfrm>
          <a:custGeom>
            <a:avLst/>
            <a:gdLst>
              <a:gd name="T0" fmla="*/ 0 w 3216"/>
              <a:gd name="T1" fmla="*/ 0 h 336"/>
              <a:gd name="T2" fmla="*/ 2147483647 w 3216"/>
              <a:gd name="T3" fmla="*/ 846772500 h 336"/>
              <a:gd name="T4" fmla="*/ 2147483647 w 3216"/>
              <a:gd name="T5" fmla="*/ 0 h 336"/>
              <a:gd name="T6" fmla="*/ 0 60000 65536"/>
              <a:gd name="T7" fmla="*/ 0 60000 65536"/>
              <a:gd name="T8" fmla="*/ 0 60000 65536"/>
            </a:gdLst>
            <a:ahLst/>
            <a:cxnLst>
              <a:cxn ang="T6">
                <a:pos x="T0" y="T1"/>
              </a:cxn>
              <a:cxn ang="T7">
                <a:pos x="T2" y="T3"/>
              </a:cxn>
              <a:cxn ang="T8">
                <a:pos x="T4" y="T5"/>
              </a:cxn>
            </a:cxnLst>
            <a:rect l="0" t="0" r="r" b="b"/>
            <a:pathLst>
              <a:path w="3216" h="336">
                <a:moveTo>
                  <a:pt x="0" y="0"/>
                </a:moveTo>
                <a:cubicBezTo>
                  <a:pt x="572" y="168"/>
                  <a:pt x="1144" y="336"/>
                  <a:pt x="1680" y="336"/>
                </a:cubicBezTo>
                <a:cubicBezTo>
                  <a:pt x="2216" y="336"/>
                  <a:pt x="2716" y="168"/>
                  <a:pt x="321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9"/>
          <p:cNvSpPr>
            <a:spLocks noChangeShapeType="1"/>
          </p:cNvSpPr>
          <p:nvPr/>
        </p:nvSpPr>
        <p:spPr bwMode="auto">
          <a:xfrm flipV="1">
            <a:off x="4191000" y="4572000"/>
            <a:ext cx="1447800" cy="914400"/>
          </a:xfrm>
          <a:prstGeom prst="line">
            <a:avLst/>
          </a:prstGeom>
          <a:noFill/>
          <a:ln w="12700">
            <a:solidFill>
              <a:schemeClr val="tx1"/>
            </a:solidFill>
            <a:round/>
            <a:headEnd type="arrow" w="lg"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a typeface="ＭＳ Ｐゴシック" charset="0"/>
            </a:endParaRPr>
          </a:p>
        </p:txBody>
      </p:sp>
      <p:sp>
        <p:nvSpPr>
          <p:cNvPr id="29706" name="Rectangle 10"/>
          <p:cNvSpPr>
            <a:spLocks noChangeArrowheads="1"/>
          </p:cNvSpPr>
          <p:nvPr/>
        </p:nvSpPr>
        <p:spPr bwMode="auto">
          <a:xfrm>
            <a:off x="4724400" y="4191000"/>
            <a:ext cx="2819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82562" tIns="46038" rIns="182562" bIns="46038"/>
          <a:lstStyle/>
          <a:p>
            <a:pPr marL="342900" indent="-342900" eaLnBrk="1" hangingPunct="1">
              <a:spcBef>
                <a:spcPct val="20000"/>
              </a:spcBef>
              <a:defRPr/>
            </a:pPr>
            <a:r>
              <a:rPr lang="en-US" sz="2400">
                <a:latin typeface="Arial" charset="0"/>
                <a:ea typeface="ＭＳ Ｐゴシック" charset="0"/>
              </a:rPr>
              <a:t>Underlying Price</a:t>
            </a:r>
          </a:p>
        </p:txBody>
      </p:sp>
    </p:spTree>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Volatility Smile</a:t>
            </a:r>
          </a:p>
        </p:txBody>
      </p:sp>
      <p:sp>
        <p:nvSpPr>
          <p:cNvPr id="30723" name="Line 3"/>
          <p:cNvSpPr>
            <a:spLocks noChangeShapeType="1"/>
          </p:cNvSpPr>
          <p:nvPr/>
        </p:nvSpPr>
        <p:spPr bwMode="auto">
          <a:xfrm>
            <a:off x="2057400" y="1524000"/>
            <a:ext cx="0" cy="3581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
        <p:nvSpPr>
          <p:cNvPr id="30724" name="Line 4"/>
          <p:cNvSpPr>
            <a:spLocks noChangeShapeType="1"/>
          </p:cNvSpPr>
          <p:nvPr/>
        </p:nvSpPr>
        <p:spPr bwMode="auto">
          <a:xfrm flipH="1">
            <a:off x="2057400" y="5105400"/>
            <a:ext cx="48006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
        <p:nvSpPr>
          <p:cNvPr id="30725" name="Line 5"/>
          <p:cNvSpPr>
            <a:spLocks noChangeShapeType="1"/>
          </p:cNvSpPr>
          <p:nvPr/>
        </p:nvSpPr>
        <p:spPr bwMode="auto">
          <a:xfrm flipV="1">
            <a:off x="2057400" y="2667000"/>
            <a:ext cx="4038600" cy="243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
        <p:nvSpPr>
          <p:cNvPr id="30726" name="Line 6"/>
          <p:cNvSpPr>
            <a:spLocks noChangeShapeType="1"/>
          </p:cNvSpPr>
          <p:nvPr/>
        </p:nvSpPr>
        <p:spPr bwMode="auto">
          <a:xfrm flipV="1">
            <a:off x="762000" y="5105400"/>
            <a:ext cx="12954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endParaRPr lang="en-US">
              <a:latin typeface="Times New Roman" charset="0"/>
              <a:ea typeface="ＭＳ Ｐゴシック" charset="0"/>
            </a:endParaRPr>
          </a:p>
        </p:txBody>
      </p:sp>
      <p:sp>
        <p:nvSpPr>
          <p:cNvPr id="30727" name="Text Box 7"/>
          <p:cNvSpPr txBox="1">
            <a:spLocks noChangeArrowheads="1"/>
          </p:cNvSpPr>
          <p:nvPr/>
        </p:nvSpPr>
        <p:spPr bwMode="auto">
          <a:xfrm>
            <a:off x="6689725" y="5192713"/>
            <a:ext cx="10398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t>Months Out</a:t>
            </a:r>
          </a:p>
        </p:txBody>
      </p:sp>
      <p:sp>
        <p:nvSpPr>
          <p:cNvPr id="30728" name="Text Box 8"/>
          <p:cNvSpPr txBox="1">
            <a:spLocks noChangeArrowheads="1"/>
          </p:cNvSpPr>
          <p:nvPr/>
        </p:nvSpPr>
        <p:spPr bwMode="auto">
          <a:xfrm rot="-5400000">
            <a:off x="1078706" y="2677319"/>
            <a:ext cx="8651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t>Volatility</a:t>
            </a:r>
          </a:p>
        </p:txBody>
      </p:sp>
      <p:sp>
        <p:nvSpPr>
          <p:cNvPr id="30729" name="Text Box 9"/>
          <p:cNvSpPr txBox="1">
            <a:spLocks noChangeArrowheads="1"/>
          </p:cNvSpPr>
          <p:nvPr/>
        </p:nvSpPr>
        <p:spPr bwMode="auto">
          <a:xfrm rot="-1806581">
            <a:off x="357188" y="5330825"/>
            <a:ext cx="1143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t>In the Money</a:t>
            </a:r>
          </a:p>
        </p:txBody>
      </p:sp>
      <p:sp>
        <p:nvSpPr>
          <p:cNvPr id="30730" name="Text Box 10"/>
          <p:cNvSpPr txBox="1">
            <a:spLocks noChangeArrowheads="1"/>
          </p:cNvSpPr>
          <p:nvPr/>
        </p:nvSpPr>
        <p:spPr bwMode="auto">
          <a:xfrm rot="-1949366">
            <a:off x="2438400" y="4572000"/>
            <a:ext cx="14541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t>Out of the Money</a:t>
            </a:r>
          </a:p>
        </p:txBody>
      </p:sp>
      <p:sp>
        <p:nvSpPr>
          <p:cNvPr id="46090" name="Freeform 11"/>
          <p:cNvSpPr>
            <a:spLocks/>
          </p:cNvSpPr>
          <p:nvPr/>
        </p:nvSpPr>
        <p:spPr bwMode="auto">
          <a:xfrm>
            <a:off x="2362200" y="2057400"/>
            <a:ext cx="5410200" cy="2209800"/>
          </a:xfrm>
          <a:custGeom>
            <a:avLst/>
            <a:gdLst>
              <a:gd name="T0" fmla="*/ 0 w 3408"/>
              <a:gd name="T1" fmla="*/ 2147483647 h 1392"/>
              <a:gd name="T2" fmla="*/ 2147483647 w 3408"/>
              <a:gd name="T3" fmla="*/ 2147483647 h 1392"/>
              <a:gd name="T4" fmla="*/ 2147483647 w 3408"/>
              <a:gd name="T5" fmla="*/ 0 h 1392"/>
              <a:gd name="T6" fmla="*/ 0 60000 65536"/>
              <a:gd name="T7" fmla="*/ 0 60000 65536"/>
              <a:gd name="T8" fmla="*/ 0 60000 65536"/>
            </a:gdLst>
            <a:ahLst/>
            <a:cxnLst>
              <a:cxn ang="T6">
                <a:pos x="T0" y="T1"/>
              </a:cxn>
              <a:cxn ang="T7">
                <a:pos x="T2" y="T3"/>
              </a:cxn>
              <a:cxn ang="T8">
                <a:pos x="T4" y="T5"/>
              </a:cxn>
            </a:cxnLst>
            <a:rect l="0" t="0" r="r" b="b"/>
            <a:pathLst>
              <a:path w="3408" h="1392">
                <a:moveTo>
                  <a:pt x="0" y="1392"/>
                </a:moveTo>
                <a:cubicBezTo>
                  <a:pt x="748" y="1268"/>
                  <a:pt x="1496" y="1144"/>
                  <a:pt x="2064" y="912"/>
                </a:cubicBezTo>
                <a:cubicBezTo>
                  <a:pt x="2632" y="680"/>
                  <a:pt x="3020" y="340"/>
                  <a:pt x="3408" y="0"/>
                </a:cubicBezTo>
              </a:path>
            </a:pathLst>
          </a:custGeom>
          <a:noFill/>
          <a:ln w="19050" cap="flat" cmpd="sng">
            <a:solidFill>
              <a:schemeClr val="fo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6091" name="Freeform 12"/>
          <p:cNvSpPr>
            <a:spLocks/>
          </p:cNvSpPr>
          <p:nvPr/>
        </p:nvSpPr>
        <p:spPr bwMode="auto">
          <a:xfrm>
            <a:off x="1066800" y="4191000"/>
            <a:ext cx="1828800" cy="381000"/>
          </a:xfrm>
          <a:custGeom>
            <a:avLst/>
            <a:gdLst>
              <a:gd name="T0" fmla="*/ 2147483647 w 1344"/>
              <a:gd name="T1" fmla="*/ 0 h 240"/>
              <a:gd name="T2" fmla="*/ 1688606968 w 1344"/>
              <a:gd name="T3" fmla="*/ 604837500 h 240"/>
              <a:gd name="T4" fmla="*/ 0 w 1344"/>
              <a:gd name="T5" fmla="*/ 0 h 240"/>
              <a:gd name="T6" fmla="*/ 0 60000 65536"/>
              <a:gd name="T7" fmla="*/ 0 60000 65536"/>
              <a:gd name="T8" fmla="*/ 0 60000 65536"/>
            </a:gdLst>
            <a:ahLst/>
            <a:cxnLst>
              <a:cxn ang="T6">
                <a:pos x="T0" y="T1"/>
              </a:cxn>
              <a:cxn ang="T7">
                <a:pos x="T2" y="T3"/>
              </a:cxn>
              <a:cxn ang="T8">
                <a:pos x="T4" y="T5"/>
              </a:cxn>
            </a:cxnLst>
            <a:rect l="0" t="0" r="r" b="b"/>
            <a:pathLst>
              <a:path w="1344" h="240">
                <a:moveTo>
                  <a:pt x="1344" y="0"/>
                </a:moveTo>
                <a:cubicBezTo>
                  <a:pt x="1240" y="120"/>
                  <a:pt x="1136" y="240"/>
                  <a:pt x="912" y="240"/>
                </a:cubicBezTo>
                <a:cubicBezTo>
                  <a:pt x="688" y="240"/>
                  <a:pt x="344" y="120"/>
                  <a:pt x="0" y="0"/>
                </a:cubicBezTo>
              </a:path>
            </a:pathLst>
          </a:custGeom>
          <a:noFill/>
          <a:ln w="95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6092" name="Freeform 13"/>
          <p:cNvSpPr>
            <a:spLocks/>
          </p:cNvSpPr>
          <p:nvPr/>
        </p:nvSpPr>
        <p:spPr bwMode="auto">
          <a:xfrm>
            <a:off x="2895600" y="2362200"/>
            <a:ext cx="495300" cy="1828800"/>
          </a:xfrm>
          <a:custGeom>
            <a:avLst/>
            <a:gdLst>
              <a:gd name="T0" fmla="*/ 0 w 312"/>
              <a:gd name="T1" fmla="*/ 2147483647 h 1152"/>
              <a:gd name="T2" fmla="*/ 725805000 w 312"/>
              <a:gd name="T3" fmla="*/ 1935480000 h 1152"/>
              <a:gd name="T4" fmla="*/ 362902500 w 312"/>
              <a:gd name="T5" fmla="*/ 0 h 1152"/>
              <a:gd name="T6" fmla="*/ 0 60000 65536"/>
              <a:gd name="T7" fmla="*/ 0 60000 65536"/>
              <a:gd name="T8" fmla="*/ 0 60000 65536"/>
            </a:gdLst>
            <a:ahLst/>
            <a:cxnLst>
              <a:cxn ang="T6">
                <a:pos x="T0" y="T1"/>
              </a:cxn>
              <a:cxn ang="T7">
                <a:pos x="T2" y="T3"/>
              </a:cxn>
              <a:cxn ang="T8">
                <a:pos x="T4" y="T5"/>
              </a:cxn>
            </a:cxnLst>
            <a:rect l="0" t="0" r="r" b="b"/>
            <a:pathLst>
              <a:path w="312" h="1152">
                <a:moveTo>
                  <a:pt x="0" y="1152"/>
                </a:moveTo>
                <a:cubicBezTo>
                  <a:pt x="132" y="1056"/>
                  <a:pt x="264" y="960"/>
                  <a:pt x="288" y="768"/>
                </a:cubicBezTo>
                <a:cubicBezTo>
                  <a:pt x="312" y="576"/>
                  <a:pt x="228" y="288"/>
                  <a:pt x="144" y="0"/>
                </a:cubicBezTo>
              </a:path>
            </a:pathLst>
          </a:custGeom>
          <a:noFill/>
          <a:ln w="95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6093" name="Freeform 14"/>
          <p:cNvSpPr>
            <a:spLocks/>
          </p:cNvSpPr>
          <p:nvPr/>
        </p:nvSpPr>
        <p:spPr bwMode="auto">
          <a:xfrm>
            <a:off x="1752600" y="4038600"/>
            <a:ext cx="1981200" cy="533400"/>
          </a:xfrm>
          <a:custGeom>
            <a:avLst/>
            <a:gdLst>
              <a:gd name="T0" fmla="*/ 2147483647 w 1344"/>
              <a:gd name="T1" fmla="*/ 0 h 240"/>
              <a:gd name="T2" fmla="*/ 1981769005 w 1344"/>
              <a:gd name="T3" fmla="*/ 1185481500 h 240"/>
              <a:gd name="T4" fmla="*/ 0 w 1344"/>
              <a:gd name="T5" fmla="*/ 0 h 240"/>
              <a:gd name="T6" fmla="*/ 0 60000 65536"/>
              <a:gd name="T7" fmla="*/ 0 60000 65536"/>
              <a:gd name="T8" fmla="*/ 0 60000 65536"/>
            </a:gdLst>
            <a:ahLst/>
            <a:cxnLst>
              <a:cxn ang="T6">
                <a:pos x="T0" y="T1"/>
              </a:cxn>
              <a:cxn ang="T7">
                <a:pos x="T2" y="T3"/>
              </a:cxn>
              <a:cxn ang="T8">
                <a:pos x="T4" y="T5"/>
              </a:cxn>
            </a:cxnLst>
            <a:rect l="0" t="0" r="r" b="b"/>
            <a:pathLst>
              <a:path w="1344" h="240">
                <a:moveTo>
                  <a:pt x="1344" y="0"/>
                </a:moveTo>
                <a:cubicBezTo>
                  <a:pt x="1240" y="120"/>
                  <a:pt x="1136" y="240"/>
                  <a:pt x="912" y="240"/>
                </a:cubicBezTo>
                <a:cubicBezTo>
                  <a:pt x="688" y="240"/>
                  <a:pt x="344" y="120"/>
                  <a:pt x="0" y="0"/>
                </a:cubicBezTo>
              </a:path>
            </a:pathLst>
          </a:custGeom>
          <a:noFill/>
          <a:ln w="95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6094" name="Freeform 15"/>
          <p:cNvSpPr>
            <a:spLocks/>
          </p:cNvSpPr>
          <p:nvPr/>
        </p:nvSpPr>
        <p:spPr bwMode="auto">
          <a:xfrm>
            <a:off x="3733800" y="2209800"/>
            <a:ext cx="685800" cy="1828800"/>
          </a:xfrm>
          <a:custGeom>
            <a:avLst/>
            <a:gdLst>
              <a:gd name="T0" fmla="*/ 0 w 312"/>
              <a:gd name="T1" fmla="*/ 2147483647 h 1152"/>
              <a:gd name="T2" fmla="*/ 1391483804 w 312"/>
              <a:gd name="T3" fmla="*/ 1935480000 h 1152"/>
              <a:gd name="T4" fmla="*/ 695741902 w 312"/>
              <a:gd name="T5" fmla="*/ 0 h 1152"/>
              <a:gd name="T6" fmla="*/ 0 60000 65536"/>
              <a:gd name="T7" fmla="*/ 0 60000 65536"/>
              <a:gd name="T8" fmla="*/ 0 60000 65536"/>
            </a:gdLst>
            <a:ahLst/>
            <a:cxnLst>
              <a:cxn ang="T6">
                <a:pos x="T0" y="T1"/>
              </a:cxn>
              <a:cxn ang="T7">
                <a:pos x="T2" y="T3"/>
              </a:cxn>
              <a:cxn ang="T8">
                <a:pos x="T4" y="T5"/>
              </a:cxn>
            </a:cxnLst>
            <a:rect l="0" t="0" r="r" b="b"/>
            <a:pathLst>
              <a:path w="312" h="1152">
                <a:moveTo>
                  <a:pt x="0" y="1152"/>
                </a:moveTo>
                <a:cubicBezTo>
                  <a:pt x="132" y="1056"/>
                  <a:pt x="264" y="960"/>
                  <a:pt x="288" y="768"/>
                </a:cubicBezTo>
                <a:cubicBezTo>
                  <a:pt x="312" y="576"/>
                  <a:pt x="228" y="288"/>
                  <a:pt x="144" y="0"/>
                </a:cubicBezTo>
              </a:path>
            </a:pathLst>
          </a:custGeom>
          <a:noFill/>
          <a:ln w="95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6095" name="Freeform 16"/>
          <p:cNvSpPr>
            <a:spLocks/>
          </p:cNvSpPr>
          <p:nvPr/>
        </p:nvSpPr>
        <p:spPr bwMode="auto">
          <a:xfrm>
            <a:off x="2286000" y="3733800"/>
            <a:ext cx="2743200" cy="660400"/>
          </a:xfrm>
          <a:custGeom>
            <a:avLst/>
            <a:gdLst>
              <a:gd name="T0" fmla="*/ 2147483647 w 1728"/>
              <a:gd name="T1" fmla="*/ 0 h 416"/>
              <a:gd name="T2" fmla="*/ 2147483647 w 1728"/>
              <a:gd name="T3" fmla="*/ 967740000 h 416"/>
              <a:gd name="T4" fmla="*/ 0 w 1728"/>
              <a:gd name="T5" fmla="*/ 483870000 h 416"/>
              <a:gd name="T6" fmla="*/ 0 60000 65536"/>
              <a:gd name="T7" fmla="*/ 0 60000 65536"/>
              <a:gd name="T8" fmla="*/ 0 60000 65536"/>
            </a:gdLst>
            <a:ahLst/>
            <a:cxnLst>
              <a:cxn ang="T6">
                <a:pos x="T0" y="T1"/>
              </a:cxn>
              <a:cxn ang="T7">
                <a:pos x="T2" y="T3"/>
              </a:cxn>
              <a:cxn ang="T8">
                <a:pos x="T4" y="T5"/>
              </a:cxn>
            </a:cxnLst>
            <a:rect l="0" t="0" r="r" b="b"/>
            <a:pathLst>
              <a:path w="1728" h="416">
                <a:moveTo>
                  <a:pt x="1728" y="0"/>
                </a:moveTo>
                <a:cubicBezTo>
                  <a:pt x="1512" y="176"/>
                  <a:pt x="1296" y="352"/>
                  <a:pt x="1008" y="384"/>
                </a:cubicBezTo>
                <a:cubicBezTo>
                  <a:pt x="720" y="416"/>
                  <a:pt x="360" y="304"/>
                  <a:pt x="0" y="192"/>
                </a:cubicBezTo>
              </a:path>
            </a:pathLst>
          </a:custGeom>
          <a:noFill/>
          <a:ln w="95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6096" name="Freeform 17"/>
          <p:cNvSpPr>
            <a:spLocks/>
          </p:cNvSpPr>
          <p:nvPr/>
        </p:nvSpPr>
        <p:spPr bwMode="auto">
          <a:xfrm>
            <a:off x="5029200" y="1981200"/>
            <a:ext cx="546100" cy="1752600"/>
          </a:xfrm>
          <a:custGeom>
            <a:avLst/>
            <a:gdLst>
              <a:gd name="T0" fmla="*/ 0 w 344"/>
              <a:gd name="T1" fmla="*/ 2147483647 h 1104"/>
              <a:gd name="T2" fmla="*/ 725805000 w 344"/>
              <a:gd name="T3" fmla="*/ 1935480000 h 1104"/>
              <a:gd name="T4" fmla="*/ 846772500 w 344"/>
              <a:gd name="T5" fmla="*/ 0 h 1104"/>
              <a:gd name="T6" fmla="*/ 0 60000 65536"/>
              <a:gd name="T7" fmla="*/ 0 60000 65536"/>
              <a:gd name="T8" fmla="*/ 0 60000 65536"/>
            </a:gdLst>
            <a:ahLst/>
            <a:cxnLst>
              <a:cxn ang="T6">
                <a:pos x="T0" y="T1"/>
              </a:cxn>
              <a:cxn ang="T7">
                <a:pos x="T2" y="T3"/>
              </a:cxn>
              <a:cxn ang="T8">
                <a:pos x="T4" y="T5"/>
              </a:cxn>
            </a:cxnLst>
            <a:rect l="0" t="0" r="r" b="b"/>
            <a:pathLst>
              <a:path w="344" h="1104">
                <a:moveTo>
                  <a:pt x="0" y="1104"/>
                </a:moveTo>
                <a:cubicBezTo>
                  <a:pt x="116" y="1028"/>
                  <a:pt x="232" y="952"/>
                  <a:pt x="288" y="768"/>
                </a:cubicBezTo>
                <a:cubicBezTo>
                  <a:pt x="344" y="584"/>
                  <a:pt x="340" y="292"/>
                  <a:pt x="336" y="0"/>
                </a:cubicBezTo>
              </a:path>
            </a:pathLst>
          </a:custGeom>
          <a:noFill/>
          <a:ln w="95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Volatility Smiles</a:t>
            </a:r>
            <a:endParaRPr lang="en-US" sz="4000">
              <a:solidFill>
                <a:schemeClr val="accent2"/>
              </a:solidFill>
              <a:latin typeface="Arial" charset="0"/>
              <a:ea typeface="ＭＳ Ｐゴシック" charset="0"/>
            </a:endParaRPr>
          </a:p>
        </p:txBody>
      </p:sp>
      <p:sp>
        <p:nvSpPr>
          <p:cNvPr id="31747" name="Rectangle 3"/>
          <p:cNvSpPr>
            <a:spLocks noGrp="1" noChangeArrowheads="1"/>
          </p:cNvSpPr>
          <p:nvPr>
            <p:ph idx="1"/>
          </p:nvPr>
        </p:nvSpPr>
        <p:spPr/>
        <p:txBody>
          <a:bodyPr/>
          <a:lstStyle/>
          <a:p>
            <a:pPr eaLnBrk="1" hangingPunct="1">
              <a:lnSpc>
                <a:spcPct val="90000"/>
              </a:lnSpc>
              <a:defRPr/>
            </a:pPr>
            <a:r>
              <a:rPr lang="en-US">
                <a:ea typeface="ＭＳ Ｐゴシック" charset="0"/>
              </a:rPr>
              <a:t>Calculating volatility smile</a:t>
            </a:r>
          </a:p>
          <a:p>
            <a:pPr lvl="1" eaLnBrk="1" hangingPunct="1">
              <a:lnSpc>
                <a:spcPct val="90000"/>
              </a:lnSpc>
              <a:defRPr/>
            </a:pPr>
            <a:r>
              <a:rPr lang="en-US">
                <a:ea typeface="ＭＳ Ｐゴシック" charset="0"/>
              </a:rPr>
              <a:t>Information required</a:t>
            </a:r>
          </a:p>
          <a:p>
            <a:pPr lvl="1" eaLnBrk="1" hangingPunct="1">
              <a:lnSpc>
                <a:spcPct val="90000"/>
              </a:lnSpc>
              <a:defRPr/>
            </a:pPr>
            <a:r>
              <a:rPr lang="en-US">
                <a:ea typeface="ＭＳ Ｐゴシック" charset="0"/>
              </a:rPr>
              <a:t>Number of data points</a:t>
            </a:r>
          </a:p>
          <a:p>
            <a:pPr lvl="1" eaLnBrk="1" hangingPunct="1">
              <a:lnSpc>
                <a:spcPct val="90000"/>
              </a:lnSpc>
              <a:defRPr/>
            </a:pPr>
            <a:r>
              <a:rPr lang="en-US">
                <a:ea typeface="ＭＳ Ｐゴシック" charset="0"/>
              </a:rPr>
              <a:t>Calculating implied volatilities from bid ask spread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defRPr/>
            </a:pPr>
            <a:r>
              <a:rPr lang="en-US" sz="4000">
                <a:latin typeface="Arial" charset="0"/>
                <a:ea typeface="ＭＳ Ｐゴシック" charset="0"/>
              </a:rPr>
              <a:t>Log-normal Basics</a:t>
            </a:r>
          </a:p>
        </p:txBody>
      </p:sp>
      <p:sp>
        <p:nvSpPr>
          <p:cNvPr id="5123" name="Rectangle 3"/>
          <p:cNvSpPr>
            <a:spLocks noGrp="1" noChangeArrowheads="1"/>
          </p:cNvSpPr>
          <p:nvPr>
            <p:ph idx="1"/>
          </p:nvPr>
        </p:nvSpPr>
        <p:spPr>
          <a:xfrm>
            <a:off x="685800" y="1447800"/>
            <a:ext cx="7769225" cy="4648200"/>
          </a:xfrm>
        </p:spPr>
        <p:txBody>
          <a:bodyPr/>
          <a:lstStyle/>
          <a:p>
            <a:pPr eaLnBrk="1" hangingPunct="1">
              <a:lnSpc>
                <a:spcPct val="90000"/>
              </a:lnSpc>
              <a:buFont typeface="Wingdings" charset="0"/>
              <a:buChar char="q"/>
              <a:defRPr/>
            </a:pPr>
            <a:r>
              <a:rPr lang="en-US">
                <a:ea typeface="ＭＳ Ｐゴシック" charset="0"/>
              </a:rPr>
              <a:t>Energy commodities, equities, and many other markets are assumed to have a lognormal price distribution.</a:t>
            </a:r>
          </a:p>
          <a:p>
            <a:pPr eaLnBrk="1" hangingPunct="1">
              <a:lnSpc>
                <a:spcPct val="90000"/>
              </a:lnSpc>
              <a:buFont typeface="Wingdings" charset="0"/>
              <a:buChar char="q"/>
              <a:defRPr/>
            </a:pPr>
            <a:endParaRPr lang="en-US">
              <a:ea typeface="ＭＳ Ｐゴシック" charset="0"/>
            </a:endParaRPr>
          </a:p>
          <a:p>
            <a:pPr eaLnBrk="1" hangingPunct="1">
              <a:lnSpc>
                <a:spcPct val="90000"/>
              </a:lnSpc>
              <a:buFont typeface="Wingdings" charset="0"/>
              <a:buChar char="q"/>
              <a:defRPr/>
            </a:pPr>
            <a:r>
              <a:rPr lang="en-US">
                <a:ea typeface="ＭＳ Ｐゴシック" charset="0"/>
              </a:rPr>
              <a:t>The natural logarithm of a variable with a lognormal distribution will be a normal distribution.</a:t>
            </a:r>
          </a:p>
          <a:p>
            <a:pPr eaLnBrk="1" hangingPunct="1">
              <a:lnSpc>
                <a:spcPct val="90000"/>
              </a:lnSpc>
              <a:buFont typeface="Wingdings" charset="0"/>
              <a:buChar char="q"/>
              <a:defRPr/>
            </a:pPr>
            <a:endParaRPr lang="en-US">
              <a:ea typeface="ＭＳ Ｐゴシック" charset="0"/>
            </a:endParaRPr>
          </a:p>
          <a:p>
            <a:pPr eaLnBrk="1" hangingPunct="1">
              <a:lnSpc>
                <a:spcPct val="90000"/>
              </a:lnSpc>
              <a:buFont typeface="Wingdings" charset="0"/>
              <a:buChar char="q"/>
              <a:defRPr/>
            </a:pPr>
            <a:r>
              <a:rPr lang="en-US">
                <a:ea typeface="ＭＳ Ｐゴシック" charset="0"/>
              </a:rPr>
              <a:t>Prices cannot go below zero</a:t>
            </a:r>
          </a:p>
        </p:txBody>
      </p:sp>
    </p:spTree>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1447800" y="1066800"/>
            <a:ext cx="0" cy="434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2771" name="Line 3"/>
          <p:cNvSpPr>
            <a:spLocks noChangeShapeType="1"/>
          </p:cNvSpPr>
          <p:nvPr/>
        </p:nvSpPr>
        <p:spPr bwMode="auto">
          <a:xfrm>
            <a:off x="1447800" y="5410200"/>
            <a:ext cx="5791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2772" name="Text Box 4"/>
          <p:cNvSpPr txBox="1">
            <a:spLocks noChangeArrowheads="1"/>
          </p:cNvSpPr>
          <p:nvPr/>
        </p:nvSpPr>
        <p:spPr bwMode="auto">
          <a:xfrm>
            <a:off x="2166938" y="5715000"/>
            <a:ext cx="2930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600" b="1" smtClean="0">
                <a:latin typeface="Arial" charset="0"/>
              </a:rPr>
              <a:t>Declining Time to Expiration</a:t>
            </a:r>
          </a:p>
        </p:txBody>
      </p:sp>
      <p:sp>
        <p:nvSpPr>
          <p:cNvPr id="32773" name="Line 5"/>
          <p:cNvSpPr>
            <a:spLocks noChangeShapeType="1"/>
          </p:cNvSpPr>
          <p:nvPr/>
        </p:nvSpPr>
        <p:spPr bwMode="auto">
          <a:xfrm>
            <a:off x="5181600" y="58801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2774" name="Text Box 6"/>
          <p:cNvSpPr txBox="1">
            <a:spLocks noChangeArrowheads="1"/>
          </p:cNvSpPr>
          <p:nvPr/>
        </p:nvSpPr>
        <p:spPr bwMode="auto">
          <a:xfrm>
            <a:off x="212725" y="3546475"/>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endParaRPr lang="en-US" sz="2400" smtClean="0">
              <a:latin typeface="Arial" charset="0"/>
            </a:endParaRPr>
          </a:p>
        </p:txBody>
      </p:sp>
      <p:sp>
        <p:nvSpPr>
          <p:cNvPr id="32775" name="Text Box 7"/>
          <p:cNvSpPr txBox="1">
            <a:spLocks noChangeArrowheads="1"/>
          </p:cNvSpPr>
          <p:nvPr/>
        </p:nvSpPr>
        <p:spPr bwMode="auto">
          <a:xfrm rot="-5400000">
            <a:off x="183357" y="3232944"/>
            <a:ext cx="10334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600" b="1" smtClean="0">
                <a:latin typeface="Arial" charset="0"/>
              </a:rPr>
              <a:t>Volatility</a:t>
            </a:r>
          </a:p>
        </p:txBody>
      </p:sp>
      <p:sp>
        <p:nvSpPr>
          <p:cNvPr id="32776" name="Line 8"/>
          <p:cNvSpPr>
            <a:spLocks noChangeShapeType="1"/>
          </p:cNvSpPr>
          <p:nvPr/>
        </p:nvSpPr>
        <p:spPr bwMode="auto">
          <a:xfrm rot="-5400000">
            <a:off x="685800" y="33528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2777" name="Text Box 9"/>
          <p:cNvSpPr txBox="1">
            <a:spLocks noChangeArrowheads="1"/>
          </p:cNvSpPr>
          <p:nvPr/>
        </p:nvSpPr>
        <p:spPr bwMode="auto">
          <a:xfrm>
            <a:off x="7543800" y="1905000"/>
            <a:ext cx="579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latin typeface="Arial" charset="0"/>
              </a:rPr>
              <a:t>Daily</a:t>
            </a:r>
          </a:p>
        </p:txBody>
      </p:sp>
      <p:sp>
        <p:nvSpPr>
          <p:cNvPr id="32778" name="Text Box 10"/>
          <p:cNvSpPr txBox="1">
            <a:spLocks noChangeArrowheads="1"/>
          </p:cNvSpPr>
          <p:nvPr/>
        </p:nvSpPr>
        <p:spPr bwMode="auto">
          <a:xfrm>
            <a:off x="7315200" y="4267200"/>
            <a:ext cx="8048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latin typeface="Arial" charset="0"/>
              </a:rPr>
              <a:t>Monthly</a:t>
            </a:r>
          </a:p>
        </p:txBody>
      </p:sp>
      <p:sp>
        <p:nvSpPr>
          <p:cNvPr id="32779" name="Line 11"/>
          <p:cNvSpPr>
            <a:spLocks noChangeShapeType="1"/>
          </p:cNvSpPr>
          <p:nvPr/>
        </p:nvSpPr>
        <p:spPr bwMode="auto">
          <a:xfrm>
            <a:off x="72390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32780" name="Text Box 12"/>
          <p:cNvSpPr txBox="1">
            <a:spLocks noChangeArrowheads="1"/>
          </p:cNvSpPr>
          <p:nvPr/>
        </p:nvSpPr>
        <p:spPr bwMode="auto">
          <a:xfrm>
            <a:off x="6553200" y="5562600"/>
            <a:ext cx="13970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400" smtClean="0">
                <a:latin typeface="Arial" charset="0"/>
              </a:rPr>
              <a:t>Expiration Date</a:t>
            </a:r>
          </a:p>
        </p:txBody>
      </p:sp>
      <p:sp>
        <p:nvSpPr>
          <p:cNvPr id="32781" name="Rectangle 13"/>
          <p:cNvSpPr>
            <a:spLocks noChangeArrowheads="1"/>
          </p:cNvSpPr>
          <p:nvPr/>
        </p:nvSpPr>
        <p:spPr bwMode="auto">
          <a:xfrm>
            <a:off x="457200" y="152400"/>
            <a:ext cx="84582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0" rIns="0" bIns="0" anchor="ctr"/>
          <a:lstStyle/>
          <a:p>
            <a:pPr algn="ctr" eaLnBrk="1" hangingPunct="1">
              <a:defRPr/>
            </a:pPr>
            <a:r>
              <a:rPr lang="en-US" sz="4000">
                <a:solidFill>
                  <a:schemeClr val="tx2"/>
                </a:solidFill>
                <a:latin typeface="Arial" charset="0"/>
                <a:ea typeface="ＭＳ Ｐゴシック" charset="0"/>
              </a:rPr>
              <a:t>Changing Volatility</a:t>
            </a:r>
          </a:p>
        </p:txBody>
      </p:sp>
      <p:sp>
        <p:nvSpPr>
          <p:cNvPr id="49165" name="Freeform 14"/>
          <p:cNvSpPr>
            <a:spLocks/>
          </p:cNvSpPr>
          <p:nvPr/>
        </p:nvSpPr>
        <p:spPr bwMode="auto">
          <a:xfrm>
            <a:off x="1828800" y="4343400"/>
            <a:ext cx="5257800" cy="914400"/>
          </a:xfrm>
          <a:custGeom>
            <a:avLst/>
            <a:gdLst>
              <a:gd name="T0" fmla="*/ 0 w 3312"/>
              <a:gd name="T1" fmla="*/ 1451610000 h 576"/>
              <a:gd name="T2" fmla="*/ 2147483647 w 3312"/>
              <a:gd name="T3" fmla="*/ 1209675000 h 576"/>
              <a:gd name="T4" fmla="*/ 2147483647 w 3312"/>
              <a:gd name="T5" fmla="*/ 0 h 576"/>
              <a:gd name="T6" fmla="*/ 0 60000 65536"/>
              <a:gd name="T7" fmla="*/ 0 60000 65536"/>
              <a:gd name="T8" fmla="*/ 0 60000 65536"/>
            </a:gdLst>
            <a:ahLst/>
            <a:cxnLst>
              <a:cxn ang="T6">
                <a:pos x="T0" y="T1"/>
              </a:cxn>
              <a:cxn ang="T7">
                <a:pos x="T2" y="T3"/>
              </a:cxn>
              <a:cxn ang="T8">
                <a:pos x="T4" y="T5"/>
              </a:cxn>
            </a:cxnLst>
            <a:rect l="0" t="0" r="r" b="b"/>
            <a:pathLst>
              <a:path w="3312" h="576">
                <a:moveTo>
                  <a:pt x="0" y="576"/>
                </a:moveTo>
                <a:cubicBezTo>
                  <a:pt x="708" y="576"/>
                  <a:pt x="1416" y="576"/>
                  <a:pt x="1968" y="480"/>
                </a:cubicBezTo>
                <a:cubicBezTo>
                  <a:pt x="2520" y="384"/>
                  <a:pt x="3096" y="80"/>
                  <a:pt x="331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Freeform 15"/>
          <p:cNvSpPr>
            <a:spLocks/>
          </p:cNvSpPr>
          <p:nvPr/>
        </p:nvSpPr>
        <p:spPr bwMode="auto">
          <a:xfrm>
            <a:off x="1828800" y="2057400"/>
            <a:ext cx="5638800" cy="3276600"/>
          </a:xfrm>
          <a:custGeom>
            <a:avLst/>
            <a:gdLst>
              <a:gd name="T0" fmla="*/ 0 w 3552"/>
              <a:gd name="T1" fmla="*/ 2147483647 h 2064"/>
              <a:gd name="T2" fmla="*/ 2147483647 w 3552"/>
              <a:gd name="T3" fmla="*/ 2147483647 h 2064"/>
              <a:gd name="T4" fmla="*/ 2147483647 w 3552"/>
              <a:gd name="T5" fmla="*/ 0 h 2064"/>
              <a:gd name="T6" fmla="*/ 0 60000 65536"/>
              <a:gd name="T7" fmla="*/ 0 60000 65536"/>
              <a:gd name="T8" fmla="*/ 0 60000 65536"/>
            </a:gdLst>
            <a:ahLst/>
            <a:cxnLst>
              <a:cxn ang="T6">
                <a:pos x="T0" y="T1"/>
              </a:cxn>
              <a:cxn ang="T7">
                <a:pos x="T2" y="T3"/>
              </a:cxn>
              <a:cxn ang="T8">
                <a:pos x="T4" y="T5"/>
              </a:cxn>
            </a:cxnLst>
            <a:rect l="0" t="0" r="r" b="b"/>
            <a:pathLst>
              <a:path w="3552" h="2064">
                <a:moveTo>
                  <a:pt x="0" y="2016"/>
                </a:moveTo>
                <a:cubicBezTo>
                  <a:pt x="616" y="2040"/>
                  <a:pt x="1232" y="2064"/>
                  <a:pt x="1824" y="1728"/>
                </a:cubicBezTo>
                <a:cubicBezTo>
                  <a:pt x="2416" y="1392"/>
                  <a:pt x="2984" y="696"/>
                  <a:pt x="355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Factors Affecting Volatility</a:t>
            </a:r>
          </a:p>
        </p:txBody>
      </p:sp>
      <p:sp>
        <p:nvSpPr>
          <p:cNvPr id="33795" name="Rectangle 3"/>
          <p:cNvSpPr>
            <a:spLocks noGrp="1" noChangeArrowheads="1"/>
          </p:cNvSpPr>
          <p:nvPr>
            <p:ph idx="1"/>
          </p:nvPr>
        </p:nvSpPr>
        <p:spPr>
          <a:xfrm>
            <a:off x="536575" y="1525588"/>
            <a:ext cx="8074025" cy="4418012"/>
          </a:xfrm>
        </p:spPr>
        <p:txBody>
          <a:bodyPr/>
          <a:lstStyle/>
          <a:p>
            <a:pPr eaLnBrk="1" hangingPunct="1">
              <a:lnSpc>
                <a:spcPct val="80000"/>
              </a:lnSpc>
              <a:defRPr/>
            </a:pPr>
            <a:r>
              <a:rPr lang="en-US">
                <a:ea typeface="ＭＳ Ｐゴシック" charset="0"/>
              </a:rPr>
              <a:t>Items that affect the real volatility of energy prices:</a:t>
            </a:r>
          </a:p>
          <a:p>
            <a:pPr lvl="1" eaLnBrk="1" hangingPunct="1">
              <a:lnSpc>
                <a:spcPct val="90000"/>
              </a:lnSpc>
              <a:defRPr/>
            </a:pPr>
            <a:r>
              <a:rPr lang="en-US" sz="3200">
                <a:ea typeface="ＭＳ Ｐゴシック" charset="0"/>
              </a:rPr>
              <a:t>Seasonal demand</a:t>
            </a:r>
          </a:p>
          <a:p>
            <a:pPr lvl="1" eaLnBrk="1" hangingPunct="1">
              <a:lnSpc>
                <a:spcPct val="90000"/>
              </a:lnSpc>
              <a:defRPr/>
            </a:pPr>
            <a:r>
              <a:rPr lang="en-US" sz="3200">
                <a:ea typeface="ＭＳ Ｐゴシック" charset="0"/>
              </a:rPr>
              <a:t>Time to expiration</a:t>
            </a:r>
          </a:p>
          <a:p>
            <a:pPr lvl="2" eaLnBrk="1" hangingPunct="1">
              <a:lnSpc>
                <a:spcPct val="90000"/>
              </a:lnSpc>
              <a:defRPr/>
            </a:pPr>
            <a:r>
              <a:rPr lang="en-US" sz="2800">
                <a:ea typeface="ＭＳ Ｐゴシック" charset="0"/>
              </a:rPr>
              <a:t>Months</a:t>
            </a:r>
          </a:p>
          <a:p>
            <a:pPr lvl="2" eaLnBrk="1" hangingPunct="1">
              <a:lnSpc>
                <a:spcPct val="90000"/>
              </a:lnSpc>
              <a:defRPr/>
            </a:pPr>
            <a:r>
              <a:rPr lang="en-US" sz="2800">
                <a:ea typeface="ＭＳ Ｐゴシック" charset="0"/>
              </a:rPr>
              <a:t>Weeks</a:t>
            </a:r>
          </a:p>
          <a:p>
            <a:pPr lvl="2" eaLnBrk="1" hangingPunct="1">
              <a:lnSpc>
                <a:spcPct val="90000"/>
              </a:lnSpc>
              <a:defRPr/>
            </a:pPr>
            <a:r>
              <a:rPr lang="en-US" sz="2800">
                <a:ea typeface="ＭＳ Ｐゴシック" charset="0"/>
              </a:rPr>
              <a:t>Days</a:t>
            </a:r>
          </a:p>
          <a:p>
            <a:pPr lvl="2" eaLnBrk="1" hangingPunct="1">
              <a:lnSpc>
                <a:spcPct val="90000"/>
              </a:lnSpc>
              <a:defRPr/>
            </a:pPr>
            <a:r>
              <a:rPr lang="en-US" sz="2800">
                <a:ea typeface="ＭＳ Ｐゴシック" charset="0"/>
              </a:rPr>
              <a:t>Hours</a:t>
            </a:r>
          </a:p>
        </p:txBody>
      </p:sp>
    </p:spTree>
  </p:cSld>
  <p:clrMapOvr>
    <a:masterClrMapping/>
  </p:clrMapOvr>
  <p:transition>
    <p:check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350838"/>
            <a:ext cx="8458200" cy="639762"/>
          </a:xfrm>
        </p:spPr>
        <p:txBody>
          <a:bodyPr/>
          <a:lstStyle/>
          <a:p>
            <a:pPr eaLnBrk="1" hangingPunct="1">
              <a:defRPr/>
            </a:pPr>
            <a:r>
              <a:rPr lang="en-US" sz="4000">
                <a:solidFill>
                  <a:schemeClr val="tx1"/>
                </a:solidFill>
                <a:latin typeface="Arial" charset="0"/>
                <a:ea typeface="ＭＳ Ｐゴシック" charset="0"/>
              </a:rPr>
              <a:t>Volatility Summary</a:t>
            </a:r>
          </a:p>
        </p:txBody>
      </p:sp>
      <p:sp>
        <p:nvSpPr>
          <p:cNvPr id="34819" name="Rectangle 3"/>
          <p:cNvSpPr>
            <a:spLocks noGrp="1" noChangeArrowheads="1"/>
          </p:cNvSpPr>
          <p:nvPr>
            <p:ph idx="1"/>
          </p:nvPr>
        </p:nvSpPr>
        <p:spPr>
          <a:xfrm>
            <a:off x="533400" y="1371600"/>
            <a:ext cx="8077200" cy="4724400"/>
          </a:xfrm>
        </p:spPr>
        <p:txBody>
          <a:bodyPr/>
          <a:lstStyle/>
          <a:p>
            <a:pPr eaLnBrk="1" hangingPunct="1"/>
            <a:r>
              <a:rPr lang="en-US" altLang="en-US" sz="2800" smtClean="0"/>
              <a:t>Volatility is a primary price propagation driver</a:t>
            </a:r>
          </a:p>
          <a:p>
            <a:pPr eaLnBrk="1" hangingPunct="1"/>
            <a:endParaRPr lang="en-US" altLang="en-US" sz="2800" smtClean="0"/>
          </a:p>
          <a:p>
            <a:pPr eaLnBrk="1" hangingPunct="1"/>
            <a:r>
              <a:rPr lang="en-US" altLang="en-US" sz="2800" smtClean="0"/>
              <a:t>Historic volatility and Implied Volatility both have pros and cons.  Knowing when to use each is critical for proper risk management</a:t>
            </a:r>
          </a:p>
          <a:p>
            <a:pPr eaLnBrk="1" hangingPunct="1">
              <a:buFontTx/>
              <a:buNone/>
            </a:pPr>
            <a:endParaRPr lang="en-US" altLang="en-US" sz="2800" smtClean="0"/>
          </a:p>
          <a:p>
            <a:pPr eaLnBrk="1" hangingPunct="1"/>
            <a:r>
              <a:rPr lang="en-US" altLang="en-US" sz="2800" smtClean="0"/>
              <a:t>Volatility changes along the forward curve and as strike prices </a:t>
            </a:r>
            <a:r>
              <a:rPr lang="ja-JP" altLang="en-US" sz="2800" smtClean="0"/>
              <a:t>“</a:t>
            </a:r>
            <a:r>
              <a:rPr lang="en-US" altLang="ja-JP" sz="2800" smtClean="0"/>
              <a:t>stray</a:t>
            </a:r>
            <a:r>
              <a:rPr lang="ja-JP" altLang="en-US" sz="2800" smtClean="0"/>
              <a:t>”</a:t>
            </a:r>
            <a:r>
              <a:rPr lang="en-US" altLang="ja-JP" sz="2800" smtClean="0"/>
              <a:t> from at-the-money options, creating a volatility surface</a:t>
            </a:r>
            <a:endParaRPr lang="en-US" altLang="en-US" sz="280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Correlation and Volatility</a:t>
            </a:r>
            <a:endParaRPr lang="en-US" sz="4000">
              <a:solidFill>
                <a:schemeClr val="accent2"/>
              </a:solidFill>
              <a:latin typeface="Arial" charset="0"/>
              <a:ea typeface="ＭＳ Ｐゴシック" charset="0"/>
            </a:endParaRPr>
          </a:p>
        </p:txBody>
      </p:sp>
      <p:sp>
        <p:nvSpPr>
          <p:cNvPr id="35843" name="Rectangle 3"/>
          <p:cNvSpPr>
            <a:spLocks noGrp="1" noChangeArrowheads="1"/>
          </p:cNvSpPr>
          <p:nvPr>
            <p:ph idx="1"/>
          </p:nvPr>
        </p:nvSpPr>
        <p:spPr/>
        <p:txBody>
          <a:bodyPr/>
          <a:lstStyle/>
          <a:p>
            <a:pPr eaLnBrk="1" hangingPunct="1">
              <a:lnSpc>
                <a:spcPct val="90000"/>
              </a:lnSpc>
            </a:pPr>
            <a:r>
              <a:rPr lang="en-US" altLang="en-US" sz="2800" smtClean="0"/>
              <a:t>Volatility – amount of variability in the returns of a particular asset</a:t>
            </a:r>
          </a:p>
          <a:p>
            <a:pPr eaLnBrk="1" hangingPunct="1">
              <a:lnSpc>
                <a:spcPct val="90000"/>
              </a:lnSpc>
            </a:pPr>
            <a:r>
              <a:rPr lang="en-US" altLang="en-US" sz="2800" smtClean="0"/>
              <a:t>Correlation – Least-squares measure of association between two assets</a:t>
            </a:r>
          </a:p>
          <a:p>
            <a:pPr lvl="1" eaLnBrk="1" hangingPunct="1">
              <a:lnSpc>
                <a:spcPct val="90000"/>
              </a:lnSpc>
            </a:pPr>
            <a:r>
              <a:rPr lang="en-US" altLang="en-US" sz="2400" smtClean="0"/>
              <a:t>Historical:  Amount of historical association between moves of the two markets</a:t>
            </a:r>
          </a:p>
          <a:p>
            <a:pPr lvl="1" eaLnBrk="1" hangingPunct="1">
              <a:lnSpc>
                <a:spcPct val="90000"/>
              </a:lnSpc>
            </a:pPr>
            <a:r>
              <a:rPr lang="en-US" altLang="en-US" sz="2400" smtClean="0"/>
              <a:t>Implied:  The correlation parameter derived from the option prices of two components.  There exists a correlation for every maturity</a:t>
            </a:r>
          </a:p>
          <a:p>
            <a:pPr eaLnBrk="1" hangingPunct="1">
              <a:lnSpc>
                <a:spcPct val="90000"/>
              </a:lnSpc>
            </a:pPr>
            <a:r>
              <a:rPr lang="en-US" altLang="en-US" sz="2800" smtClean="0"/>
              <a:t>Example – Correlation between two futures contracts of differing maturity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Notes on Correlation</a:t>
            </a:r>
            <a:endParaRPr lang="en-US" sz="4000">
              <a:solidFill>
                <a:schemeClr val="accent2"/>
              </a:solidFill>
              <a:latin typeface="Arial" charset="0"/>
              <a:ea typeface="ＭＳ Ｐゴシック" charset="0"/>
            </a:endParaRPr>
          </a:p>
        </p:txBody>
      </p:sp>
      <p:sp>
        <p:nvSpPr>
          <p:cNvPr id="36867" name="Rectangle 3"/>
          <p:cNvSpPr>
            <a:spLocks noGrp="1" noChangeArrowheads="1"/>
          </p:cNvSpPr>
          <p:nvPr>
            <p:ph type="body" sz="half" idx="1"/>
          </p:nvPr>
        </p:nvSpPr>
        <p:spPr>
          <a:xfrm>
            <a:off x="457200" y="1371600"/>
            <a:ext cx="8305800" cy="4724400"/>
          </a:xfrm>
        </p:spPr>
        <p:txBody>
          <a:bodyPr/>
          <a:lstStyle/>
          <a:p>
            <a:pPr marL="0" indent="0" eaLnBrk="1" hangingPunct="1">
              <a:defRPr/>
            </a:pPr>
            <a:r>
              <a:rPr lang="en-US" sz="2800">
                <a:ea typeface="ＭＳ Ｐゴシック" charset="0"/>
              </a:rPr>
              <a:t>Assets A &amp; B are 100% correlated.  If A moves by 1%, how much should B move by?</a:t>
            </a:r>
          </a:p>
          <a:p>
            <a:pPr marL="457200" lvl="1" indent="0" eaLnBrk="1" hangingPunct="1">
              <a:defRPr/>
            </a:pPr>
            <a:r>
              <a:rPr lang="en-US" sz="2400">
                <a:ea typeface="ＭＳ Ｐゴシック" charset="0"/>
              </a:rPr>
              <a:t>Answer:  Depends</a:t>
            </a:r>
          </a:p>
          <a:p>
            <a:pPr marL="457200" lvl="1" indent="0" eaLnBrk="1" hangingPunct="1">
              <a:defRPr/>
            </a:pPr>
            <a:endParaRPr lang="en-US" sz="2400">
              <a:ea typeface="ＭＳ Ｐゴシック" charset="0"/>
            </a:endParaRPr>
          </a:p>
          <a:p>
            <a:pPr marL="0" indent="0" eaLnBrk="1" hangingPunct="1">
              <a:defRPr/>
            </a:pPr>
            <a:r>
              <a:rPr lang="en-US" sz="2800">
                <a:ea typeface="ＭＳ Ｐゴシック" charset="0"/>
              </a:rPr>
              <a:t>If A &amp; B have the same volatility, they should move by the same amount</a:t>
            </a:r>
          </a:p>
          <a:p>
            <a:pPr marL="457200" lvl="1" indent="0" eaLnBrk="1" hangingPunct="1">
              <a:defRPr/>
            </a:pPr>
            <a:endParaRPr lang="en-US" sz="2400">
              <a:ea typeface="ＭＳ Ｐゴシック" charset="0"/>
            </a:endParaRPr>
          </a:p>
          <a:p>
            <a:pPr marL="0" indent="0" eaLnBrk="1" hangingPunct="1">
              <a:defRPr/>
            </a:pPr>
            <a:r>
              <a:rPr lang="en-US" sz="2800">
                <a:ea typeface="ＭＳ Ｐゴシック" charset="0"/>
              </a:rPr>
              <a:t> To calculate implied correlation</a:t>
            </a:r>
          </a:p>
        </p:txBody>
      </p:sp>
      <p:graphicFrame>
        <p:nvGraphicFramePr>
          <p:cNvPr id="55299" name="Object 4"/>
          <p:cNvGraphicFramePr>
            <a:graphicFrameLocks noGrp="1" noChangeAspect="1"/>
          </p:cNvGraphicFramePr>
          <p:nvPr>
            <p:ph sz="half" idx="2"/>
          </p:nvPr>
        </p:nvGraphicFramePr>
        <p:xfrm>
          <a:off x="3200400" y="5281613"/>
          <a:ext cx="3275013" cy="995362"/>
        </p:xfrm>
        <a:graphic>
          <a:graphicData uri="http://schemas.openxmlformats.org/presentationml/2006/ole">
            <mc:AlternateContent xmlns:mc="http://schemas.openxmlformats.org/markup-compatibility/2006">
              <mc:Choice xmlns:v="urn:schemas-microsoft-com:vml" Requires="v">
                <p:oleObj spid="_x0000_s55300" name="Equation" r:id="rId3" imgW="1586811" imgH="482391" progId="Equation.3">
                  <p:embed/>
                </p:oleObj>
              </mc:Choice>
              <mc:Fallback>
                <p:oleObj name="Equation" r:id="rId3" imgW="1586811" imgH="482391" progId="Equation.3">
                  <p:embed/>
                  <p:pic>
                    <p:nvPicPr>
                      <p:cNvPr id="0"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281613"/>
                        <a:ext cx="3275013" cy="9953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Calculating Historical Volatility and Historical Correlation</a:t>
            </a:r>
            <a:endParaRPr lang="en-US" sz="4000">
              <a:solidFill>
                <a:schemeClr val="accent2"/>
              </a:solidFill>
              <a:latin typeface="Arial" charset="0"/>
              <a:ea typeface="ＭＳ Ｐゴシック" charset="0"/>
            </a:endParaRPr>
          </a:p>
        </p:txBody>
      </p:sp>
      <p:sp>
        <p:nvSpPr>
          <p:cNvPr id="37891" name="Rectangle 3"/>
          <p:cNvSpPr>
            <a:spLocks noGrp="1" noChangeArrowheads="1"/>
          </p:cNvSpPr>
          <p:nvPr>
            <p:ph type="body" sz="half" idx="1"/>
          </p:nvPr>
        </p:nvSpPr>
        <p:spPr>
          <a:xfrm>
            <a:off x="457200" y="1371600"/>
            <a:ext cx="7848600" cy="4724400"/>
          </a:xfrm>
        </p:spPr>
        <p:txBody>
          <a:bodyPr/>
          <a:lstStyle/>
          <a:p>
            <a:pPr eaLnBrk="1" hangingPunct="1">
              <a:defRPr/>
            </a:pPr>
            <a:r>
              <a:rPr lang="en-US" sz="2800">
                <a:ea typeface="ＭＳ Ｐゴシック" charset="0"/>
              </a:rPr>
              <a:t>Return:</a:t>
            </a:r>
          </a:p>
          <a:p>
            <a:pPr eaLnBrk="1" hangingPunct="1">
              <a:defRPr/>
            </a:pPr>
            <a:endParaRPr lang="en-US" sz="2800">
              <a:ea typeface="ＭＳ Ｐゴシック" charset="0"/>
            </a:endParaRPr>
          </a:p>
          <a:p>
            <a:pPr eaLnBrk="1" hangingPunct="1">
              <a:defRPr/>
            </a:pPr>
            <a:endParaRPr lang="en-US" sz="2800">
              <a:ea typeface="ＭＳ Ｐゴシック" charset="0"/>
            </a:endParaRPr>
          </a:p>
          <a:p>
            <a:pPr eaLnBrk="1" hangingPunct="1">
              <a:defRPr/>
            </a:pPr>
            <a:r>
              <a:rPr lang="en-US" sz="2800">
                <a:ea typeface="ＭＳ Ｐゴシック" charset="0"/>
              </a:rPr>
              <a:t>Volatility:</a:t>
            </a:r>
          </a:p>
          <a:p>
            <a:pPr eaLnBrk="1" hangingPunct="1">
              <a:defRPr/>
            </a:pPr>
            <a:endParaRPr lang="en-US" sz="2800">
              <a:ea typeface="ＭＳ Ｐゴシック" charset="0"/>
            </a:endParaRPr>
          </a:p>
          <a:p>
            <a:pPr eaLnBrk="1" hangingPunct="1">
              <a:defRPr/>
            </a:pPr>
            <a:endParaRPr lang="en-US" sz="2800">
              <a:ea typeface="ＭＳ Ｐゴシック" charset="0"/>
            </a:endParaRPr>
          </a:p>
          <a:p>
            <a:pPr eaLnBrk="1" hangingPunct="1">
              <a:defRPr/>
            </a:pPr>
            <a:r>
              <a:rPr lang="en-US" sz="2800">
                <a:ea typeface="ＭＳ Ｐゴシック" charset="0"/>
              </a:rPr>
              <a:t>Correlation:</a:t>
            </a:r>
          </a:p>
        </p:txBody>
      </p:sp>
      <p:graphicFrame>
        <p:nvGraphicFramePr>
          <p:cNvPr id="56323" name="Object 4"/>
          <p:cNvGraphicFramePr>
            <a:graphicFrameLocks noGrp="1" noChangeAspect="1"/>
          </p:cNvGraphicFramePr>
          <p:nvPr>
            <p:ph sz="quarter" idx="2"/>
          </p:nvPr>
        </p:nvGraphicFramePr>
        <p:xfrm>
          <a:off x="3200400" y="1371600"/>
          <a:ext cx="1979613" cy="1003300"/>
        </p:xfrm>
        <a:graphic>
          <a:graphicData uri="http://schemas.openxmlformats.org/presentationml/2006/ole">
            <mc:AlternateContent xmlns:mc="http://schemas.openxmlformats.org/markup-compatibility/2006">
              <mc:Choice xmlns:v="urn:schemas-microsoft-com:vml" Requires="v">
                <p:oleObj spid="_x0000_s56327" name="Equation" r:id="rId4" imgW="952087" imgH="482391" progId="Equation.3">
                  <p:embed/>
                </p:oleObj>
              </mc:Choice>
              <mc:Fallback>
                <p:oleObj name="Equation" r:id="rId4" imgW="952087" imgH="482391" progId="Equation.3">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371600"/>
                        <a:ext cx="1979613" cy="10033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4" name="Object 5"/>
          <p:cNvGraphicFramePr>
            <a:graphicFrameLocks noGrp="1" noChangeAspect="1"/>
          </p:cNvGraphicFramePr>
          <p:nvPr>
            <p:ph sz="quarter" idx="3"/>
          </p:nvPr>
        </p:nvGraphicFramePr>
        <p:xfrm>
          <a:off x="3200400" y="2971800"/>
          <a:ext cx="1979613" cy="942975"/>
        </p:xfrm>
        <a:graphic>
          <a:graphicData uri="http://schemas.openxmlformats.org/presentationml/2006/ole">
            <mc:AlternateContent xmlns:mc="http://schemas.openxmlformats.org/markup-compatibility/2006">
              <mc:Choice xmlns:v="urn:schemas-microsoft-com:vml" Requires="v">
                <p:oleObj spid="_x0000_s56328" name="Equation" r:id="rId6" imgW="1066800" imgH="508000" progId="Equation.3">
                  <p:embed/>
                </p:oleObj>
              </mc:Choice>
              <mc:Fallback>
                <p:oleObj name="Equation" r:id="rId6" imgW="1066800" imgH="508000" progId="Equation.3">
                  <p:embed/>
                  <p:pic>
                    <p:nvPicPr>
                      <p:cNvPr id="0" name="Object 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971800"/>
                        <a:ext cx="1979613" cy="942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Text Box 7"/>
          <p:cNvSpPr txBox="1">
            <a:spLocks noChangeArrowheads="1"/>
          </p:cNvSpPr>
          <p:nvPr/>
        </p:nvSpPr>
        <p:spPr bwMode="auto">
          <a:xfrm>
            <a:off x="365125" y="5853113"/>
            <a:ext cx="47148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Times New Roman" charset="0"/>
                <a:ea typeface="ＭＳ Ｐゴシック" charset="0"/>
              </a:defRPr>
            </a:lvl1pPr>
            <a:lvl2pPr marL="742950" indent="-285750">
              <a:defRPr sz="2000">
                <a:solidFill>
                  <a:schemeClr val="tx1"/>
                </a:solidFill>
                <a:latin typeface="Times New Roman" charset="0"/>
                <a:ea typeface="ＭＳ Ｐゴシック" charset="0"/>
              </a:defRPr>
            </a:lvl2pPr>
            <a:lvl3pPr marL="1143000" indent="-228600">
              <a:defRPr sz="2000">
                <a:solidFill>
                  <a:schemeClr val="tx1"/>
                </a:solidFill>
                <a:latin typeface="Times New Roman" charset="0"/>
                <a:ea typeface="ＭＳ Ｐゴシック" charset="0"/>
              </a:defRPr>
            </a:lvl3pPr>
            <a:lvl4pPr marL="1600200" indent="-228600">
              <a:defRPr sz="2000">
                <a:solidFill>
                  <a:schemeClr val="tx1"/>
                </a:solidFill>
                <a:latin typeface="Times New Roman" charset="0"/>
                <a:ea typeface="ＭＳ Ｐゴシック" charset="0"/>
              </a:defRPr>
            </a:lvl4pPr>
            <a:lvl5pPr marL="2057400" indent="-228600">
              <a:defRPr sz="2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000">
                <a:solidFill>
                  <a:schemeClr val="tx1"/>
                </a:solidFill>
                <a:latin typeface="Times New Roman" charset="0"/>
                <a:ea typeface="ＭＳ Ｐゴシック" charset="0"/>
              </a:defRPr>
            </a:lvl9pPr>
          </a:lstStyle>
          <a:p>
            <a:pPr>
              <a:defRPr/>
            </a:pPr>
            <a:r>
              <a:rPr lang="en-US" sz="1600" smtClean="0"/>
              <a:t>Note:  Volatility calculation assumes mean return = 0%</a:t>
            </a:r>
          </a:p>
        </p:txBody>
      </p:sp>
      <p:graphicFrame>
        <p:nvGraphicFramePr>
          <p:cNvPr id="56326" name="Object 8"/>
          <p:cNvGraphicFramePr>
            <a:graphicFrameLocks noChangeAspect="1"/>
          </p:cNvGraphicFramePr>
          <p:nvPr/>
        </p:nvGraphicFramePr>
        <p:xfrm>
          <a:off x="3160713" y="4416425"/>
          <a:ext cx="2097087" cy="1244600"/>
        </p:xfrm>
        <a:graphic>
          <a:graphicData uri="http://schemas.openxmlformats.org/presentationml/2006/ole">
            <mc:AlternateContent xmlns:mc="http://schemas.openxmlformats.org/markup-compatibility/2006">
              <mc:Choice xmlns:v="urn:schemas-microsoft-com:vml" Requires="v">
                <p:oleObj spid="_x0000_s56329" name="Equation" r:id="rId8" imgW="1155700" imgH="685800" progId="Equation.3">
                  <p:embed/>
                </p:oleObj>
              </mc:Choice>
              <mc:Fallback>
                <p:oleObj name="Equation" r:id="rId8" imgW="1155700" imgH="6858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0713" y="4416425"/>
                        <a:ext cx="2097087" cy="124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50838"/>
            <a:ext cx="8458200" cy="639762"/>
          </a:xfrm>
        </p:spPr>
        <p:txBody>
          <a:bodyPr/>
          <a:lstStyle/>
          <a:p>
            <a:pPr eaLnBrk="1" hangingPunct="1">
              <a:defRPr/>
            </a:pPr>
            <a:r>
              <a:rPr lang="en-US" sz="4000">
                <a:solidFill>
                  <a:schemeClr val="tx1"/>
                </a:solidFill>
                <a:latin typeface="Arial" charset="0"/>
                <a:ea typeface="ＭＳ Ｐゴシック" charset="0"/>
              </a:rPr>
              <a:t>Mathematical Notes on Correlation</a:t>
            </a:r>
          </a:p>
        </p:txBody>
      </p:sp>
      <p:sp>
        <p:nvSpPr>
          <p:cNvPr id="38915" name="Rectangle 6"/>
          <p:cNvSpPr>
            <a:spLocks noGrp="1" noChangeArrowheads="1"/>
          </p:cNvSpPr>
          <p:nvPr>
            <p:ph type="body" sz="half" idx="1"/>
          </p:nvPr>
        </p:nvSpPr>
        <p:spPr>
          <a:xfrm>
            <a:off x="457200" y="1371600"/>
            <a:ext cx="8382000" cy="4724400"/>
          </a:xfrm>
        </p:spPr>
        <p:txBody>
          <a:bodyPr/>
          <a:lstStyle/>
          <a:p>
            <a:pPr eaLnBrk="1" hangingPunct="1">
              <a:buFontTx/>
              <a:buNone/>
              <a:defRPr/>
            </a:pPr>
            <a:r>
              <a:rPr lang="en-US" sz="2800">
                <a:ea typeface="ＭＳ Ｐゴシック" charset="0"/>
              </a:rPr>
              <a:t>A variance-covariance matrix, </a:t>
            </a:r>
            <a:r>
              <a:rPr lang="en-US" sz="2800" b="1">
                <a:latin typeface="Symbol" charset="0"/>
                <a:ea typeface="ＭＳ Ｐゴシック" charset="0"/>
              </a:rPr>
              <a:t>W</a:t>
            </a:r>
            <a:r>
              <a:rPr lang="en-US" sz="2800">
                <a:latin typeface="Symbol" charset="0"/>
                <a:ea typeface="ＭＳ Ｐゴシック" charset="0"/>
              </a:rPr>
              <a:t>, </a:t>
            </a:r>
            <a:r>
              <a:rPr lang="en-US" sz="2800">
                <a:ea typeface="ＭＳ Ｐゴシック" charset="0"/>
              </a:rPr>
              <a:t>is internally consistent if the positive semi-definite condition</a:t>
            </a:r>
          </a:p>
          <a:p>
            <a:pPr eaLnBrk="1" hangingPunct="1">
              <a:buFontTx/>
              <a:buNone/>
              <a:defRPr/>
            </a:pPr>
            <a:endParaRPr lang="en-US" sz="2800">
              <a:ea typeface="ＭＳ Ｐゴシック" charset="0"/>
            </a:endParaRPr>
          </a:p>
          <a:p>
            <a:pPr eaLnBrk="1" hangingPunct="1">
              <a:buFontTx/>
              <a:buNone/>
              <a:defRPr/>
            </a:pPr>
            <a:r>
              <a:rPr lang="en-US" sz="2800">
                <a:ea typeface="ＭＳ Ｐゴシック" charset="0"/>
              </a:rPr>
              <a:t>	</a:t>
            </a:r>
          </a:p>
          <a:p>
            <a:pPr eaLnBrk="1" hangingPunct="1">
              <a:buFontTx/>
              <a:buNone/>
              <a:defRPr/>
            </a:pPr>
            <a:r>
              <a:rPr lang="en-US" sz="2800">
                <a:ea typeface="ＭＳ Ｐゴシック" charset="0"/>
              </a:rPr>
              <a:t>	for all vectors </a:t>
            </a:r>
            <a:r>
              <a:rPr lang="en-US" sz="2800" b="1">
                <a:ea typeface="ＭＳ Ｐゴシック" charset="0"/>
              </a:rPr>
              <a:t>w</a:t>
            </a:r>
            <a:endParaRPr lang="en-US" sz="2800">
              <a:ea typeface="ＭＳ Ｐゴシック" charset="0"/>
            </a:endParaRPr>
          </a:p>
          <a:p>
            <a:pPr eaLnBrk="1" hangingPunct="1">
              <a:buFontTx/>
              <a:buNone/>
              <a:defRPr/>
            </a:pPr>
            <a:r>
              <a:rPr lang="en-US" sz="2800">
                <a:ea typeface="ＭＳ Ｐゴシック" charset="0"/>
              </a:rPr>
              <a:t>The matrix below is not internally consistent</a:t>
            </a:r>
          </a:p>
          <a:p>
            <a:pPr eaLnBrk="1" hangingPunct="1">
              <a:defRPr/>
            </a:pPr>
            <a:endParaRPr lang="en-US" sz="2800">
              <a:ea typeface="ＭＳ Ｐゴシック" charset="0"/>
            </a:endParaRPr>
          </a:p>
        </p:txBody>
      </p:sp>
      <p:graphicFrame>
        <p:nvGraphicFramePr>
          <p:cNvPr id="58371" name="Object 7"/>
          <p:cNvGraphicFramePr>
            <a:graphicFrameLocks/>
          </p:cNvGraphicFramePr>
          <p:nvPr/>
        </p:nvGraphicFramePr>
        <p:xfrm>
          <a:off x="2895600" y="2438400"/>
          <a:ext cx="3667125" cy="838200"/>
        </p:xfrm>
        <a:graphic>
          <a:graphicData uri="http://schemas.openxmlformats.org/presentationml/2006/ole">
            <mc:AlternateContent xmlns:mc="http://schemas.openxmlformats.org/markup-compatibility/2006">
              <mc:Choice xmlns:v="urn:schemas-microsoft-com:vml" Requires="v">
                <p:oleObj spid="_x0000_s58373" name="Equation" r:id="rId3" imgW="685920" imgH="180855" progId="Equation.2">
                  <p:embed/>
                </p:oleObj>
              </mc:Choice>
              <mc:Fallback>
                <p:oleObj name="Equation" r:id="rId3" imgW="685920" imgH="180855" progId="Equation.2">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438400"/>
                        <a:ext cx="36671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8372" name="Object 8"/>
          <p:cNvGraphicFramePr>
            <a:graphicFrameLocks/>
          </p:cNvGraphicFramePr>
          <p:nvPr/>
        </p:nvGraphicFramePr>
        <p:xfrm>
          <a:off x="3276600" y="4648200"/>
          <a:ext cx="2438400" cy="1524000"/>
        </p:xfrm>
        <a:graphic>
          <a:graphicData uri="http://schemas.openxmlformats.org/presentationml/2006/ole">
            <mc:AlternateContent xmlns:mc="http://schemas.openxmlformats.org/markup-compatibility/2006">
              <mc:Choice xmlns:v="urn:schemas-microsoft-com:vml" Requires="v">
                <p:oleObj spid="_x0000_s58374" name="Equation" r:id="rId5" imgW="990683" imgH="714244" progId="Equation.2">
                  <p:embed/>
                </p:oleObj>
              </mc:Choice>
              <mc:Fallback>
                <p:oleObj name="Equation" r:id="rId5" imgW="990683" imgH="714244" progId="Equation.2">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648200"/>
                        <a:ext cx="2438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Final Notes I</a:t>
            </a:r>
            <a:endParaRPr lang="en-US" sz="4000">
              <a:solidFill>
                <a:schemeClr val="accent2"/>
              </a:solidFill>
              <a:latin typeface="Arial" charset="0"/>
              <a:ea typeface="ＭＳ Ｐゴシック" charset="0"/>
            </a:endParaRPr>
          </a:p>
        </p:txBody>
      </p:sp>
      <p:sp>
        <p:nvSpPr>
          <p:cNvPr id="39939" name="Rectangle 3"/>
          <p:cNvSpPr>
            <a:spLocks noGrp="1" noChangeArrowheads="1"/>
          </p:cNvSpPr>
          <p:nvPr>
            <p:ph type="body" sz="half" idx="1"/>
          </p:nvPr>
        </p:nvSpPr>
        <p:spPr>
          <a:xfrm>
            <a:off x="457200" y="1371600"/>
            <a:ext cx="8305800" cy="4724400"/>
          </a:xfrm>
        </p:spPr>
        <p:txBody>
          <a:bodyPr/>
          <a:lstStyle/>
          <a:p>
            <a:pPr eaLnBrk="1" hangingPunct="1"/>
            <a:r>
              <a:rPr lang="en-US" altLang="en-US" sz="2800" smtClean="0"/>
              <a:t>Filtering – Removing/Including data used to calculate correlations should be done with an understanding what occurred and why the data should be included or removed.</a:t>
            </a:r>
          </a:p>
          <a:p>
            <a:pPr lvl="1" eaLnBrk="1" hangingPunct="1"/>
            <a:endParaRPr lang="en-US" altLang="en-US" sz="2400" smtClean="0"/>
          </a:p>
          <a:p>
            <a:pPr eaLnBrk="1" hangingPunct="1"/>
            <a:r>
              <a:rPr lang="en-US" altLang="en-US" sz="2800" smtClean="0"/>
              <a:t>Constant Volatility &amp; Correlation do not exist.  Test your correlation coefficients often.  Correlations are subject to position tenure, mean reversion, and seasonality/cyclicality, just like volatility.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z="4000">
                <a:latin typeface="Arial" charset="0"/>
                <a:ea typeface="ＭＳ Ｐゴシック" charset="0"/>
              </a:rPr>
              <a:t>Final Notes II</a:t>
            </a:r>
            <a:endParaRPr lang="en-US" sz="4000">
              <a:solidFill>
                <a:schemeClr val="accent2"/>
              </a:solidFill>
              <a:latin typeface="Arial" charset="0"/>
              <a:ea typeface="ＭＳ Ｐゴシック" charset="0"/>
            </a:endParaRPr>
          </a:p>
        </p:txBody>
      </p:sp>
      <p:sp>
        <p:nvSpPr>
          <p:cNvPr id="40963" name="Rectangle 3"/>
          <p:cNvSpPr>
            <a:spLocks noGrp="1" noChangeArrowheads="1"/>
          </p:cNvSpPr>
          <p:nvPr>
            <p:ph type="body" sz="half" idx="1"/>
          </p:nvPr>
        </p:nvSpPr>
        <p:spPr>
          <a:xfrm>
            <a:off x="457200" y="1371600"/>
            <a:ext cx="8305800" cy="4114800"/>
          </a:xfrm>
        </p:spPr>
        <p:txBody>
          <a:bodyPr/>
          <a:lstStyle/>
          <a:p>
            <a:pPr eaLnBrk="1" hangingPunct="1">
              <a:lnSpc>
                <a:spcPct val="90000"/>
              </a:lnSpc>
              <a:defRPr/>
            </a:pPr>
            <a:r>
              <a:rPr lang="en-US" sz="2800">
                <a:ea typeface="ＭＳ Ｐゴシック" charset="0"/>
              </a:rPr>
              <a:t>Implied Volatility &amp; Historical Correlation mix like oil and water (or Historical Volatility &amp; Implied Correlation).  Unless you are making salad dressing, do all you can to be consistent between using implied and historical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normAutofit/>
          </a:bodyPr>
          <a:lstStyle/>
          <a:p>
            <a:pPr eaLnBrk="1" hangingPunct="1"/>
            <a:r>
              <a:rPr lang="en-US" altLang="en-US" sz="3600" smtClean="0">
                <a:latin typeface="Arial" panose="020B0604020202020204" pitchFamily="34" charset="0"/>
              </a:rPr>
              <a:t>Greater volatility – </a:t>
            </a:r>
            <a:br>
              <a:rPr lang="en-US" altLang="en-US" sz="3600" smtClean="0">
                <a:latin typeface="Arial" panose="020B0604020202020204" pitchFamily="34" charset="0"/>
              </a:rPr>
            </a:br>
            <a:r>
              <a:rPr lang="en-US" altLang="en-US" sz="3600" smtClean="0">
                <a:latin typeface="Arial" panose="020B0604020202020204" pitchFamily="34" charset="0"/>
              </a:rPr>
              <a:t>Fatter Distribution Tails</a:t>
            </a:r>
          </a:p>
        </p:txBody>
      </p:sp>
      <p:graphicFrame>
        <p:nvGraphicFramePr>
          <p:cNvPr id="11266" name="Object 1027"/>
          <p:cNvGraphicFramePr>
            <a:graphicFrameLocks noChangeAspect="1"/>
          </p:cNvGraphicFramePr>
          <p:nvPr>
            <p:ph idx="4294967295"/>
          </p:nvPr>
        </p:nvGraphicFramePr>
        <p:xfrm>
          <a:off x="876300" y="1371600"/>
          <a:ext cx="7353300" cy="4957763"/>
        </p:xfrm>
        <a:graphic>
          <a:graphicData uri="http://schemas.openxmlformats.org/presentationml/2006/ole">
            <mc:AlternateContent xmlns:mc="http://schemas.openxmlformats.org/markup-compatibility/2006">
              <mc:Choice xmlns:v="urn:schemas-microsoft-com:vml" Requires="v">
                <p:oleObj spid="_x0000_s11267" name="Chart" r:id="rId4" imgW="4775200" imgH="2743200" progId="Excel.Chart.8">
                  <p:embed/>
                </p:oleObj>
              </mc:Choice>
              <mc:Fallback>
                <p:oleObj name="Chart" r:id="rId4" imgW="4775200" imgH="2743200" progId="Excel.Chart.8">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 y="1371600"/>
                        <a:ext cx="7353300" cy="495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z="4400">
                <a:solidFill>
                  <a:schemeClr val="tx1"/>
                </a:solidFill>
                <a:latin typeface="Arial" charset="0"/>
                <a:ea typeface="ＭＳ Ｐゴシック" charset="0"/>
              </a:rPr>
              <a:t>Volatility</a:t>
            </a:r>
          </a:p>
        </p:txBody>
      </p:sp>
      <p:sp>
        <p:nvSpPr>
          <p:cNvPr id="3" name="Rectangle 5"/>
          <p:cNvSpPr>
            <a:spLocks noGrp="1" noChangeArrowheads="1"/>
          </p:cNvSpPr>
          <p:nvPr>
            <p:ph type="ftr" sz="quarter" idx="10"/>
          </p:nvPr>
        </p:nvSpPr>
        <p:spPr>
          <a:noFill/>
        </p:spPr>
        <p:txBody>
          <a:bodyPr/>
          <a:lstStyle/>
          <a:p>
            <a:pPr>
              <a:defRPr/>
            </a:pPr>
            <a:r>
              <a:rPr lang="en-US"/>
              <a:t>Rice Middle Office Certificate of Risk Management</a:t>
            </a:r>
          </a:p>
          <a:p>
            <a:pPr>
              <a:defRPr/>
            </a:pPr>
            <a:r>
              <a:rPr lang="en-US"/>
              <a:t>Confidential</a:t>
            </a:r>
          </a:p>
        </p:txBody>
      </p:sp>
      <p:sp>
        <p:nvSpPr>
          <p:cNvPr id="7171" name="Rectangle 6"/>
          <p:cNvSpPr>
            <a:spLocks noGrp="1" noChangeArrowheads="1"/>
          </p:cNvSpPr>
          <p:nvPr>
            <p:ph type="sldNum" sz="quarter" idx="11"/>
          </p:nvPr>
        </p:nvSpPr>
        <p:spPr>
          <a:xfrm>
            <a:off x="8594725" y="5648325"/>
            <a:ext cx="549275" cy="396875"/>
          </a:xfr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2000">
                <a:solidFill>
                  <a:schemeClr val="tx1"/>
                </a:solidFill>
                <a:latin typeface="Times New Roman" panose="02020603050405020304" pitchFamily="18" charset="0"/>
                <a:ea typeface="MS PGothic" panose="020B0600070205080204" pitchFamily="34" charset="-128"/>
              </a:defRPr>
            </a:lvl1pPr>
            <a:lvl2pPr marL="742950" indent="-285750">
              <a:defRPr sz="2000">
                <a:solidFill>
                  <a:schemeClr val="tx1"/>
                </a:solidFill>
                <a:latin typeface="Times New Roman" panose="02020603050405020304" pitchFamily="18" charset="0"/>
                <a:ea typeface="MS PGothic" panose="020B0600070205080204" pitchFamily="34" charset="-128"/>
              </a:defRPr>
            </a:lvl2pPr>
            <a:lvl3pPr marL="1143000" indent="-228600">
              <a:defRPr sz="2000">
                <a:solidFill>
                  <a:schemeClr val="tx1"/>
                </a:solidFill>
                <a:latin typeface="Times New Roman" panose="02020603050405020304" pitchFamily="18" charset="0"/>
                <a:ea typeface="MS PGothic" panose="020B0600070205080204" pitchFamily="34" charset="-128"/>
              </a:defRPr>
            </a:lvl3pPr>
            <a:lvl4pPr marL="1600200" indent="-228600">
              <a:defRPr sz="2000">
                <a:solidFill>
                  <a:schemeClr val="tx1"/>
                </a:solidFill>
                <a:latin typeface="Times New Roman" panose="02020603050405020304" pitchFamily="18" charset="0"/>
                <a:ea typeface="MS PGothic" panose="020B0600070205080204" pitchFamily="34" charset="-128"/>
              </a:defRPr>
            </a:lvl4pPr>
            <a:lvl5pPr marL="2057400" indent="-228600">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ea typeface="MS PGothic" panose="020B0600070205080204" pitchFamily="34" charset="-128"/>
              </a:defRPr>
            </a:lvl9pPr>
          </a:lstStyle>
          <a:p>
            <a:fld id="{6E02B347-2F29-44A0-88A3-518B385EA900}" type="slidenum">
              <a:rPr lang="en-US" altLang="en-US" sz="1400"/>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458200" cy="639762"/>
          </a:xfrm>
        </p:spPr>
        <p:txBody>
          <a:bodyPr>
            <a:normAutofit fontScale="90000"/>
          </a:bodyPr>
          <a:lstStyle/>
          <a:p>
            <a:pPr eaLnBrk="1" hangingPunct="1">
              <a:defRPr/>
            </a:pPr>
            <a:r>
              <a:rPr lang="en-US" sz="4000">
                <a:solidFill>
                  <a:schemeClr val="tx1"/>
                </a:solidFill>
                <a:latin typeface="Arial" charset="0"/>
                <a:ea typeface="ＭＳ Ｐゴシック" charset="0"/>
              </a:rPr>
              <a:t>Volatility</a:t>
            </a:r>
            <a:r>
              <a:rPr lang="en-US" sz="4400">
                <a:solidFill>
                  <a:schemeClr val="tx1"/>
                </a:solidFill>
                <a:latin typeface="Arial" charset="0"/>
                <a:ea typeface="ＭＳ Ｐゴシック" charset="0"/>
              </a:rPr>
              <a:t> Types</a:t>
            </a:r>
          </a:p>
        </p:txBody>
      </p:sp>
      <p:sp>
        <p:nvSpPr>
          <p:cNvPr id="8195" name="Rectangle 3"/>
          <p:cNvSpPr>
            <a:spLocks noGrp="1" noChangeArrowheads="1"/>
          </p:cNvSpPr>
          <p:nvPr>
            <p:ph idx="1"/>
          </p:nvPr>
        </p:nvSpPr>
        <p:spPr>
          <a:xfrm>
            <a:off x="457200" y="1371600"/>
            <a:ext cx="8458200" cy="4724400"/>
          </a:xfrm>
        </p:spPr>
        <p:txBody>
          <a:bodyPr/>
          <a:lstStyle/>
          <a:p>
            <a:pPr eaLnBrk="1" hangingPunct="1">
              <a:defRPr/>
            </a:pPr>
            <a:r>
              <a:rPr lang="en-US">
                <a:ea typeface="ＭＳ Ｐゴシック" charset="0"/>
              </a:rPr>
              <a:t>Historical Volatility</a:t>
            </a:r>
          </a:p>
          <a:p>
            <a:pPr eaLnBrk="1" hangingPunct="1">
              <a:defRPr/>
            </a:pPr>
            <a:endParaRPr lang="en-US">
              <a:ea typeface="ＭＳ Ｐゴシック" charset="0"/>
            </a:endParaRPr>
          </a:p>
          <a:p>
            <a:pPr eaLnBrk="1" hangingPunct="1">
              <a:defRPr/>
            </a:pPr>
            <a:r>
              <a:rPr lang="en-US">
                <a:ea typeface="ＭＳ Ｐゴシック" charset="0"/>
              </a:rPr>
              <a:t>Implied Volatility</a:t>
            </a:r>
          </a:p>
          <a:p>
            <a:pPr eaLnBrk="1" hangingPunct="1">
              <a:defRPr/>
            </a:pPr>
            <a:endParaRPr lang="en-US">
              <a:ea typeface="ＭＳ Ｐゴシック" charset="0"/>
            </a:endParaRPr>
          </a:p>
          <a:p>
            <a:pPr eaLnBrk="1" hangingPunct="1">
              <a:defRPr/>
            </a:pPr>
            <a:r>
              <a:rPr lang="en-US">
                <a:ea typeface="ＭＳ Ｐゴシック" charset="0"/>
              </a:rPr>
              <a:t>Historical Implied Volatility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84163"/>
            <a:ext cx="8458200" cy="639762"/>
          </a:xfrm>
        </p:spPr>
        <p:txBody>
          <a:bodyPr>
            <a:normAutofit fontScale="90000"/>
          </a:bodyPr>
          <a:lstStyle/>
          <a:p>
            <a:pPr eaLnBrk="1" hangingPunct="1">
              <a:defRPr/>
            </a:pPr>
            <a:r>
              <a:rPr lang="en-US" sz="4000">
                <a:solidFill>
                  <a:schemeClr val="tx1"/>
                </a:solidFill>
                <a:latin typeface="Arial" charset="0"/>
                <a:ea typeface="ＭＳ Ｐゴシック" charset="0"/>
              </a:rPr>
              <a:t>Volatility Types: Historical Volatility</a:t>
            </a:r>
          </a:p>
        </p:txBody>
      </p:sp>
      <p:sp>
        <p:nvSpPr>
          <p:cNvPr id="9219" name="Rectangle 3"/>
          <p:cNvSpPr>
            <a:spLocks noGrp="1" noChangeArrowheads="1"/>
          </p:cNvSpPr>
          <p:nvPr>
            <p:ph idx="1"/>
          </p:nvPr>
        </p:nvSpPr>
        <p:spPr>
          <a:xfrm>
            <a:off x="457200" y="1143000"/>
            <a:ext cx="8153400" cy="5257800"/>
          </a:xfrm>
        </p:spPr>
        <p:txBody>
          <a:bodyPr/>
          <a:lstStyle/>
          <a:p>
            <a:pPr eaLnBrk="1" hangingPunct="1">
              <a:defRPr/>
            </a:pPr>
            <a:r>
              <a:rPr lang="en-US" sz="2800">
                <a:ea typeface="ＭＳ Ｐゴシック" charset="0"/>
              </a:rPr>
              <a:t>Calculated using historical end of day prices</a:t>
            </a:r>
          </a:p>
          <a:p>
            <a:pPr lvl="1" eaLnBrk="1" hangingPunct="1">
              <a:defRPr/>
            </a:pPr>
            <a:r>
              <a:rPr lang="en-US" sz="2400">
                <a:ea typeface="ＭＳ Ｐゴシック" charset="0"/>
              </a:rPr>
              <a:t>Pros:</a:t>
            </a:r>
          </a:p>
          <a:p>
            <a:pPr lvl="2" eaLnBrk="1" hangingPunct="1">
              <a:defRPr/>
            </a:pPr>
            <a:r>
              <a:rPr lang="en-US" sz="2000">
                <a:ea typeface="ＭＳ Ｐゴシック" charset="0"/>
              </a:rPr>
              <a:t>Easy to calculate</a:t>
            </a:r>
          </a:p>
          <a:p>
            <a:pPr lvl="2" eaLnBrk="1" hangingPunct="1">
              <a:defRPr/>
            </a:pPr>
            <a:r>
              <a:rPr lang="en-US" sz="2000">
                <a:ea typeface="ＭＳ Ｐゴシック" charset="0"/>
              </a:rPr>
              <a:t>Often the only data available</a:t>
            </a:r>
          </a:p>
          <a:p>
            <a:pPr lvl="2" eaLnBrk="1" hangingPunct="1">
              <a:defRPr/>
            </a:pPr>
            <a:r>
              <a:rPr lang="en-US" sz="2000">
                <a:ea typeface="ＭＳ Ｐゴシック" charset="0"/>
              </a:rPr>
              <a:t>Useful for volatility approximations when developing models</a:t>
            </a:r>
          </a:p>
          <a:p>
            <a:pPr lvl="1" eaLnBrk="1" hangingPunct="1">
              <a:defRPr/>
            </a:pPr>
            <a:r>
              <a:rPr lang="en-US" sz="2400">
                <a:ea typeface="ＭＳ Ｐゴシック" charset="0"/>
              </a:rPr>
              <a:t>Cons</a:t>
            </a:r>
          </a:p>
          <a:p>
            <a:pPr lvl="2" eaLnBrk="1" hangingPunct="1">
              <a:defRPr/>
            </a:pPr>
            <a:r>
              <a:rPr lang="en-US" sz="2000">
                <a:ea typeface="ＭＳ Ｐゴシック" charset="0"/>
              </a:rPr>
              <a:t>May not accurately price current market behavior</a:t>
            </a:r>
          </a:p>
          <a:p>
            <a:pPr lvl="2" eaLnBrk="1" hangingPunct="1">
              <a:defRPr/>
            </a:pPr>
            <a:r>
              <a:rPr lang="en-US" sz="2000">
                <a:ea typeface="ＭＳ Ｐゴシック" charset="0"/>
              </a:rPr>
              <a:t>Requires assumption that history is an accurate indicator of the future</a:t>
            </a:r>
          </a:p>
          <a:p>
            <a:pPr lvl="2" eaLnBrk="1" hangingPunct="1">
              <a:defRPr/>
            </a:pPr>
            <a:r>
              <a:rPr lang="en-US" sz="2000">
                <a:ea typeface="ＭＳ Ｐゴシック" charset="0"/>
              </a:rPr>
              <a:t>If volatilities shift intra-day because of fundamental shifts in supply and/or demand functions, historic volatility is worthless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50838"/>
            <a:ext cx="8382000" cy="639762"/>
          </a:xfrm>
        </p:spPr>
        <p:txBody>
          <a:bodyPr>
            <a:normAutofit fontScale="90000"/>
          </a:bodyPr>
          <a:lstStyle/>
          <a:p>
            <a:pPr eaLnBrk="1" hangingPunct="1">
              <a:defRPr/>
            </a:pPr>
            <a:r>
              <a:rPr lang="en-US" sz="4000">
                <a:solidFill>
                  <a:schemeClr val="tx1"/>
                </a:solidFill>
                <a:latin typeface="Arial" charset="0"/>
                <a:ea typeface="ＭＳ Ｐゴシック" charset="0"/>
              </a:rPr>
              <a:t>Volatility Types: Implied Volatility</a:t>
            </a:r>
          </a:p>
        </p:txBody>
      </p:sp>
      <p:sp>
        <p:nvSpPr>
          <p:cNvPr id="10243" name="Rectangle 3"/>
          <p:cNvSpPr>
            <a:spLocks noGrp="1" noChangeArrowheads="1"/>
          </p:cNvSpPr>
          <p:nvPr>
            <p:ph idx="1"/>
          </p:nvPr>
        </p:nvSpPr>
        <p:spPr>
          <a:xfrm>
            <a:off x="457200" y="1143000"/>
            <a:ext cx="8458200" cy="5181600"/>
          </a:xfrm>
        </p:spPr>
        <p:txBody>
          <a:bodyPr/>
          <a:lstStyle/>
          <a:p>
            <a:pPr eaLnBrk="1" hangingPunct="1">
              <a:defRPr/>
            </a:pPr>
            <a:r>
              <a:rPr lang="en-US">
                <a:ea typeface="ＭＳ Ｐゴシック" charset="0"/>
              </a:rPr>
              <a:t>Calculated by inputting all of the inputs into an option calculator and iterating the volatility until the correct price is calculated</a:t>
            </a:r>
          </a:p>
          <a:p>
            <a:pPr lvl="1" eaLnBrk="1" hangingPunct="1">
              <a:defRPr/>
            </a:pPr>
            <a:r>
              <a:rPr lang="en-US">
                <a:ea typeface="ＭＳ Ｐゴシック" charset="0"/>
              </a:rPr>
              <a:t>Pros:</a:t>
            </a:r>
          </a:p>
          <a:p>
            <a:pPr lvl="2" eaLnBrk="1" hangingPunct="1">
              <a:defRPr/>
            </a:pPr>
            <a:r>
              <a:rPr lang="en-US">
                <a:ea typeface="ＭＳ Ｐゴシック" charset="0"/>
              </a:rPr>
              <a:t>For equities, works best for risk management</a:t>
            </a:r>
          </a:p>
          <a:p>
            <a:pPr lvl="2" eaLnBrk="1" hangingPunct="1">
              <a:defRPr/>
            </a:pPr>
            <a:r>
              <a:rPr lang="en-US">
                <a:ea typeface="ＭＳ Ｐゴシック" charset="0"/>
              </a:rPr>
              <a:t>Optimal for correctly pricing options</a:t>
            </a:r>
          </a:p>
          <a:p>
            <a:pPr lvl="1" eaLnBrk="1" hangingPunct="1">
              <a:defRPr/>
            </a:pPr>
            <a:r>
              <a:rPr lang="en-US">
                <a:ea typeface="ＭＳ Ｐゴシック" charset="0"/>
              </a:rPr>
              <a:t>Cons</a:t>
            </a:r>
          </a:p>
          <a:p>
            <a:pPr lvl="2" eaLnBrk="1" hangingPunct="1">
              <a:defRPr/>
            </a:pPr>
            <a:r>
              <a:rPr lang="en-US">
                <a:ea typeface="ＭＳ Ｐゴシック" charset="0"/>
              </a:rPr>
              <a:t>For energy, does not accurately value forward period volatility for ST VaR anaysis</a:t>
            </a:r>
          </a:p>
          <a:p>
            <a:pPr lvl="2" eaLnBrk="1" hangingPunct="1">
              <a:defRPr/>
            </a:pPr>
            <a:r>
              <a:rPr lang="en-US">
                <a:ea typeface="ＭＳ Ｐゴシック" charset="0"/>
              </a:rPr>
              <a:t>Must work with broker information</a:t>
            </a:r>
          </a:p>
          <a:p>
            <a:pPr lvl="2" eaLnBrk="1" hangingPunct="1">
              <a:defRPr/>
            </a:pPr>
            <a:r>
              <a:rPr lang="en-US">
                <a:ea typeface="ＭＳ Ｐゴシック" charset="0"/>
              </a:rPr>
              <a:t>Impossible to calculate from  historic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normAutofit fontScale="90000"/>
          </a:bodyPr>
          <a:lstStyle/>
          <a:p>
            <a:pPr eaLnBrk="1" hangingPunct="1">
              <a:defRPr/>
            </a:pPr>
            <a:r>
              <a:rPr lang="en-US" sz="4000">
                <a:solidFill>
                  <a:schemeClr val="tx1"/>
                </a:solidFill>
                <a:latin typeface="Arial" charset="0"/>
                <a:ea typeface="ＭＳ Ｐゴシック" charset="0"/>
              </a:rPr>
              <a:t>Volatility Types: </a:t>
            </a:r>
            <a:br>
              <a:rPr lang="en-US" sz="4000">
                <a:solidFill>
                  <a:schemeClr val="tx1"/>
                </a:solidFill>
                <a:latin typeface="Arial" charset="0"/>
                <a:ea typeface="ＭＳ Ｐゴシック" charset="0"/>
              </a:rPr>
            </a:br>
            <a:r>
              <a:rPr lang="en-US" sz="4000">
                <a:solidFill>
                  <a:schemeClr val="tx1"/>
                </a:solidFill>
                <a:latin typeface="Arial" charset="0"/>
                <a:ea typeface="ＭＳ Ｐゴシック" charset="0"/>
              </a:rPr>
              <a:t>Historical Implied Volatility</a:t>
            </a:r>
          </a:p>
        </p:txBody>
      </p:sp>
      <p:sp>
        <p:nvSpPr>
          <p:cNvPr id="11267" name="Rectangle 1027"/>
          <p:cNvSpPr>
            <a:spLocks noGrp="1" noChangeArrowheads="1"/>
          </p:cNvSpPr>
          <p:nvPr>
            <p:ph idx="1"/>
          </p:nvPr>
        </p:nvSpPr>
        <p:spPr>
          <a:xfrm>
            <a:off x="457200" y="1219200"/>
            <a:ext cx="8458200" cy="5105400"/>
          </a:xfrm>
        </p:spPr>
        <p:txBody>
          <a:bodyPr/>
          <a:lstStyle/>
          <a:p>
            <a:pPr eaLnBrk="1" hangingPunct="1"/>
            <a:r>
              <a:rPr lang="en-US" altLang="en-US" sz="2800" smtClean="0"/>
              <a:t>Use implied volatilities from prior days, months, years, etc…</a:t>
            </a:r>
          </a:p>
          <a:p>
            <a:pPr lvl="1" eaLnBrk="1" hangingPunct="1"/>
            <a:r>
              <a:rPr lang="en-US" altLang="en-US" sz="2400" smtClean="0"/>
              <a:t>Pros:</a:t>
            </a:r>
          </a:p>
          <a:p>
            <a:pPr lvl="2" eaLnBrk="1" hangingPunct="1"/>
            <a:r>
              <a:rPr lang="en-US" altLang="en-US" sz="2000" smtClean="0"/>
              <a:t>Better than historical volatility for modeling quantitative models</a:t>
            </a:r>
          </a:p>
          <a:p>
            <a:pPr lvl="2" eaLnBrk="1" hangingPunct="1"/>
            <a:r>
              <a:rPr lang="en-US" altLang="en-US" sz="2000" smtClean="0"/>
              <a:t>Indicator of what implied volatilities will do, as long as market conditions are similar </a:t>
            </a:r>
          </a:p>
          <a:p>
            <a:pPr lvl="1" eaLnBrk="1" hangingPunct="1"/>
            <a:r>
              <a:rPr lang="en-US" altLang="en-US" sz="2400" smtClean="0"/>
              <a:t>Cons</a:t>
            </a:r>
          </a:p>
          <a:p>
            <a:pPr lvl="2" eaLnBrk="1" hangingPunct="1"/>
            <a:r>
              <a:rPr lang="en-US" altLang="en-US" sz="2000" smtClean="0"/>
              <a:t>Are market conditions going to be similar?</a:t>
            </a:r>
          </a:p>
          <a:p>
            <a:pPr lvl="2" eaLnBrk="1" hangingPunct="1"/>
            <a:r>
              <a:rPr lang="en-US" altLang="en-US" sz="2000" smtClean="0"/>
              <a:t>If historic volatility or implied volatility exists, why use historic implied volatility for</a:t>
            </a:r>
          </a:p>
          <a:p>
            <a:pPr lvl="3" eaLnBrk="1" hangingPunct="1"/>
            <a:r>
              <a:rPr lang="en-US" altLang="en-US" sz="1800" smtClean="0"/>
              <a:t>Options?</a:t>
            </a:r>
          </a:p>
          <a:p>
            <a:pPr lvl="3" eaLnBrk="1" hangingPunct="1"/>
            <a:r>
              <a:rPr lang="en-US" altLang="en-US" sz="1800" smtClean="0"/>
              <a:t>Risk Management? </a:t>
            </a:r>
          </a:p>
        </p:txBody>
      </p:sp>
    </p:spTree>
  </p:cSld>
  <p:clrMapOvr>
    <a:masterClrMapping/>
  </p:clrMapOvr>
</p:sld>
</file>

<file path=ppt/theme/theme1.xml><?xml version="1.0" encoding="utf-8"?>
<a:theme xmlns:a="http://schemas.openxmlformats.org/drawingml/2006/main" name="RICE-SIRIUS FORMAT">
  <a:themeElements>
    <a:clrScheme name="RICE-SIRIUS FORMA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ICE-SIRIUS FORMAT">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RICE-SIRIUS FORMA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ICE-SIRIUS FORMA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ICE-SIRIUS FORMA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ICE-SIRIUS FORMA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ICE-SIRIUS FORMA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ICE-SIRIUS FORMA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ICE-SIRIUS FORMA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ICE-SIRIUS FORMA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ICE-SIRIUS FORMA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ICE-SIRIUS FORMA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ICE-SIRIUS FORMA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ICE-SIRIUS FORMA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17553</TotalTime>
  <Pages>0</Pages>
  <Words>1939</Words>
  <Application>Microsoft Office PowerPoint</Application>
  <PresentationFormat>On-screen Show (4:3)</PresentationFormat>
  <Paragraphs>277</Paragraphs>
  <Slides>38</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5</vt:i4>
      </vt:variant>
      <vt:variant>
        <vt:lpstr>Slide Titles</vt:lpstr>
      </vt:variant>
      <vt:variant>
        <vt:i4>38</vt:i4>
      </vt:variant>
    </vt:vector>
  </HeadingPairs>
  <TitlesOfParts>
    <vt:vector size="50" baseType="lpstr">
      <vt:lpstr>Times New Roman</vt:lpstr>
      <vt:lpstr>MS PGothic</vt:lpstr>
      <vt:lpstr>Arial</vt:lpstr>
      <vt:lpstr>Tahoma</vt:lpstr>
      <vt:lpstr>Wingdings</vt:lpstr>
      <vt:lpstr>Symbol</vt:lpstr>
      <vt:lpstr>RICE-SIRIUS FORMAT</vt:lpstr>
      <vt:lpstr>Microsoft Excel Chart</vt:lpstr>
      <vt:lpstr>Microsoft Equation 3.0</vt:lpstr>
      <vt:lpstr>Microsoft Excel Worksheet</vt:lpstr>
      <vt:lpstr>Microsoft Equation 2.0</vt:lpstr>
      <vt:lpstr>Equation</vt:lpstr>
      <vt:lpstr>PowerPoint Presentation</vt:lpstr>
      <vt:lpstr>Efficient Market Indicators</vt:lpstr>
      <vt:lpstr>Log-normal Basics</vt:lpstr>
      <vt:lpstr>Greater volatility –  Fatter Distribution Tails</vt:lpstr>
      <vt:lpstr>Volatility</vt:lpstr>
      <vt:lpstr>Volatility Types</vt:lpstr>
      <vt:lpstr>Volatility Types: Historical Volatility</vt:lpstr>
      <vt:lpstr>Volatility Types: Implied Volatility</vt:lpstr>
      <vt:lpstr>Volatility Types:  Historical Implied Volatility</vt:lpstr>
      <vt:lpstr>PowerPoint Presentation</vt:lpstr>
      <vt:lpstr>Historical Volatility Calculations</vt:lpstr>
      <vt:lpstr>Historical Volatility Calculations</vt:lpstr>
      <vt:lpstr>Historical Volatility Calculations</vt:lpstr>
      <vt:lpstr>Volatility Projected Over Time – Linear Portfolios (no options)</vt:lpstr>
      <vt:lpstr>Implied Volatility</vt:lpstr>
      <vt:lpstr>Example:  Calculating Option Values with Incorrect Volatility</vt:lpstr>
      <vt:lpstr>Concerns Regarding Implied Volatilities and VaR</vt:lpstr>
      <vt:lpstr>Implied Volatility Estimators for VaR</vt:lpstr>
      <vt:lpstr>Converting Volatility across Time Periods</vt:lpstr>
      <vt:lpstr>Forward Start Volatility</vt:lpstr>
      <vt:lpstr>Forward Start Volatility Example</vt:lpstr>
      <vt:lpstr>Class Example:  Forward Start Volatility</vt:lpstr>
      <vt:lpstr>Class Example:  Forward Start Volatility</vt:lpstr>
      <vt:lpstr>Example: Forward Start Volatility</vt:lpstr>
      <vt:lpstr>PowerPoint Presentation</vt:lpstr>
      <vt:lpstr>Volatility Smiles</vt:lpstr>
      <vt:lpstr>Volatility Smiles</vt:lpstr>
      <vt:lpstr>Volatility Smile</vt:lpstr>
      <vt:lpstr>Volatility Smiles</vt:lpstr>
      <vt:lpstr>PowerPoint Presentation</vt:lpstr>
      <vt:lpstr>Factors Affecting Volatility</vt:lpstr>
      <vt:lpstr>Volatility Summary</vt:lpstr>
      <vt:lpstr>Correlation and Volatility</vt:lpstr>
      <vt:lpstr>Notes on Correlation</vt:lpstr>
      <vt:lpstr>Calculating Historical Volatility and Historical Correlation</vt:lpstr>
      <vt:lpstr>Mathematical Notes on Correlation</vt:lpstr>
      <vt:lpstr>Final Notes I</vt:lpstr>
      <vt:lpstr>Final Notes II</vt:lpstr>
    </vt:vector>
  </TitlesOfParts>
  <Company>Sirius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dc:creator>
  <cp:lastModifiedBy>Hallermann, Detlef</cp:lastModifiedBy>
  <cp:revision>200</cp:revision>
  <cp:lastPrinted>2000-09-22T19:17:30Z</cp:lastPrinted>
  <dcterms:created xsi:type="dcterms:W3CDTF">2003-05-09T14:21:08Z</dcterms:created>
  <dcterms:modified xsi:type="dcterms:W3CDTF">2020-08-18T16:45:21Z</dcterms:modified>
</cp:coreProperties>
</file>