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0"/>
  </p:notesMasterIdLst>
  <p:sldIdLst>
    <p:sldId id="256" r:id="rId4"/>
    <p:sldId id="301" r:id="rId5"/>
    <p:sldId id="333" r:id="rId6"/>
    <p:sldId id="334" r:id="rId7"/>
    <p:sldId id="331" r:id="rId8"/>
    <p:sldId id="259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5100F2" mc:Ignorable=""/>
    <a:srgbClr xmlns:mc="http://schemas.openxmlformats.org/markup-compatibility/2006" xmlns:a14="http://schemas.microsoft.com/office/drawing/2010/main" val="66FF33" mc:Ignorable=""/>
    <a:srgbClr xmlns:mc="http://schemas.openxmlformats.org/markup-compatibility/2006" xmlns:a14="http://schemas.microsoft.com/office/drawing/2010/main" val="FF33CC" mc:Ignorable=""/>
    <a:srgbClr xmlns:mc="http://schemas.openxmlformats.org/markup-compatibility/2006" xmlns:a14="http://schemas.microsoft.com/office/drawing/2010/main" val="FF3399" mc:Ignorable=""/>
    <a:srgbClr xmlns:mc="http://schemas.openxmlformats.org/markup-compatibility/2006" xmlns:a14="http://schemas.microsoft.com/office/drawing/2010/main" val="CC3399" mc:Ignorable=""/>
    <a:srgbClr xmlns:mc="http://schemas.openxmlformats.org/markup-compatibility/2006" xmlns:a14="http://schemas.microsoft.com/office/drawing/2010/main" val="FFB9B9" mc:Ignorable=""/>
    <a:srgbClr xmlns:mc="http://schemas.openxmlformats.org/markup-compatibility/2006" xmlns:a14="http://schemas.microsoft.com/office/drawing/2010/main" val="00A0FC" mc:Ignorable=""/>
    <a:srgbClr xmlns:mc="http://schemas.openxmlformats.org/markup-compatibility/2006" xmlns:a14="http://schemas.microsoft.com/office/drawing/2010/main" val="FF0000" mc:Ignorable=""/>
    <a:srgbClr xmlns:mc="http://schemas.openxmlformats.org/markup-compatibility/2006" xmlns:a14="http://schemas.microsoft.com/office/drawing/2010/main" val="00A1FC" mc:Ignorable=""/>
    <a:srgbClr xmlns:mc="http://schemas.openxmlformats.org/markup-compatibility/2006" xmlns:a14="http://schemas.microsoft.com/office/drawing/2010/main" val="0000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 autoAdjust="0"/>
    <p:restoredTop sz="93039" autoAdjust="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/>
              <a:t>Gain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7.5</c:v>
                </c:pt>
                <c:pt idx="2">
                  <c:v>15</c:v>
                </c:pt>
                <c:pt idx="3">
                  <c:v>22.5</c:v>
                </c:pt>
                <c:pt idx="4">
                  <c:v>30</c:v>
                </c:pt>
                <c:pt idx="5">
                  <c:v>37.5</c:v>
                </c:pt>
                <c:pt idx="6">
                  <c:v>45</c:v>
                </c:pt>
                <c:pt idx="7">
                  <c:v>52.5</c:v>
                </c:pt>
                <c:pt idx="8">
                  <c:v>60</c:v>
                </c:pt>
                <c:pt idx="9">
                  <c:v>67.5</c:v>
                </c:pt>
                <c:pt idx="10">
                  <c:v>75</c:v>
                </c:pt>
                <c:pt idx="11">
                  <c:v>82.5</c:v>
                </c:pt>
                <c:pt idx="12">
                  <c:v>90</c:v>
                </c:pt>
                <c:pt idx="13">
                  <c:v>97.5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01216"/>
        <c:axId val="80208640"/>
      </c:lineChart>
      <c:catAx>
        <c:axId val="80201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Input Saturation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208640"/>
        <c:crosses val="autoZero"/>
        <c:auto val="1"/>
        <c:lblAlgn val="ctr"/>
        <c:lblOffset val="100"/>
        <c:noMultiLvlLbl val="0"/>
      </c:catAx>
      <c:valAx>
        <c:axId val="80208640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Output Saturation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2012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0.71872</cdr:x>
      <cdr:y>0.50282</cdr:y>
    </cdr:from>
    <cdr:to>
      <cdr:x>0.98116</cdr:x>
      <cdr:y>0.66855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232247" y="873903"/>
          <a:ext cx="81510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100" dirty="0" smtClean="0"/>
            <a:t>Gain = 1.5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0.67235</cdr:x>
      <cdr:y>0.2128</cdr:y>
    </cdr:from>
    <cdr:to>
      <cdr:x>0.92738</cdr:x>
      <cdr:y>0.37218</cdr:y>
    </cdr:to>
    <cdr:sp macro="" textlink="">
      <cdr:nvSpPr>
        <cdr:cNvPr id="7" name="TextBox 5"/>
        <cdr:cNvSpPr txBox="1"/>
      </cdr:nvSpPr>
      <cdr:spPr>
        <a:xfrm xmlns:a="http://schemas.openxmlformats.org/drawingml/2006/main">
          <a:off x="2088231" y="369847"/>
          <a:ext cx="79208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5pPr>
          <a:lvl6pPr marL="2286000" algn="l" defTabSz="914400" rtl="0" eaLnBrk="1" latinLnBrk="0" hangingPunct="1"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6pPr>
          <a:lvl7pPr marL="2743200" algn="l" defTabSz="914400" rtl="0" eaLnBrk="1" latinLnBrk="0" hangingPunct="1"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7pPr>
          <a:lvl8pPr marL="3200400" algn="l" defTabSz="914400" rtl="0" eaLnBrk="1" latinLnBrk="0" hangingPunct="1"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8pPr>
          <a:lvl9pPr marL="3657600" algn="l" defTabSz="914400" rtl="0" eaLnBrk="1" latinLnBrk="0" hangingPunct="1">
            <a:defRPr kumimoji="1" b="1" kern="1200">
              <a:solidFill>
                <a:schemeClr val="tx1"/>
              </a:solidFill>
              <a:latin typeface="Arial" pitchFamily="34" charset="0"/>
              <a:ea typeface="標楷體" pitchFamily="65" charset="-120"/>
              <a:cs typeface="+mn-cs"/>
            </a:defRPr>
          </a:lvl9pPr>
        </a:lstStyle>
        <a:p xmlns:a="http://schemas.openxmlformats.org/drawingml/2006/main">
          <a:r>
            <a:rPr lang="en-US" altLang="zh-TW" sz="12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clipping</a:t>
          </a:r>
          <a:endParaRPr lang="zh-TW" altLang="en-US" sz="1200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cdr:txBody>
    </cdr:sp>
  </cdr:relSizeAnchor>
  <cdr:relSizeAnchor xmlns:cdr="http://schemas.openxmlformats.org/drawingml/2006/chartDrawing">
    <cdr:from>
      <cdr:x>0.67235</cdr:x>
      <cdr:y>0</cdr:y>
    </cdr:from>
    <cdr:to>
      <cdr:x>0.92738</cdr:x>
      <cdr:y>0.20716</cdr:y>
    </cdr:to>
    <cdr:sp macro="" textlink="">
      <cdr:nvSpPr>
        <cdr:cNvPr id="8" name="Rounded Rectangle 7"/>
        <cdr:cNvSpPr/>
      </cdr:nvSpPr>
      <cdr:spPr>
        <a:xfrm xmlns:a="http://schemas.openxmlformats.org/drawingml/2006/main">
          <a:off x="2088231" y="0"/>
          <a:ext cx="792088" cy="36004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xmlns:mc="http://schemas.openxmlformats.org/markup-compatibility/2006" xmlns:a14="http://schemas.microsoft.com/office/drawing/2010/main" val="FF0000" mc:Ignorable="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b="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ECFD4E7-DA33-4DB8-9D2A-D003B2712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18850F9F-092F-4DC2-8772-1E2CFDD143D7}" type="slidenum">
              <a:rPr lang="en-US" altLang="zh-TW" b="0" smtClean="0">
                <a:ea typeface="新細明體" pitchFamily="18" charset="-120"/>
              </a:rPr>
              <a:pPr eaLnBrk="1" hangingPunct="1"/>
              <a:t>1</a:t>
            </a:fld>
            <a:endParaRPr lang="en-US" altLang="zh-TW" b="0" smtClean="0"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9C63590B-1F3F-4499-B04C-BC27F38F1E6E}" type="slidenum">
              <a:rPr lang="en-US" altLang="zh-TW" b="0" smtClean="0">
                <a:ea typeface="新細明體" pitchFamily="18" charset="-120"/>
              </a:rPr>
              <a:pPr eaLnBrk="1" hangingPunct="1"/>
              <a:t>2</a:t>
            </a:fld>
            <a:endParaRPr lang="en-US" altLang="zh-TW" b="0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237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509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13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4EB2B93A-D068-48A2-B4B8-C585F86D061C}" type="slidenum">
              <a:rPr lang="en-US" altLang="zh-TW" b="0" smtClean="0">
                <a:ea typeface="新細明體" pitchFamily="18" charset="-120"/>
              </a:rPr>
              <a:pPr eaLnBrk="1" hangingPunct="1"/>
              <a:t>6</a:t>
            </a:fld>
            <a:endParaRPr lang="en-US" altLang="zh-TW" b="0" smtClean="0">
              <a:ea typeface="新細明體" pitchFamily="18" charset="-12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2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7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02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3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2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5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7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93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7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3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96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62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8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8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5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78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307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75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5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181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45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96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712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5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5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9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4908032-03A2-49CA-9D47-60736D2DE18B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779" r:id="rId2"/>
    <p:sldLayoutId id="2147485780" r:id="rId3"/>
    <p:sldLayoutId id="2147485781" r:id="rId4"/>
    <p:sldLayoutId id="2147485782" r:id="rId5"/>
    <p:sldLayoutId id="2147485783" r:id="rId6"/>
    <p:sldLayoutId id="2147485784" r:id="rId7"/>
    <p:sldLayoutId id="2147485785" r:id="rId8"/>
    <p:sldLayoutId id="2147485786" r:id="rId9"/>
    <p:sldLayoutId id="2147485787" r:id="rId10"/>
    <p:sldLayoutId id="2147485788" r:id="rId11"/>
    <p:sldLayoutId id="21474857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93" r:id="rId4"/>
    <p:sldLayoutId id="2147485794" r:id="rId5"/>
    <p:sldLayoutId id="2147485795" r:id="rId6"/>
    <p:sldLayoutId id="2147485796" r:id="rId7"/>
    <p:sldLayoutId id="2147485797" r:id="rId8"/>
    <p:sldLayoutId id="2147485798" r:id="rId9"/>
    <p:sldLayoutId id="2147485799" r:id="rId10"/>
    <p:sldLayoutId id="2147485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2011/02/11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/>
              <a:cs typeface="文鼎粗黑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dirty="0">
                <a:ea typeface="文鼎粗黑"/>
                <a:cs typeface="文鼎粗黑"/>
              </a:rPr>
              <a:t>Weekly 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Color Engine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Refine					</a:t>
            </a:r>
            <a:r>
              <a:rPr kumimoji="0" lang="en-US" altLang="zh-TW" sz="1400" dirty="0" smtClean="0"/>
              <a:t>12/20~02/15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zh-TW" altLang="en-US" sz="1200" dirty="0" smtClean="0"/>
              <a:t>以</a:t>
            </a:r>
            <a:r>
              <a:rPr kumimoji="0" lang="en-US" altLang="zh-TW" sz="1200" dirty="0" err="1" smtClean="0"/>
              <a:t>sRGB</a:t>
            </a:r>
            <a:r>
              <a:rPr kumimoji="0" lang="zh-TW" altLang="en-US" sz="1200" dirty="0" smtClean="0"/>
              <a:t>為</a:t>
            </a:r>
            <a:r>
              <a:rPr kumimoji="0" lang="en-US" altLang="zh-TW" sz="1200" dirty="0" smtClean="0"/>
              <a:t>Target</a:t>
            </a:r>
            <a:r>
              <a:rPr kumimoji="0" lang="zh-TW" altLang="en-US" sz="1200" dirty="0" smtClean="0"/>
              <a:t>的調整量確認 </a:t>
            </a:r>
            <a:r>
              <a:rPr kumimoji="0" lang="en-US" altLang="zh-TW" sz="1200" dirty="0" smtClean="0"/>
              <a:t>(NTSC 45/60%)		Done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Non-Linear V </a:t>
            </a:r>
            <a:r>
              <a:rPr kumimoji="0" lang="zh-TW" altLang="en-US" sz="1200" dirty="0" smtClean="0"/>
              <a:t>調整公式修正</a:t>
            </a:r>
            <a:r>
              <a:rPr kumimoji="0" lang="en-US" altLang="zh-TW" sz="1200" dirty="0"/>
              <a:t>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zh-TW" altLang="en-US" sz="1200" dirty="0" smtClean="0"/>
              <a:t>硬</a:t>
            </a:r>
            <a:r>
              <a:rPr kumimoji="0" lang="zh-TW" altLang="en-US" sz="1200" dirty="0"/>
              <a:t>體運算精確度度確認</a:t>
            </a:r>
            <a:r>
              <a:rPr kumimoji="0" lang="en-US" altLang="zh-TW" sz="1200" dirty="0"/>
              <a:t>	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Saturation</a:t>
            </a:r>
            <a:r>
              <a:rPr kumimoji="0" lang="zh-TW" altLang="en-US" sz="1200" dirty="0" smtClean="0"/>
              <a:t>公式修正確認</a:t>
            </a:r>
            <a:r>
              <a:rPr kumimoji="0" lang="en-US" altLang="zh-TW" sz="1200" dirty="0"/>
              <a:t>	</a:t>
            </a:r>
            <a:r>
              <a:rPr kumimoji="0" lang="en-US" altLang="zh-TW" sz="1200" dirty="0" smtClean="0"/>
              <a:t>		01/31~02/15</a:t>
            </a:r>
            <a:endParaRPr kumimoji="0" lang="en-US" altLang="zh-TW" sz="1200" dirty="0"/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800" dirty="0" smtClean="0"/>
              <a:t>Problem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Simulation Model Implement		</a:t>
            </a:r>
            <a:r>
              <a:rPr kumimoji="0" lang="en-US" altLang="zh-TW" sz="1400" dirty="0" smtClean="0"/>
              <a:t>	02/15~02/28</a:t>
            </a:r>
            <a:endParaRPr kumimoji="0" lang="en-US" altLang="zh-TW" sz="1400" dirty="0"/>
          </a:p>
          <a:p>
            <a:pPr marL="1181100" lvl="2" indent="-381000">
              <a:lnSpc>
                <a:spcPct val="90000"/>
              </a:lnSpc>
              <a:defRPr/>
            </a:pPr>
            <a:endParaRPr kumimoji="0" lang="en-US" altLang="zh-TW" sz="1200" dirty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14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12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zh-TW" altLang="en-US" sz="12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Saturation Refinement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Saturation Formula</a:t>
            </a:r>
          </a:p>
          <a:p>
            <a:pPr lvl="1"/>
            <a:r>
              <a:rPr lang="en-US" altLang="zh-TW" dirty="0"/>
              <a:t>Saturation’ = Saturation x Gain </a:t>
            </a:r>
            <a:r>
              <a:rPr lang="en-US" altLang="zh-TW" baseline="-25000" dirty="0"/>
              <a:t>Saturation</a:t>
            </a:r>
          </a:p>
          <a:p>
            <a:r>
              <a:rPr lang="en-US" altLang="zh-TW" dirty="0" smtClean="0"/>
              <a:t>Saturation Clipping</a:t>
            </a:r>
          </a:p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乘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值的方式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Gain &gt;1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必定造成後段</a:t>
            </a:r>
            <a:r>
              <a:rPr lang="en-US" altLang="zh-TW" dirty="0" smtClean="0"/>
              <a:t>clipping</a:t>
            </a:r>
            <a:r>
              <a:rPr lang="zh-TW" altLang="en-US" dirty="0" smtClean="0"/>
              <a:t>現象</a:t>
            </a:r>
            <a:endParaRPr lang="en-US" altLang="zh-TW" dirty="0" smtClean="0"/>
          </a:p>
          <a:p>
            <a:r>
              <a:rPr lang="en-US" altLang="zh-TW" dirty="0" smtClean="0"/>
              <a:t>Modified Saturation Formula</a:t>
            </a:r>
          </a:p>
          <a:p>
            <a:pPr lvl="1"/>
            <a:r>
              <a:rPr lang="en-US" altLang="zh-TW" dirty="0"/>
              <a:t>Saturation </a:t>
            </a:r>
            <a:r>
              <a:rPr lang="en-US" altLang="zh-TW" baseline="-25000" dirty="0"/>
              <a:t>Normal</a:t>
            </a:r>
            <a:r>
              <a:rPr lang="en-US" altLang="zh-TW" dirty="0"/>
              <a:t> = Saturation / 100</a:t>
            </a:r>
          </a:p>
          <a:p>
            <a:pPr lvl="1"/>
            <a:r>
              <a:rPr lang="en-US" altLang="zh-TW" dirty="0" smtClean="0"/>
              <a:t>Modified1(</a:t>
            </a:r>
            <a:r>
              <a:rPr lang="zh-TW" altLang="en-US" dirty="0" smtClean="0"/>
              <a:t>二次</a:t>
            </a:r>
            <a:r>
              <a:rPr lang="zh-TW" altLang="en-US" dirty="0"/>
              <a:t>函數</a:t>
            </a:r>
            <a:r>
              <a:rPr lang="en-US" altLang="zh-TW" dirty="0" smtClean="0"/>
              <a:t>): </a:t>
            </a:r>
          </a:p>
          <a:p>
            <a:pPr lvl="2"/>
            <a:r>
              <a:rPr lang="en-US" altLang="zh-TW" dirty="0" smtClean="0"/>
              <a:t>Saturation’ = Saturation + Offset </a:t>
            </a:r>
            <a:r>
              <a:rPr lang="en-US" altLang="zh-TW" baseline="-25000" dirty="0" smtClean="0"/>
              <a:t>Saturation</a:t>
            </a:r>
            <a:r>
              <a:rPr lang="en-US" altLang="zh-TW" dirty="0" smtClean="0"/>
              <a:t> x Saturation </a:t>
            </a:r>
            <a:r>
              <a:rPr lang="en-US" altLang="zh-TW" baseline="-25000" dirty="0" smtClean="0"/>
              <a:t>Normal</a:t>
            </a:r>
            <a:r>
              <a:rPr lang="en-US" altLang="zh-TW" dirty="0" smtClean="0"/>
              <a:t> x ( 1 - Saturation </a:t>
            </a:r>
            <a:r>
              <a:rPr lang="en-US" altLang="zh-TW" baseline="-25000" dirty="0" smtClean="0"/>
              <a:t>Normal</a:t>
            </a:r>
            <a:r>
              <a:rPr lang="en-US" altLang="zh-TW" dirty="0" smtClean="0"/>
              <a:t> ) x 4</a:t>
            </a:r>
          </a:p>
          <a:p>
            <a:pPr lvl="1"/>
            <a:r>
              <a:rPr lang="en-US" altLang="zh-TW" dirty="0" smtClean="0"/>
              <a:t>Modified2(</a:t>
            </a:r>
            <a:r>
              <a:rPr lang="zh-TW" altLang="en-US" dirty="0" smtClean="0"/>
              <a:t>三次</a:t>
            </a:r>
            <a:r>
              <a:rPr lang="en-US" altLang="zh-TW" dirty="0" smtClean="0"/>
              <a:t>:</a:t>
            </a:r>
            <a:r>
              <a:rPr lang="zh-TW" altLang="en-US" dirty="0"/>
              <a:t>函數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Saturation’ =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Saturation </a:t>
            </a:r>
            <a:r>
              <a:rPr lang="en-US" altLang="zh-TW" dirty="0"/>
              <a:t>+ Offset </a:t>
            </a:r>
            <a:r>
              <a:rPr lang="en-US" altLang="zh-TW" baseline="-25000" dirty="0"/>
              <a:t>Saturation</a:t>
            </a:r>
            <a:r>
              <a:rPr lang="en-US" altLang="zh-TW" dirty="0"/>
              <a:t> x Saturation </a:t>
            </a:r>
            <a:r>
              <a:rPr lang="en-US" altLang="zh-TW" baseline="-25000" dirty="0"/>
              <a:t>Normal</a:t>
            </a:r>
            <a:r>
              <a:rPr lang="en-US" altLang="zh-TW" dirty="0"/>
              <a:t> x </a:t>
            </a:r>
            <a:r>
              <a:rPr lang="en-US" altLang="zh-TW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Saturation </a:t>
            </a:r>
            <a:r>
              <a:rPr lang="en-US" altLang="zh-TW" b="1" baseline="-250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Normal</a:t>
            </a:r>
            <a:r>
              <a:rPr lang="en-US" altLang="zh-TW" dirty="0"/>
              <a:t> </a:t>
            </a:r>
            <a:r>
              <a:rPr lang="en-US" altLang="zh-TW" dirty="0" smtClean="0"/>
              <a:t> x  ( </a:t>
            </a:r>
            <a:r>
              <a:rPr lang="en-US" altLang="zh-TW" dirty="0"/>
              <a:t>1 - Saturation </a:t>
            </a:r>
            <a:r>
              <a:rPr lang="en-US" altLang="zh-TW" baseline="-25000" dirty="0"/>
              <a:t>Normal</a:t>
            </a:r>
            <a:r>
              <a:rPr lang="en-US" altLang="zh-TW" dirty="0"/>
              <a:t> ) x </a:t>
            </a:r>
            <a:r>
              <a:rPr lang="en-US" altLang="zh-TW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8</a:t>
            </a:r>
            <a:endParaRPr lang="en-US" altLang="zh-TW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pPr lvl="2"/>
            <a:endParaRPr lang="en-US" altLang="zh-TW" dirty="0" smtClean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22244"/>
              </p:ext>
            </p:extLst>
          </p:nvPr>
        </p:nvGraphicFramePr>
        <p:xfrm>
          <a:off x="5994813" y="584734"/>
          <a:ext cx="3105874" cy="173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100392" y="3284984"/>
            <a:ext cx="216024" cy="288032"/>
          </a:xfrm>
          <a:prstGeom prst="round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92D05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96336" y="281286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強度調整</a:t>
            </a:r>
            <a: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, </a:t>
            </a:r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確保最大值≒</a:t>
            </a:r>
            <a: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Offset Saturation</a:t>
            </a:r>
            <a:endParaRPr lang="zh-TW" altLang="en-US" sz="10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+mn-ea"/>
              <a:ea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47864" y="3268503"/>
            <a:ext cx="216024" cy="288032"/>
          </a:xfrm>
          <a:prstGeom prst="round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92D05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15816" y="28683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採用</a:t>
            </a:r>
            <a: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Offset</a:t>
            </a:r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的方式</a:t>
            </a:r>
            <a: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, </a:t>
            </a:r>
            <a:b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</a:br>
            <a:r>
              <a:rPr lang="zh-TW" altLang="en-US" sz="1000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減輕</a:t>
            </a:r>
            <a:r>
              <a:rPr lang="en-US" altLang="zh-TW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Clipping</a:t>
            </a:r>
            <a:endParaRPr lang="zh-TW" altLang="en-US" sz="10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+mn-ea"/>
              <a:ea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48064" y="4005064"/>
            <a:ext cx="1404156" cy="288032"/>
          </a:xfrm>
          <a:prstGeom prst="round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92D05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91195" y="4437050"/>
            <a:ext cx="4710718" cy="2169525"/>
            <a:chOff x="581362" y="4386016"/>
            <a:chExt cx="4710718" cy="2169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57"/>
            <a:stretch/>
          </p:blipFill>
          <p:spPr bwMode="auto">
            <a:xfrm>
              <a:off x="611560" y="4386016"/>
              <a:ext cx="2255520" cy="1976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08"/>
            <a:stretch/>
          </p:blipFill>
          <p:spPr bwMode="auto">
            <a:xfrm>
              <a:off x="2987824" y="4407622"/>
              <a:ext cx="2255520" cy="1964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Up Arrow 6"/>
            <p:cNvSpPr/>
            <p:nvPr/>
          </p:nvSpPr>
          <p:spPr>
            <a:xfrm>
              <a:off x="827584" y="4539316"/>
              <a:ext cx="144016" cy="16979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99592" y="6165304"/>
              <a:ext cx="187220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47664" y="6309320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Input Saturation</a:t>
              </a:r>
              <a:endParaRPr lang="zh-TW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0397" y="4977172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Delta Saturation</a:t>
              </a:r>
              <a:endParaRPr lang="zh-TW" altLang="en-US" sz="1000" dirty="0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3203848" y="4539316"/>
              <a:ext cx="144016" cy="16979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275856" y="6165304"/>
              <a:ext cx="187220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23928" y="6309320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Input Saturation</a:t>
              </a:r>
              <a:endParaRPr lang="zh-TW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2396661" y="4977172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Delta Saturation</a:t>
              </a:r>
              <a:endParaRPr lang="zh-TW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3076" y="4797151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二次函數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23928" y="4823283"/>
              <a:ext cx="1122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三次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函數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94058" y="429309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使</a:t>
            </a:r>
            <a:r>
              <a:rPr lang="zh-TW" altLang="en-US" sz="1000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調整公式</a:t>
            </a:r>
            <a:r>
              <a:rPr lang="zh-TW" altLang="en-US" sz="1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+mn-ea"/>
                <a:ea typeface="+mn-ea"/>
              </a:rPr>
              <a:t>為三次函數</a:t>
            </a:r>
            <a:endParaRPr lang="zh-TW" altLang="en-US" sz="10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71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752835"/>
              </p:ext>
            </p:extLst>
          </p:nvPr>
        </p:nvGraphicFramePr>
        <p:xfrm>
          <a:off x="250825" y="980726"/>
          <a:ext cx="8713788" cy="5134102"/>
        </p:xfrm>
        <a:graphic>
          <a:graphicData uri="http://schemas.openxmlformats.org/drawingml/2006/table">
            <a:tbl>
              <a:tblPr/>
              <a:tblGrid>
                <a:gridCol w="648767"/>
                <a:gridCol w="2471738"/>
                <a:gridCol w="342912"/>
                <a:gridCol w="312431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  <a:gridCol w="411495"/>
              </a:tblGrid>
              <a:tr h="28803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Dec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2011 Jan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2011 Feb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72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12/6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12/13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12/27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1/3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1/10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1/17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1/24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1/31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2/7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2/14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 dirty="0">
                          <a:effectLst/>
                          <a:latin typeface="Arial"/>
                        </a:rPr>
                        <a:t>2/21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</a:tr>
              <a:tr h="4673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Dell Adjustment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Color Matrix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12/6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12/16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Sharpness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12/14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12/16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Color Engine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Matrix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1/6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1/10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HSV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1/28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50" b="1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 dirty="0">
                          <a:effectLst/>
                          <a:latin typeface="Arial"/>
                        </a:rPr>
                        <a:t>- 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以</a:t>
                      </a:r>
                      <a:r>
                        <a:rPr lang="en-US" altLang="zh-TW" sz="1050" b="1" i="0" u="none" strike="noStrike" dirty="0" err="1">
                          <a:effectLst/>
                          <a:latin typeface="Arial"/>
                        </a:rPr>
                        <a:t>sRGB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為</a:t>
                      </a:r>
                      <a:r>
                        <a:rPr lang="en-US" altLang="zh-TW" sz="1050" b="1" i="0" u="none" strike="noStrike" dirty="0">
                          <a:effectLst/>
                          <a:latin typeface="Arial"/>
                        </a:rPr>
                        <a:t>Target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的調整量確認</a:t>
                      </a:r>
                      <a:r>
                        <a:rPr lang="zh-TW" altLang="en-US" sz="1050" b="1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 dirty="0">
                          <a:effectLst/>
                          <a:latin typeface="Arial"/>
                        </a:rPr>
                        <a:t>(NTSC 45/60%)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12/31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1/2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 - Non-Linear V 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調整公式修正</a:t>
                      </a:r>
                      <a:endParaRPr lang="zh-TW" alt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1/3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1/6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 - Non-Linear Saturation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修改必要性評估</a:t>
                      </a:r>
                      <a:endParaRPr lang="zh-TW" alt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1/7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1/13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50" b="1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 dirty="0"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硬體運算精確度度確認</a:t>
                      </a:r>
                      <a:r>
                        <a:rPr lang="zh-TW" altLang="en-US" sz="1050" b="1" i="0" u="none" strike="noStrike" dirty="0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1/14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1/20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50" b="1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 dirty="0"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 dirty="0">
                          <a:effectLst/>
                          <a:latin typeface="微軟正黑體"/>
                        </a:rPr>
                        <a:t>新調整機制實作</a:t>
                      </a:r>
                      <a:endParaRPr lang="zh-TW" alt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1/21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1/28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HSV Model Implement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1/31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2/28</a:t>
                      </a:r>
                    </a:p>
                  </a:txBody>
                  <a:tcPr marL="5718" marR="5718" marT="5718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18" marR="5718" marT="5718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1F497D" mc:Ignorable=""/>
    </a:dk2>
    <a:lt2>
      <a:srgbClr xmlns:mc="http://schemas.openxmlformats.org/markup-compatibility/2006" xmlns:a14="http://schemas.microsoft.com/office/drawing/2010/main" val="EEECE1" mc:Ignorable=""/>
    </a:lt2>
    <a:accent1>
      <a:srgbClr xmlns:mc="http://schemas.openxmlformats.org/markup-compatibility/2006" xmlns:a14="http://schemas.microsoft.com/office/drawing/2010/main" val="4F81BD" mc:Ignorable=""/>
    </a:accent1>
    <a:accent2>
      <a:srgbClr xmlns:mc="http://schemas.openxmlformats.org/markup-compatibility/2006" xmlns:a14="http://schemas.microsoft.com/office/drawing/2010/main" val="C0504D" mc:Ignorable=""/>
    </a:accent2>
    <a:accent3>
      <a:srgbClr xmlns:mc="http://schemas.openxmlformats.org/markup-compatibility/2006" xmlns:a14="http://schemas.microsoft.com/office/drawing/2010/main" val="9BBB59" mc:Ignorable=""/>
    </a:accent3>
    <a:accent4>
      <a:srgbClr xmlns:mc="http://schemas.openxmlformats.org/markup-compatibility/2006" xmlns:a14="http://schemas.microsoft.com/office/drawing/2010/main" val="8064A2" mc:Ignorable=""/>
    </a:accent4>
    <a:accent5>
      <a:srgbClr xmlns:mc="http://schemas.openxmlformats.org/markup-compatibility/2006" xmlns:a14="http://schemas.microsoft.com/office/drawing/2010/main" val="4BACC6" mc:Ignorable=""/>
    </a:accent5>
    <a:accent6>
      <a:srgbClr xmlns:mc="http://schemas.openxmlformats.org/markup-compatibility/2006" xmlns:a14="http://schemas.microsoft.com/office/drawing/2010/main" val="F79646" mc:Ignorable=""/>
    </a:accent6>
    <a:hlink>
      <a:srgbClr xmlns:mc="http://schemas.openxmlformats.org/markup-compatibility/2006" xmlns:a14="http://schemas.microsoft.com/office/drawing/2010/main" val="0000FF" mc:Ignorable=""/>
    </a:hlink>
    <a:folHlink>
      <a:srgbClr xmlns:mc="http://schemas.openxmlformats.org/markup-compatibility/2006" xmlns:a14="http://schemas.microsoft.com/office/drawing/2010/main" val="800080" mc:Ignorable="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33515</TotalTime>
  <Words>269</Words>
  <Application>Microsoft Office PowerPoint</Application>
  <PresentationFormat>On-screen Show (4:3)</PresentationFormat>
  <Paragraphs>226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預設簡報設計</vt:lpstr>
      <vt:lpstr>自訂設計</vt:lpstr>
      <vt:lpstr>1_自訂設計</vt:lpstr>
      <vt:lpstr>PowerPoint Presentation</vt:lpstr>
      <vt:lpstr>Color Engine - Status</vt:lpstr>
      <vt:lpstr>Saturation Refinement</vt:lpstr>
      <vt:lpstr>PowerPoint Presentation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1325</cp:revision>
  <dcterms:created xsi:type="dcterms:W3CDTF">2008-10-06T10:00:22Z</dcterms:created>
  <dcterms:modified xsi:type="dcterms:W3CDTF">2011-02-16T10:52:27Z</dcterms:modified>
</cp:coreProperties>
</file>