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1"/>
  </p:notesMasterIdLst>
  <p:sldIdLst>
    <p:sldId id="256" r:id="rId4"/>
    <p:sldId id="364" r:id="rId5"/>
    <p:sldId id="375" r:id="rId6"/>
    <p:sldId id="376" r:id="rId7"/>
    <p:sldId id="377" r:id="rId8"/>
    <p:sldId id="378" r:id="rId9"/>
    <p:sldId id="363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01FF" mc:Ignorable=""/>
    <a:srgbClr xmlns:mc="http://schemas.openxmlformats.org/markup-compatibility/2006" xmlns:a14="http://schemas.microsoft.com/office/drawing/2010/main" val="FF015C" mc:Ignorable=""/>
    <a:srgbClr xmlns:mc="http://schemas.openxmlformats.org/markup-compatibility/2006" xmlns:a14="http://schemas.microsoft.com/office/drawing/2010/main" val="9E01FF" mc:Ignorable=""/>
    <a:srgbClr xmlns:mc="http://schemas.openxmlformats.org/markup-compatibility/2006" xmlns:a14="http://schemas.microsoft.com/office/drawing/2010/main" val="808080" mc:Ignorable=""/>
    <a:srgbClr xmlns:mc="http://schemas.openxmlformats.org/markup-compatibility/2006" xmlns:a14="http://schemas.microsoft.com/office/drawing/2010/main" val="0101FF" mc:Ignorable=""/>
    <a:srgbClr xmlns:mc="http://schemas.openxmlformats.org/markup-compatibility/2006" xmlns:a14="http://schemas.microsoft.com/office/drawing/2010/main" val="3D01FF" mc:Ignorable=""/>
    <a:srgbClr xmlns:mc="http://schemas.openxmlformats.org/markup-compatibility/2006" xmlns:a14="http://schemas.microsoft.com/office/drawing/2010/main" val="01FFFF" mc:Ignorable=""/>
    <a:srgbClr xmlns:mc="http://schemas.openxmlformats.org/markup-compatibility/2006" xmlns:a14="http://schemas.microsoft.com/office/drawing/2010/main" val="2DFF2D" mc:Ignorable=""/>
    <a:srgbClr xmlns:mc="http://schemas.openxmlformats.org/markup-compatibility/2006" xmlns:a14="http://schemas.microsoft.com/office/drawing/2010/main" val="B4B000" mc:Ignorable=""/>
    <a:srgbClr xmlns:mc="http://schemas.openxmlformats.org/markup-compatibility/2006" xmlns:a14="http://schemas.microsoft.com/office/drawing/2010/main" val="FFFF01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1" autoAdjust="0"/>
    <p:restoredTop sz="93039" autoAdjust="0"/>
  </p:normalViewPr>
  <p:slideViewPr>
    <p:cSldViewPr>
      <p:cViewPr varScale="1">
        <p:scale>
          <a:sx n="99" d="100"/>
          <a:sy n="99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HSV Distribution of CC24</a:t>
            </a:r>
            <a:endParaRPr lang="en-US" altLang="en-US" dirty="0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Hue</c:v>
          </c:tx>
          <c:marker>
            <c:symbol val="none"/>
          </c:marker>
          <c:val>
            <c:numRef>
              <c:f>'[gmb24.xlsx]18'!$B$1:$B$18</c:f>
              <c:numCache>
                <c:formatCode>General</c:formatCode>
                <c:ptCount val="18"/>
                <c:pt idx="0">
                  <c:v>17.484852352309598</c:v>
                </c:pt>
                <c:pt idx="1">
                  <c:v>17.512115248539899</c:v>
                </c:pt>
                <c:pt idx="2">
                  <c:v>26.000499519065499</c:v>
                </c:pt>
                <c:pt idx="3">
                  <c:v>38.756972401156702</c:v>
                </c:pt>
                <c:pt idx="4">
                  <c:v>49.3468136043073</c:v>
                </c:pt>
                <c:pt idx="5">
                  <c:v>73.562516489707903</c:v>
                </c:pt>
                <c:pt idx="6">
                  <c:v>83.104200625234199</c:v>
                </c:pt>
                <c:pt idx="7">
                  <c:v>118.399110068567</c:v>
                </c:pt>
                <c:pt idx="8">
                  <c:v>167.15338120709501</c:v>
                </c:pt>
                <c:pt idx="9">
                  <c:v>188.228852062014</c:v>
                </c:pt>
                <c:pt idx="10">
                  <c:v>212.578294765138</c:v>
                </c:pt>
                <c:pt idx="11">
                  <c:v>227.30099146616999</c:v>
                </c:pt>
                <c:pt idx="12">
                  <c:v>228.35845652297101</c:v>
                </c:pt>
                <c:pt idx="13">
                  <c:v>240.49051321269599</c:v>
                </c:pt>
                <c:pt idx="14">
                  <c:v>284.06014621961799</c:v>
                </c:pt>
                <c:pt idx="15">
                  <c:v>321.395842044532</c:v>
                </c:pt>
                <c:pt idx="16">
                  <c:v>352.28940479284898</c:v>
                </c:pt>
                <c:pt idx="17">
                  <c:v>359.345094539971</c:v>
                </c:pt>
              </c:numCache>
            </c:numRef>
          </c:val>
          <c:smooth val="0"/>
        </c:ser>
        <c:ser>
          <c:idx val="1"/>
          <c:order val="1"/>
          <c:tx>
            <c:v>Saturation</c:v>
          </c:tx>
          <c:marker>
            <c:symbol val="none"/>
          </c:marker>
          <c:val>
            <c:numRef>
              <c:f>'[gmb24.xlsx]18'!$C$1:$C$18</c:f>
              <c:numCache>
                <c:formatCode>General</c:formatCode>
                <c:ptCount val="18"/>
                <c:pt idx="0">
                  <c:v>34.580667118184202</c:v>
                </c:pt>
                <c:pt idx="1">
                  <c:v>40.115488200370898</c:v>
                </c:pt>
                <c:pt idx="2">
                  <c:v>78.750736952720203</c:v>
                </c:pt>
                <c:pt idx="3">
                  <c:v>85.055014641398699</c:v>
                </c:pt>
                <c:pt idx="4">
                  <c:v>94.565830831689496</c:v>
                </c:pt>
                <c:pt idx="5">
                  <c:v>68.372329581709494</c:v>
                </c:pt>
                <c:pt idx="6">
                  <c:v>40.3869788262326</c:v>
                </c:pt>
                <c:pt idx="7">
                  <c:v>52.8727012908614</c:v>
                </c:pt>
                <c:pt idx="8">
                  <c:v>49.360661302855199</c:v>
                </c:pt>
                <c:pt idx="9">
                  <c:v>129.742050712988</c:v>
                </c:pt>
                <c:pt idx="10">
                  <c:v>40.298950347471099</c:v>
                </c:pt>
                <c:pt idx="11">
                  <c:v>72.455830215034695</c:v>
                </c:pt>
                <c:pt idx="12">
                  <c:v>58.169644142787</c:v>
                </c:pt>
                <c:pt idx="13">
                  <c:v>27.246772785675599</c:v>
                </c:pt>
                <c:pt idx="14">
                  <c:v>44.270943149311002</c:v>
                </c:pt>
                <c:pt idx="15">
                  <c:v>55.053916892329703</c:v>
                </c:pt>
                <c:pt idx="16">
                  <c:v>57.086121026559098</c:v>
                </c:pt>
                <c:pt idx="17">
                  <c:v>67.984475701636896</c:v>
                </c:pt>
              </c:numCache>
            </c:numRef>
          </c:val>
          <c:smooth val="0"/>
        </c:ser>
        <c:ser>
          <c:idx val="2"/>
          <c:order val="2"/>
          <c:tx>
            <c:v>Value</c:v>
          </c:tx>
          <c:marker>
            <c:symbol val="none"/>
          </c:marker>
          <c:val>
            <c:numRef>
              <c:f>'[gmb24.xlsx]18'!$D$1:$D$18</c:f>
              <c:numCache>
                <c:formatCode>General</c:formatCode>
                <c:ptCount val="18"/>
                <c:pt idx="0">
                  <c:v>75.973349590471301</c:v>
                </c:pt>
                <c:pt idx="1">
                  <c:v>44.9471144800617</c:v>
                </c:pt>
                <c:pt idx="2">
                  <c:v>86.283459931043794</c:v>
                </c:pt>
                <c:pt idx="3">
                  <c:v>88.598671662889402</c:v>
                </c:pt>
                <c:pt idx="4">
                  <c:v>94.165457321435596</c:v>
                </c:pt>
                <c:pt idx="5">
                  <c:v>73.572892487311904</c:v>
                </c:pt>
                <c:pt idx="6">
                  <c:v>42.018554859121103</c:v>
                </c:pt>
                <c:pt idx="7">
                  <c:v>58.148223508833198</c:v>
                </c:pt>
                <c:pt idx="8">
                  <c:v>74.030513617119198</c:v>
                </c:pt>
                <c:pt idx="9">
                  <c:v>64.655695216776394</c:v>
                </c:pt>
                <c:pt idx="10">
                  <c:v>61.3858572200065</c:v>
                </c:pt>
                <c:pt idx="11">
                  <c:v>56.375253981975099</c:v>
                </c:pt>
                <c:pt idx="12">
                  <c:v>66.969403193345499</c:v>
                </c:pt>
                <c:pt idx="13">
                  <c:v>68.651623992073496</c:v>
                </c:pt>
                <c:pt idx="14">
                  <c:v>39.708603197721303</c:v>
                </c:pt>
                <c:pt idx="15">
                  <c:v>73.064373051590593</c:v>
                </c:pt>
                <c:pt idx="16">
                  <c:v>75.575403577924206</c:v>
                </c:pt>
                <c:pt idx="17">
                  <c:v>66.836098445848293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003648"/>
        <c:axId val="79005184"/>
      </c:lineChart>
      <c:catAx>
        <c:axId val="79003648"/>
        <c:scaling>
          <c:orientation val="minMax"/>
        </c:scaling>
        <c:delete val="1"/>
        <c:axPos val="b"/>
        <c:majorTickMark val="out"/>
        <c:minorTickMark val="none"/>
        <c:tickLblPos val="nextTo"/>
        <c:crossAx val="79005184"/>
        <c:crosses val="autoZero"/>
        <c:auto val="1"/>
        <c:lblAlgn val="ctr"/>
        <c:lblOffset val="100"/>
        <c:noMultiLvlLbl val="0"/>
      </c:catAx>
      <c:valAx>
        <c:axId val="79005184"/>
        <c:scaling>
          <c:orientation val="minMax"/>
          <c:max val="36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00364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ECFD4E7-DA33-4DB8-9D2A-D003B27125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25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18850F9F-092F-4DC2-8772-1E2CFDD143D7}" type="slidenum">
              <a:rPr lang="en-US" altLang="zh-TW" b="0" smtClean="0">
                <a:ea typeface="新細明體" pitchFamily="18" charset="-120"/>
              </a:rPr>
              <a:pPr eaLnBrk="1" hangingPunct="1"/>
              <a:t>1</a:t>
            </a:fld>
            <a:endParaRPr lang="en-US" altLang="zh-TW" b="0" smtClean="0"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ED719B48-FBA3-438B-BB4F-6734FC50492C}" type="slidenum">
              <a:rPr lang="en-US" altLang="zh-TW" b="0" smtClean="0">
                <a:ea typeface="新細明體" pitchFamily="18" charset="-120"/>
              </a:rPr>
              <a:pPr eaLnBrk="1" hangingPunct="1"/>
              <a:t>2</a:t>
            </a:fld>
            <a:endParaRPr lang="en-US" altLang="zh-TW" b="0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232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32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65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76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03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528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7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02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53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2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5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72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93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76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536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96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62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8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8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5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78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307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975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85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4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181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45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960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712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851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7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5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90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3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B4908032-03A2-49CA-9D47-60736D2DE18B}" type="slidenum">
              <a:rPr lang="en-US" altLang="zh-TW" sz="1000" b="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779" r:id="rId2"/>
    <p:sldLayoutId id="2147485780" r:id="rId3"/>
    <p:sldLayoutId id="2147485781" r:id="rId4"/>
    <p:sldLayoutId id="2147485782" r:id="rId5"/>
    <p:sldLayoutId id="2147485783" r:id="rId6"/>
    <p:sldLayoutId id="2147485784" r:id="rId7"/>
    <p:sldLayoutId id="2147485785" r:id="rId8"/>
    <p:sldLayoutId id="2147485786" r:id="rId9"/>
    <p:sldLayoutId id="2147485787" r:id="rId10"/>
    <p:sldLayoutId id="2147485788" r:id="rId11"/>
    <p:sldLayoutId id="21474857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90" r:id="rId1"/>
    <p:sldLayoutId id="2147485791" r:id="rId2"/>
    <p:sldLayoutId id="2147485792" r:id="rId3"/>
    <p:sldLayoutId id="2147485793" r:id="rId4"/>
    <p:sldLayoutId id="2147485794" r:id="rId5"/>
    <p:sldLayoutId id="2147485795" r:id="rId6"/>
    <p:sldLayoutId id="2147485796" r:id="rId7"/>
    <p:sldLayoutId id="2147485797" r:id="rId8"/>
    <p:sldLayoutId id="2147485798" r:id="rId9"/>
    <p:sldLayoutId id="2147485799" r:id="rId10"/>
    <p:sldLayoutId id="21474858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01" r:id="rId1"/>
    <p:sldLayoutId id="2147485802" r:id="rId2"/>
    <p:sldLayoutId id="2147485803" r:id="rId3"/>
    <p:sldLayoutId id="2147485804" r:id="rId4"/>
    <p:sldLayoutId id="2147485805" r:id="rId5"/>
    <p:sldLayoutId id="2147485806" r:id="rId6"/>
    <p:sldLayoutId id="2147485807" r:id="rId7"/>
    <p:sldLayoutId id="2147485808" r:id="rId8"/>
    <p:sldLayoutId id="2147485809" r:id="rId9"/>
    <p:sldLayoutId id="2147485810" r:id="rId10"/>
    <p:sldLayoutId id="21474858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dirty="0" err="1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skyforce</a:t>
            </a:r>
            <a:r>
              <a:rPr kumimoji="0" lang="en-US" altLang="zh-TW" sz="1600" dirty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dirty="0" smtClean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2011/04/08</a:t>
            </a:r>
            <a:endParaRPr lang="en-US" altLang="zh-TW" sz="1600" dirty="0">
              <a:solidFill>
                <a:srgbClr xmlns:mc="http://schemas.openxmlformats.org/markup-compatibility/2006" xmlns:a14="http://schemas.microsoft.com/office/drawing/2010/main" val="292929" mc:Ignorable=""/>
              </a:solidFill>
              <a:ea typeface="文鼎粗黑"/>
              <a:cs typeface="文鼎粗黑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dirty="0" smtClean="0">
                <a:ea typeface="文鼎粗黑"/>
                <a:cs typeface="文鼎粗黑"/>
              </a:rPr>
              <a:t>Weekly </a:t>
            </a:r>
            <a:r>
              <a:rPr kumimoji="0" lang="en-US" altLang="zh-TW" sz="2800" dirty="0">
                <a:ea typeface="文鼎粗黑"/>
                <a:cs typeface="文鼎粗黑"/>
              </a:rPr>
              <a:t>Report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TW" smtClean="0"/>
              <a:t>Color Engine - </a:t>
            </a:r>
            <a:r>
              <a:rPr lang="en-US" altLang="zh-TW" smtClean="0">
                <a:ea typeface="標楷體" pitchFamily="65" charset="-120"/>
              </a:rPr>
              <a:t>Status</a:t>
            </a:r>
            <a:endParaRPr lang="zh-TW" altLang="en-US" smtClean="0">
              <a:ea typeface="標楷體" pitchFamily="65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713788" cy="486251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800" dirty="0" smtClean="0"/>
              <a:t>Progress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400" dirty="0" smtClean="0"/>
              <a:t>HSV </a:t>
            </a:r>
            <a:r>
              <a:rPr kumimoji="0" lang="en-US" altLang="zh-TW" sz="1400" dirty="0"/>
              <a:t>Refine					</a:t>
            </a:r>
            <a:r>
              <a:rPr kumimoji="0" lang="en-US" altLang="zh-TW" sz="1400" dirty="0" smtClean="0"/>
              <a:t>12/20~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zh-TW" altLang="en-US" sz="1200" dirty="0" smtClean="0"/>
              <a:t>以</a:t>
            </a:r>
            <a:r>
              <a:rPr kumimoji="0" lang="en-US" altLang="zh-TW" sz="1200" dirty="0" err="1" smtClean="0"/>
              <a:t>sRGB</a:t>
            </a:r>
            <a:r>
              <a:rPr kumimoji="0" lang="zh-TW" altLang="en-US" sz="1200" dirty="0" smtClean="0"/>
              <a:t>為</a:t>
            </a:r>
            <a:r>
              <a:rPr kumimoji="0" lang="en-US" altLang="zh-TW" sz="1200" dirty="0" smtClean="0"/>
              <a:t>Target</a:t>
            </a:r>
            <a:r>
              <a:rPr kumimoji="0" lang="zh-TW" altLang="en-US" sz="1200" dirty="0" smtClean="0"/>
              <a:t>的調整量確認 </a:t>
            </a:r>
            <a:r>
              <a:rPr kumimoji="0" lang="en-US" altLang="zh-TW" sz="1200" dirty="0" smtClean="0"/>
              <a:t>(NTSC 45/60%)		Done</a:t>
            </a:r>
            <a:endParaRPr kumimoji="0" lang="en-US" altLang="zh-TW" sz="12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Non-Linear V </a:t>
            </a:r>
            <a:r>
              <a:rPr kumimoji="0" lang="zh-TW" altLang="en-US" sz="1200" dirty="0" smtClean="0"/>
              <a:t>調整公式修正</a:t>
            </a:r>
            <a:r>
              <a:rPr kumimoji="0" lang="en-US" altLang="zh-TW" sz="1200" dirty="0"/>
              <a:t>			</a:t>
            </a:r>
            <a:r>
              <a:rPr kumimoji="0" lang="en-US" altLang="zh-TW" sz="1200" dirty="0" smtClean="0"/>
              <a:t>Done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Value</a:t>
            </a:r>
            <a:r>
              <a:rPr kumimoji="0" lang="zh-TW" altLang="en-US" sz="1200" dirty="0" smtClean="0"/>
              <a:t>硬</a:t>
            </a:r>
            <a:r>
              <a:rPr kumimoji="0" lang="zh-TW" altLang="en-US" sz="1200" dirty="0"/>
              <a:t>體運算精確度度確認</a:t>
            </a:r>
            <a:r>
              <a:rPr kumimoji="0" lang="en-US" altLang="zh-TW" sz="1200" dirty="0"/>
              <a:t>			</a:t>
            </a:r>
            <a:r>
              <a:rPr kumimoji="0" lang="en-US" altLang="zh-TW" sz="1200" dirty="0" smtClean="0"/>
              <a:t>Done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Saturation</a:t>
            </a:r>
            <a:r>
              <a:rPr kumimoji="0" lang="zh-TW" altLang="en-US" sz="1200" dirty="0" smtClean="0"/>
              <a:t>公式修正確認</a:t>
            </a:r>
            <a:r>
              <a:rPr kumimoji="0" lang="en-US" altLang="zh-TW" sz="1200" dirty="0"/>
              <a:t>	</a:t>
            </a:r>
            <a:r>
              <a:rPr kumimoji="0" lang="en-US" altLang="zh-TW" sz="1200" dirty="0" smtClean="0"/>
              <a:t>		Done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HSV </a:t>
            </a:r>
            <a:r>
              <a:rPr kumimoji="0" lang="zh-TW" altLang="en-US" sz="1200" dirty="0" smtClean="0"/>
              <a:t>自動調整手法確認</a:t>
            </a:r>
            <a:r>
              <a:rPr kumimoji="0" lang="en-US" altLang="zh-TW" sz="1200" dirty="0" smtClean="0"/>
              <a:t>&amp;implement(</a:t>
            </a:r>
            <a:r>
              <a:rPr kumimoji="0" lang="zh-TW" altLang="en-US" sz="1200" dirty="0" smtClean="0"/>
              <a:t>單點</a:t>
            </a:r>
            <a:r>
              <a:rPr kumimoji="0" lang="en-US" altLang="zh-TW" sz="1200" dirty="0" smtClean="0"/>
              <a:t>)		Done</a:t>
            </a:r>
            <a:endParaRPr kumimoji="0" lang="en-US" altLang="zh-TW" sz="12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HSV </a:t>
            </a:r>
            <a:r>
              <a:rPr kumimoji="0" lang="en-US" altLang="zh-TW" sz="1200" dirty="0"/>
              <a:t>FPGA</a:t>
            </a:r>
            <a:r>
              <a:rPr kumimoji="0" lang="zh-TW" altLang="en-US" sz="1200" dirty="0"/>
              <a:t>驗證</a:t>
            </a:r>
            <a:r>
              <a:rPr kumimoji="0" lang="en-US" altLang="zh-TW" sz="1200" dirty="0"/>
              <a:t>				</a:t>
            </a:r>
            <a:r>
              <a:rPr kumimoji="0" lang="en-US" altLang="zh-TW" sz="1200" dirty="0" smtClean="0"/>
              <a:t>04/08~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HSV </a:t>
            </a:r>
            <a:r>
              <a:rPr kumimoji="0" lang="zh-TW" altLang="en-US" sz="1200" dirty="0" smtClean="0"/>
              <a:t>演算法軟硬體驗證</a:t>
            </a:r>
            <a:r>
              <a:rPr kumimoji="0" lang="en-US" altLang="zh-TW" sz="1200" dirty="0" smtClean="0"/>
              <a:t>			~</a:t>
            </a:r>
            <a:endParaRPr kumimoji="0" lang="en-US" altLang="zh-TW" sz="12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FPGA</a:t>
            </a:r>
            <a:r>
              <a:rPr kumimoji="0" lang="zh-TW" altLang="en-US" sz="1200" dirty="0" smtClean="0"/>
              <a:t> </a:t>
            </a:r>
            <a:r>
              <a:rPr kumimoji="0" lang="en-US" altLang="zh-TW" sz="1200" dirty="0" smtClean="0"/>
              <a:t>HSV</a:t>
            </a:r>
            <a:r>
              <a:rPr kumimoji="0" lang="zh-TW" altLang="en-US" sz="1200" dirty="0" smtClean="0"/>
              <a:t> </a:t>
            </a:r>
            <a:r>
              <a:rPr kumimoji="0" lang="en-US" altLang="zh-TW" sz="1200" dirty="0" smtClean="0"/>
              <a:t>GUI</a:t>
            </a:r>
            <a:r>
              <a:rPr kumimoji="0" lang="zh-TW" altLang="en-US" sz="1200" dirty="0" smtClean="0"/>
              <a:t> </a:t>
            </a:r>
            <a:r>
              <a:rPr kumimoji="0" lang="en-US" altLang="zh-TW" sz="1200" dirty="0" smtClean="0"/>
              <a:t>Implement			04/07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zh-TW" sz="1800" dirty="0" smtClean="0"/>
              <a:t>Problem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altLang="zh-TW" sz="1400" dirty="0" smtClean="0"/>
              <a:t>Turn Point Confirm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800" dirty="0" smtClean="0"/>
              <a:t>Future Plan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400" dirty="0" smtClean="0"/>
              <a:t>HSV </a:t>
            </a:r>
            <a:r>
              <a:rPr kumimoji="0" lang="zh-TW" altLang="en-US" sz="1400" dirty="0" smtClean="0"/>
              <a:t>自</a:t>
            </a:r>
            <a:r>
              <a:rPr kumimoji="0" lang="zh-TW" altLang="en-US" sz="1400" dirty="0"/>
              <a:t>動調整手法確</a:t>
            </a:r>
            <a:r>
              <a:rPr kumimoji="0" lang="zh-TW" altLang="en-US" sz="1400" dirty="0" smtClean="0"/>
              <a:t>認</a:t>
            </a:r>
            <a:r>
              <a:rPr kumimoji="0" lang="en-US" altLang="zh-TW" sz="1400" dirty="0" smtClean="0"/>
              <a:t>&amp;implement(</a:t>
            </a:r>
            <a:r>
              <a:rPr kumimoji="0" lang="zh-TW" altLang="en-US" sz="1400" dirty="0" smtClean="0"/>
              <a:t>多點</a:t>
            </a:r>
            <a:r>
              <a:rPr kumimoji="0" lang="en-US" altLang="zh-TW" sz="1400" dirty="0" smtClean="0"/>
              <a:t>)</a:t>
            </a:r>
            <a:r>
              <a:rPr kumimoji="0" lang="en-US" altLang="zh-TW" sz="1400" dirty="0"/>
              <a:t>	</a:t>
            </a:r>
            <a:r>
              <a:rPr kumimoji="0" lang="en-US" altLang="zh-TW" sz="1400" dirty="0" smtClean="0"/>
              <a:t>	04/06~04/14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Color Index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Clip Index</a:t>
            </a:r>
            <a:endParaRPr kumimoji="0" lang="en-US" altLang="zh-TW" sz="1200" dirty="0"/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400" dirty="0" smtClean="0"/>
              <a:t>HSV </a:t>
            </a:r>
            <a:r>
              <a:rPr kumimoji="0" lang="en-US" altLang="zh-TW" sz="1400" dirty="0"/>
              <a:t>Simulation Model </a:t>
            </a:r>
            <a:r>
              <a:rPr kumimoji="0" lang="en-US" altLang="zh-TW" sz="1400" dirty="0" smtClean="0"/>
              <a:t>Implement			04/15~04/26</a:t>
            </a:r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12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6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6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zh-TW" altLang="en-US" sz="1200" dirty="0" smtClean="0"/>
          </a:p>
          <a:p>
            <a:pPr marL="1162050" lvl="2" indent="-304800">
              <a:lnSpc>
                <a:spcPct val="90000"/>
              </a:lnSpc>
              <a:buFontTx/>
              <a:buNone/>
              <a:defRPr/>
            </a:pPr>
            <a:r>
              <a:rPr kumimoji="0" lang="en-US" altLang="zh-TW" sz="1000" dirty="0" smtClean="0"/>
              <a:t>			</a:t>
            </a:r>
            <a:endParaRPr kumimoji="0" lang="zh-TW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53998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by 16 Turn Points(4bit)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200" dirty="0" smtClean="0"/>
              <a:t>每</a:t>
            </a:r>
            <a:r>
              <a:rPr lang="en-US" altLang="zh-TW" sz="1200" dirty="0" smtClean="0"/>
              <a:t>60</a:t>
            </a:r>
            <a:r>
              <a:rPr lang="zh-TW" altLang="en-US" sz="1200" dirty="0" smtClean="0"/>
              <a:t>度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以</a:t>
            </a:r>
            <a:r>
              <a:rPr lang="zh-TW" altLang="en-US" sz="1200" dirty="0"/>
              <a:t>六個</a:t>
            </a:r>
            <a:r>
              <a:rPr lang="zh-TW" altLang="en-US" sz="1200" dirty="0" smtClean="0"/>
              <a:t>色相評估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:0/60/120/180/240/300</a:t>
            </a:r>
          </a:p>
          <a:p>
            <a:r>
              <a:rPr lang="zh-TW" altLang="en-US" sz="1200" dirty="0" smtClean="0"/>
              <a:t>以</a:t>
            </a:r>
            <a:r>
              <a:rPr lang="en-US" altLang="zh-TW" sz="1200" dirty="0" err="1" smtClean="0"/>
              <a:t>sRGB</a:t>
            </a:r>
            <a:r>
              <a:rPr lang="zh-TW" altLang="en-US" sz="1200" dirty="0" smtClean="0"/>
              <a:t>六個驗證點為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基準</a:t>
            </a:r>
            <a:endParaRPr lang="en-US" altLang="zh-TW" sz="1200" dirty="0" smtClean="0"/>
          </a:p>
          <a:p>
            <a:r>
              <a:rPr lang="zh-TW" altLang="en-US" sz="1200" dirty="0"/>
              <a:t>測</a:t>
            </a:r>
            <a:r>
              <a:rPr lang="zh-TW" altLang="en-US" sz="1200" dirty="0" smtClean="0"/>
              <a:t>試</a:t>
            </a:r>
            <a:r>
              <a:rPr lang="en-US" altLang="zh-TW" sz="1200" dirty="0" smtClean="0"/>
              <a:t>7~15(9</a:t>
            </a:r>
            <a:r>
              <a:rPr lang="zh-TW" altLang="en-US" sz="1200" dirty="0" smtClean="0"/>
              <a:t>個點</a:t>
            </a:r>
            <a:r>
              <a:rPr lang="en-US" altLang="zh-TW" sz="1200" dirty="0" smtClean="0"/>
              <a:t>)TP</a:t>
            </a:r>
            <a:br>
              <a:rPr lang="en-US" altLang="zh-TW" sz="1200" dirty="0" smtClean="0"/>
            </a:br>
            <a:r>
              <a:rPr lang="zh-TW" altLang="en-US" sz="1200" dirty="0" smtClean="0"/>
              <a:t>繪成九條線</a:t>
            </a:r>
            <a:endParaRPr lang="en-US" altLang="zh-TW" sz="1200" dirty="0" smtClean="0"/>
          </a:p>
          <a:p>
            <a:r>
              <a:rPr lang="zh-TW" altLang="en-US" sz="1200" dirty="0"/>
              <a:t>每條線均</a:t>
            </a:r>
            <a:r>
              <a:rPr lang="zh-TW" altLang="en-US" sz="1200" dirty="0" smtClean="0"/>
              <a:t>以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Saturation</a:t>
            </a:r>
            <a:br>
              <a:rPr lang="en-US" altLang="zh-TW" sz="1200" dirty="0" smtClean="0"/>
            </a:br>
            <a:r>
              <a:rPr lang="en-US" altLang="zh-TW" sz="1200" dirty="0" smtClean="0"/>
              <a:t> of CIECAM02 </a:t>
            </a:r>
            <a:r>
              <a:rPr lang="en-US" altLang="zh-TW" sz="1200" dirty="0" err="1" smtClean="0"/>
              <a:t>JCh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繪成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最接近人眼視覺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感受</a:t>
            </a:r>
            <a:endParaRPr lang="en-US" altLang="zh-TW" sz="1200" dirty="0" smtClean="0"/>
          </a:p>
          <a:p>
            <a:r>
              <a:rPr lang="zh-TW" altLang="en-US" sz="1200" dirty="0"/>
              <a:t>若差異</a:t>
            </a:r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以內人眼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完全無法分辨</a:t>
            </a:r>
            <a:endParaRPr lang="en-US" altLang="zh-TW" sz="1200" dirty="0"/>
          </a:p>
          <a:p>
            <a:r>
              <a:rPr lang="zh-TW" altLang="en-US" sz="1200" dirty="0" smtClean="0"/>
              <a:t>若差異在</a:t>
            </a:r>
            <a:r>
              <a:rPr lang="en-US" altLang="zh-TW" sz="1200" dirty="0" smtClean="0"/>
              <a:t>3</a:t>
            </a:r>
            <a:r>
              <a:rPr lang="zh-TW" altLang="en-US" sz="1200" dirty="0" smtClean="0"/>
              <a:t>以內人眼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難以分辨</a:t>
            </a:r>
            <a:endParaRPr lang="en-US" altLang="zh-TW" sz="1200" dirty="0" smtClean="0"/>
          </a:p>
          <a:p>
            <a:r>
              <a:rPr lang="en-US" altLang="zh-TW" sz="1200" dirty="0" smtClean="0"/>
              <a:t>16 Turn Points</a:t>
            </a:r>
            <a:r>
              <a:rPr lang="zh-TW" altLang="en-US" sz="1200" dirty="0" smtClean="0"/>
              <a:t>差異均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&lt;3, </a:t>
            </a:r>
            <a:r>
              <a:rPr lang="zh-TW" altLang="en-US" sz="1200" dirty="0" smtClean="0"/>
              <a:t>且最大差異約為</a:t>
            </a:r>
            <a:r>
              <a:rPr lang="en-US" altLang="zh-TW" sz="1200" dirty="0" smtClean="0"/>
              <a:t>1,</a:t>
            </a:r>
            <a:br>
              <a:rPr lang="en-US" altLang="zh-TW" sz="1200" dirty="0" smtClean="0"/>
            </a:br>
            <a:r>
              <a:rPr lang="zh-TW" altLang="en-US" sz="1200" dirty="0" smtClean="0"/>
              <a:t>接近無法分辨的差異</a:t>
            </a:r>
            <a:r>
              <a:rPr lang="en-US" altLang="zh-TW" sz="1200" dirty="0" smtClean="0"/>
              <a:t>,</a:t>
            </a:r>
            <a:br>
              <a:rPr lang="en-US" altLang="zh-TW" sz="1200" dirty="0" smtClean="0"/>
            </a:br>
            <a:r>
              <a:rPr lang="zh-TW" altLang="en-US" sz="1200" dirty="0"/>
              <a:t>以</a:t>
            </a:r>
            <a:r>
              <a:rPr lang="zh-TW" altLang="en-US" sz="1200" dirty="0" smtClean="0"/>
              <a:t>人眼判別已足夠</a:t>
            </a:r>
            <a:endParaRPr lang="en-US" altLang="zh-TW" sz="12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"/>
          <a:stretch/>
        </p:blipFill>
        <p:spPr bwMode="auto">
          <a:xfrm>
            <a:off x="2277161" y="1484784"/>
            <a:ext cx="6840141" cy="51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40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Tune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AutoTune</a:t>
            </a:r>
            <a:r>
              <a:rPr lang="en-US" altLang="zh-TW" dirty="0" smtClean="0"/>
              <a:t> UML Class Diagram</a:t>
            </a:r>
            <a:endParaRPr lang="zh-TW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6" y="1340768"/>
            <a:ext cx="8139982" cy="527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2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Tune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Fit Mode</a:t>
            </a:r>
          </a:p>
          <a:p>
            <a:pPr lvl="1"/>
            <a:r>
              <a:rPr lang="en-US" altLang="zh-TW" dirty="0"/>
              <a:t>Single Spot:</a:t>
            </a:r>
            <a:r>
              <a:rPr lang="zh-TW" altLang="en-US" dirty="0"/>
              <a:t> 每個</a:t>
            </a:r>
            <a:r>
              <a:rPr lang="en-US" altLang="zh-TW" dirty="0"/>
              <a:t>Hue</a:t>
            </a:r>
            <a:r>
              <a:rPr lang="zh-TW" altLang="en-US" dirty="0"/>
              <a:t>僅有單點</a:t>
            </a:r>
            <a:endParaRPr lang="en-US" altLang="zh-TW" dirty="0"/>
          </a:p>
          <a:p>
            <a:pPr lvl="1"/>
            <a:r>
              <a:rPr lang="en-US" altLang="zh-TW" dirty="0"/>
              <a:t>Multi Spot: </a:t>
            </a:r>
            <a:r>
              <a:rPr lang="zh-TW" altLang="en-US" dirty="0"/>
              <a:t>每個</a:t>
            </a:r>
            <a:r>
              <a:rPr lang="en-US" altLang="zh-TW" dirty="0"/>
              <a:t>Hue</a:t>
            </a:r>
            <a:r>
              <a:rPr lang="zh-TW" altLang="en-US" dirty="0"/>
              <a:t>有多點需取捨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Tune Target: </a:t>
            </a:r>
            <a:r>
              <a:rPr lang="zh-TW" altLang="en-US" dirty="0" smtClean="0"/>
              <a:t>用</a:t>
            </a:r>
            <a:r>
              <a:rPr lang="zh-TW" altLang="en-US" dirty="0"/>
              <a:t>來產生調整時</a:t>
            </a:r>
            <a:r>
              <a:rPr lang="zh-TW" altLang="en-US" dirty="0" smtClean="0"/>
              <a:t>的參考目標</a:t>
            </a:r>
            <a:r>
              <a:rPr lang="en-US" altLang="zh-TW" dirty="0" smtClean="0"/>
              <a:t>(CIEXYZ)</a:t>
            </a:r>
          </a:p>
          <a:p>
            <a:pPr lvl="1"/>
            <a:r>
              <a:rPr lang="en-US" altLang="zh-TW" dirty="0" err="1" smtClean="0"/>
              <a:t>sRGBTuneTarget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sRGB</a:t>
            </a:r>
            <a:r>
              <a:rPr lang="zh-TW" altLang="en-US" dirty="0" smtClean="0"/>
              <a:t>的色塊為參考目標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Index: Multi Spot</a:t>
            </a:r>
            <a:r>
              <a:rPr lang="zh-TW" altLang="en-US" dirty="0" smtClean="0"/>
              <a:t>時用來取捨的</a:t>
            </a:r>
            <a:r>
              <a:rPr lang="en-US" altLang="zh-TW" dirty="0" smtClean="0"/>
              <a:t>Index</a:t>
            </a:r>
          </a:p>
          <a:p>
            <a:pPr lvl="1"/>
            <a:r>
              <a:rPr lang="en-US" altLang="zh-TW" dirty="0" smtClean="0"/>
              <a:t>Color Index: </a:t>
            </a:r>
            <a:r>
              <a:rPr lang="zh-TW" altLang="en-US" dirty="0" smtClean="0"/>
              <a:t>以色差為基準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Clip Index: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Clipping</a:t>
            </a:r>
            <a:r>
              <a:rPr lang="zh-TW" altLang="en-US" dirty="0" smtClean="0"/>
              <a:t>為基準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LCDModel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用來確認調整後是否達到目標值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MultiMatrixModel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LCD Model</a:t>
            </a:r>
            <a:r>
              <a:rPr lang="zh-TW" altLang="en-US" dirty="0" smtClean="0"/>
              <a:t>預測</a:t>
            </a:r>
            <a:r>
              <a:rPr lang="zh-TW" altLang="en-US" dirty="0"/>
              <a:t>調整後是否達到目標值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MeterLCDModel</a:t>
            </a:r>
            <a:r>
              <a:rPr lang="en-US" altLang="zh-TW" dirty="0"/>
              <a:t>: </a:t>
            </a:r>
            <a:r>
              <a:rPr lang="zh-TW" altLang="en-US" dirty="0"/>
              <a:t>可以連</a:t>
            </a:r>
            <a:r>
              <a:rPr lang="zh-TW" altLang="en-US" dirty="0" smtClean="0"/>
              <a:t>接</a:t>
            </a:r>
            <a:r>
              <a:rPr lang="zh-TW" altLang="en-US" dirty="0"/>
              <a:t>儀器</a:t>
            </a:r>
            <a:r>
              <a:rPr lang="zh-TW" altLang="en-US" dirty="0" smtClean="0"/>
              <a:t>量</a:t>
            </a:r>
            <a:r>
              <a:rPr lang="zh-TW" altLang="en-US" dirty="0"/>
              <a:t>測</a:t>
            </a:r>
            <a:r>
              <a:rPr lang="en-US" altLang="zh-TW" dirty="0"/>
              <a:t>Panel, </a:t>
            </a:r>
            <a:r>
              <a:rPr lang="zh-TW" altLang="en-US" dirty="0"/>
              <a:t>排除預測的誤差</a:t>
            </a:r>
            <a:endParaRPr lang="en-US" altLang="zh-TW" dirty="0"/>
          </a:p>
          <a:p>
            <a:pPr lvl="1"/>
            <a:r>
              <a:rPr lang="en-US" altLang="zh-TW" dirty="0" smtClean="0"/>
              <a:t>CA210Model: </a:t>
            </a:r>
            <a:r>
              <a:rPr lang="zh-TW" altLang="en-US" dirty="0" smtClean="0"/>
              <a:t>可以連接</a:t>
            </a:r>
            <a:r>
              <a:rPr lang="en-US" altLang="zh-TW" dirty="0" smtClean="0"/>
              <a:t>CA-210</a:t>
            </a:r>
            <a:r>
              <a:rPr lang="zh-TW" altLang="en-US" dirty="0" smtClean="0"/>
              <a:t>直接量測</a:t>
            </a:r>
            <a:r>
              <a:rPr lang="en-US" altLang="zh-TW" dirty="0" smtClean="0"/>
              <a:t>Panel, </a:t>
            </a:r>
            <a:r>
              <a:rPr lang="zh-TW" altLang="en-US" dirty="0" smtClean="0"/>
              <a:t>排除預測的誤差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771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dd</a:t>
            </a:r>
            <a:endParaRPr lang="zh-TW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403509"/>
              </p:ext>
            </p:extLst>
          </p:nvPr>
        </p:nvGraphicFramePr>
        <p:xfrm>
          <a:off x="4601514" y="5814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6" t="21255" r="17568" b="15564"/>
          <a:stretch/>
        </p:blipFill>
        <p:spPr bwMode="auto">
          <a:xfrm>
            <a:off x="5004048" y="3421781"/>
            <a:ext cx="3811604" cy="34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t="22141" r="16202" b="15386"/>
          <a:stretch/>
        </p:blipFill>
        <p:spPr bwMode="auto">
          <a:xfrm>
            <a:off x="611560" y="3458783"/>
            <a:ext cx="3840480" cy="339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75656" y="36811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Interpolation of CC24</a:t>
            </a:r>
            <a:br>
              <a:rPr lang="en-US" altLang="zh-TW" sz="1400" dirty="0" smtClean="0"/>
            </a:br>
            <a:r>
              <a:rPr lang="en-US" altLang="zh-TW" sz="1400" dirty="0" smtClean="0"/>
              <a:t>(Value Side)</a:t>
            </a:r>
            <a:endParaRPr lang="zh-TW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8144" y="364502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Interpolation of CC24</a:t>
            </a:r>
            <a:br>
              <a:rPr lang="en-US" altLang="zh-TW" sz="1400" dirty="0" smtClean="0"/>
            </a:br>
            <a:r>
              <a:rPr lang="en-US" altLang="zh-TW" sz="1400" dirty="0" smtClean="0"/>
              <a:t>(Top Side)</a:t>
            </a:r>
            <a:endParaRPr lang="zh-TW" altLang="en-US" sz="1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703394" y="1134129"/>
            <a:ext cx="3522220" cy="2203217"/>
            <a:chOff x="509720" y="1037927"/>
            <a:chExt cx="3522220" cy="2203217"/>
          </a:xfrm>
        </p:grpSpPr>
        <p:cxnSp>
          <p:nvCxnSpPr>
            <p:cNvPr id="14" name="Straight Connector 13"/>
            <p:cNvCxnSpPr/>
            <p:nvPr/>
          </p:nvCxnSpPr>
          <p:spPr>
            <a:xfrm flipH="1" flipV="1">
              <a:off x="1619672" y="1268760"/>
              <a:ext cx="720080" cy="1656184"/>
            </a:xfrm>
            <a:prstGeom prst="line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FF0000" mc:Ignorable="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339752" y="1268760"/>
              <a:ext cx="936104" cy="1656184"/>
            </a:xfrm>
            <a:prstGeom prst="line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FFC000" mc:Ignorable="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403648" y="1628800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0000" mc:Ignorable=""/>
            </a:solidFill>
            <a:ln>
              <a:solidFill>
                <a:srgbClr xmlns:mc="http://schemas.openxmlformats.org/markup-compatibility/2006" xmlns:a14="http://schemas.microsoft.com/office/drawing/2010/main" val="FF0000" mc:Ignorable="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23728" y="1940347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C000" mc:Ignorable=""/>
            </a:solidFill>
            <a:ln>
              <a:solidFill>
                <a:srgbClr xmlns:mc="http://schemas.openxmlformats.org/markup-compatibility/2006" xmlns:a14="http://schemas.microsoft.com/office/drawing/2010/main" val="FFC000" mc:Ignorable="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509950" y="1535701"/>
              <a:ext cx="253738" cy="93100"/>
            </a:xfrm>
            <a:prstGeom prst="straightConnector1">
              <a:avLst/>
            </a:prstGeom>
            <a:ln w="28575">
              <a:solidFill>
                <a:srgbClr xmlns:mc="http://schemas.openxmlformats.org/markup-compatibility/2006" xmlns:a14="http://schemas.microsoft.com/office/drawing/2010/main" val="80808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79712" y="2012355"/>
              <a:ext cx="144540" cy="72008"/>
            </a:xfrm>
            <a:prstGeom prst="straightConnector1">
              <a:avLst/>
            </a:prstGeom>
            <a:ln w="28575">
              <a:solidFill>
                <a:srgbClr xmlns:mc="http://schemas.openxmlformats.org/markup-compatibility/2006" xmlns:a14="http://schemas.microsoft.com/office/drawing/2010/main" val="80808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31840" y="1796331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FF00" mc:Ignorable=""/>
            </a:solidFill>
            <a:ln>
              <a:solidFill>
                <a:srgbClr xmlns:mc="http://schemas.openxmlformats.org/markup-compatibility/2006" xmlns:a14="http://schemas.microsoft.com/office/drawing/2010/main" val="FFFF00" mc:Ignorable="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2987824" y="1726266"/>
              <a:ext cx="161163" cy="93100"/>
            </a:xfrm>
            <a:prstGeom prst="straightConnector1">
              <a:avLst/>
            </a:prstGeom>
            <a:ln w="28575">
              <a:solidFill>
                <a:srgbClr xmlns:mc="http://schemas.openxmlformats.org/markup-compatibility/2006" xmlns:a14="http://schemas.microsoft.com/office/drawing/2010/main" val="80808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47102" y="1037927"/>
              <a:ext cx="1673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Produce Hue Plane Tune Spot By CC24</a:t>
              </a:r>
              <a:endParaRPr lang="zh-TW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92029" y="2678723"/>
              <a:ext cx="12241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Hue shift only</a:t>
              </a:r>
              <a:endParaRPr lang="zh-TW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2914" y="1858466"/>
              <a:ext cx="669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/>
                <a:t>Patch of CC24</a:t>
              </a:r>
              <a:endParaRPr lang="zh-TW" altLang="en-US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43708" y="2979534"/>
              <a:ext cx="20882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*CC24 : Color Checker 24</a:t>
              </a:r>
              <a:endParaRPr lang="zh-TW" altLang="en-US" sz="11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653160" y="2166243"/>
              <a:ext cx="1672362" cy="749076"/>
            </a:xfrm>
            <a:prstGeom prst="line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FF01FF" mc:Ignorable="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09720" y="2924944"/>
              <a:ext cx="1780374" cy="316200"/>
            </a:xfrm>
            <a:prstGeom prst="line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9E01FF" mc:Ignorable="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562279" y="2771303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9E01FF" mc:Ignorable=""/>
            </a:solidFill>
            <a:ln>
              <a:solidFill>
                <a:srgbClr xmlns:mc="http://schemas.openxmlformats.org/markup-compatibility/2006" xmlns:a14="http://schemas.microsoft.com/office/drawing/2010/main" val="9E01FF" mc:Ignorable="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1970" y="2899486"/>
              <a:ext cx="64325" cy="138845"/>
            </a:xfrm>
            <a:prstGeom prst="straightConnector1">
              <a:avLst/>
            </a:prstGeom>
            <a:ln w="28575">
              <a:solidFill>
                <a:srgbClr xmlns:mc="http://schemas.openxmlformats.org/markup-compatibility/2006" xmlns:a14="http://schemas.microsoft.com/office/drawing/2010/main" val="80808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403648" y="2468773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01FF" mc:Ignorable="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3160" y="2450680"/>
              <a:ext cx="769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/>
                <a:t>Interpolation Patch </a:t>
              </a:r>
              <a:endParaRPr lang="zh-TW" altLang="en-US" sz="7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74132" y="1466365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0000" mc:Ignorable="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871700" y="2015114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0000" mc:Ignorable="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944213" y="1655335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C000" mc:Ignorable="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19672" y="2983791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9E01FF" mc:Ignorable="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1906288" y="2774925"/>
            <a:ext cx="0" cy="359608"/>
          </a:xfrm>
          <a:prstGeom prst="straightConnector1">
            <a:avLst/>
          </a:prstGeom>
          <a:ln w="19050">
            <a:solidFill>
              <a:srgbClr xmlns:mc="http://schemas.openxmlformats.org/markup-compatibility/2006" xmlns:a14="http://schemas.microsoft.com/office/drawing/2010/main" val="FF015C" mc:Ignorable="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403648" y="1964541"/>
            <a:ext cx="648072" cy="528355"/>
          </a:xfrm>
          <a:prstGeom prst="straightConnector1">
            <a:avLst/>
          </a:prstGeom>
          <a:ln w="19050">
            <a:solidFill>
              <a:srgbClr xmlns:mc="http://schemas.openxmlformats.org/markup-compatibility/2006" xmlns:a14="http://schemas.microsoft.com/office/drawing/2010/main" val="FF015C" mc:Ignorable="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3648" y="2507698"/>
            <a:ext cx="214765" cy="78368"/>
          </a:xfrm>
          <a:prstGeom prst="straightConnector1">
            <a:avLst/>
          </a:prstGeom>
          <a:ln w="19050">
            <a:solidFill>
              <a:srgbClr xmlns:mc="http://schemas.openxmlformats.org/markup-compatibility/2006" xmlns:a14="http://schemas.microsoft.com/office/drawing/2010/main" val="FF015C" mc:Ignorable="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6"/>
          </p:cNvCxnSpPr>
          <p:nvPr/>
        </p:nvCxnSpPr>
        <p:spPr>
          <a:xfrm flipH="1" flipV="1">
            <a:off x="1741338" y="2636983"/>
            <a:ext cx="175061" cy="128887"/>
          </a:xfrm>
          <a:prstGeom prst="straightConnector1">
            <a:avLst/>
          </a:prstGeom>
          <a:ln w="19050">
            <a:solidFill>
              <a:srgbClr xmlns:mc="http://schemas.openxmlformats.org/markup-compatibility/2006" xmlns:a14="http://schemas.microsoft.com/office/drawing/2010/main" val="FF015C" mc:Ignorable="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32011" y="1667931"/>
            <a:ext cx="71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Case1</a:t>
            </a:r>
            <a:endParaRPr lang="zh-TW" altLang="en-US" sz="12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9800" y="2661691"/>
            <a:ext cx="71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Case3</a:t>
            </a:r>
            <a:endParaRPr lang="zh-TW" altLang="en-US" sz="12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0965" y="3152001"/>
            <a:ext cx="71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Case1</a:t>
            </a:r>
            <a:endParaRPr lang="zh-TW" altLang="en-US" sz="12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1720" y="1706583"/>
            <a:ext cx="71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Case2</a:t>
            </a:r>
            <a:endParaRPr lang="zh-TW" altLang="en-US" sz="12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79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1F497D" mc:Ignorable=""/>
    </a:dk2>
    <a:lt2>
      <a:srgbClr xmlns:mc="http://schemas.openxmlformats.org/markup-compatibility/2006" xmlns:a14="http://schemas.microsoft.com/office/drawing/2010/main" val="EEECE1" mc:Ignorable=""/>
    </a:lt2>
    <a:accent1>
      <a:srgbClr xmlns:mc="http://schemas.openxmlformats.org/markup-compatibility/2006" xmlns:a14="http://schemas.microsoft.com/office/drawing/2010/main" val="4F81BD" mc:Ignorable=""/>
    </a:accent1>
    <a:accent2>
      <a:srgbClr xmlns:mc="http://schemas.openxmlformats.org/markup-compatibility/2006" xmlns:a14="http://schemas.microsoft.com/office/drawing/2010/main" val="C0504D" mc:Ignorable=""/>
    </a:accent2>
    <a:accent3>
      <a:srgbClr xmlns:mc="http://schemas.openxmlformats.org/markup-compatibility/2006" xmlns:a14="http://schemas.microsoft.com/office/drawing/2010/main" val="9BBB59" mc:Ignorable=""/>
    </a:accent3>
    <a:accent4>
      <a:srgbClr xmlns:mc="http://schemas.openxmlformats.org/markup-compatibility/2006" xmlns:a14="http://schemas.microsoft.com/office/drawing/2010/main" val="8064A2" mc:Ignorable=""/>
    </a:accent4>
    <a:accent5>
      <a:srgbClr xmlns:mc="http://schemas.openxmlformats.org/markup-compatibility/2006" xmlns:a14="http://schemas.microsoft.com/office/drawing/2010/main" val="4BACC6" mc:Ignorable=""/>
    </a:accent5>
    <a:accent6>
      <a:srgbClr xmlns:mc="http://schemas.openxmlformats.org/markup-compatibility/2006" xmlns:a14="http://schemas.microsoft.com/office/drawing/2010/main" val="F79646" mc:Ignorable=""/>
    </a:accent6>
    <a:hlink>
      <a:srgbClr xmlns:mc="http://schemas.openxmlformats.org/markup-compatibility/2006" xmlns:a14="http://schemas.microsoft.com/office/drawing/2010/main" val="0000FF" mc:Ignorable=""/>
    </a:hlink>
    <a:folHlink>
      <a:srgbClr xmlns:mc="http://schemas.openxmlformats.org/markup-compatibility/2006" xmlns:a14="http://schemas.microsoft.com/office/drawing/2010/main" val="800080" mc:Ignorable="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55908</TotalTime>
  <Words>245</Words>
  <Application>Microsoft Office PowerPoint</Application>
  <PresentationFormat>On-screen Show (4:3)</PresentationFormat>
  <Paragraphs>72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預設簡報設計</vt:lpstr>
      <vt:lpstr>自訂設計</vt:lpstr>
      <vt:lpstr>1_自訂設計</vt:lpstr>
      <vt:lpstr>PowerPoint Presentation</vt:lpstr>
      <vt:lpstr>Color Engine - Status</vt:lpstr>
      <vt:lpstr>Effect by 16 Turn Points(4bit) </vt:lpstr>
      <vt:lpstr>Auto Tune</vt:lpstr>
      <vt:lpstr>Auto Tune</vt:lpstr>
      <vt:lpstr>PowerPoint Presentation</vt:lpstr>
      <vt:lpstr>PowerPoint Presentation</vt:lpstr>
    </vt:vector>
  </TitlesOfParts>
  <Company>AU Optronics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sertekl3</cp:lastModifiedBy>
  <cp:revision>1574</cp:revision>
  <dcterms:created xsi:type="dcterms:W3CDTF">2008-10-06T10:00:22Z</dcterms:created>
  <dcterms:modified xsi:type="dcterms:W3CDTF">2011-04-07T09:52:40Z</dcterms:modified>
</cp:coreProperties>
</file>