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D679F-CAAE-48D1-B2E4-105C66E96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2EBD71-E8B1-4147-9E71-E348E3AB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638507-B8A4-4AAC-94EE-0BCBA02F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F2BDAC-12A1-4A67-B067-CE842C09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E47AB-DA57-4582-B9B1-419D06E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83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3280C-B462-44D7-9D27-9FB1B89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94B7BC-FDA4-4296-9655-B95AE13F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44CCA-2254-41B0-9106-F29275B5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12347-B209-4946-A20C-36E6D9EB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35FBB-495D-4A4D-974C-972D33A1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5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8815CF-EE7C-45D3-9E32-55B6EA5D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D2127-D53B-4000-AE4A-2B3A2E896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353F4-4E27-4EC8-AB33-36E38709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C0B41-14E0-4D4A-BCC2-D9BD0CB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0ED06-3748-4E1E-9E35-E78430E1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40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E3E26-044C-4D81-948C-42E5DBF0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4CCD0-D9BC-4476-83D4-81DA50CC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82698-D797-4B26-B26F-874D58DA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E635D-79E4-4C3E-9D22-C882B625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D2AD6-D687-4D57-B59B-187C9CB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5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375FE-CF35-430F-9593-CFF4006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61942F-8214-4E26-A9EB-59339B73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042CEB-7FBF-4E01-A88B-19ACBA58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C8F9A9-CDF0-4BF2-B408-B5B77428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363D1-00D6-44B9-B497-26AAB8D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2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E08B7-3A06-41F1-BBAD-08CA9CD3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9A097-7249-4E9F-BAB7-3224967C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68242B-F41F-4A80-9AB1-0CB901AA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61265F-8647-45DC-9799-5B1D1B5A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B5692A-A9BD-4D36-AC17-15216187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EEF371-F50C-489F-A2D2-C7838CB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7C84E-7527-4196-B9B2-27148A49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49500E-4399-40EB-BBCD-6888167E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C2405C-6140-4A05-8707-A1BC11B3D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BA7D69-F463-4AF4-A6F3-C1AF6C566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23720F-FB71-4A85-8CAF-AF83F75E2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A6DE15-CD0B-49FD-BAFC-722C430F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6E04B8-6AC1-4817-8923-11307B16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1B438D-49F8-4F58-B8EA-210B111D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5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746DA-7C9F-4495-88BB-405A3042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91772-2CB6-4755-A116-66113AEB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51B32E-8D60-4836-9B3C-EB394922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4334A7-3F16-480D-A2C8-00BDE5C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88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950A91-4358-4CE6-A2D6-F494FC4B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5FD53D-5AEE-4C2A-A21C-A7C0C662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DF3867-41F0-43EB-BD06-63E29FA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52A16-2636-427D-907C-E868B226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B4281-C6F2-42A3-B247-49FEE35A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9BD07F-89EF-420F-94F8-AEC0F161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239AC-F42D-499A-8BBB-3411C53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E048DC-DF70-47D1-B37D-C55DDF00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3BC514-8AC1-4364-A6D8-9EA7CE52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2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E6551-F857-4606-B262-8451E8DB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20BC03-590C-41FB-8C6C-E1EF3083C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A07493-2F1A-4182-B015-54D5F500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F70693-408E-46F1-B127-3DEBFE50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F89D70-FB3F-41AA-B2AF-2F314A75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B27714-C248-4F4D-9296-5FDABD9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1D1AC1-B463-4A32-82CD-0D0B1BBA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CAE7A9-7CA6-4FAC-87BF-95044891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4D631-8C01-4F8E-B005-0CA83F36B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B27D-9C50-4127-9454-1C05292CA8D6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FBB24-7DF7-4058-A5DC-21E868E1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1832B8-F648-46B4-91CC-8B01168D8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6A16-BC06-4A77-B5C3-FF98AD9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9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5B85A-21AE-4708-9B3A-605ECF88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AXI</a:t>
            </a:r>
            <a:r>
              <a:rPr lang="zh-TW" altLang="en-US" dirty="0"/>
              <a:t> </a:t>
            </a:r>
            <a:r>
              <a:rPr lang="en-US" altLang="zh-TW" dirty="0" err="1"/>
              <a:t>Protocal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AA14C-E4DF-4C1C-8ECA-EEA531595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33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472F7-4F46-44CD-B3DC-14A7E1D4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12E4E-758C-4742-AD95-5416F1B1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3287" cy="4351338"/>
          </a:xfrm>
        </p:spPr>
        <p:txBody>
          <a:bodyPr/>
          <a:lstStyle/>
          <a:p>
            <a:r>
              <a:rPr lang="en-US" altLang="zh-TW" dirty="0"/>
              <a:t>AXI</a:t>
            </a:r>
            <a:r>
              <a:rPr lang="zh-TW" altLang="en-US" dirty="0"/>
              <a:t>是</a:t>
            </a:r>
            <a:r>
              <a:rPr lang="en-US" altLang="zh-TW" dirty="0"/>
              <a:t>ARM</a:t>
            </a:r>
            <a:r>
              <a:rPr lang="zh-TW" altLang="en-US" dirty="0"/>
              <a:t>公司</a:t>
            </a:r>
            <a:r>
              <a:rPr lang="en-US" altLang="zh-TW" dirty="0"/>
              <a:t>1996</a:t>
            </a:r>
            <a:r>
              <a:rPr lang="zh-TW" altLang="en-US" dirty="0"/>
              <a:t>年在</a:t>
            </a:r>
            <a:r>
              <a:rPr lang="en-US" altLang="zh-TW" dirty="0"/>
              <a:t>AMBA 3</a:t>
            </a:r>
            <a:r>
              <a:rPr lang="zh-TW" altLang="en-US" dirty="0"/>
              <a:t>規範中定義的重要協定，是一種高性能、高時脈、低延遲的匯流排協議，適合用於</a:t>
            </a:r>
            <a:r>
              <a:rPr lang="en-US" altLang="zh-TW" dirty="0"/>
              <a:t>SOC</a:t>
            </a:r>
            <a:r>
              <a:rPr lang="zh-TW" altLang="en-US" dirty="0"/>
              <a:t>系統內部的連接。</a:t>
            </a:r>
            <a:endParaRPr lang="en-US" altLang="zh-TW" dirty="0"/>
          </a:p>
          <a:p>
            <a:r>
              <a:rPr lang="zh-TW" altLang="en-US" dirty="0"/>
              <a:t>特色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zh-TW" altLang="en-US" dirty="0"/>
              <a:t>控制與資料頻道分離</a:t>
            </a:r>
            <a:endParaRPr lang="en-US" altLang="zh-TW" dirty="0"/>
          </a:p>
          <a:p>
            <a:pPr lvl="1"/>
            <a:r>
              <a:rPr lang="zh-TW" altLang="en-US" dirty="0"/>
              <a:t>支援未對齊的資料傳輸</a:t>
            </a:r>
            <a:endParaRPr lang="en-US" altLang="zh-TW" dirty="0"/>
          </a:p>
          <a:p>
            <a:pPr lvl="1"/>
            <a:r>
              <a:rPr lang="en-US" altLang="zh-TW" dirty="0"/>
              <a:t>Burst</a:t>
            </a:r>
            <a:r>
              <a:rPr lang="zh-TW" altLang="en-US" dirty="0"/>
              <a:t>傳輸只需要起始位址</a:t>
            </a:r>
            <a:endParaRPr lang="en-US" altLang="zh-TW" dirty="0"/>
          </a:p>
          <a:p>
            <a:pPr lvl="1"/>
            <a:r>
              <a:rPr lang="zh-TW" altLang="en-US" dirty="0"/>
              <a:t>可以無序響應</a:t>
            </a:r>
            <a:r>
              <a:rPr lang="en-US" altLang="zh-TW" dirty="0"/>
              <a:t>(</a:t>
            </a:r>
            <a:r>
              <a:rPr lang="zh-TW" altLang="en-US" dirty="0"/>
              <a:t>回應順序可以不用與位址順序相同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彈性較大，可增加暫存器以保證時序收斂</a:t>
            </a:r>
            <a:endParaRPr lang="en-US" altLang="zh-TW" dirty="0"/>
          </a:p>
          <a:p>
            <a:r>
              <a:rPr lang="zh-TW" altLang="en-US" dirty="0"/>
              <a:t>現在主要使用</a:t>
            </a:r>
            <a:r>
              <a:rPr lang="en-US" altLang="zh-TW" dirty="0"/>
              <a:t>AMBA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提出的</a:t>
            </a:r>
            <a:r>
              <a:rPr lang="en-US" altLang="zh-TW" dirty="0"/>
              <a:t>AXI4</a:t>
            </a:r>
            <a:r>
              <a:rPr lang="zh-TW" altLang="en-US" dirty="0"/>
              <a:t>系列</a:t>
            </a:r>
            <a:r>
              <a:rPr lang="en-US" altLang="zh-TW" dirty="0"/>
              <a:t>(AXI4, AXI4-Lite, AXI4-Stream)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69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451EC-9FD9-40FB-8A3F-AC74B95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AXI</a:t>
            </a:r>
            <a:r>
              <a:rPr lang="zh-TW" altLang="en-US" dirty="0"/>
              <a:t>與</a:t>
            </a:r>
            <a:r>
              <a:rPr lang="en-US" altLang="zh-TW" dirty="0"/>
              <a:t>AHB</a:t>
            </a:r>
            <a:r>
              <a:rPr lang="zh-TW" altLang="en-US" dirty="0"/>
              <a:t>比較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93FCDAE-F061-4663-A687-06141662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367147"/>
              </p:ext>
            </p:extLst>
          </p:nvPr>
        </p:nvGraphicFramePr>
        <p:xfrm>
          <a:off x="838200" y="1825625"/>
          <a:ext cx="105156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557935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818256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5689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匯流排名稱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AMBA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 AXI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AMBA 2 AHB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9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線寬度</a:t>
                      </a:r>
                      <a:r>
                        <a:rPr lang="en-US" altLang="zh-TW" dirty="0"/>
                        <a:t>(bit)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8,16,32,64,128,256,512,1024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32,64,128,256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4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位址線寬度</a:t>
                      </a:r>
                      <a:r>
                        <a:rPr lang="en-US" altLang="zh-TW" dirty="0"/>
                        <a:t>(bit)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多個</a:t>
                      </a:r>
                      <a:r>
                        <a:rPr lang="en-US" altLang="zh-TW" dirty="0"/>
                        <a:t>Master/Slave</a:t>
                      </a:r>
                    </a:p>
                    <a:p>
                      <a:pPr algn="ctr"/>
                      <a:r>
                        <a:rPr lang="zh-TW" altLang="en-US" dirty="0"/>
                        <a:t>具仲裁機制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多個</a:t>
                      </a:r>
                      <a:r>
                        <a:rPr lang="en-US" altLang="zh-TW" dirty="0"/>
                        <a:t>Master/Slave</a:t>
                      </a:r>
                    </a:p>
                    <a:p>
                      <a:pPr algn="ctr"/>
                      <a:r>
                        <a:rPr lang="zh-TW" altLang="en-US" dirty="0"/>
                        <a:t>具仲裁機制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線協定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支持</a:t>
                      </a:r>
                      <a:r>
                        <a:rPr lang="en-US" altLang="zh-TW" dirty="0" err="1"/>
                        <a:t>Pipline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分離傳輸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支持突發傳輸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支持亂序訪問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支持</a:t>
                      </a:r>
                      <a:r>
                        <a:rPr lang="en-US" altLang="zh-TW" dirty="0" err="1"/>
                        <a:t>Pipline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分離傳輸</a:t>
                      </a:r>
                    </a:p>
                    <a:p>
                      <a:pPr algn="ctr"/>
                      <a:r>
                        <a:rPr lang="zh-TW" altLang="en-US" dirty="0"/>
                        <a:t>支持突發傳輸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5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對齊方式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Big/Little endian</a:t>
                      </a:r>
                    </a:p>
                    <a:p>
                      <a:pPr algn="ctr"/>
                      <a:r>
                        <a:rPr lang="zh-TW" altLang="en-US" dirty="0"/>
                        <a:t>支持非對齊操作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Big/Little endian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不支持非對齊操作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6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dirty="0"/>
                        <a:t>時序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同步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dirty="0"/>
                        <a:t>連接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多組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不支持三態匯流排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讀寫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線分離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多組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不支持三態匯流排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讀寫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線分離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5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1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CC0AF-BC82-47D1-92AF-1F8B32D1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34"/>
            <a:ext cx="10515600" cy="1325563"/>
          </a:xfrm>
        </p:spPr>
        <p:txBody>
          <a:bodyPr/>
          <a:lstStyle/>
          <a:p>
            <a:r>
              <a:rPr lang="en-US" altLang="zh-TW" dirty="0"/>
              <a:t>AXI4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41D00E-B66B-4965-93F1-53C5E3CCD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007791"/>
              </p:ext>
            </p:extLst>
          </p:nvPr>
        </p:nvGraphicFramePr>
        <p:xfrm>
          <a:off x="838200" y="170133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055597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2700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15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匯流排協定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6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AXI4-Lite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位址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單筆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低速外部裝置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控制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AXI4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位址</a:t>
                      </a:r>
                      <a:r>
                        <a:rPr lang="en-US" altLang="zh-TW" dirty="0"/>
                        <a:t>/Burst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位址的批量傳輸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AXI4-Stream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無位址線</a:t>
                      </a:r>
                      <a:r>
                        <a:rPr lang="en-US" altLang="zh-TW" dirty="0"/>
                        <a:t>/Burst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Streaming/</a:t>
                      </a:r>
                      <a:r>
                        <a:rPr lang="zh-TW" altLang="en-US" dirty="0"/>
                        <a:t>媒體類資料傳輸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4134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64DE5AA-E001-4386-9D8D-2EDFD69726AF}"/>
              </a:ext>
            </a:extLst>
          </p:cNvPr>
          <p:cNvSpPr txBox="1"/>
          <p:nvPr/>
        </p:nvSpPr>
        <p:spPr>
          <a:xfrm>
            <a:off x="674704" y="3817398"/>
            <a:ext cx="11132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AXI4-Lite:</a:t>
            </a:r>
            <a:r>
              <a:rPr lang="zh-TW" altLang="en-US" dirty="0"/>
              <a:t>結構簡單</a:t>
            </a:r>
            <a:r>
              <a:rPr lang="en-US" altLang="zh-TW" dirty="0"/>
              <a:t>,</a:t>
            </a:r>
            <a:r>
              <a:rPr lang="zh-TW" altLang="en-US" dirty="0"/>
              <a:t>適合少量數據傳輸或是簡單控制的場合。讀寫時一次只能讀寫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word(32bit)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AXI4:</a:t>
            </a:r>
            <a:r>
              <a:rPr lang="zh-TW" altLang="en-US" dirty="0"/>
              <a:t>和</a:t>
            </a:r>
            <a:r>
              <a:rPr lang="en-US" altLang="zh-TW" dirty="0"/>
              <a:t>AXI4-Lite</a:t>
            </a:r>
            <a:r>
              <a:rPr lang="zh-TW" altLang="en-US" dirty="0"/>
              <a:t>相似，但是新增了</a:t>
            </a:r>
            <a:r>
              <a:rPr lang="en-US" altLang="zh-TW" dirty="0"/>
              <a:t>Burst</a:t>
            </a:r>
            <a:r>
              <a:rPr lang="zh-TW" altLang="en-US" dirty="0"/>
              <a:t>功能，可對一段連續位址進行一次性讀寫。</a:t>
            </a:r>
            <a:endParaRPr lang="en-US" altLang="zh-TW" dirty="0"/>
          </a:p>
          <a:p>
            <a:r>
              <a:rPr lang="zh-TW" altLang="en-US" dirty="0"/>
              <a:t>上述兩者都採用記憶體映射的方式控制，即使用者的</a:t>
            </a:r>
            <a:r>
              <a:rPr lang="en-US" altLang="zh-TW" dirty="0"/>
              <a:t>IP</a:t>
            </a:r>
            <a:r>
              <a:rPr lang="zh-TW" altLang="en-US" dirty="0"/>
              <a:t>對應到某個位址進行讀寫，缺點為較耗資源。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AXI-Stream:</a:t>
            </a:r>
            <a:r>
              <a:rPr lang="zh-TW" altLang="en-US" dirty="0"/>
              <a:t>一種</a:t>
            </a:r>
            <a:r>
              <a:rPr lang="en-US" altLang="zh-TW" dirty="0"/>
              <a:t>streaming</a:t>
            </a:r>
            <a:r>
              <a:rPr lang="zh-TW" altLang="en-US" dirty="0"/>
              <a:t>匯流排，不需要位址線</a:t>
            </a:r>
            <a:r>
              <a:rPr lang="en-US" altLang="zh-TW" dirty="0"/>
              <a:t>(</a:t>
            </a:r>
            <a:r>
              <a:rPr lang="zh-TW" altLang="en-US" dirty="0"/>
              <a:t>像</a:t>
            </a:r>
            <a:r>
              <a:rPr lang="en-US" altLang="zh-TW" dirty="0"/>
              <a:t>FIFO</a:t>
            </a:r>
            <a:r>
              <a:rPr lang="zh-TW" altLang="en-US" dirty="0"/>
              <a:t>，一直讀寫就好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因為沒有位址線，無法透過記憶體映射的方式控制</a:t>
            </a:r>
            <a:r>
              <a:rPr lang="en-US" altLang="zh-TW" dirty="0"/>
              <a:t>(FIFO</a:t>
            </a:r>
            <a:r>
              <a:rPr lang="zh-TW" altLang="en-US" dirty="0"/>
              <a:t>沒有位址</a:t>
            </a:r>
            <a:r>
              <a:rPr lang="en-US" altLang="zh-TW" dirty="0"/>
              <a:t>)</a:t>
            </a:r>
            <a:r>
              <a:rPr lang="zh-TW" altLang="en-US" dirty="0"/>
              <a:t>，通常做為轉換裝置用。如</a:t>
            </a:r>
            <a:r>
              <a:rPr lang="en-US" altLang="zh-TW" dirty="0"/>
              <a:t>AXI</a:t>
            </a:r>
            <a:r>
              <a:rPr lang="zh-TW" altLang="en-US" dirty="0"/>
              <a:t> </a:t>
            </a:r>
            <a:r>
              <a:rPr lang="en-US" altLang="zh-TW" dirty="0"/>
              <a:t>DMA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實現記憶體映射到</a:t>
            </a:r>
            <a:r>
              <a:rPr lang="en-US" altLang="zh-TW" dirty="0"/>
              <a:t>Burst</a:t>
            </a:r>
            <a:r>
              <a:rPr lang="zh-TW" altLang="en-US" dirty="0"/>
              <a:t>傳輸之間的轉換。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31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DFDD8-5E6F-451F-A32B-F8569CC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AXI4&amp;AXI4-Lite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C253A-0A1D-4620-B4E5-F494B66F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1816747"/>
            <a:ext cx="11599416" cy="4351338"/>
          </a:xfrm>
        </p:spPr>
        <p:txBody>
          <a:bodyPr/>
          <a:lstStyle/>
          <a:p>
            <a:r>
              <a:rPr lang="en-US" altLang="zh-TW" dirty="0"/>
              <a:t>AXI</a:t>
            </a:r>
            <a:r>
              <a:rPr lang="zh-TW" altLang="en-US" dirty="0"/>
              <a:t>協議是基於</a:t>
            </a:r>
            <a:r>
              <a:rPr lang="en-US" altLang="zh-TW" dirty="0"/>
              <a:t>burst</a:t>
            </a:r>
            <a:r>
              <a:rPr lang="zh-TW" altLang="en-US" dirty="0"/>
              <a:t>的傳輸，</a:t>
            </a:r>
            <a:r>
              <a:rPr lang="en-US" altLang="zh-TW" dirty="0"/>
              <a:t>AXI4</a:t>
            </a:r>
            <a:r>
              <a:rPr lang="zh-TW" altLang="en-US" dirty="0"/>
              <a:t>和</a:t>
            </a:r>
            <a:r>
              <a:rPr lang="en-US" altLang="zh-TW" dirty="0"/>
              <a:t>AXI4-Lite</a:t>
            </a:r>
            <a:r>
              <a:rPr lang="zh-TW" altLang="en-US" dirty="0"/>
              <a:t>匯流排包含</a:t>
            </a:r>
            <a:r>
              <a:rPr lang="en-US" altLang="zh-TW" dirty="0"/>
              <a:t>5</a:t>
            </a:r>
            <a:r>
              <a:rPr lang="zh-TW" altLang="en-US" dirty="0"/>
              <a:t>個不同的通道</a:t>
            </a:r>
            <a:endParaRPr lang="en-US" altLang="zh-TW" dirty="0"/>
          </a:p>
          <a:p>
            <a:pPr lvl="1"/>
            <a:r>
              <a:rPr lang="en-US" altLang="zh-TW" dirty="0"/>
              <a:t>Read Address Channel</a:t>
            </a:r>
          </a:p>
          <a:p>
            <a:pPr lvl="1"/>
            <a:r>
              <a:rPr lang="en-US" altLang="zh-TW" dirty="0"/>
              <a:t>Write Address Channel</a:t>
            </a:r>
          </a:p>
          <a:p>
            <a:pPr lvl="1"/>
            <a:r>
              <a:rPr lang="en-US" altLang="zh-TW" dirty="0"/>
              <a:t>Read Data Channel</a:t>
            </a:r>
          </a:p>
          <a:p>
            <a:pPr lvl="1"/>
            <a:r>
              <a:rPr lang="en-US" altLang="zh-TW" dirty="0"/>
              <a:t>Write Data Channel</a:t>
            </a:r>
          </a:p>
          <a:p>
            <a:pPr lvl="1"/>
            <a:r>
              <a:rPr lang="en-US" altLang="zh-TW" dirty="0"/>
              <a:t>Write Response Channel</a:t>
            </a:r>
          </a:p>
          <a:p>
            <a:r>
              <a:rPr lang="zh-TW" altLang="en-US" dirty="0"/>
              <a:t>每個通道都是一個獨立的</a:t>
            </a:r>
            <a:r>
              <a:rPr lang="en-US" altLang="zh-TW" dirty="0"/>
              <a:t>AXI Handshaking</a:t>
            </a:r>
            <a:r>
              <a:rPr lang="zh-TW" altLang="en-US" dirty="0"/>
              <a:t>協定</a:t>
            </a:r>
            <a:endParaRPr lang="en-US" altLang="zh-TW" dirty="0"/>
          </a:p>
          <a:p>
            <a:r>
              <a:rPr lang="en-US" altLang="zh-TW" dirty="0"/>
              <a:t>Master</a:t>
            </a:r>
            <a:r>
              <a:rPr lang="zh-TW" altLang="en-US" dirty="0"/>
              <a:t>→</a:t>
            </a:r>
            <a:r>
              <a:rPr lang="en-US" altLang="zh-TW" dirty="0"/>
              <a:t>Slave</a:t>
            </a:r>
            <a:r>
              <a:rPr lang="zh-TW" altLang="en-US" dirty="0"/>
              <a:t>為</a:t>
            </a:r>
            <a:r>
              <a:rPr lang="en-US" altLang="zh-TW" dirty="0"/>
              <a:t>”</a:t>
            </a:r>
            <a:r>
              <a:rPr lang="zh-TW" altLang="en-US" dirty="0"/>
              <a:t>寫</a:t>
            </a:r>
            <a:r>
              <a:rPr lang="en-US" altLang="zh-TW" dirty="0"/>
              <a:t>”</a:t>
            </a:r>
            <a:r>
              <a:rPr lang="zh-TW" altLang="en-US" dirty="0"/>
              <a:t>，</a:t>
            </a:r>
            <a:r>
              <a:rPr lang="en-US" altLang="zh-TW" dirty="0"/>
              <a:t>Slave</a:t>
            </a:r>
            <a:r>
              <a:rPr lang="zh-TW" altLang="en-US" dirty="0"/>
              <a:t>→</a:t>
            </a:r>
            <a:r>
              <a:rPr lang="en-US" altLang="zh-TW" dirty="0"/>
              <a:t>Master</a:t>
            </a:r>
            <a:r>
              <a:rPr lang="zh-TW" altLang="en-US" dirty="0"/>
              <a:t>為</a:t>
            </a:r>
            <a:r>
              <a:rPr lang="en-US" altLang="zh-TW" dirty="0"/>
              <a:t>”</a:t>
            </a:r>
            <a:r>
              <a:rPr lang="zh-TW" altLang="en-US" dirty="0"/>
              <a:t>讀</a:t>
            </a:r>
            <a:r>
              <a:rPr lang="en-US" altLang="zh-TW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9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85696-E5CC-495F-A222-949157FF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AXI Handshaking</a:t>
            </a:r>
            <a:r>
              <a:rPr lang="zh-TW" altLang="en-US" dirty="0"/>
              <a:t>協定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338EE-05AD-49D4-B479-DE5A68C1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AXI4</a:t>
            </a:r>
            <a:r>
              <a:rPr lang="zh-TW" altLang="en-US" dirty="0"/>
              <a:t>所采用的是</a:t>
            </a:r>
            <a:r>
              <a:rPr lang="en-US" altLang="zh-TW" dirty="0"/>
              <a:t>READY</a:t>
            </a:r>
            <a:r>
              <a:rPr lang="zh-TW" altLang="en-US" dirty="0"/>
              <a:t>，</a:t>
            </a:r>
            <a:r>
              <a:rPr lang="en-US" altLang="zh-TW" dirty="0"/>
              <a:t>VALID</a:t>
            </a:r>
            <a:r>
              <a:rPr lang="zh-TW" altLang="en-US" dirty="0"/>
              <a:t>的</a:t>
            </a:r>
            <a:r>
              <a:rPr lang="en-US" altLang="zh-TW" dirty="0"/>
              <a:t>Handshake</a:t>
            </a:r>
            <a:r>
              <a:rPr lang="zh-TW" altLang="en-US" dirty="0"/>
              <a:t>機制，來源端使用</a:t>
            </a:r>
            <a:r>
              <a:rPr lang="en-US" altLang="zh-TW" dirty="0"/>
              <a:t>Valid</a:t>
            </a:r>
            <a:r>
              <a:rPr lang="zh-TW" altLang="en-US" dirty="0"/>
              <a:t>表明位址</a:t>
            </a:r>
            <a:r>
              <a:rPr lang="en-US" altLang="zh-TW" dirty="0"/>
              <a:t>/</a:t>
            </a:r>
            <a:r>
              <a:rPr lang="zh-TW" altLang="en-US" dirty="0"/>
              <a:t>控制信號、</a:t>
            </a:r>
            <a:r>
              <a:rPr lang="en-US" altLang="zh-TW" dirty="0"/>
              <a:t>DATA</a:t>
            </a:r>
            <a:r>
              <a:rPr lang="zh-TW" altLang="en-US" dirty="0"/>
              <a:t>是有效的，接收端使用</a:t>
            </a:r>
            <a:r>
              <a:rPr lang="en-US" altLang="zh-TW" dirty="0"/>
              <a:t>READY</a:t>
            </a:r>
            <a:r>
              <a:rPr lang="zh-TW" altLang="en-US" dirty="0"/>
              <a:t>表明自己現在能接收資料。</a:t>
            </a:r>
            <a:r>
              <a:rPr lang="en-US" altLang="zh-TW" dirty="0"/>
              <a:t>AXI</a:t>
            </a:r>
            <a:r>
              <a:rPr lang="zh-TW" altLang="en-US" dirty="0"/>
              <a:t>的每個通道都有自己的</a:t>
            </a:r>
            <a:r>
              <a:rPr lang="en-US" altLang="zh-TW" dirty="0"/>
              <a:t>VALID/READY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常見的</a:t>
            </a:r>
            <a:r>
              <a:rPr lang="en-US" altLang="zh-TW" dirty="0"/>
              <a:t>valid/ready</a:t>
            </a:r>
            <a:r>
              <a:rPr lang="zh-TW" altLang="en-US" dirty="0"/>
              <a:t>機制如下圖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F51172-8BDF-4E10-BDF8-D0076BD86814}"/>
              </a:ext>
            </a:extLst>
          </p:cNvPr>
          <p:cNvGrpSpPr/>
          <p:nvPr/>
        </p:nvGrpSpPr>
        <p:grpSpPr>
          <a:xfrm>
            <a:off x="555920" y="3752437"/>
            <a:ext cx="3352337" cy="1873056"/>
            <a:chOff x="838200" y="4267342"/>
            <a:chExt cx="3352337" cy="187305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270C5-FD62-4E33-BCCF-33BA38D20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267342"/>
              <a:ext cx="3352337" cy="14671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81866D-5EDC-4582-92F1-70C83E4D7F04}"/>
                </a:ext>
              </a:extLst>
            </p:cNvPr>
            <p:cNvSpPr txBox="1"/>
            <p:nvPr/>
          </p:nvSpPr>
          <p:spPr>
            <a:xfrm>
              <a:off x="1160523" y="5771066"/>
              <a:ext cx="27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VALID</a:t>
              </a:r>
              <a:r>
                <a:rPr lang="zh-TW" altLang="en-US" dirty="0"/>
                <a:t> </a:t>
              </a:r>
              <a:r>
                <a:rPr lang="en-US" altLang="zh-TW" dirty="0"/>
                <a:t>BEFORE</a:t>
              </a:r>
              <a:r>
                <a:rPr lang="zh-TW" altLang="en-US" dirty="0"/>
                <a:t> </a:t>
              </a:r>
              <a:r>
                <a:rPr lang="en-US" altLang="zh-TW" dirty="0"/>
                <a:t>READY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A5363FC-6198-4C02-B6DD-E90ED92FF3DD}"/>
              </a:ext>
            </a:extLst>
          </p:cNvPr>
          <p:cNvGrpSpPr/>
          <p:nvPr/>
        </p:nvGrpSpPr>
        <p:grpSpPr>
          <a:xfrm>
            <a:off x="8369501" y="3752437"/>
            <a:ext cx="3460122" cy="1836492"/>
            <a:chOff x="7224281" y="4265220"/>
            <a:chExt cx="3460122" cy="183649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BD606A2-E36A-4E9A-ACC1-EF12E664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281" y="4265220"/>
              <a:ext cx="3460122" cy="146716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7B6F99C-4252-4FD6-A8CB-7DD92B3565F7}"/>
                </a:ext>
              </a:extLst>
            </p:cNvPr>
            <p:cNvSpPr txBox="1"/>
            <p:nvPr/>
          </p:nvSpPr>
          <p:spPr>
            <a:xfrm>
              <a:off x="7600497" y="5732380"/>
              <a:ext cx="27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VALID</a:t>
              </a:r>
              <a:r>
                <a:rPr lang="zh-TW" altLang="en-US" dirty="0"/>
                <a:t> </a:t>
              </a:r>
              <a:r>
                <a:rPr lang="en-US" altLang="zh-TW" dirty="0"/>
                <a:t>WITH</a:t>
              </a:r>
              <a:r>
                <a:rPr lang="zh-TW" altLang="en-US" dirty="0"/>
                <a:t> </a:t>
              </a:r>
              <a:r>
                <a:rPr lang="en-US" altLang="zh-TW" dirty="0"/>
                <a:t>READY</a:t>
              </a:r>
              <a:endParaRPr lang="zh-TW" altLang="en-US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F7F8C0-0414-41C5-B13E-E65D0A81A213}"/>
              </a:ext>
            </a:extLst>
          </p:cNvPr>
          <p:cNvGrpSpPr/>
          <p:nvPr/>
        </p:nvGrpSpPr>
        <p:grpSpPr>
          <a:xfrm>
            <a:off x="4284473" y="3752437"/>
            <a:ext cx="3618083" cy="1840610"/>
            <a:chOff x="4275595" y="4240709"/>
            <a:chExt cx="3618083" cy="184061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B3651F2-8D51-4939-8D8E-D2369E058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595" y="4240709"/>
              <a:ext cx="3618083" cy="154419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3FABB2E-C06D-4D22-A0EE-238F3D677218}"/>
                </a:ext>
              </a:extLst>
            </p:cNvPr>
            <p:cNvSpPr txBox="1"/>
            <p:nvPr/>
          </p:nvSpPr>
          <p:spPr>
            <a:xfrm>
              <a:off x="4816418" y="5711987"/>
              <a:ext cx="27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READY</a:t>
              </a:r>
              <a:r>
                <a:rPr lang="zh-TW" altLang="en-US" dirty="0"/>
                <a:t> </a:t>
              </a:r>
              <a:r>
                <a:rPr lang="en-US" altLang="zh-TW" dirty="0"/>
                <a:t>BEFORE</a:t>
              </a:r>
              <a:r>
                <a:rPr lang="zh-TW" altLang="en-US" dirty="0"/>
                <a:t> </a:t>
              </a:r>
              <a:r>
                <a:rPr lang="en-US" altLang="zh-TW" dirty="0"/>
                <a:t>VALID</a:t>
              </a:r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678E4A-B8B8-423A-9CEB-738C60DCD7FA}"/>
              </a:ext>
            </a:extLst>
          </p:cNvPr>
          <p:cNvSpPr txBox="1"/>
          <p:nvPr/>
        </p:nvSpPr>
        <p:spPr>
          <a:xfrm>
            <a:off x="1423386" y="5858209"/>
            <a:ext cx="8930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</a:rPr>
              <a:t>可發現，只有在</a:t>
            </a:r>
            <a:r>
              <a:rPr lang="en-US" altLang="zh-TW" sz="2600" b="1" dirty="0">
                <a:solidFill>
                  <a:srgbClr val="FF0000"/>
                </a:solidFill>
              </a:rPr>
              <a:t>VALID/READY</a:t>
            </a:r>
            <a:r>
              <a:rPr lang="zh-TW" altLang="en-US" sz="2600" b="1" dirty="0">
                <a:solidFill>
                  <a:srgbClr val="FF0000"/>
                </a:solidFill>
              </a:rPr>
              <a:t>同時為</a:t>
            </a:r>
            <a:r>
              <a:rPr lang="en-US" altLang="zh-TW" sz="2600" b="1" dirty="0">
                <a:solidFill>
                  <a:srgbClr val="FF0000"/>
                </a:solidFill>
              </a:rPr>
              <a:t>1</a:t>
            </a:r>
            <a:r>
              <a:rPr lang="zh-TW" altLang="en-US" sz="2600" b="1" dirty="0">
                <a:solidFill>
                  <a:srgbClr val="FF0000"/>
                </a:solidFill>
              </a:rPr>
              <a:t>時才能進行傳輸</a:t>
            </a:r>
          </a:p>
        </p:txBody>
      </p:sp>
    </p:spTree>
    <p:extLst>
      <p:ext uri="{BB962C8B-B14F-4D97-AF65-F5344CB8AC3E}">
        <p14:creationId xmlns:p14="http://schemas.microsoft.com/office/powerpoint/2010/main" val="20590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33024-C7F4-449C-B43F-D2F3205A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r>
              <a:rPr lang="zh-TW" altLang="en-US" sz="2400" dirty="0"/>
              <a:t>每個通道內的</a:t>
            </a:r>
            <a:r>
              <a:rPr lang="en-US" altLang="zh-TW" sz="2400" dirty="0"/>
              <a:t>VALID/READY</a:t>
            </a:r>
            <a:r>
              <a:rPr lang="zh-TW" altLang="en-US" sz="2400" dirty="0"/>
              <a:t>之間沒有嚴格的先後順序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但是通道之間的</a:t>
            </a:r>
            <a:r>
              <a:rPr lang="en-US" altLang="zh-TW" sz="2400" dirty="0"/>
              <a:t>VALID/READY</a:t>
            </a:r>
            <a:r>
              <a:rPr lang="zh-TW" altLang="en-US" sz="2400" dirty="0"/>
              <a:t>有依賴關係</a:t>
            </a:r>
            <a:endParaRPr lang="en-US" altLang="zh-TW" sz="2400" dirty="0"/>
          </a:p>
          <a:p>
            <a:r>
              <a:rPr lang="en-US" altLang="zh-TW" sz="2400" dirty="0"/>
              <a:t>READ:SPEC</a:t>
            </a:r>
            <a:r>
              <a:rPr lang="zh-TW" altLang="en-US" sz="2400" dirty="0"/>
              <a:t>要求</a:t>
            </a:r>
            <a:r>
              <a:rPr lang="en-US" altLang="zh-TW" sz="2400" dirty="0"/>
              <a:t>DATA</a:t>
            </a:r>
            <a:r>
              <a:rPr lang="zh-TW" altLang="en-US" sz="2400" dirty="0"/>
              <a:t> </a:t>
            </a:r>
            <a:r>
              <a:rPr lang="en-US" altLang="zh-TW" sz="2400" dirty="0"/>
              <a:t>READ</a:t>
            </a:r>
            <a:r>
              <a:rPr lang="zh-TW" altLang="en-US" sz="2400" dirty="0"/>
              <a:t>需在</a:t>
            </a:r>
            <a:r>
              <a:rPr lang="en-US" altLang="zh-TW" sz="2400" dirty="0"/>
              <a:t>ADDR READ</a:t>
            </a:r>
            <a:r>
              <a:rPr lang="zh-TW" altLang="en-US" sz="2400" dirty="0"/>
              <a:t>之後，因此依賴圖如下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RVALID</a:t>
            </a:r>
            <a:r>
              <a:rPr lang="zh-TW" altLang="en-US" sz="2400" dirty="0"/>
              <a:t>必須等待</a:t>
            </a:r>
            <a:r>
              <a:rPr lang="en-US" altLang="zh-TW" sz="2400" dirty="0"/>
              <a:t>ARVALID</a:t>
            </a:r>
            <a:r>
              <a:rPr lang="zh-TW" altLang="en-US" sz="2400" dirty="0"/>
              <a:t>與</a:t>
            </a:r>
            <a:r>
              <a:rPr lang="en-US" altLang="zh-TW" sz="2400" dirty="0"/>
              <a:t>ARREADY</a:t>
            </a:r>
            <a:r>
              <a:rPr lang="zh-TW" altLang="en-US" sz="2400" dirty="0"/>
              <a:t>同時為</a:t>
            </a:r>
            <a:r>
              <a:rPr lang="en-US" altLang="zh-TW" sz="2400" dirty="0"/>
              <a:t>1</a:t>
            </a:r>
            <a:r>
              <a:rPr lang="zh-TW" altLang="en-US" sz="2400" dirty="0"/>
              <a:t>時才能拉高</a:t>
            </a:r>
            <a:endParaRPr lang="en-US" altLang="zh-TW" sz="2400" dirty="0"/>
          </a:p>
          <a:p>
            <a:r>
              <a:rPr lang="en-US" altLang="zh-TW" sz="2400" dirty="0"/>
              <a:t>WRITE:ADDR</a:t>
            </a:r>
            <a:r>
              <a:rPr lang="zh-TW" altLang="en-US" sz="2400" dirty="0"/>
              <a:t>與</a:t>
            </a:r>
            <a:r>
              <a:rPr lang="en-US" altLang="zh-TW" sz="2400" dirty="0"/>
              <a:t>DATA</a:t>
            </a:r>
            <a:r>
              <a:rPr lang="zh-TW" altLang="en-US" sz="2400" dirty="0"/>
              <a:t>沒有依賴關係，但是只能等最後一次傳輸結束才能把</a:t>
            </a:r>
            <a:r>
              <a:rPr lang="en-US" altLang="zh-TW" sz="2400" dirty="0"/>
              <a:t>BVALID</a:t>
            </a:r>
            <a:r>
              <a:rPr lang="zh-TW" altLang="en-US" sz="2400" dirty="0"/>
              <a:t>拉高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2050" name="Picture 2" descr="http://s16.sinaimg.cn/mw690/005QJiLvzy75INJCm2X0f">
            <a:extLst>
              <a:ext uri="{FF2B5EF4-FFF2-40B4-BE49-F238E27FC236}">
                <a16:creationId xmlns:a16="http://schemas.microsoft.com/office/drawing/2014/main" id="{95A7824C-1A52-4C3A-AA37-B2EB990FC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7440" r="2144"/>
          <a:stretch/>
        </p:blipFill>
        <p:spPr bwMode="auto">
          <a:xfrm>
            <a:off x="1020932" y="1532669"/>
            <a:ext cx="9525740" cy="14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DC4ABF6-4332-45FA-8689-903BAB551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4274921"/>
            <a:ext cx="9752029" cy="14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9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CEFB6-FDD0-4ECA-A9A0-F7B77265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1"/>
            <a:ext cx="10515600" cy="975403"/>
          </a:xfrm>
        </p:spPr>
        <p:txBody>
          <a:bodyPr/>
          <a:lstStyle/>
          <a:p>
            <a:r>
              <a:rPr lang="en-US" altLang="zh-TW" dirty="0"/>
              <a:t>READ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426A8-40B4-4623-8AD9-BBB7A7C6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5129398"/>
          </a:xfrm>
        </p:spPr>
        <p:txBody>
          <a:bodyPr>
            <a:normAutofit/>
          </a:bodyPr>
          <a:lstStyle/>
          <a:p>
            <a:r>
              <a:rPr lang="zh-TW" altLang="en-US" sz="2500" dirty="0"/>
              <a:t>順序</a:t>
            </a:r>
            <a:r>
              <a:rPr lang="en-US" altLang="zh-TW" sz="2500" dirty="0"/>
              <a:t>:Master</a:t>
            </a:r>
            <a:r>
              <a:rPr lang="zh-TW" altLang="en-US" sz="2500" dirty="0"/>
              <a:t>對讀位址通道進行</a:t>
            </a:r>
            <a:r>
              <a:rPr lang="en-US" altLang="zh-TW" sz="2500" dirty="0"/>
              <a:t>Handshake</a:t>
            </a:r>
            <a:r>
              <a:rPr lang="zh-TW" altLang="en-US" sz="2500" dirty="0"/>
              <a:t>並傳輸位址，然後在讀</a:t>
            </a:r>
            <a:r>
              <a:rPr lang="en-US" altLang="zh-TW" sz="2500" dirty="0"/>
              <a:t>DATA</a:t>
            </a:r>
            <a:r>
              <a:rPr lang="zh-TW" altLang="en-US" sz="2500" dirty="0"/>
              <a:t>通道進行</a:t>
            </a:r>
            <a:r>
              <a:rPr lang="en-US" altLang="zh-TW" sz="2500" dirty="0"/>
              <a:t>Handshake</a:t>
            </a:r>
            <a:r>
              <a:rPr lang="zh-TW" altLang="en-US" sz="2500" dirty="0"/>
              <a:t>並接收</a:t>
            </a:r>
            <a:r>
              <a:rPr lang="en-US" altLang="zh-TW" sz="2500" dirty="0"/>
              <a:t>DATA</a:t>
            </a:r>
            <a:r>
              <a:rPr lang="zh-TW" altLang="en-US" sz="25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D9C684-6276-435A-9369-BA98D839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9" y="1971385"/>
            <a:ext cx="5006081" cy="20646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12A665-3EA7-4855-93A6-2A55614999F2}"/>
              </a:ext>
            </a:extLst>
          </p:cNvPr>
          <p:cNvSpPr txBox="1"/>
          <p:nvPr/>
        </p:nvSpPr>
        <p:spPr>
          <a:xfrm>
            <a:off x="6096000" y="2680524"/>
            <a:ext cx="313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Slave</a:t>
            </a:r>
            <a:r>
              <a:rPr lang="zh-TW" altLang="en-US" dirty="0"/>
              <a:t>在接收到位址</a:t>
            </a:r>
            <a:r>
              <a:rPr lang="en-US" altLang="zh-TW" dirty="0"/>
              <a:t>(Command)</a:t>
            </a:r>
          </a:p>
          <a:p>
            <a:r>
              <a:rPr lang="zh-TW" altLang="en-US" dirty="0"/>
              <a:t>後才回應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C8ECED-D890-4A17-B410-DD91DF694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4" y="4219436"/>
            <a:ext cx="6572250" cy="22764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06743A8-C227-48D1-9D01-E23E34CBBA2F}"/>
              </a:ext>
            </a:extLst>
          </p:cNvPr>
          <p:cNvSpPr txBox="1"/>
          <p:nvPr/>
        </p:nvSpPr>
        <p:spPr>
          <a:xfrm>
            <a:off x="7570618" y="5357673"/>
            <a:ext cx="31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</a:t>
            </a:r>
            <a:r>
              <a:rPr lang="zh-TW" altLang="en-US" dirty="0"/>
              <a:t> </a:t>
            </a:r>
            <a:r>
              <a:rPr lang="en-US" altLang="zh-TW" dirty="0"/>
              <a:t>BURST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28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5B421-A313-4AA7-98E8-CCFFA958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833360"/>
          </a:xfrm>
        </p:spPr>
        <p:txBody>
          <a:bodyPr/>
          <a:lstStyle/>
          <a:p>
            <a:r>
              <a:rPr lang="en-US" altLang="zh-TW" dirty="0"/>
              <a:t>Write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1871-9FAC-463D-B385-E62F6C34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1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500" dirty="0"/>
              <a:t>順序</a:t>
            </a:r>
            <a:r>
              <a:rPr lang="en-US" altLang="zh-TW" sz="2500" dirty="0"/>
              <a:t>:Master</a:t>
            </a:r>
            <a:r>
              <a:rPr lang="zh-TW" altLang="en-US" sz="2500" dirty="0"/>
              <a:t>寫位址通道進行</a:t>
            </a:r>
            <a:r>
              <a:rPr lang="en-US" altLang="zh-TW" sz="2500" dirty="0"/>
              <a:t>Handshake</a:t>
            </a:r>
            <a:r>
              <a:rPr lang="zh-TW" altLang="en-US" sz="2500" dirty="0"/>
              <a:t>並傳輸位址，然後在寫</a:t>
            </a:r>
            <a:r>
              <a:rPr lang="en-US" altLang="zh-TW" sz="2500" dirty="0"/>
              <a:t>DATA</a:t>
            </a:r>
            <a:r>
              <a:rPr lang="zh-TW" altLang="en-US" sz="2500" dirty="0"/>
              <a:t>通道進行</a:t>
            </a:r>
            <a:r>
              <a:rPr lang="en-US" altLang="zh-TW" sz="2500" dirty="0"/>
              <a:t>Handshake</a:t>
            </a:r>
            <a:r>
              <a:rPr lang="zh-TW" altLang="en-US" sz="2500" dirty="0"/>
              <a:t>並傳輸</a:t>
            </a:r>
            <a:r>
              <a:rPr lang="en-US" altLang="zh-TW" sz="2500" dirty="0"/>
              <a:t>DATA</a:t>
            </a:r>
            <a:r>
              <a:rPr lang="zh-TW" altLang="en-US" sz="2500" dirty="0"/>
              <a:t>，最後在寫回應</a:t>
            </a:r>
            <a:r>
              <a:rPr lang="en-US" altLang="zh-TW" sz="2500" dirty="0"/>
              <a:t>(Resp)</a:t>
            </a:r>
            <a:r>
              <a:rPr lang="zh-TW" altLang="en-US" sz="2500" dirty="0"/>
              <a:t>通道進行</a:t>
            </a:r>
            <a:r>
              <a:rPr lang="en-US" altLang="zh-TW" sz="2500" dirty="0"/>
              <a:t>Handshake</a:t>
            </a:r>
            <a:r>
              <a:rPr lang="zh-TW" altLang="en-US" sz="2500" dirty="0"/>
              <a:t>並傳輸寫回應。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036EE4-F88A-47C0-BF6F-CB70B9BB3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552"/>
            <a:ext cx="4834631" cy="29928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7A3332-75A2-4599-A43F-C8CBF81C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61" y="2157552"/>
            <a:ext cx="5951234" cy="29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711</Words>
  <Application>Microsoft Office PowerPoint</Application>
  <PresentationFormat>寬螢幕</PresentationFormat>
  <Paragraphs>95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AXI Protocal</vt:lpstr>
      <vt:lpstr>簡介</vt:lpstr>
      <vt:lpstr>AXI與AHB比較</vt:lpstr>
      <vt:lpstr>AXI4</vt:lpstr>
      <vt:lpstr>AXI4&amp;AXI4-Lite</vt:lpstr>
      <vt:lpstr>AXI Handshaking協定</vt:lpstr>
      <vt:lpstr>PowerPoint 簡報</vt:lpstr>
      <vt:lpstr>READ</vt:lpstr>
      <vt:lpstr>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 Protocal</dc:title>
  <dc:creator>GSLAB</dc:creator>
  <cp:lastModifiedBy>GSLAB</cp:lastModifiedBy>
  <cp:revision>21</cp:revision>
  <dcterms:created xsi:type="dcterms:W3CDTF">2019-05-14T07:24:23Z</dcterms:created>
  <dcterms:modified xsi:type="dcterms:W3CDTF">2019-05-15T04:46:18Z</dcterms:modified>
</cp:coreProperties>
</file>