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5"/>
  </p:notesMasterIdLst>
  <p:sldIdLst>
    <p:sldId id="256" r:id="rId2"/>
    <p:sldId id="314" r:id="rId3"/>
    <p:sldId id="274" r:id="rId4"/>
    <p:sldId id="259" r:id="rId5"/>
    <p:sldId id="275" r:id="rId6"/>
    <p:sldId id="276" r:id="rId7"/>
    <p:sldId id="315" r:id="rId8"/>
    <p:sldId id="277" r:id="rId9"/>
    <p:sldId id="278" r:id="rId10"/>
    <p:sldId id="283" r:id="rId11"/>
    <p:sldId id="279" r:id="rId12"/>
    <p:sldId id="280" r:id="rId13"/>
    <p:sldId id="281" r:id="rId14"/>
    <p:sldId id="282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5" r:id="rId36"/>
    <p:sldId id="304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7" r:id="rId46"/>
    <p:sldId id="318" r:id="rId47"/>
    <p:sldId id="320" r:id="rId48"/>
    <p:sldId id="319" r:id="rId49"/>
    <p:sldId id="321" r:id="rId50"/>
    <p:sldId id="322" r:id="rId51"/>
    <p:sldId id="326" r:id="rId52"/>
    <p:sldId id="327" r:id="rId53"/>
    <p:sldId id="324" r:id="rId54"/>
    <p:sldId id="328" r:id="rId55"/>
    <p:sldId id="325" r:id="rId56"/>
    <p:sldId id="329" r:id="rId57"/>
    <p:sldId id="330" r:id="rId58"/>
    <p:sldId id="331" r:id="rId59"/>
    <p:sldId id="332" r:id="rId60"/>
    <p:sldId id="323" r:id="rId61"/>
    <p:sldId id="333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9" r:id="rId74"/>
    <p:sldId id="346" r:id="rId75"/>
    <p:sldId id="347" r:id="rId76"/>
    <p:sldId id="348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82" r:id="rId103"/>
    <p:sldId id="375" r:id="rId104"/>
    <p:sldId id="377" r:id="rId105"/>
    <p:sldId id="378" r:id="rId106"/>
    <p:sldId id="379" r:id="rId107"/>
    <p:sldId id="380" r:id="rId108"/>
    <p:sldId id="381" r:id="rId109"/>
    <p:sldId id="383" r:id="rId110"/>
    <p:sldId id="384" r:id="rId111"/>
    <p:sldId id="387" r:id="rId112"/>
    <p:sldId id="388" r:id="rId113"/>
    <p:sldId id="389" r:id="rId114"/>
    <p:sldId id="390" r:id="rId115"/>
    <p:sldId id="391" r:id="rId116"/>
    <p:sldId id="392" r:id="rId117"/>
    <p:sldId id="385" r:id="rId118"/>
    <p:sldId id="386" r:id="rId119"/>
    <p:sldId id="393" r:id="rId120"/>
    <p:sldId id="394" r:id="rId121"/>
    <p:sldId id="395" r:id="rId122"/>
    <p:sldId id="396" r:id="rId123"/>
    <p:sldId id="273" r:id="rId1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56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55406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9196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2799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6420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1696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0597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79195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9734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8535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828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3236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8237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7128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350910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63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22466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3571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841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9379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10303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52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426909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33062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23561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11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990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97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42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02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23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210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985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6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15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317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6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01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27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66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55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867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설명한 해킹 유형이 종류를 구분해 놓은 것이라면 해킹 기법은 공격자들이 실제로 적용하는 테크닉</a:t>
            </a:r>
            <a:endParaRPr lang="en-US" altLang="ko-KR" dirty="0"/>
          </a:p>
          <a:p>
            <a:r>
              <a:rPr lang="ko-KR" altLang="en-US" dirty="0"/>
              <a:t>다양한 해킹 기법들을 조합하여 대상을 공격함으로써 목적을 달성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7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정의에 따르면 해킹이란 행위는 불법적이고 범죄 행위라는 의미가 내포되어 있는 것 같다</a:t>
            </a:r>
            <a:endParaRPr lang="en-US" altLang="ko-KR" dirty="0"/>
          </a:p>
          <a:p>
            <a:r>
              <a:rPr lang="ko-KR" altLang="en-US" dirty="0"/>
              <a:t>하지만 초기의 해킹은 불법</a:t>
            </a:r>
            <a:r>
              <a:rPr lang="en-US" altLang="ko-KR" dirty="0"/>
              <a:t>, </a:t>
            </a:r>
            <a:r>
              <a:rPr lang="ko-KR" altLang="en-US" dirty="0"/>
              <a:t>범죄와는 거리가 먼 단어였고 개인의 지적 호기심 충족인 경우가 대부분</a:t>
            </a:r>
            <a:endParaRPr lang="en-US" altLang="ko-KR" dirty="0"/>
          </a:p>
          <a:p>
            <a:r>
              <a:rPr lang="ko-KR" altLang="en-US" dirty="0"/>
              <a:t>그러다가 특정 부류의 해커가 악의적인 목적으로 시스템에 침입</a:t>
            </a:r>
            <a:r>
              <a:rPr lang="en-US" altLang="ko-KR" dirty="0"/>
              <a:t>, </a:t>
            </a:r>
            <a:r>
              <a:rPr lang="ko-KR" altLang="en-US" dirty="0"/>
              <a:t>정보를 훔침</a:t>
            </a:r>
            <a:r>
              <a:rPr lang="en-US" altLang="ko-KR" dirty="0"/>
              <a:t>, </a:t>
            </a:r>
            <a:r>
              <a:rPr lang="ko-KR" altLang="en-US" dirty="0"/>
              <a:t>시스템 파괴하는 행위를 함</a:t>
            </a:r>
            <a:endParaRPr lang="en-US" altLang="ko-KR" dirty="0"/>
          </a:p>
          <a:p>
            <a:r>
              <a:rPr lang="ko-KR" altLang="en-US" dirty="0"/>
              <a:t>이와 같이 불법적이고 악의적인 목적을 가진 해킹을 크래킹</a:t>
            </a:r>
            <a:r>
              <a:rPr lang="en-US" altLang="ko-KR" dirty="0"/>
              <a:t>, </a:t>
            </a:r>
            <a:r>
              <a:rPr lang="ko-KR" altLang="en-US" dirty="0"/>
              <a:t>사람을 크래커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597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504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298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516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571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66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17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401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664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8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17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48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3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216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89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056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4282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50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991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1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07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505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27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8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346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06314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19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13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43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1774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8701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91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목적을 얻기 휘한 방법으로써 해킹의 유형을 분류해보고</a:t>
            </a:r>
            <a:r>
              <a:rPr lang="en-US" altLang="ko-KR" dirty="0"/>
              <a:t>, </a:t>
            </a:r>
            <a:r>
              <a:rPr lang="ko-KR" altLang="en-US" dirty="0"/>
              <a:t>간략하게 소개</a:t>
            </a:r>
            <a:endParaRPr lang="en-US" altLang="ko-KR" dirty="0"/>
          </a:p>
          <a:p>
            <a:r>
              <a:rPr lang="ko-KR" altLang="en-US" dirty="0"/>
              <a:t>앞으로 이런 목적을 가진 해커들을 공격자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9134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37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432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459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975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16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942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129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127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774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6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6303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798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5606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367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0745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75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3877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209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6376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4018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5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4905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4872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85134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3952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1709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3174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4882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112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61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107751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211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4428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52224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546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6721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076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1958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01671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8422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1707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917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트로이 목마 </a:t>
            </a:r>
            <a:r>
              <a:rPr lang="en-US" altLang="ko-KR" dirty="0"/>
              <a:t>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70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ethon/scapy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037440" y="412953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923140" y="2976171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컴퓨터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보안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6" name="Picture 2" descr="https://t1.daumcdn.net/cfile/tistory/216BA03356F8D10F1A">
            <a:extLst>
              <a:ext uri="{FF2B5EF4-FFF2-40B4-BE49-F238E27FC236}">
                <a16:creationId xmlns:a16="http://schemas.microsoft.com/office/drawing/2014/main" id="{C9E1BE49-EB74-4545-B2A8-93F8C32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03" y="272630"/>
            <a:ext cx="7272801" cy="6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5558F9A-A62B-4EE2-B366-5B7D103A0DD1}"/>
              </a:ext>
            </a:extLst>
          </p:cNvPr>
          <p:cNvSpPr txBox="1"/>
          <p:nvPr/>
        </p:nvSpPr>
        <p:spPr>
          <a:xfrm>
            <a:off x="1999135" y="5326128"/>
            <a:ext cx="236099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올리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이용한 리버스 엔지니어링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FBEDC6F6-396B-44D6-B5FA-7F9FDF65677F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144A272-10AF-4792-8509-C3BE6C917D66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AA33C7E-C1C3-4BD0-87F2-78431FFCE10F}"/>
              </a:ext>
            </a:extLst>
          </p:cNvPr>
          <p:cNvSpPr txBox="1"/>
          <p:nvPr/>
        </p:nvSpPr>
        <p:spPr>
          <a:xfrm>
            <a:off x="2558199" y="387193"/>
            <a:ext cx="190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356868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616273" y="1651430"/>
            <a:ext cx="5950415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소켓으로부터 패킷을 수신하는 부분을 별도의 함수로 구현한다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타임아웃 예외가 발생하면 빈 문자열을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첫 번째 멤버가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B4E58-3A46-45D1-90C0-7E1C2731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4" y="1298197"/>
            <a:ext cx="4362450" cy="2114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CE5F35-425F-4525-AF54-7CA97E46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4" y="3892602"/>
            <a:ext cx="6810375" cy="2343150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8164653" y="4597189"/>
            <a:ext cx="40273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누르면 윈도우의 경우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해제한다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3475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2669720" y="5888208"/>
            <a:ext cx="978308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4C716-D03B-4446-9B38-B89B6402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09" y="1459083"/>
            <a:ext cx="8810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7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6165129" y="1105050"/>
            <a:ext cx="756029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print ('SNIFFED [%d] %s\n' %(count, data[:20]))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A2B8B1-77FE-482C-95F6-74D0D81CE118}"/>
              </a:ext>
            </a:extLst>
          </p:cNvPr>
          <p:cNvSpPr txBox="1"/>
          <p:nvPr/>
        </p:nvSpPr>
        <p:spPr>
          <a:xfrm>
            <a:off x="575761" y="1105050"/>
            <a:ext cx="4665542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4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1465773" y="2081493"/>
            <a:ext cx="926045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이 프로그램을 조금 더 수정하여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많은 필드 중 다음의 필드만 추출해보자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FE53A27-0076-4D81-BFC8-0A3B7B5C5ECD}"/>
              </a:ext>
            </a:extLst>
          </p:cNvPr>
          <p:cNvSpPr txBox="1"/>
          <p:nvPr/>
        </p:nvSpPr>
        <p:spPr>
          <a:xfrm>
            <a:off x="1465773" y="3351393"/>
            <a:ext cx="926045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방금 전 코드에서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data[:20]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 각 필드는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활용하면 쉽게 추출할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파이썬 바이트 객체로 표현된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구조체와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사용하는 값을 상호 변환하는데 사용되는 메소드들을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예를 들면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통해 송수신되는 데이터는 바이너리 데이터인데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활용하면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다루는 자료형으로 편리하게 변환할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7342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D5726-51AC-4602-8E12-429D6ED7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6" y="1236050"/>
            <a:ext cx="4354159" cy="56496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12485-BF00-4095-ADC4-75597F7B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803" y="1236051"/>
            <a:ext cx="4892205" cy="5649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B119F1-1A4A-4135-8DD9-EF390100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984" y="5580259"/>
            <a:ext cx="3226016" cy="12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36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7261150" y="1269778"/>
            <a:ext cx="414297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unpack()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을 사용하기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import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9412A-F2E8-4223-9DDE-62F3103D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5" y="1392450"/>
            <a:ext cx="6562725" cy="19050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7261150" y="2148993"/>
            <a:ext cx="461274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struct.unpack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(‘!BBHHHBBH4s4s’, data[:20])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두 번째 인자를 첫 번째 인자인 포맷 문자열에 맞게 변환한 후 파이썬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42B6D2-0280-4813-B71A-789E4B2E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4375"/>
              </p:ext>
            </p:extLst>
          </p:nvPr>
        </p:nvGraphicFramePr>
        <p:xfrm>
          <a:off x="1628991" y="4556185"/>
          <a:ext cx="8990580" cy="205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860">
                  <a:extLst>
                    <a:ext uri="{9D8B030D-6E8A-4147-A177-3AD203B41FA5}">
                      <a16:colId xmlns:a16="http://schemas.microsoft.com/office/drawing/2014/main" val="220112813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248107875"/>
                    </a:ext>
                  </a:extLst>
                </a:gridCol>
                <a:gridCol w="2996860">
                  <a:extLst>
                    <a:ext uri="{9D8B030D-6E8A-4147-A177-3AD203B41FA5}">
                      <a16:colId xmlns:a16="http://schemas.microsoft.com/office/drawing/2014/main" val="3937135962"/>
                    </a:ext>
                  </a:extLst>
                </a:gridCol>
              </a:tblGrid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Struct </a:t>
                      </a:r>
                      <a:r>
                        <a:rPr lang="ko-KR" altLang="en-US" sz="1800" dirty="0"/>
                        <a:t>모듈 포맷 문자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 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크기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바이트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700667255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dirty="0"/>
                        <a:t>네트워크 바이트 순서</a:t>
                      </a:r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3364820609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char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248766761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unsigned short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719857897"/>
                  </a:ext>
                </a:extLst>
              </a:tr>
              <a:tr h="41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4s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char[4]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101144" marR="101144" marT="50572" marB="50572"/>
                </a:tc>
                <a:extLst>
                  <a:ext uri="{0D108BD9-81ED-4DB2-BD59-A6C34878D82A}">
                    <a16:rowId xmlns:a16="http://schemas.microsoft.com/office/drawing/2014/main" val="1542988243"/>
                  </a:ext>
                </a:extLst>
              </a:tr>
            </a:tbl>
          </a:graphicData>
        </a:graphic>
      </p:graphicFrame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64CABC5-076F-485B-A8DE-A236A09C268C}"/>
              </a:ext>
            </a:extLst>
          </p:cNvPr>
          <p:cNvSpPr txBox="1"/>
          <p:nvPr/>
        </p:nvSpPr>
        <p:spPr>
          <a:xfrm>
            <a:off x="929922" y="3689201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1515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28225" y="2549048"/>
            <a:ext cx="2494594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6185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258900" y="3599687"/>
            <a:ext cx="4961549" cy="4409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790595" y="2765773"/>
            <a:ext cx="2102676" cy="421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656A0F-2EB6-4A45-B2EB-E4CDEB2BF8D5}"/>
              </a:ext>
            </a:extLst>
          </p:cNvPr>
          <p:cNvSpPr/>
          <p:nvPr/>
        </p:nvSpPr>
        <p:spPr>
          <a:xfrm>
            <a:off x="3893270" y="2765773"/>
            <a:ext cx="2365629" cy="4211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4E3D8E-FC56-4847-93CF-5AA0516E7ED5}"/>
              </a:ext>
            </a:extLst>
          </p:cNvPr>
          <p:cNvSpPr/>
          <p:nvPr/>
        </p:nvSpPr>
        <p:spPr>
          <a:xfrm>
            <a:off x="6258900" y="2765773"/>
            <a:ext cx="4961549" cy="4211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2C2732-18FB-4664-9762-2AD209BD3624}"/>
              </a:ext>
            </a:extLst>
          </p:cNvPr>
          <p:cNvSpPr/>
          <p:nvPr/>
        </p:nvSpPr>
        <p:spPr>
          <a:xfrm>
            <a:off x="1790594" y="3195348"/>
            <a:ext cx="4468305" cy="42116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B0B7AE-9A29-4215-999A-FAF5231DDCA5}"/>
              </a:ext>
            </a:extLst>
          </p:cNvPr>
          <p:cNvSpPr/>
          <p:nvPr/>
        </p:nvSpPr>
        <p:spPr>
          <a:xfrm>
            <a:off x="6243686" y="3195348"/>
            <a:ext cx="4976764" cy="4211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CC40BD-D2BA-4B19-9A7D-EA5DE2F5EE2A}"/>
              </a:ext>
            </a:extLst>
          </p:cNvPr>
          <p:cNvSpPr/>
          <p:nvPr/>
        </p:nvSpPr>
        <p:spPr>
          <a:xfrm>
            <a:off x="1790594" y="3619478"/>
            <a:ext cx="2102677" cy="42116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FA745A-64A6-4079-874A-542327AD6453}"/>
              </a:ext>
            </a:extLst>
          </p:cNvPr>
          <p:cNvSpPr/>
          <p:nvPr/>
        </p:nvSpPr>
        <p:spPr>
          <a:xfrm>
            <a:off x="3927335" y="3618246"/>
            <a:ext cx="2331565" cy="42116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7A35E-09F9-4581-AFFF-47C21DCDF906}"/>
              </a:ext>
            </a:extLst>
          </p:cNvPr>
          <p:cNvSpPr/>
          <p:nvPr/>
        </p:nvSpPr>
        <p:spPr>
          <a:xfrm>
            <a:off x="6274113" y="3618246"/>
            <a:ext cx="4946336" cy="42116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812DB7-C84C-48EB-8B03-3786C570FE91}"/>
              </a:ext>
            </a:extLst>
          </p:cNvPr>
          <p:cNvSpPr/>
          <p:nvPr/>
        </p:nvSpPr>
        <p:spPr>
          <a:xfrm>
            <a:off x="1790594" y="4040643"/>
            <a:ext cx="9429855" cy="421165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790595" y="4451400"/>
            <a:ext cx="9429855" cy="440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텍스트 상자 12">
            <a:extLst>
              <a:ext uri="{FF2B5EF4-FFF2-40B4-BE49-F238E27FC236}">
                <a16:creationId xmlns:a16="http://schemas.microsoft.com/office/drawing/2014/main" id="{FEF92640-0F46-4345-B123-DDFDEF345D94}"/>
              </a:ext>
            </a:extLst>
          </p:cNvPr>
          <p:cNvSpPr txBox="1"/>
          <p:nvPr/>
        </p:nvSpPr>
        <p:spPr>
          <a:xfrm>
            <a:off x="863934" y="5454166"/>
            <a:ext cx="1102239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!BBHHHBBH4s4s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의미는 네트워크 바이트 순서로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1, 1, 2, 2, 2, 1, 1, 2, 4, 4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바이트로 구분하라는 뜻이다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A5466DBE-B7AF-4481-8223-BF40F36D5AFA}"/>
              </a:ext>
            </a:extLst>
          </p:cNvPr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40" name="직선 연결선[R] 7">
            <a:extLst>
              <a:ext uri="{FF2B5EF4-FFF2-40B4-BE49-F238E27FC236}">
                <a16:creationId xmlns:a16="http://schemas.microsoft.com/office/drawing/2014/main" id="{F62C1406-556D-4E35-81D6-13B4C7BF77CF}"/>
              </a:ext>
            </a:extLst>
          </p:cNvPr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텍스트 상자 11">
            <a:extLst>
              <a:ext uri="{FF2B5EF4-FFF2-40B4-BE49-F238E27FC236}">
                <a16:creationId xmlns:a16="http://schemas.microsoft.com/office/drawing/2014/main" id="{D21256F7-4C22-4E48-8DA8-33CCE945D978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4559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6BFB3D6-BAA3-4010-8E91-5CC91B30B234}"/>
              </a:ext>
            </a:extLst>
          </p:cNvPr>
          <p:cNvSpPr txBox="1"/>
          <p:nvPr/>
        </p:nvSpPr>
        <p:spPr>
          <a:xfrm>
            <a:off x="5036343" y="1480406"/>
            <a:ext cx="414297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추출하는 함수이다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E12C39B7-5E5A-4A32-B56F-B594D21DBC1D}"/>
              </a:ext>
            </a:extLst>
          </p:cNvPr>
          <p:cNvSpPr txBox="1"/>
          <p:nvPr/>
        </p:nvSpPr>
        <p:spPr>
          <a:xfrm>
            <a:off x="6403024" y="2409543"/>
            <a:ext cx="506911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프로토콜은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[6]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값이 이 중에 하나이면 그에 해당하는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value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반환하고 아니면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OTHERS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반환한다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258D5-DB38-4049-8393-B571CF7D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5" y="1480406"/>
            <a:ext cx="3962400" cy="571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5C1E6A-A177-4CBF-AAB0-6EC72D6B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5" y="2394659"/>
            <a:ext cx="5543550" cy="1800225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4F58863-A15E-4F64-A25D-B2ABC86C8027}"/>
              </a:ext>
            </a:extLst>
          </p:cNvPr>
          <p:cNvSpPr txBox="1"/>
          <p:nvPr/>
        </p:nvSpPr>
        <p:spPr>
          <a:xfrm>
            <a:off x="5306270" y="4660304"/>
            <a:ext cx="6426569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주소와 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ipheader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9, 10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하지만 이 값들은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123.123.234.345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형식으로 저장되어 있지 않고 바이트 문자열로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문자열을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형식으로 변환하는 함수는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inet_ntoa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FAFF26-A6A6-4A01-8051-05C085F83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00" y="4774261"/>
            <a:ext cx="4524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405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274357" y="1269900"/>
            <a:ext cx="4142978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결과 화면은 이와 같다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SNIFFED[1]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크기가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125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바이트이며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보낸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10.92.37.76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10.92.255.255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C3BF2B-40F1-4B30-81B4-3C8BB18D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00" y="1656146"/>
            <a:ext cx="4086225" cy="4391025"/>
          </a:xfrm>
          <a:prstGeom prst="rect">
            <a:avLst/>
          </a:prstGeom>
        </p:spPr>
      </p:pic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60C4090A-9278-43AF-A4C6-FF15BAB08836}"/>
              </a:ext>
            </a:extLst>
          </p:cNvPr>
          <p:cNvSpPr txBox="1"/>
          <p:nvPr/>
        </p:nvSpPr>
        <p:spPr>
          <a:xfrm>
            <a:off x="6274357" y="4109214"/>
            <a:ext cx="4754252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이런 식으로 발급되지 않는다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시작하는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보통 내부에서만 사용 가능한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공유기가 임의로 발급해 준 가짜 주소라고 생각하면 쉽다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진짜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주소는 공유기가 가지고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1426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A266DF0-456D-4FF9-9A77-CCD0633C499B}"/>
              </a:ext>
            </a:extLst>
          </p:cNvPr>
          <p:cNvSpPr txBox="1"/>
          <p:nvPr/>
        </p:nvSpPr>
        <p:spPr>
          <a:xfrm>
            <a:off x="5649086" y="1236051"/>
            <a:ext cx="7755830" cy="2169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socket import *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r>
              <a:rPr lang="en-US" altLang="ko-KR" dirty="0"/>
              <a:t>import struct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parse_ipheader</a:t>
            </a:r>
            <a:r>
              <a:rPr lang="en-US" altLang="ko-KR" dirty="0"/>
              <a:t>(data):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struct.unpack</a:t>
            </a:r>
            <a:r>
              <a:rPr lang="en-US" altLang="ko-KR" dirty="0"/>
              <a:t>('!BBHHHBBH4s4s' , data[:20])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  </a:t>
            </a:r>
          </a:p>
          <a:p>
            <a:r>
              <a:rPr lang="en-US" altLang="ko-KR" dirty="0"/>
              <a:t>    return </a:t>
            </a:r>
            <a:r>
              <a:rPr lang="en-US" altLang="ko-KR" dirty="0" err="1"/>
              <a:t>ipheader</a:t>
            </a:r>
            <a:r>
              <a:rPr lang="en-US" altLang="ko-KR" dirty="0"/>
              <a:t>[2]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protocols = {1:'ICMP', 6:'TCP', 17:'UDP'}</a:t>
            </a:r>
          </a:p>
          <a:p>
            <a:r>
              <a:rPr lang="en-US" altLang="ko-KR" dirty="0"/>
              <a:t>    proto = </a:t>
            </a:r>
            <a:r>
              <a:rPr lang="en-US" altLang="ko-KR" dirty="0" err="1"/>
              <a:t>ipheader</a:t>
            </a:r>
            <a:r>
              <a:rPr lang="en-US" altLang="ko-KR" dirty="0"/>
              <a:t>[6]</a:t>
            </a:r>
          </a:p>
          <a:p>
            <a:r>
              <a:rPr lang="en-US" altLang="ko-KR" dirty="0"/>
              <a:t>    if proto in protocols:</a:t>
            </a:r>
          </a:p>
          <a:p>
            <a:r>
              <a:rPr lang="en-US" altLang="ko-KR" dirty="0"/>
              <a:t>        return protocols[proto]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return 'OHTERS'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def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src_ip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[8])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inet_ntoa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[9])</a:t>
            </a:r>
          </a:p>
          <a:p>
            <a:r>
              <a:rPr lang="en-US" altLang="ko-KR" dirty="0"/>
              <a:t>    return (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recvData</a:t>
            </a:r>
            <a:r>
              <a:rPr lang="en-US" altLang="ko-KR" dirty="0"/>
              <a:t>(sock):</a:t>
            </a:r>
          </a:p>
          <a:p>
            <a:r>
              <a:rPr lang="en-US" altLang="ko-KR" dirty="0"/>
              <a:t>    data = ''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data = </a:t>
            </a:r>
            <a:r>
              <a:rPr lang="en-US" altLang="ko-KR" dirty="0" err="1"/>
              <a:t>sock.recvfrom</a:t>
            </a:r>
            <a:r>
              <a:rPr lang="en-US" altLang="ko-KR" dirty="0"/>
              <a:t>(65565)</a:t>
            </a:r>
          </a:p>
          <a:p>
            <a:r>
              <a:rPr lang="en-US" altLang="ko-KR" dirty="0"/>
              <a:t>    except timeout:</a:t>
            </a:r>
          </a:p>
          <a:p>
            <a:r>
              <a:rPr lang="en-US" altLang="ko-KR" dirty="0"/>
              <a:t>        data = ''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return data[0]</a:t>
            </a:r>
          </a:p>
          <a:p>
            <a:r>
              <a:rPr lang="en-US" altLang="ko-KR" dirty="0"/>
              <a:t>    </a:t>
            </a:r>
          </a:p>
          <a:p>
            <a:br>
              <a:rPr lang="en-US" altLang="ko-KR" dirty="0"/>
            </a:br>
            <a:r>
              <a:rPr lang="en-US" altLang="ko-KR" dirty="0"/>
              <a:t>def sniffing(host):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IPPROTO_IP</a:t>
            </a:r>
          </a:p>
          <a:p>
            <a:r>
              <a:rPr lang="en-US" altLang="ko-KR" dirty="0"/>
              <a:t>    else: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sock_protocol</a:t>
            </a:r>
            <a:r>
              <a:rPr lang="en-US" altLang="ko-KR" dirty="0"/>
              <a:t> = IPPROTO_ICMP</a:t>
            </a:r>
          </a:p>
          <a:p>
            <a:r>
              <a:rPr lang="en-US" altLang="ko-KR" dirty="0"/>
              <a:t>        </a:t>
            </a:r>
          </a:p>
          <a:p>
            <a:r>
              <a:rPr lang="en-US" altLang="ko-KR" dirty="0"/>
              <a:t>    sniffer = socket(AF_INET, SOCK_RAW, </a:t>
            </a:r>
            <a:r>
              <a:rPr lang="en-US" altLang="ko-KR" dirty="0" err="1"/>
              <a:t>sock_protocol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sniffer.bind</a:t>
            </a:r>
            <a:r>
              <a:rPr lang="en-US" altLang="ko-KR" dirty="0"/>
              <a:t>((host, 0))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sniffer.setsockopt</a:t>
            </a:r>
            <a:r>
              <a:rPr lang="en-US" altLang="ko-KR" dirty="0"/>
              <a:t>(IPPROTO_IP, IP_HDRINCL, 1)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RCVALL_ON)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count = 1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while True:</a:t>
            </a:r>
          </a:p>
          <a:p>
            <a:r>
              <a:rPr lang="en-US" altLang="ko-KR" dirty="0"/>
              <a:t>            data = </a:t>
            </a:r>
            <a:r>
              <a:rPr lang="en-US" altLang="ko-KR" dirty="0" err="1"/>
              <a:t>recvData</a:t>
            </a:r>
            <a:r>
              <a:rPr lang="en-US" altLang="ko-KR" dirty="0"/>
              <a:t>(sniffer)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ipheader</a:t>
            </a:r>
            <a:r>
              <a:rPr lang="en-US" altLang="ko-KR" dirty="0"/>
              <a:t> = </a:t>
            </a:r>
            <a:r>
              <a:rPr lang="en-US" altLang="ko-KR" dirty="0" err="1"/>
              <a:t>parse_ipheader</a:t>
            </a:r>
            <a:r>
              <a:rPr lang="en-US" altLang="ko-KR" dirty="0"/>
              <a:t>(data[:20])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datagramSize</a:t>
            </a:r>
            <a:r>
              <a:rPr lang="en-US" altLang="ko-KR" dirty="0"/>
              <a:t> = </a:t>
            </a:r>
            <a:r>
              <a:rPr lang="en-US" altLang="ko-KR" dirty="0" err="1"/>
              <a:t>getDatagramSize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protocol = </a:t>
            </a:r>
            <a:r>
              <a:rPr lang="en-US" altLang="ko-KR" dirty="0" err="1"/>
              <a:t>getProtocol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src_ip</a:t>
            </a:r>
            <a:r>
              <a:rPr lang="en-US" altLang="ko-KR" dirty="0"/>
              <a:t>, </a:t>
            </a:r>
            <a:r>
              <a:rPr lang="en-US" altLang="ko-KR" dirty="0" err="1"/>
              <a:t>dest_ip</a:t>
            </a:r>
            <a:r>
              <a:rPr lang="en-US" altLang="ko-KR" dirty="0"/>
              <a:t> = </a:t>
            </a:r>
            <a:r>
              <a:rPr lang="en-US" altLang="ko-KR" dirty="0" err="1"/>
              <a:t>getIP</a:t>
            </a:r>
            <a:r>
              <a:rPr lang="en-US" altLang="ko-KR" dirty="0"/>
              <a:t>(</a:t>
            </a:r>
            <a:r>
              <a:rPr lang="en-US" altLang="ko-KR" dirty="0" err="1"/>
              <a:t>ipheader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print('\</a:t>
            </a:r>
            <a:r>
              <a:rPr lang="en-US" altLang="ko-KR" dirty="0" err="1"/>
              <a:t>nSNIFFED</a:t>
            </a:r>
            <a:r>
              <a:rPr lang="en-US" altLang="ko-KR" dirty="0"/>
              <a:t> [%d] ++++++++++++++' %count)</a:t>
            </a:r>
          </a:p>
          <a:p>
            <a:r>
              <a:rPr lang="en-US" altLang="ko-KR" dirty="0"/>
              <a:t>            print('Datagram SIZE:\</a:t>
            </a:r>
            <a:r>
              <a:rPr lang="en-US" altLang="ko-KR" dirty="0" err="1"/>
              <a:t>t%s</a:t>
            </a:r>
            <a:r>
              <a:rPr lang="en-US" altLang="ko-KR" dirty="0"/>
              <a:t>' %str(</a:t>
            </a:r>
            <a:r>
              <a:rPr lang="en-US" altLang="ko-KR" dirty="0" err="1"/>
              <a:t>datagramSize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            print('Protocol:\</a:t>
            </a:r>
            <a:r>
              <a:rPr lang="en-US" altLang="ko-KR" dirty="0" err="1"/>
              <a:t>t%s</a:t>
            </a:r>
            <a:r>
              <a:rPr lang="en-US" altLang="ko-KR" dirty="0"/>
              <a:t>' %protocol)</a:t>
            </a:r>
          </a:p>
          <a:p>
            <a:r>
              <a:rPr lang="en-US" altLang="ko-KR" dirty="0"/>
              <a:t>            print('Source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src_ip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        print('Destination IP:\</a:t>
            </a:r>
            <a:r>
              <a:rPr lang="en-US" altLang="ko-KR" dirty="0" err="1"/>
              <a:t>t%s</a:t>
            </a:r>
            <a:r>
              <a:rPr lang="en-US" altLang="ko-KR" dirty="0"/>
              <a:t>' %</a:t>
            </a:r>
            <a:r>
              <a:rPr lang="en-US" altLang="ko-KR" dirty="0" err="1"/>
              <a:t>dest_ip</a:t>
            </a:r>
            <a:r>
              <a:rPr lang="en-US" altLang="ko-KR" dirty="0"/>
              <a:t>)           </a:t>
            </a:r>
          </a:p>
          <a:p>
            <a:r>
              <a:rPr lang="en-US" altLang="ko-KR" dirty="0"/>
              <a:t>            count += 1</a:t>
            </a:r>
          </a:p>
          <a:p>
            <a:r>
              <a:rPr lang="en-US" altLang="ko-KR" dirty="0"/>
              <a:t>    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en-US" altLang="ko-KR" i="1" dirty="0"/>
              <a:t># Ctrl-C key input</a:t>
            </a:r>
            <a:endParaRPr lang="en-US" altLang="ko-KR" dirty="0"/>
          </a:p>
          <a:p>
            <a:r>
              <a:rPr lang="en-US" altLang="ko-KR" dirty="0"/>
              <a:t>        if os.name == '</a:t>
            </a:r>
            <a:r>
              <a:rPr lang="en-US" altLang="ko-KR" dirty="0" err="1"/>
              <a:t>nt</a:t>
            </a:r>
            <a:r>
              <a:rPr lang="en-US" altLang="ko-KR" dirty="0"/>
              <a:t>':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sniffer.ioctl</a:t>
            </a:r>
            <a:r>
              <a:rPr lang="en-US" altLang="ko-KR" dirty="0"/>
              <a:t>(SIO_RCVALL, RCVALL_OFF)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host = </a:t>
            </a:r>
            <a:r>
              <a:rPr lang="en-US" altLang="ko-KR" dirty="0" err="1"/>
              <a:t>gethostbyname</a:t>
            </a:r>
            <a:r>
              <a:rPr lang="en-US" altLang="ko-KR" dirty="0"/>
              <a:t>(</a:t>
            </a:r>
            <a:r>
              <a:rPr lang="en-US" altLang="ko-KR" dirty="0" err="1"/>
              <a:t>gethostname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print('START SNIFFING at [%s]' %host)</a:t>
            </a:r>
          </a:p>
          <a:p>
            <a:r>
              <a:rPr lang="en-US" altLang="ko-KR" dirty="0"/>
              <a:t>    sniffing(host)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753054" y="1218744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구현하기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소스코드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9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36376" y="3273739"/>
            <a:ext cx="846257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획득 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=&gt;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제어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핵심 정보를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536376" y="1662816"/>
            <a:ext cx="3387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해킹이란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536376" y="2326831"/>
            <a:ext cx="90588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직접 침입하여 행해지는 해킹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해킹과 함께 이루어지는 것이 일반적이다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56AAFC73-62A1-4186-8AD4-E38D7CE9B7C5}"/>
              </a:ext>
            </a:extLst>
          </p:cNvPr>
          <p:cNvSpPr txBox="1"/>
          <p:nvPr/>
        </p:nvSpPr>
        <p:spPr>
          <a:xfrm>
            <a:off x="1536376" y="3820243"/>
            <a:ext cx="6295313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파괴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 오는 것은 물론이고 정보를 삭제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하드웨어를 파괴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7E4DB7A-EA30-48E4-8DF0-085FA37F8045}"/>
              </a:ext>
            </a:extLst>
          </p:cNvPr>
          <p:cNvSpPr txBox="1"/>
          <p:nvPr/>
        </p:nvSpPr>
        <p:spPr>
          <a:xfrm>
            <a:off x="1536375" y="4840127"/>
            <a:ext cx="9614845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있어서 가장 중요한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 획득은 루트 계정의 패스워드를 알아내거나 무력화 시키는 것이 핵심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6">
            <a:extLst>
              <a:ext uri="{FF2B5EF4-FFF2-40B4-BE49-F238E27FC236}">
                <a16:creationId xmlns:a16="http://schemas.microsoft.com/office/drawing/2014/main" id="{F7806D88-7AE6-47DF-9FFA-540504B5025B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E48E1EDD-202D-4D4F-B1FD-F397E00E7AC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E948E3BD-BA31-4257-B32B-4126E589958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575800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1839366"/>
            <a:ext cx="8820604" cy="378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파이썬으로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구현된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패키지를 이용하면 보다 쉽게 패킷을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조작할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  <a:hlinkClick r:id="rId3"/>
              </a:rPr>
              <a:t>https://github.com/phaethon/scapy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임의의 폴더에 압축을 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터미널 창을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 폴더로 이동한다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빌드한다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setup.py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build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빌드가 끝나면 다음의 명령으로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설치한다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python setup.py install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A1F512F-29FA-4C69-B455-15E704873A68}"/>
              </a:ext>
            </a:extLst>
          </p:cNvPr>
          <p:cNvSpPr txBox="1"/>
          <p:nvPr/>
        </p:nvSpPr>
        <p:spPr>
          <a:xfrm>
            <a:off x="7781698" y="2901464"/>
            <a:ext cx="404244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칼리 리눅스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apt-get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install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python3-pip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sudo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pip3 install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537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D087C9-A81A-4589-A313-D2F93FDB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5" y="1811310"/>
            <a:ext cx="6050061" cy="1028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9F5AFE-B961-4E17-B631-ED898BE00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67" y="4830441"/>
            <a:ext cx="7181437" cy="905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E70694-30DD-4187-9D5B-789ADEB8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20" y="999175"/>
            <a:ext cx="4476751" cy="55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36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6840357" y="3547955"/>
            <a:ext cx="404244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한 줄로 끝난다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E9026D-83FA-4F99-9E31-28AE7CB78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9702"/>
              </p:ext>
            </p:extLst>
          </p:nvPr>
        </p:nvGraphicFramePr>
        <p:xfrm>
          <a:off x="1193890" y="1812887"/>
          <a:ext cx="9804220" cy="40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93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8158427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count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패킷을 캡처하는 횟수를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이면 사용자가 중지할 때까지 캡처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store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저장할지 말지 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모니터링만 원하면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으로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prn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캡처한 패킷을 처리하기 위한 함수를 지정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인자는 캡처한 패킷임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filter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원하는 패킷만 볼 수 있는 필터를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timeout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수행 시간을 지정함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시간 지나면 </a:t>
                      </a:r>
                      <a:r>
                        <a:rPr lang="ko-KR" altLang="en-US" dirty="0" err="1">
                          <a:latin typeface="Consolas" panose="020B0609020204030204" pitchFamily="49" charset="0"/>
                        </a:rPr>
                        <a:t>스니핑을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48566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iface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네트워크 인터페이스를 지정함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4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887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794698"/>
            <a:ext cx="5430445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입력될 함수는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showPacket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으로 지정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packet.show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캡처한 패킷을 사람이 알아볼 수 있는 정보로 변환해 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A5193-CBCD-4911-A852-2D902CEE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6" y="1429081"/>
            <a:ext cx="6429837" cy="2733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391268-497D-4E1B-B8FA-851BDC70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87" y="882707"/>
            <a:ext cx="4143375" cy="3952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D86699-9162-46BF-8AD6-077A8473A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245" y="4825636"/>
            <a:ext cx="30956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81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077421" y="4806656"/>
            <a:ext cx="1020017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서로 데이터를 주고받는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데이터를 보든 상관없이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데이터만 전달하면 되는 방식이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즉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접속 절차를 거치지 않고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송신측에서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일방적으로 데이터를 보내는 방식이다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6FB5D7E-9A5F-49AD-8BC4-53EF3EBC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59794"/>
              </p:ext>
            </p:extLst>
          </p:nvPr>
        </p:nvGraphicFramePr>
        <p:xfrm>
          <a:off x="137961" y="1512428"/>
          <a:ext cx="11916077" cy="285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301">
                  <a:extLst>
                    <a:ext uri="{9D8B030D-6E8A-4147-A177-3AD203B41FA5}">
                      <a16:colId xmlns:a16="http://schemas.microsoft.com/office/drawing/2014/main" val="2959644941"/>
                    </a:ext>
                  </a:extLst>
                </a:gridCol>
                <a:gridCol w="9915776">
                  <a:extLst>
                    <a:ext uri="{9D8B030D-6E8A-4147-A177-3AD203B41FA5}">
                      <a16:colId xmlns:a16="http://schemas.microsoft.com/office/drawing/2014/main" val="1996919677"/>
                    </a:ext>
                  </a:extLst>
                </a:gridCol>
              </a:tblGrid>
              <a:tr h="6054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565104"/>
                  </a:ext>
                </a:extLst>
              </a:tr>
              <a:tr h="60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Sniff()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가 캡처한 패킷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prn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인자로 지정된 함수의 인자로 전달함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801642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MAC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주소 계층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25503"/>
                  </a:ext>
                </a:extLst>
              </a:tr>
              <a:tr h="566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packet[IP]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로도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87054"/>
                  </a:ext>
                </a:extLst>
              </a:tr>
              <a:tr h="5057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packet[0][2]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TCP,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UDP,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ICMP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계층이다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. packet[TCP],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packet[UDP], packet[ICMP] </a:t>
                      </a:r>
                      <a:r>
                        <a:rPr lang="ko-KR" altLang="en-US" dirty="0">
                          <a:latin typeface="Consolas" panose="020B0609020204030204" pitchFamily="49" charset="0"/>
                        </a:rPr>
                        <a:t>로 접근 가능함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800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9428478" y="2785517"/>
            <a:ext cx="263114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ihl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값을 출력해보자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E22BFA-67DE-4773-BEDF-BC16CA8C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3" y="1330731"/>
            <a:ext cx="9093961" cy="4668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51383C-BD3D-4E72-8E56-5C95AE42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76511"/>
            <a:ext cx="5809684" cy="18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73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en-US" altLang="ko-K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Scapy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설치하기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195990" y="3399509"/>
            <a:ext cx="996310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Scapy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활용하면 보다 강력한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정말 쉽게 구현할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865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926539"/>
            <a:ext cx="8820604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지금까지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분석하여 호스트 상태나 정보가 흐르는 방향 등에 대해 알아내는 방법을 살펴보았다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본격적으로 네트워크를 통해 전달되는 실제 정보를 가로채는 방법에 대해 살펴보자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분석을 통해 어디서 어디로 가야하는 정보인지 알 수 있으므로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내용만 가로채서 분석을 하면 시스템의 취약점이나 허점을 알아내는데 유용할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실제 메시지를 가로채서 효율적으로 분석하려면 분석을 원하는 메시지만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하는 것이 좋다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650E8091-36FD-474B-BA27-B157DCF08E27}"/>
              </a:ext>
            </a:extLst>
          </p:cNvPr>
          <p:cNvSpPr txBox="1"/>
          <p:nvPr/>
        </p:nvSpPr>
        <p:spPr>
          <a:xfrm>
            <a:off x="1148980" y="2143643"/>
            <a:ext cx="4142978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spc="-15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 내용 가로채기</a:t>
            </a:r>
            <a:endParaRPr kumimoji="1"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3553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93E1F09D-8028-449C-BEBA-83A3BBD115CA}"/>
              </a:ext>
            </a:extLst>
          </p:cNvPr>
          <p:cNvSpPr txBox="1"/>
          <p:nvPr/>
        </p:nvSpPr>
        <p:spPr>
          <a:xfrm>
            <a:off x="1685698" y="2096212"/>
            <a:ext cx="8820604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공격자가 메일 내용을 가로채서 분석하고자 하는 경우를 예로 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서버로부터 오가는 정보만 추출하여 분석하는 것이 효율적이다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서버는 특정 포트를 통해 메일을 주고 받는다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메일을 위한 프로토콜인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SMTP, POP3, IMAP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각각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110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포트를 사용한다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공격자는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 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25, 110, 143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 포트로 오고 가는 정보를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하여 분석하면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웹을 통해 오가는 정보만 추출하여 분석하고자 한다면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포트로 오고 가는 정보를 가로채면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6913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31A54-CE43-4C29-8B2F-4CDBC2AA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1" y="1574700"/>
            <a:ext cx="7169497" cy="2965394"/>
          </a:xfrm>
          <a:prstGeom prst="rect">
            <a:avLst/>
          </a:prstGeom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1664930" y="5007636"/>
            <a:ext cx="9234298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가지 포트들을 통해 오고 가는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정보만 가로채고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통해 전송되는 메시지에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 화면에 출력하는 코드이다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8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010058" y="989679"/>
            <a:ext cx="8368396" cy="511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레이스 컨디션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포맷 스트링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372818D9-C357-432F-B9B4-47FF2818A6C4}"/>
              </a:ext>
            </a:extLst>
          </p:cNvPr>
          <p:cNvSpPr txBox="1"/>
          <p:nvPr/>
        </p:nvSpPr>
        <p:spPr>
          <a:xfrm>
            <a:off x="6640338" y="5368392"/>
            <a:ext cx="5036956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해킹 기법들을 활용하여 공격자들이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해킹하는 일반적인 절차는 다음과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=&gt;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6CF1FF6-0220-48FE-839B-0D428873D81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535AB6EA-A539-4AA1-ADC4-F3A550D18C7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D7EAA4C-DA50-4BF9-A1C8-BFC2891AF1EF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2208634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DB7ED806-181B-4BA8-A2EA-EB95FFBE6786}"/>
              </a:ext>
            </a:extLst>
          </p:cNvPr>
          <p:cNvSpPr txBox="1"/>
          <p:nvPr/>
        </p:nvSpPr>
        <p:spPr>
          <a:xfrm>
            <a:off x="646209" y="3070094"/>
            <a:ext cx="10904660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packet[TCP].payload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제외한 실제 메시지를 추출한다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메시지를 문자열로 변환하고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‘user’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‘pass’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단어가 있으면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메시지를 화면에 출력한다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3C18E-4D49-4F42-B001-DDF947EB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7" y="1971047"/>
            <a:ext cx="8034063" cy="10657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78C709-8A19-4CAD-BBE4-6EA2EFB9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77" y="4463165"/>
            <a:ext cx="7977023" cy="373669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646209" y="4836834"/>
            <a:ext cx="11059072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sniff()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프로토콜이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이고 포트가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25, 110, 143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번인 것만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하도록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filter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인자로 전달한다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서버가 운영되는 서버 또는 메일 서버의 서브네트워크에 연결된 호스트에서 활용 가능하다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2378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47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메시지 내용 가로채기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114850AC-B89D-413F-94DE-545FD90CBDC8}"/>
              </a:ext>
            </a:extLst>
          </p:cNvPr>
          <p:cNvSpPr txBox="1"/>
          <p:nvPr/>
        </p:nvSpPr>
        <p:spPr>
          <a:xfrm>
            <a:off x="901641" y="4603111"/>
            <a:ext cx="10263529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메일 서버로 송수신되는 정보가 암호화되어 있지 않을 경우 운이 좋으면 사용자 아이디 패스워드를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수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0F95DB6-7A47-4B9E-9943-EB0B806783EB}"/>
              </a:ext>
            </a:extLst>
          </p:cNvPr>
          <p:cNvSpPr txBox="1"/>
          <p:nvPr/>
        </p:nvSpPr>
        <p:spPr>
          <a:xfrm>
            <a:off x="3746761" y="2556833"/>
            <a:ext cx="4388246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USER Ryan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+++[211.155.13.155]: PASS 12345</a:t>
            </a:r>
          </a:p>
        </p:txBody>
      </p:sp>
    </p:spTree>
    <p:extLst>
      <p:ext uri="{BB962C8B-B14F-4D97-AF65-F5344CB8AC3E}">
        <p14:creationId xmlns:p14="http://schemas.microsoft.com/office/powerpoint/2010/main" val="227532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방어 대책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40BB86A3-29A5-4620-88A7-2505F96B7B1B}"/>
              </a:ext>
            </a:extLst>
          </p:cNvPr>
          <p:cNvSpPr txBox="1"/>
          <p:nvPr/>
        </p:nvSpPr>
        <p:spPr>
          <a:xfrm>
            <a:off x="1059297" y="1723571"/>
            <a:ext cx="10263529" cy="431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스니퍼가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설치될 수 없도록 네트워크 미디어에 대한 물리적 접근 제한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중요 정보에 대해 암호화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방지를 위해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정적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테이블을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캐시에 게이트웨이 영구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 설정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SSH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SCP, SSL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등과 같은 암호화 세션 사용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승인된 사용자로 네트워크 제한이 가능하다면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도구가 패킷을 감지하지 못하도록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브로드캐스트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기능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818697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056332" y="1559112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1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터미널 준비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778855" y="2178950"/>
            <a:ext cx="7006213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시스템에 원격으로 접속할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수있는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터미널을 준비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대상이 윈도우인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Cygwin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 계열의 경우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Putty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등과 같은 터미널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프로그램을 많이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056332" y="396673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2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자신의 컴퓨터 안전성 확보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778855" y="4586569"/>
            <a:ext cx="858062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본인의 컴퓨터를 안전하게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공격할 때 공격자 자신의 컴퓨터나 네트워크도 공격당할 수 있고 추적당할 수 있으므로 이에 대한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대비책을 미리 마련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3DC74A81-6DA0-4B12-8E57-04A2F3C11378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B29AB3E2-F9CF-45F0-86B9-AA2D287FE95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EC727E0-4DDE-4CC6-9BAD-1F367EA4C541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2858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227521" y="1313788"/>
            <a:ext cx="4315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3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테스트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950044" y="1933626"/>
            <a:ext cx="8539517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 시스템을 면밀하게 테스트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 대상에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ping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대상 시스템이 어떻게 응답하는지 알아보는 것도 한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1227521" y="3565293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4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 대상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OS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확인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1950044" y="4185131"/>
            <a:ext cx="8926319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mapper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시스템의 포트를 스캔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시스템이 오픈하고 있는 포트를 보여주며 사용하고 있는 방화벽과 라우터의 종류에 대해서도 알려주며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도 알려줌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이러한 정보를 바탕으로 대상 시스템을 어떻게 해킹할 것인지 계획을 세움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A300E4E-6C23-4E26-89DB-36DCE1AC144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B047739-94D4-4449-812B-179ECAA2E719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B70D2D27-F9B2-48FD-A3D1-7CB9E6505277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09361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050" name="Picture 2" descr="nmap">
            <a:extLst>
              <a:ext uri="{FF2B5EF4-FFF2-40B4-BE49-F238E27FC236}">
                <a16:creationId xmlns:a16="http://schemas.microsoft.com/office/drawing/2014/main" id="{5BB1AEFC-FF9F-46CF-91DA-29F8EE4D6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63" y="195262"/>
            <a:ext cx="56483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91C4998C-FC2E-4666-A2CD-C145EEA7CBA0}"/>
              </a:ext>
            </a:extLst>
          </p:cNvPr>
          <p:cNvSpPr txBox="1"/>
          <p:nvPr/>
        </p:nvSpPr>
        <p:spPr>
          <a:xfrm>
            <a:off x="575761" y="1446862"/>
            <a:ext cx="3400290" cy="505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Nmap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이용한 대상 시스템 스캔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6">
            <a:extLst>
              <a:ext uri="{FF2B5EF4-FFF2-40B4-BE49-F238E27FC236}">
                <a16:creationId xmlns:a16="http://schemas.microsoft.com/office/drawing/2014/main" id="{9007B5E2-9B8B-41BC-9F07-27AA375CBDF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22F405C2-E23A-48EC-99A6-8DCA9A999F4F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812E788C-F2A9-4778-89C0-ADDC06847544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5772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3012797" y="563542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5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경로 탐색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28898" y="1153035"/>
            <a:ext cx="845649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21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HTTP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80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포트는 대체로 보안이 잘 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telnet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이나 다른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TCP, UDP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포트로 접근을 시도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서비스가 동작 중이면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22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번 포트가 열려 있으므로 이를 통해 패스워드 크래킹 기법 으로 침입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3012797" y="3429000"/>
            <a:ext cx="744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6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또는 인증 프로세스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928898" y="4051305"/>
            <a:ext cx="85568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대입 공격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활용해 패스워드를 알아냄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매우 긴 시간이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공격자들은 보다 빠른 컴퓨팅 파워를 확보하기위해 그래픽 카드의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GPU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부가적으로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패스워드의 해시 값을 알고 있으면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활용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시도 시 원격으로 대상 시스템에 접속하는 것은 발각될 확률이 높고 시간도 오래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15770AB1-78A4-40EE-A1BB-D9046B472140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DC2AA9FF-D593-4F93-8B3F-6183E5C833C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5925B4F-2EA8-4562-96D0-690DA0CC70D5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219181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886597" y="477443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7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루트 권한 획득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861991" y="918859"/>
            <a:ext cx="8690673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시스템을 완전히 장악하기 위해서는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관리자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</a:t>
            </a:r>
            <a:r>
              <a:rPr kumimoji="1" lang="en-US" altLang="ko-KR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권한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필요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공격자들이 루트 권한을 획득하기 위해 자주 사용하는 기법은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이용하여 그들이 심어 놓은 특정 코드를 실행하게 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그래서 보안 취약점이 있는 프로그램을 찾아서 이 프로그램을 공략한다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435A9F5F-3E5F-4992-89A9-E571633520EE}"/>
              </a:ext>
            </a:extLst>
          </p:cNvPr>
          <p:cNvSpPr txBox="1"/>
          <p:nvPr/>
        </p:nvSpPr>
        <p:spPr>
          <a:xfrm>
            <a:off x="2886597" y="2985418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8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만들기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98CD5095-3A19-49F3-A688-FE4BA6743172}"/>
              </a:ext>
            </a:extLst>
          </p:cNvPr>
          <p:cNvSpPr txBox="1"/>
          <p:nvPr/>
        </p:nvSpPr>
        <p:spPr>
          <a:xfrm>
            <a:off x="2861992" y="3426834"/>
            <a:ext cx="869067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이제 시스템을 완전히 장악하여 제어권을 확보하였고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나중에 다시 손쉽게 침입할 수 있도록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 통로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만든다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보통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서버와 같은 중요 서비스에 백도어를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심어둠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대상 시스템이 업그레이드 되는 경우 백도어가 제거될 수 있기 때문에 컴파일러에 심기도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893F0C23-A751-4CF4-A82A-28168ADF0EF2}"/>
              </a:ext>
            </a:extLst>
          </p:cNvPr>
          <p:cNvSpPr txBox="1"/>
          <p:nvPr/>
        </p:nvSpPr>
        <p:spPr>
          <a:xfrm>
            <a:off x="2908899" y="5057755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9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단계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침입 흔적 지우기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8642E6CA-8B65-4460-81A8-793408080CBE}"/>
              </a:ext>
            </a:extLst>
          </p:cNvPr>
          <p:cNvSpPr txBox="1"/>
          <p:nvPr/>
        </p:nvSpPr>
        <p:spPr>
          <a:xfrm>
            <a:off x="2884293" y="5488025"/>
            <a:ext cx="883563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 사실을 알게 되면 곧바로 보안조치를 하게 될 것이므로 공격자들은 침입 흔적을 깨끗하게 지움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81041F73-ECFE-4919-BACD-C29A3A345E0D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7" name="직선 연결선[R] 7">
            <a:extLst>
              <a:ext uri="{FF2B5EF4-FFF2-40B4-BE49-F238E27FC236}">
                <a16:creationId xmlns:a16="http://schemas.microsoft.com/office/drawing/2014/main" id="{CB883EB7-94BE-4CF7-A44F-5B355E490E1F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상자 11">
            <a:extLst>
              <a:ext uri="{FF2B5EF4-FFF2-40B4-BE49-F238E27FC236}">
                <a16:creationId xmlns:a16="http://schemas.microsoft.com/office/drawing/2014/main" id="{F4CFC817-ED1F-4AE8-B669-1E5209FBF133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416845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2379470" y="1285455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우리가 가장 자주 접하는 시스템 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: </a:t>
            </a:r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서버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2998113" y="1884027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인터넷을 한다는 것은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브라우저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원격에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 원하는 서비스를 요청하고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서버가 적절한 처리 후 웹 브라우저로 응답하여 그 결과를 보는 반복적인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074" name="Picture 2" descr="https://t1.daumcdn.net/cfile/tistory/2771214B56E9F4FE05">
            <a:extLst>
              <a:ext uri="{FF2B5EF4-FFF2-40B4-BE49-F238E27FC236}">
                <a16:creationId xmlns:a16="http://schemas.microsoft.com/office/drawing/2014/main" id="{16325E63-C40A-4451-97F1-4CD1DD8D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1" y="3187792"/>
            <a:ext cx="10338788" cy="291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6">
            <a:extLst>
              <a:ext uri="{FF2B5EF4-FFF2-40B4-BE49-F238E27FC236}">
                <a16:creationId xmlns:a16="http://schemas.microsoft.com/office/drawing/2014/main" id="{55FD128C-1C2B-4C0B-B485-EB52CA52659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FC26259E-04C6-404F-A2C3-F8B33A58375E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6D2569D9-26BA-45BE-9828-BC1B0EC716A3}"/>
              </a:ext>
            </a:extLst>
          </p:cNvPr>
          <p:cNvSpPr txBox="1"/>
          <p:nvPr/>
        </p:nvSpPr>
        <p:spPr>
          <a:xfrm>
            <a:off x="2558199" y="38719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313028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3325624" y="533012"/>
            <a:ext cx="832037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연결된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데이터베이스 서버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에는 우리들의 중요한 개인정보들이 저장되어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서버의 이런 대중성 때문에 공격자들은 웹 서버를 해킹하려고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C0365CD-174E-4AB8-B696-76BF5457D660}"/>
              </a:ext>
            </a:extLst>
          </p:cNvPr>
          <p:cNvSpPr txBox="1"/>
          <p:nvPr/>
        </p:nvSpPr>
        <p:spPr>
          <a:xfrm>
            <a:off x="5305217" y="1499815"/>
            <a:ext cx="634078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  </a:t>
            </a:r>
            <a:r>
              <a:rPr kumimoji="1" lang="ko-KR" altLang="en-US" sz="2000" spc="-150" dirty="0" err="1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어나니머스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들은 자신들의 주장을 펼치거나 특정 단체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기관에 불만을 표출하기 위해 해당 단체의 웹 서버를 해킹 </a:t>
            </a:r>
            <a:r>
              <a:rPr kumimoji="1" lang="en-US" altLang="ko-KR" sz="2000" spc="-150" dirty="0">
                <a:solidFill>
                  <a:schemeClr val="bg2">
                    <a:lumMod val="7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0C34C7F-DFED-4088-824E-B06DCC51954F}"/>
              </a:ext>
            </a:extLst>
          </p:cNvPr>
          <p:cNvSpPr txBox="1"/>
          <p:nvPr/>
        </p:nvSpPr>
        <p:spPr>
          <a:xfrm>
            <a:off x="761710" y="1568067"/>
            <a:ext cx="2416046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 해킹 유형 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1269322" y="285529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디렉터리 이동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1991845" y="3278085"/>
            <a:ext cx="883563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구현된 웹 어플리케이션의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공개 도메인에 나타나지 않은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비인가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파일이나 폴더에 접근하여 중요 정보를 탈취하는 방법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../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이용한다고 해서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Dot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slash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공격이라고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1269322" y="5109163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(DoS)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1991845" y="5509273"/>
            <a:ext cx="883563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서버를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폭주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다른 사람들이 이 웹 서버가 제공하는 서비스를 이용하지 못하게 하는 방법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0" name="텍스트 상자 6">
            <a:extLst>
              <a:ext uri="{FF2B5EF4-FFF2-40B4-BE49-F238E27FC236}">
                <a16:creationId xmlns:a16="http://schemas.microsoft.com/office/drawing/2014/main" id="{766C5053-9DB9-4E32-B267-123CD474E9C7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0E485013-58B5-43A2-8059-BE8EF8D7C13B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938FAF58-B11B-4C9B-BFA5-BF86A1D6B0B0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104637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201597" y="2820054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, </a:t>
            </a:r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크래킹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77149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AF0DBFA4-761E-4C30-B5D4-1738E82C81E9}"/>
              </a:ext>
            </a:extLst>
          </p:cNvPr>
          <p:cNvSpPr txBox="1"/>
          <p:nvPr/>
        </p:nvSpPr>
        <p:spPr>
          <a:xfrm>
            <a:off x="5230724" y="3953500"/>
            <a:ext cx="1293945" cy="1121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 종류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해킹의 목적</a:t>
            </a:r>
          </a:p>
        </p:txBody>
      </p:sp>
    </p:spTree>
    <p:extLst>
      <p:ext uri="{BB962C8B-B14F-4D97-AF65-F5344CB8AC3E}">
        <p14:creationId xmlns:p14="http://schemas.microsoft.com/office/powerpoint/2010/main" val="170629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13A44E1C-69B4-46B5-9448-273B1F10DC68}"/>
              </a:ext>
            </a:extLst>
          </p:cNvPr>
          <p:cNvSpPr txBox="1"/>
          <p:nvPr/>
        </p:nvSpPr>
        <p:spPr>
          <a:xfrm>
            <a:off x="2924946" y="4911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B4C1EB0-5FA6-494E-8230-096B9AB8576A}"/>
              </a:ext>
            </a:extLst>
          </p:cNvPr>
          <p:cNvSpPr txBox="1"/>
          <p:nvPr/>
        </p:nvSpPr>
        <p:spPr>
          <a:xfrm>
            <a:off x="3328949" y="836067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 암호화 되지 않은 정보를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가로챈 다음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정보를 활용하여 접근 권한이 없는 웹 서버에 접근하는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520673C7-4BD3-4E6F-BC3E-F9533CE61C54}"/>
              </a:ext>
            </a:extLst>
          </p:cNvPr>
          <p:cNvSpPr txBox="1"/>
          <p:nvPr/>
        </p:nvSpPr>
        <p:spPr>
          <a:xfrm>
            <a:off x="2954707" y="20749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피싱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DCD27075-2AC9-4FD7-8C11-800E4D5C7BAF}"/>
              </a:ext>
            </a:extLst>
          </p:cNvPr>
          <p:cNvSpPr txBox="1"/>
          <p:nvPr/>
        </p:nvSpPr>
        <p:spPr>
          <a:xfrm>
            <a:off x="3328949" y="2374262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불특정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다수에게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이메일을 발송하여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위장된 웹 사이트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접속하도록 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EFA39DC-AD0A-4C5C-BA5F-68B3976A44AE}"/>
              </a:ext>
            </a:extLst>
          </p:cNvPr>
          <p:cNvSpPr txBox="1"/>
          <p:nvPr/>
        </p:nvSpPr>
        <p:spPr>
          <a:xfrm>
            <a:off x="2954707" y="35347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파밍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29167135-B27E-4992-A63A-D1CD9AC80095}"/>
              </a:ext>
            </a:extLst>
          </p:cNvPr>
          <p:cNvSpPr txBox="1"/>
          <p:nvPr/>
        </p:nvSpPr>
        <p:spPr>
          <a:xfrm>
            <a:off x="3328948" y="3889845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탈취하거나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프록시 서버 주소를 변조하여 특정 사이트로 접속하는 사용자들을 진짜 사이트로 오인할 수 있는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사이트로 유인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후 각종 개인 정보를 탈취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2954707" y="5100885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웹 사이트 훼손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3328947" y="5445198"/>
            <a:ext cx="8029623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서버에 침입하여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 권한을 획득한 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웹 사이트의 내용을 공격자가 원하는 내용으로 바꾸는 행위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8ADECDA4-87F6-4C3D-A5AB-703431B2D861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21" name="직선 연결선[R] 7">
            <a:extLst>
              <a:ext uri="{FF2B5EF4-FFF2-40B4-BE49-F238E27FC236}">
                <a16:creationId xmlns:a16="http://schemas.microsoft.com/office/drawing/2014/main" id="{C650C2D4-488F-4062-AEAE-0ABAF0E547D8}"/>
              </a:ext>
            </a:extLst>
          </p:cNvPr>
          <p:cNvCxnSpPr>
            <a:cxnSpLocks/>
          </p:cNvCxnSpPr>
          <p:nvPr/>
        </p:nvCxnSpPr>
        <p:spPr>
          <a:xfrm>
            <a:off x="575761" y="1444203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1">
            <a:extLst>
              <a:ext uri="{FF2B5EF4-FFF2-40B4-BE49-F238E27FC236}">
                <a16:creationId xmlns:a16="http://schemas.microsoft.com/office/drawing/2014/main" id="{FE27B4F9-85AF-44A0-A7B3-47AC194E9B49}"/>
              </a:ext>
            </a:extLst>
          </p:cNvPr>
          <p:cNvSpPr txBox="1"/>
          <p:nvPr/>
        </p:nvSpPr>
        <p:spPr>
          <a:xfrm>
            <a:off x="729208" y="84477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</a:t>
            </a:r>
          </a:p>
        </p:txBody>
      </p:sp>
    </p:spTree>
    <p:extLst>
      <p:ext uri="{BB962C8B-B14F-4D97-AF65-F5344CB8AC3E}">
        <p14:creationId xmlns:p14="http://schemas.microsoft.com/office/powerpoint/2010/main" val="6703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86177" y="220745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해킹이란</a:t>
            </a:r>
            <a:r>
              <a:rPr kumimoji="1"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34988" y="2813377"/>
            <a:ext cx="8835637" cy="2526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특성에 대한 이해를 바탕으로 행해지는 해킹 유형을 말하며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해킹과 함께 이루어지는 것이 일반적임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해킹에 자주 사용되는 해킹 기법들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스캐닝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4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</a:t>
            </a:r>
            <a:r>
              <a:rPr kumimoji="1" lang="ko-KR" altLang="en-US" sz="24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051CBA5-B2A6-40FE-981F-11D87440ACC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585175D4-3FDA-44B2-9DC0-C4F136254E68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26B8C9C0-B3AA-4695-BEA2-AB52C919F129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73027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1528604" y="1940538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해킹과 네트워크 해킹을 구분하는 이유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979264" y="2533518"/>
            <a:ext cx="8835637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해킹은 시스템에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직접 침투하지 않고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해킹이 수행되는 경우도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거부와 같은 해킹 기법은 대상 시스템에 직접 침투하지 않고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중간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에서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클라이언트 단에서만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공격이 이루어질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무선 네트워크 크래킹이라는 것도 있는데 대표적으로 무선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제공하는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장치를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크래킹하는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와이파이 크래킹이나 블루투스 크래킹이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EB011E8D-E427-4BC0-831D-B2DEC3FDE36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41E07CEF-E101-41D1-9F89-AEA4D45438E1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90179B98-08EB-4C25-BE47-0F41894D7BCF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286933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640058" y="1662425"/>
            <a:ext cx="9237142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 시스템은 네트워크를 통해 수신된 요청에 대해 적절한 처리를 수행하고 그 결과를 네트워크를 통해 응답함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서버는 하드웨어 자원이나 소프트웨어 성능에 따라 수용 가능한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처리 한계가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수용 가능 이상의 요청이 들어오면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 처리가 급격하게 저하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되고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급기야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서버가 폭주하여 다운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되는 현상이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또한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 데이터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장치에도 부담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줘서 서버 성능 저하와 별도로 네트워크 자체도 원활하지 못하게 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4A2E29D9-4D89-4EDC-A77B-24BC1613A2CC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0" name="직선 연결선[R] 7">
            <a:extLst>
              <a:ext uri="{FF2B5EF4-FFF2-40B4-BE49-F238E27FC236}">
                <a16:creationId xmlns:a16="http://schemas.microsoft.com/office/drawing/2014/main" id="{CA8E9123-290D-444B-A502-F57783C4F6BB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BE125A42-C64C-4709-8F90-AFAD0E1FEAC0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8023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37221" y="184788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서비스 거부 공격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83204" y="2437406"/>
            <a:ext cx="3841702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대량의 요청이나 대량의 데이터를 시스템으로 전송하여 시스템의 성능 저하 및 네트워크를 마비시켜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다른 사람들이 서비스를 이용하지 못하게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098" name="Picture 2" descr="https://mblogthumb-phinf.pstatic.net/20150115_275/jvioonpe_1421284001844S9nD1_JPEG/ddos.jpg?type=w2">
            <a:extLst>
              <a:ext uri="{FF2B5EF4-FFF2-40B4-BE49-F238E27FC236}">
                <a16:creationId xmlns:a16="http://schemas.microsoft.com/office/drawing/2014/main" id="{73DEEDA4-78B3-4462-BD29-09236217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68" y="723028"/>
            <a:ext cx="6711604" cy="54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FAAF32EC-056F-463B-9CB3-84A41AFEAE70}"/>
              </a:ext>
            </a:extLst>
          </p:cNvPr>
          <p:cNvSpPr txBox="1"/>
          <p:nvPr/>
        </p:nvSpPr>
        <p:spPr>
          <a:xfrm>
            <a:off x="5345255" y="583972"/>
            <a:ext cx="384170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분산 서비스 거부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(DDoS)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83204" y="4497436"/>
            <a:ext cx="5359770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ICMP Flooding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 제어 프로토콜 홍수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Teardrop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눈물방울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P2P Attack (P2P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Permanent DoS Attack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영구 서비스 거부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7C136067-2DB5-4282-9A5E-358535D4D8A4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A8A2EB88-C234-402E-9EDC-20671A7D933A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253CD5C-E847-4C90-9192-AB31B4E7A563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118448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749907" y="2060150"/>
            <a:ext cx="443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APT</a:t>
            </a:r>
          </a:p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(Advanced Persistent Threat)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095889" y="3061875"/>
            <a:ext cx="3867937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대상을 지정한 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원하는 목적을 달성하기 위해 다양한 해킹 기법을 동원하여 충분한 시간을 가지고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지속적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서서히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공격하는 것이다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5769963" y="1375150"/>
            <a:ext cx="5672130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보안 분야에서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이라는 단어는 컴퓨터 시스템에 이상 동작을 야기하는 시스템의 취약점이나 버그를 활용하는 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chunk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데이터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명령들의 집합이다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위한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형태 </a:t>
            </a:r>
            <a:r>
              <a:rPr kumimoji="1" lang="ko-KR" altLang="en-US" sz="2000" spc="-150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구성함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스크립트가 대상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되면 공격자가 만들어 둔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대상 시스템으로 전송 받아 설치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하게 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이용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링크가 걸린 이메일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3518447E-46DE-460C-BCCF-C1120A689F94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901641" y="223028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제로데이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033346" y="2908783"/>
            <a:ext cx="5062654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시스템에서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새롭게 발견한 취약점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을 이용하여 공격하는 경우가 많음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아직 대응 및 예방책이 마련되기 전이므로 시스템에 유입되면 백신이나 보안 프로그램으로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막기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3823B047-3359-48B6-9BD6-FFF65584973B}"/>
              </a:ext>
            </a:extLst>
          </p:cNvPr>
          <p:cNvSpPr txBox="1"/>
          <p:nvPr/>
        </p:nvSpPr>
        <p:spPr>
          <a:xfrm>
            <a:off x="6631044" y="2216285"/>
            <a:ext cx="4397512" cy="3275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 사용자는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익스플로잇이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설치되었는지 전혀 모르기 때문에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은밀성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보장됨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APT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알려지지 않은 취약점을 이용하므로 서비스 거부 공격에 비해 훨씬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고난도의 해킹 기법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요구됨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2E351503-3411-4023-87DB-7CF941885715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DF3D9C5F-A2CB-45E6-AABF-0AC02BEDB8BD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D1A436C5-412E-4E86-8287-827ECA817B8D}"/>
              </a:ext>
            </a:extLst>
          </p:cNvPr>
          <p:cNvSpPr txBox="1"/>
          <p:nvPr/>
        </p:nvSpPr>
        <p:spPr>
          <a:xfrm>
            <a:off x="2558199" y="38719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해킹</a:t>
            </a:r>
          </a:p>
        </p:txBody>
      </p:sp>
    </p:spTree>
    <p:extLst>
      <p:ext uri="{BB962C8B-B14F-4D97-AF65-F5344CB8AC3E}">
        <p14:creationId xmlns:p14="http://schemas.microsoft.com/office/powerpoint/2010/main" val="344413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37431" y="3229064"/>
            <a:ext cx="1717137" cy="325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버퍼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오버플로우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코드주입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775767" y="2023292"/>
            <a:ext cx="2640466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830196" y="3013207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C6C08E0F-CFCD-48BE-AF22-0D4AED4F94BD}"/>
              </a:ext>
            </a:extLst>
          </p:cNvPr>
          <p:cNvSpPr txBox="1"/>
          <p:nvPr/>
        </p:nvSpPr>
        <p:spPr>
          <a:xfrm>
            <a:off x="849654" y="157150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B0D2A90D-AAB5-41DF-ADE0-D177AB0D6AE2}"/>
              </a:ext>
            </a:extLst>
          </p:cNvPr>
          <p:cNvSpPr txBox="1"/>
          <p:nvPr/>
        </p:nvSpPr>
        <p:spPr>
          <a:xfrm>
            <a:off x="1878671" y="1998771"/>
            <a:ext cx="7305657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암호키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없이 암호화 된 정보를 해독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3014008" y="3579123"/>
            <a:ext cx="6560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암호문만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 입장에서 가장 어려움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분석이나 문장의 특성 등을 추정하여 해독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2580501" y="311745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3014007" y="5268576"/>
            <a:ext cx="7548605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일정 부분의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크립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 이에 대응하는 암호문을 가지고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7983DFF-EDDB-408F-B6CF-CFF6D5249EFB}"/>
              </a:ext>
            </a:extLst>
          </p:cNvPr>
          <p:cNvSpPr txBox="1"/>
          <p:nvPr/>
        </p:nvSpPr>
        <p:spPr>
          <a:xfrm>
            <a:off x="2580501" y="480691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074FA65-6EA3-4E51-A8F8-BBCE95E81E08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237282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335447" y="2196867"/>
            <a:ext cx="8453906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암호화 프로그램에 접근해서 선택한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 확보가 가능한 상황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가장 선호하는 공격 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암호문이  이 공격에서 안전하다면 가장 이상적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현재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AES, 3DES, RSA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대부분의 암호화 알고리즘이 공개되어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934002" y="169283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CAED0C61-6B9F-4E00-BACE-D779744C0EF0}"/>
              </a:ext>
            </a:extLst>
          </p:cNvPr>
          <p:cNvSpPr txBox="1"/>
          <p:nvPr/>
        </p:nvSpPr>
        <p:spPr>
          <a:xfrm>
            <a:off x="2335446" y="4840239"/>
            <a:ext cx="762871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복호화 프로그램에 접근해서 많은 수의 암호문에 대해 평문으로 가지고 있는 상태에서 공격하는 유형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2A0C2C32-C790-424F-AE4C-BA66239185F1}"/>
              </a:ext>
            </a:extLst>
          </p:cNvPr>
          <p:cNvSpPr txBox="1"/>
          <p:nvPr/>
        </p:nvSpPr>
        <p:spPr>
          <a:xfrm>
            <a:off x="1934002" y="435747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선택 암호문 공격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</p:spTree>
    <p:extLst>
      <p:ext uri="{BB962C8B-B14F-4D97-AF65-F5344CB8AC3E}">
        <p14:creationId xmlns:p14="http://schemas.microsoft.com/office/powerpoint/2010/main" val="331977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758230" y="24706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해킹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758231" y="3295185"/>
            <a:ext cx="8935790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전자회로나 컴퓨터의 하드웨어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사이트 등  각종 정보 체계가 본래의 설계자나 관리자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운영자가 의도하지 않은 동작을 일으키도록 하거나 체계 내에서 주어진 권한 이상으로 정보를 열람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 가능하게 하는 행위를 광범위하게 이르는 말</a:t>
            </a:r>
          </a:p>
        </p:txBody>
      </p:sp>
    </p:spTree>
    <p:extLst>
      <p:ext uri="{BB962C8B-B14F-4D97-AF65-F5344CB8AC3E}">
        <p14:creationId xmlns:p14="http://schemas.microsoft.com/office/powerpoint/2010/main" val="20597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6693" y="2073306"/>
            <a:ext cx="9056175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입력한 </a:t>
            </a: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키보드 정보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직접 가로채는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목마와 같은 악성코드나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등과 같은 불법적인 프로그램에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로직을 심어 키보드 정보를 훔침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키로깅을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프로그램은 매우 간단하게 작성할 수 있지만 발각되지 않게 설치하는 것이 어려운 작업이며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은밀하게 설치했다고 해도 데이터를 전송 받을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등을 숨기면서 추적을 회피하는 것이 까다로움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5248" y="1513517"/>
            <a:ext cx="20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키로깅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2BF82-2402-4722-9F9C-8AF35B48FC60}"/>
              </a:ext>
            </a:extLst>
          </p:cNvPr>
          <p:cNvSpPr txBox="1"/>
          <p:nvPr/>
        </p:nvSpPr>
        <p:spPr>
          <a:xfrm>
            <a:off x="1987352" y="4707222"/>
            <a:ext cx="9468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ko-KR" altLang="en-US" sz="2000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관리자가 실행시키기를 기다려서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자신이 원하는 명령이 실행되도록 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만들어둔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파일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루트킷</a:t>
            </a:r>
            <a:r>
              <a:rPr kumimoji="1" lang="ko-KR" altLang="en-US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이미 루트를 딴 해커가 자신이 침입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변경한 사실을 감추기 위해서 변조한 것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000" spc="-150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ps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ls, tree, find </a:t>
            </a:r>
            <a:r>
              <a:rPr kumimoji="1" lang="ko-KR" altLang="en-US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등 을 변경해서 자신이 만든 파일이 검출되지 않도록 함</a:t>
            </a:r>
            <a:r>
              <a:rPr kumimoji="1" lang="en-US" altLang="ko-KR" sz="2000" spc="-150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6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826076" y="1280998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0242" name="Picture 2" descr="https://t1.daumcdn.net/cfile/tistory/2156133B58BFE9AF05">
            <a:extLst>
              <a:ext uri="{FF2B5EF4-FFF2-40B4-BE49-F238E27FC236}">
                <a16:creationId xmlns:a16="http://schemas.microsoft.com/office/drawing/2014/main" id="{72126B54-EFF6-4F36-9EB4-89A26217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01" y="1973766"/>
            <a:ext cx="9694957" cy="491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227521" y="1785032"/>
            <a:ext cx="8453906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메모리에 할당된 버퍼가 넘쳐서 프로그램이 오류를 일으키는 결함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88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버퍼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오버플로우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6386" name="Picture 2" descr="https://img.wonderhowto.com/img/99/62/63554323778065/0/hack-like-pro-build-your-own-exploits-part-1-introduction-buffer-overflows.w1456.jpg">
            <a:extLst>
              <a:ext uri="{FF2B5EF4-FFF2-40B4-BE49-F238E27FC236}">
                <a16:creationId xmlns:a16="http://schemas.microsoft.com/office/drawing/2014/main" id="{1C15D947-DCC0-41E1-B73A-D4BCEAB8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53" y="1081716"/>
            <a:ext cx="7654618" cy="5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901641" y="2967061"/>
            <a:ext cx="2731162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원래의 복귀 주소를 넘친 버퍼로 채워버려서 공격자가 원하는 주소로 복귀하게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483997" y="1680206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885441" y="2184240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(Sniffing)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사전적 의미는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냄새를 맡기 위해 코를 킁킁거리는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이라는 뜻이다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네트워크를 돌아다니는 패킷을 중간에서 가로챈 후 분석하여 중요한 정보를 획득하는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67699C95-E639-45A5-A866-9B535A8AC864}"/>
              </a:ext>
            </a:extLst>
          </p:cNvPr>
          <p:cNvSpPr txBox="1"/>
          <p:nvPr/>
        </p:nvSpPr>
        <p:spPr>
          <a:xfrm>
            <a:off x="1885440" y="3732736"/>
            <a:ext cx="957801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수행하는 프로그램을 패킷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부르는데 이는 다음과 같이 구분한다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시스템을 해킹하여 시스템 내부에 프로그램을 설치하여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대상 시스템과 인트라넷으로 연결된 다른 시스템에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라우터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스위치와 같은 네트워크 장비를 해킹하여 프로그램 설치 후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54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pic>
        <p:nvPicPr>
          <p:cNvPr id="17410" name="Picture 2" descr="https://t1.daumcdn.net/cfile/tistory/2716A83E58F8591B02">
            <a:extLst>
              <a:ext uri="{FF2B5EF4-FFF2-40B4-BE49-F238E27FC236}">
                <a16:creationId xmlns:a16="http://schemas.microsoft.com/office/drawing/2014/main" id="{0098C3E3-8371-49D2-B2C2-694A7F69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4" y="971968"/>
            <a:ext cx="8936330" cy="5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DC1FB0D7-3C2C-4338-8BBC-0857CEB97EC2}"/>
              </a:ext>
            </a:extLst>
          </p:cNvPr>
          <p:cNvSpPr txBox="1"/>
          <p:nvPr/>
        </p:nvSpPr>
        <p:spPr>
          <a:xfrm>
            <a:off x="8146092" y="220097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패킷 리스트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8B3B4637-20C2-45D6-ADE9-7899F5B6394F}"/>
              </a:ext>
            </a:extLst>
          </p:cNvPr>
          <p:cNvSpPr txBox="1"/>
          <p:nvPr/>
        </p:nvSpPr>
        <p:spPr>
          <a:xfrm>
            <a:off x="7054522" y="351492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디테일한 패킷 분석</a:t>
            </a:r>
          </a:p>
        </p:txBody>
      </p:sp>
      <p:sp>
        <p:nvSpPr>
          <p:cNvPr id="16" name="텍스트 상자 11">
            <a:extLst>
              <a:ext uri="{FF2B5EF4-FFF2-40B4-BE49-F238E27FC236}">
                <a16:creationId xmlns:a16="http://schemas.microsoft.com/office/drawing/2014/main" id="{70637055-4191-4D08-B295-F5238B5673A6}"/>
              </a:ext>
            </a:extLst>
          </p:cNvPr>
          <p:cNvSpPr txBox="1"/>
          <p:nvPr/>
        </p:nvSpPr>
        <p:spPr>
          <a:xfrm>
            <a:off x="6000243" y="5424367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가공되지 않은 실제 패킷 모습</a:t>
            </a:r>
          </a:p>
        </p:txBody>
      </p:sp>
    </p:spTree>
    <p:extLst>
      <p:ext uri="{BB962C8B-B14F-4D97-AF65-F5344CB8AC3E}">
        <p14:creationId xmlns:p14="http://schemas.microsoft.com/office/powerpoint/2010/main" val="21065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49186" y="2106617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2180691" y="2786777"/>
            <a:ext cx="768813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(Spoofing)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속이기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라는 뜻으로 네트워크에서 가짜인데 진짜인 것으로 속여서 원하는 정보를 가로채는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IP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주소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포트 등과 같이 네트워크 통신과 관련된 모든 것을 속이기 대상으로 할 수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1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IP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1" y="2058233"/>
            <a:ext cx="9578011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네트워크에 접속하는 해킹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신분 위조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다수의 시스템의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속여 요청하여 일시에 응답하도록 하면 공격 대상 시스템이 부하가 걸림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EF41298E-6151-4B0A-A96C-210BD252EAEA}"/>
              </a:ext>
            </a:extLst>
          </p:cNvPr>
          <p:cNvSpPr txBox="1"/>
          <p:nvPr/>
        </p:nvSpPr>
        <p:spPr>
          <a:xfrm>
            <a:off x="1287847" y="3674471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ARP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1237A82-FB50-48AE-B060-72689C410A29}"/>
              </a:ext>
            </a:extLst>
          </p:cNvPr>
          <p:cNvSpPr txBox="1"/>
          <p:nvPr/>
        </p:nvSpPr>
        <p:spPr>
          <a:xfrm>
            <a:off x="1689291" y="4178505"/>
            <a:ext cx="947765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네트워크에서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상호 변환시키는데 사용되는 프로토콜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스푸핑은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ARP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LAN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환경에서만 활용이 가능한 방법이며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MAC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속여서 원래 목적지 컴퓨터로 가야 할 네트워크 패킷을 공격자의 컴퓨터로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전송시켜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핵심 정보를 획득하는 기법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6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1554199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DNS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스푸핑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192048"/>
            <a:ext cx="9272358" cy="373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서버를 장악하여 공격자가 설정한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사용자의 컴퓨터로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응답하게 되면 사용자의 컴퓨터는 엉뚱한 사이트로 연결된다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쉬운 문자로 된 주소로 이용할 수 있도록 해주는 시스템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주소도 원래는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123.234.543.345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수많은 주소들을 가지고 있는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DNS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서버에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  <a:hlinkClick r:id="rId3"/>
              </a:rPr>
              <a:t>www.naver.com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같은 문자로 된 도메인 주소를 물어보면 이에 해당하는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주소를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리턴해준다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17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332451" y="144268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컴퓨터 바이러스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악성코드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733896" y="1859750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실행 가능한 프로그램에 숨어서 전파되는 악성코드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스스로를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079EA5C-F0FD-48C0-A27A-D953A2E60E67}"/>
              </a:ext>
            </a:extLst>
          </p:cNvPr>
          <p:cNvSpPr txBox="1"/>
          <p:nvPr/>
        </p:nvSpPr>
        <p:spPr>
          <a:xfrm>
            <a:off x="1332451" y="25612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85CA161F-2964-4E6C-B5A6-AA1977E7120A}"/>
              </a:ext>
            </a:extLst>
          </p:cNvPr>
          <p:cNvSpPr txBox="1"/>
          <p:nvPr/>
        </p:nvSpPr>
        <p:spPr>
          <a:xfrm>
            <a:off x="1733896" y="297826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독자적으로 실행되며 스스로 복제하여 컴퓨터를 감염시킴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바이러스는 파일을 감염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웜은 네트워크 대역폭을 잠식하고 손상시킴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744F4BB0-1E29-43F8-909D-F388A5DC5C03}"/>
              </a:ext>
            </a:extLst>
          </p:cNvPr>
          <p:cNvSpPr txBox="1"/>
          <p:nvPr/>
        </p:nvSpPr>
        <p:spPr>
          <a:xfrm>
            <a:off x="1332451" y="39177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트로이 목마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69B577E1-C5A2-4A1A-8B19-DC686EAEDC68}"/>
              </a:ext>
            </a:extLst>
          </p:cNvPr>
          <p:cNvSpPr txBox="1"/>
          <p:nvPr/>
        </p:nvSpPr>
        <p:spPr>
          <a:xfrm>
            <a:off x="1733896" y="4334816"/>
            <a:ext cx="9272358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겉으로 보기에는 정상적인 프로그램이나 안에 악성 루틴이 숨어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자기 복제 능력은 없음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1">
            <a:extLst>
              <a:ext uri="{FF2B5EF4-FFF2-40B4-BE49-F238E27FC236}">
                <a16:creationId xmlns:a16="http://schemas.microsoft.com/office/drawing/2014/main" id="{9301E6F7-50AE-4AC9-B971-5E42CD22ACEC}"/>
              </a:ext>
            </a:extLst>
          </p:cNvPr>
          <p:cNvSpPr txBox="1"/>
          <p:nvPr/>
        </p:nvSpPr>
        <p:spPr>
          <a:xfrm>
            <a:off x="1332451" y="51133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스파이웨어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F7AC6E11-DB3D-4209-A888-EA65434DC59B}"/>
              </a:ext>
            </a:extLst>
          </p:cNvPr>
          <p:cNvSpPr txBox="1"/>
          <p:nvPr/>
        </p:nvSpPr>
        <p:spPr>
          <a:xfrm>
            <a:off x="1733896" y="5530389"/>
            <a:ext cx="927235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인터넷 브라우저인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IE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ActiveX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취약점을 이용해 동의 없이 설치됨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애드웨어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가짜 백신 프로그램</a:t>
            </a:r>
            <a:r>
              <a:rPr kumimoji="1"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자동으로 팝업 창을 띄우는 </a:t>
            </a:r>
            <a:r>
              <a:rPr kumimoji="1" lang="ko-KR" altLang="en-US" sz="2000" spc="-150" dirty="0" err="1">
                <a:solidFill>
                  <a:schemeClr val="bg1">
                    <a:lumMod val="6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하이재커</a:t>
            </a:r>
            <a:endParaRPr kumimoji="1" lang="en-US" altLang="ko-KR" sz="2000" spc="-150" dirty="0">
              <a:solidFill>
                <a:schemeClr val="bg1">
                  <a:lumMod val="6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75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65968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백도어란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백도어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3297537"/>
            <a:ext cx="9272358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컴퓨터 시스템에 접근하려면 아이디 비밀번호로 인증을 해야함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백도어는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뒷문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으로 시스템이 요구하는 인증절차 없이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몰래 숨어 동작하면서 공격자가 언제든지 시스템에 접근할 수 있는 특별한 방법을 제공하는 프로그램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88829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화이트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451951"/>
            <a:ext cx="8153194" cy="966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화이트 해커로 부름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보안 전문가로도 불림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기업에 고용 되어 시스템의 취약점을 찾아내기 위해 해킹을 시도</a:t>
            </a: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블랙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481571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목적을 가지고 해킹을 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크래커들을 의미함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기업의 정보나 개인의 정보를 탈취하기 위해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악성코드를 유포하여 시스템을 파괴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상용 소프트웨어를 변조하여 대중에 유포</a:t>
            </a:r>
          </a:p>
        </p:txBody>
      </p:sp>
    </p:spTree>
    <p:extLst>
      <p:ext uri="{BB962C8B-B14F-4D97-AF65-F5344CB8AC3E}">
        <p14:creationId xmlns:p14="http://schemas.microsoft.com/office/powerpoint/2010/main" val="151139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87847" y="2358605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주입이란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89292" y="2996454"/>
            <a:ext cx="9272358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공격자들은 취약점이 있는 프로그램에 코드를 주입시켜 공격자들이 의도한 대로 실행하게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엉뚱한 데이터를 어플리케이션으로 전달함으로써 잘못된 처리를 유도하면서 발생함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특히 프로그램에서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SQL, LDAP, NoSQL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명령어의 잘못된 처리로 인한 취약점이 발견됨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코드 주입을 통한 대표적인 해킹 기법에는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주입과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HTML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스크립트 주입이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8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D20D185D-8739-4C22-8781-C1C8C6969B2D}"/>
              </a:ext>
            </a:extLst>
          </p:cNvPr>
          <p:cNvSpPr txBox="1"/>
          <p:nvPr/>
        </p:nvSpPr>
        <p:spPr>
          <a:xfrm>
            <a:off x="1227521" y="1587832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SQL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주입</a:t>
            </a:r>
          </a:p>
        </p:txBody>
      </p: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F57C2835-00EF-426B-A63D-5A729B5E23FB}"/>
              </a:ext>
            </a:extLst>
          </p:cNvPr>
          <p:cNvSpPr txBox="1"/>
          <p:nvPr/>
        </p:nvSpPr>
        <p:spPr>
          <a:xfrm>
            <a:off x="1628966" y="2225681"/>
            <a:ext cx="9272358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주입은 공격자가 응용 프로그램의 취약점을 활용하여 대상 시스템의 데이터베이스를 읽고 수정하기 위한 목적으로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문법을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이용하는 것을 말함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예를 들어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사이트에서 구동되는 인증 프로그램에 다음과 같이 작성된 인증 처리 함수가 있다고 가정해보자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35455" y="4637922"/>
            <a:ext cx="10815795" cy="96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def auth(id, passwd) :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	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sql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= “SELECT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=‘%s’ AND passwd=‘%s’;” %(id, passwd)</a:t>
            </a:r>
          </a:p>
        </p:txBody>
      </p:sp>
    </p:spTree>
    <p:extLst>
      <p:ext uri="{BB962C8B-B14F-4D97-AF65-F5344CB8AC3E}">
        <p14:creationId xmlns:p14="http://schemas.microsoft.com/office/powerpoint/2010/main" val="65884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56302" y="3866223"/>
            <a:ext cx="782154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=‘admin’ AND passwd=‘123456789’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*********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D1EB3766-9B5B-4B0B-82E4-565742E2F9F3}"/>
              </a:ext>
            </a:extLst>
          </p:cNvPr>
          <p:cNvSpPr txBox="1"/>
          <p:nvPr/>
        </p:nvSpPr>
        <p:spPr>
          <a:xfrm>
            <a:off x="1256302" y="2522441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사용자가 아이디와 패스워드로 각각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 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입력하고 로그인 버튼을 누르면 웹 서버에서 동작하는 인증 프로그램의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auth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함수의 매개변수로 전달하여 다음과 같은 쿼리를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만듬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56302" y="4878710"/>
            <a:ext cx="9679396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테이블에서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‘admin’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passwd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‘123456789’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일치하는 모든 아이템을 가져오라는 의미이다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WHERE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이후의 구문이 거짓이면 아무 데이터도 반환되지 않음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인증 실패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32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227521" y="2466074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7206044" y="10124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7210614" y="1597887"/>
            <a:ext cx="246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5963552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5968122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227521" y="3587328"/>
            <a:ext cx="8166474" cy="9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 -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은 주석을 나타내는 표시이다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때문에 뒷부분은 주석으로 간주된다</a:t>
            </a:r>
            <a:r>
              <a:rPr kumimoji="1" lang="en-US" altLang="ko-KR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z="2000" spc="-15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2000" spc="-150" dirty="0">
              <a:solidFill>
                <a:prstClr val="black">
                  <a:lumMod val="95000"/>
                  <a:lumOff val="5000"/>
                </a:prst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실제로 인증 처리를 하게 되는 쿼리는 아래와 같다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  <p:sp>
        <p:nvSpPr>
          <p:cNvPr id="18" name="텍스트 상자 12">
            <a:extLst>
              <a:ext uri="{FF2B5EF4-FFF2-40B4-BE49-F238E27FC236}">
                <a16:creationId xmlns:a16="http://schemas.microsoft.com/office/drawing/2014/main" id="{55560595-44D4-45AB-88EE-10502CEA41EE}"/>
              </a:ext>
            </a:extLst>
          </p:cNvPr>
          <p:cNvSpPr txBox="1"/>
          <p:nvPr/>
        </p:nvSpPr>
        <p:spPr>
          <a:xfrm>
            <a:off x="1227521" y="5154896"/>
            <a:ext cx="816647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</a:p>
        </p:txBody>
      </p:sp>
    </p:spTree>
    <p:extLst>
      <p:ext uri="{BB962C8B-B14F-4D97-AF65-F5344CB8AC3E}">
        <p14:creationId xmlns:p14="http://schemas.microsoft.com/office/powerpoint/2010/main" val="3149165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2558199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코드 주입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E3D447C5-9B72-483F-99A2-0ECC398F2732}"/>
              </a:ext>
            </a:extLst>
          </p:cNvPr>
          <p:cNvSpPr txBox="1"/>
          <p:nvPr/>
        </p:nvSpPr>
        <p:spPr>
          <a:xfrm>
            <a:off x="1095892" y="2819027"/>
            <a:ext cx="10223240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SELECT * FROM USER WHERE </a:t>
            </a:r>
            <a:r>
              <a:rPr kumimoji="1" lang="en-US" altLang="ko-KR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userid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=‘’ OR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‘1’=‘1’;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DROP TABLE users; --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‘AND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Noto Sans CJK KR DemiLight" charset="-127"/>
              </a:rPr>
              <a:t>passwd=‘’;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7687-BDE7-476D-9C48-FCF6D322201E}"/>
              </a:ext>
            </a:extLst>
          </p:cNvPr>
          <p:cNvSpPr txBox="1"/>
          <p:nvPr/>
        </p:nvSpPr>
        <p:spPr>
          <a:xfrm>
            <a:off x="5752762" y="10124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‘OR</a:t>
            </a:r>
            <a:r>
              <a:rPr lang="ko-KR" altLang="en-US" dirty="0"/>
              <a:t> </a:t>
            </a:r>
            <a:r>
              <a:rPr lang="en-US" altLang="ko-KR" dirty="0"/>
              <a:t>‘1’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‘1’;</a:t>
            </a:r>
            <a:r>
              <a:rPr lang="ko-KR" altLang="en-US" dirty="0"/>
              <a:t> </a:t>
            </a:r>
            <a:r>
              <a:rPr lang="en-US" altLang="ko-KR" dirty="0"/>
              <a:t>DROP TABLE users; --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40484-1016-46DD-8698-4491F4D432E9}"/>
              </a:ext>
            </a:extLst>
          </p:cNvPr>
          <p:cNvSpPr txBox="1"/>
          <p:nvPr/>
        </p:nvSpPr>
        <p:spPr>
          <a:xfrm>
            <a:off x="5757332" y="1597887"/>
            <a:ext cx="3914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F8CFD-2895-4B8E-A460-7D7B9D8A3C9B}"/>
              </a:ext>
            </a:extLst>
          </p:cNvPr>
          <p:cNvSpPr txBox="1"/>
          <p:nvPr/>
        </p:nvSpPr>
        <p:spPr>
          <a:xfrm>
            <a:off x="4508376" y="10335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EF85D-878B-4577-B652-F7E2D71B998E}"/>
              </a:ext>
            </a:extLst>
          </p:cNvPr>
          <p:cNvSpPr txBox="1"/>
          <p:nvPr/>
        </p:nvSpPr>
        <p:spPr>
          <a:xfrm>
            <a:off x="4512946" y="1618925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23BEE-1B19-4704-978E-17C4C52BAB61}"/>
              </a:ext>
            </a:extLst>
          </p:cNvPr>
          <p:cNvSpPr/>
          <p:nvPr/>
        </p:nvSpPr>
        <p:spPr>
          <a:xfrm>
            <a:off x="9847284" y="1012487"/>
            <a:ext cx="1104900" cy="975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B821-F8FF-4100-808D-0E6085DF1DC8}"/>
              </a:ext>
            </a:extLst>
          </p:cNvPr>
          <p:cNvSpPr txBox="1"/>
          <p:nvPr/>
        </p:nvSpPr>
        <p:spPr>
          <a:xfrm>
            <a:off x="9832482" y="1323121"/>
            <a:ext cx="11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1095892" y="3945779"/>
            <a:ext cx="10091611" cy="189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번째구문인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DROP TABLE users;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데이터 베이스에서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users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테이블에 저장된 모든 내용이 삭제됨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이와 같이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주입 공격은 코드의 취약점을 이용하여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SQL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쿼리문을 코드에 주입함으로써 공격자가 원하는 목적을 달성하는 해킹 기법이다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A31C7C52-DB73-49A3-A916-48F5A25A0681}"/>
              </a:ext>
            </a:extLst>
          </p:cNvPr>
          <p:cNvSpPr txBox="1"/>
          <p:nvPr/>
        </p:nvSpPr>
        <p:spPr>
          <a:xfrm>
            <a:off x="8554553" y="318860"/>
            <a:ext cx="2878282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--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다음에는 공백이 있음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488356" y="3278097"/>
            <a:ext cx="2877711" cy="2541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크래킹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스푸핑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구현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웹 해킹 수행 도구 만들기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트로이 목마 만들기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893820" y="205061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기법 구현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56496" y="3002056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25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4817445" y="304983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8" name="텍스트 상자 11">
            <a:extLst>
              <a:ext uri="{FF2B5EF4-FFF2-40B4-BE49-F238E27FC236}">
                <a16:creationId xmlns:a16="http://schemas.microsoft.com/office/drawing/2014/main" id="{B4846EAD-6B80-42B9-A8FE-CDE5077711A8}"/>
              </a:ext>
            </a:extLst>
          </p:cNvPr>
          <p:cNvSpPr txBox="1"/>
          <p:nvPr/>
        </p:nvSpPr>
        <p:spPr>
          <a:xfrm>
            <a:off x="4817445" y="45067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4215568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상자 11">
            <a:extLst>
              <a:ext uri="{FF2B5EF4-FFF2-40B4-BE49-F238E27FC236}">
                <a16:creationId xmlns:a16="http://schemas.microsoft.com/office/drawing/2014/main" id="{CDDC1FF8-850A-4855-8D93-577F7213437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DD4AA299-F8C2-4526-AC9B-7CD43131A960}"/>
              </a:ext>
            </a:extLst>
          </p:cNvPr>
          <p:cNvSpPr txBox="1"/>
          <p:nvPr/>
        </p:nvSpPr>
        <p:spPr>
          <a:xfrm>
            <a:off x="3538817" y="849254"/>
            <a:ext cx="1009161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 공격은 암호화된 정보를 해독하기 위해 수행하는 공격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암호문 이외에 어떠한 정보도 없기 때문에 공격자에게 가장 까다로운 방법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공격을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만약 텍스트 문장이 암호화된 것이라면 사용된 문자 빈도수 분석을 통해 암호문 해독을 시도함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3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D3FD18E0-99EC-4906-AF08-F74F509B7715}"/>
              </a:ext>
            </a:extLst>
          </p:cNvPr>
          <p:cNvSpPr txBox="1"/>
          <p:nvPr/>
        </p:nvSpPr>
        <p:spPr>
          <a:xfrm>
            <a:off x="3121352" y="3156852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UGAMKZMBSMGQAVCUJMZBPZMMNQDMWVMBPZMM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CAE1EA79-BBC4-4A51-B4C5-673AED0DB394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우연히 다음의 암호문을 마주친 상황이다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5A6D0245-7409-4737-9D91-CD63D9FAA571}"/>
              </a:ext>
            </a:extLst>
          </p:cNvPr>
          <p:cNvSpPr txBox="1"/>
          <p:nvPr/>
        </p:nvSpPr>
        <p:spPr>
          <a:xfrm>
            <a:off x="1337157" y="4678194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우리에겐 아무 정보가 없기 때문에 이것을 카이사르 암호문이라고 가정한다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04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1026" name="Picture 2" descr="ë¹ì ë¤ë¥´ í ìì ì¤ëª">
            <a:extLst>
              <a:ext uri="{FF2B5EF4-FFF2-40B4-BE49-F238E27FC236}">
                <a16:creationId xmlns:a16="http://schemas.microsoft.com/office/drawing/2014/main" id="{9A586B9F-D0E4-4576-B81B-7FC71D5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54" y="158914"/>
            <a:ext cx="8781353" cy="6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00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FB1D7951-1C34-42E8-B543-D59FAAFBDBE5}"/>
              </a:ext>
            </a:extLst>
          </p:cNvPr>
          <p:cNvSpPr txBox="1"/>
          <p:nvPr/>
        </p:nvSpPr>
        <p:spPr>
          <a:xfrm>
            <a:off x="1870370" y="15649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그레이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햇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870370" y="2128568"/>
            <a:ext cx="8242962" cy="1428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음지에서 활동하는 화이트 해커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선의의 목적을 가지고 허가없이 타인의 시스템에 침입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침입한 후에는 해악을 끼치는 행위를 하지 않고 보안 취약점을 고쳐주고 나가기도 함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흔적을 잘 지워서 침입했는지 안 했는지를 모르는 경우가 대부분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947CBE39-6C78-40FD-8DFA-FC0A18C2839D}"/>
              </a:ext>
            </a:extLst>
          </p:cNvPr>
          <p:cNvSpPr txBox="1"/>
          <p:nvPr/>
        </p:nvSpPr>
        <p:spPr>
          <a:xfrm>
            <a:off x="1870370" y="3890040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스크립트 </a:t>
            </a:r>
            <a:r>
              <a:rPr kumimoji="1" lang="ko-KR" alt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키디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73F31A24-77F9-4F1A-BEEE-0C82AB5C6283}"/>
              </a:ext>
            </a:extLst>
          </p:cNvPr>
          <p:cNvSpPr txBox="1"/>
          <p:nvPr/>
        </p:nvSpPr>
        <p:spPr>
          <a:xfrm>
            <a:off x="1870369" y="4453696"/>
            <a:ext cx="9191641" cy="18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스키디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불리며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특별한 해킹 기술을 가지고 있지 않으며 해커들이 만들고 공유한 해킹 도구를 이용하여 타인의 시스템에 해악을 끼치는 사람들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해커도 크래커도 아니며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악의적인 프로그램을 활용하여 불법적인 행위를 저지르는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사람들이라서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해커들 조차도 경멸하는 대상</a:t>
            </a:r>
          </a:p>
        </p:txBody>
      </p:sp>
    </p:spTree>
    <p:extLst>
      <p:ext uri="{BB962C8B-B14F-4D97-AF65-F5344CB8AC3E}">
        <p14:creationId xmlns:p14="http://schemas.microsoft.com/office/powerpoint/2010/main" val="3085911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DFA1A-AE63-4D7F-A24E-C8441DF5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9" y="1025412"/>
            <a:ext cx="5029200" cy="55054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723422" y="2852371"/>
            <a:ext cx="2578534" cy="18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전수 조사 공격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Brute Force Attack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F9A20-B486-4B94-B598-0D7A919C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0" y="1018164"/>
            <a:ext cx="5115082" cy="56705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ED74ED-AF84-4046-B0F8-A2B2375196C0}"/>
              </a:ext>
            </a:extLst>
          </p:cNvPr>
          <p:cNvSpPr/>
          <p:nvPr/>
        </p:nvSpPr>
        <p:spPr>
          <a:xfrm>
            <a:off x="6531284" y="2564780"/>
            <a:ext cx="5029200" cy="200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74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33050" y="447772"/>
            <a:ext cx="2895530" cy="557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48470" y="1040444"/>
            <a:ext cx="620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48470" y="1231679"/>
            <a:ext cx="1727362" cy="38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328580" y="532802"/>
            <a:ext cx="1452498" cy="439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B311A-F5FD-4082-89D4-897D80B5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220"/>
            <a:ext cx="12655560" cy="6054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C94EB-FD6A-45ED-95F0-C2DC0C7B5967}"/>
              </a:ext>
            </a:extLst>
          </p:cNvPr>
          <p:cNvSpPr/>
          <p:nvPr/>
        </p:nvSpPr>
        <p:spPr>
          <a:xfrm>
            <a:off x="627771" y="6158544"/>
            <a:ext cx="1378218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929083-EEFC-464C-9FD5-4CAEEEF37C94}"/>
              </a:ext>
            </a:extLst>
          </p:cNvPr>
          <p:cNvSpPr/>
          <p:nvPr/>
        </p:nvSpPr>
        <p:spPr>
          <a:xfrm>
            <a:off x="608922" y="4567604"/>
            <a:ext cx="1506655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D6826-A965-4186-9AA6-7E6695B8B0BD}"/>
              </a:ext>
            </a:extLst>
          </p:cNvPr>
          <p:cNvSpPr/>
          <p:nvPr/>
        </p:nvSpPr>
        <p:spPr>
          <a:xfrm>
            <a:off x="1955313" y="5038011"/>
            <a:ext cx="188587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0D183-A680-41E4-99DD-BDED00F79D6E}"/>
              </a:ext>
            </a:extLst>
          </p:cNvPr>
          <p:cNvSpPr/>
          <p:nvPr/>
        </p:nvSpPr>
        <p:spPr>
          <a:xfrm>
            <a:off x="618347" y="1987044"/>
            <a:ext cx="2037559" cy="2496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542C3D-E21A-4303-9FC2-F90B8E4A1E0E}"/>
              </a:ext>
            </a:extLst>
          </p:cNvPr>
          <p:cNvSpPr/>
          <p:nvPr/>
        </p:nvSpPr>
        <p:spPr>
          <a:xfrm>
            <a:off x="1342587" y="2690132"/>
            <a:ext cx="1608080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78464F-6982-40F0-9E5F-992DEE18B169}"/>
              </a:ext>
            </a:extLst>
          </p:cNvPr>
          <p:cNvSpPr/>
          <p:nvPr/>
        </p:nvSpPr>
        <p:spPr>
          <a:xfrm>
            <a:off x="677674" y="359910"/>
            <a:ext cx="1468953" cy="2496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0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6325343" y="1040050"/>
            <a:ext cx="542359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in range(26) 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alp = 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i+k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% 26 + 65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(alp)]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(i+65)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dec_disk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 = ''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msg.upper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disk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makeDisk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disk: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disk[c]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ret += c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return ret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attack(msg):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key in range(1, 26):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caesar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key)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print('SHIFT[%d]: %s' %(key,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decmsg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__name__=='__main__':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'UGAMKZMBSMGQAVCUJMZBPZMMNQDMWVMBPZMM'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attack(msg)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801F0DFF-8D35-4BA3-A7C2-53FB0DDFB813}"/>
              </a:ext>
            </a:extLst>
          </p:cNvPr>
          <p:cNvSpPr txBox="1"/>
          <p:nvPr/>
        </p:nvSpPr>
        <p:spPr>
          <a:xfrm>
            <a:off x="575761" y="1120847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카이사르 암호 소스 코드</a:t>
            </a:r>
          </a:p>
        </p:txBody>
      </p:sp>
    </p:spTree>
    <p:extLst>
      <p:ext uri="{BB962C8B-B14F-4D97-AF65-F5344CB8AC3E}">
        <p14:creationId xmlns:p14="http://schemas.microsoft.com/office/powerpoint/2010/main" val="20143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544C61B-CA8E-47C4-8AFD-CDF5EFCFC67D}"/>
              </a:ext>
            </a:extLst>
          </p:cNvPr>
          <p:cNvSpPr txBox="1"/>
          <p:nvPr/>
        </p:nvSpPr>
        <p:spPr>
          <a:xfrm>
            <a:off x="1337157" y="1674796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28961B-2285-441C-88BD-30F7C046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938119"/>
            <a:ext cx="9196584" cy="5811441"/>
          </a:xfrm>
          <a:prstGeom prst="rect">
            <a:avLst/>
          </a:prstGeom>
        </p:spPr>
      </p:pic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4F6D0EF8-35D9-4A0E-923D-0E0A8FF0A1A1}"/>
              </a:ext>
            </a:extLst>
          </p:cNvPr>
          <p:cNvSpPr txBox="1"/>
          <p:nvPr/>
        </p:nvSpPr>
        <p:spPr>
          <a:xfrm>
            <a:off x="616268" y="347024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르그랑</a:t>
            </a:r>
            <a:r>
              <a:rPr kumimoji="1"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암호문</a:t>
            </a:r>
          </a:p>
        </p:txBody>
      </p:sp>
    </p:spTree>
    <p:extLst>
      <p:ext uri="{BB962C8B-B14F-4D97-AF65-F5344CB8AC3E}">
        <p14:creationId xmlns:p14="http://schemas.microsoft.com/office/powerpoint/2010/main" val="2866739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1991427" y="3592301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354179" y="2715968"/>
            <a:ext cx="9517685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제시된 암호문의 빈도수 분석을 해보자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9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C7528-119E-4339-A7ED-04C7D1BE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8" y="1844744"/>
            <a:ext cx="8505825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B25DF-835E-4A6E-A441-D33FCD4B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389" y="5379965"/>
            <a:ext cx="8562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7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828C9AD3-CFE6-4350-A827-8A7101B8CA0E}"/>
              </a:ext>
            </a:extLst>
          </p:cNvPr>
          <p:cNvSpPr txBox="1"/>
          <p:nvPr/>
        </p:nvSpPr>
        <p:spPr>
          <a:xfrm>
            <a:off x="2132597" y="3906720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5594750" y="2335332"/>
            <a:ext cx="600738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보통 알파벳 중 가장 많이 쓰이는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이고 그 다음은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 결과 가장 많이 나온 두 문자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‘8’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과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‘;’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‘t’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로 바꾼다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E14E86-152A-42B1-B2C3-DBE2F246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4" y="1998653"/>
            <a:ext cx="4429125" cy="1552575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2132597" y="4906156"/>
            <a:ext cx="99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84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674621" y="2950997"/>
            <a:ext cx="6997699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좀 더 세밀하게 살펴보면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‘t4e’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여러 번 반복되고 있음을 알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빈도수 분석결과를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‘4’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세 번째로 빈도수가 많은 문자이다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h,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o, r, 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중에서 하나일 확률이 크다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the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가장 유력한 후보이다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A4824C86-3EB6-4B53-9C59-1655C2EE0159}"/>
              </a:ext>
            </a:extLst>
          </p:cNvPr>
          <p:cNvSpPr txBox="1"/>
          <p:nvPr/>
        </p:nvSpPr>
        <p:spPr>
          <a:xfrm>
            <a:off x="1136299" y="1806377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53%%#305))6*t4e26)4%=')4%)te06t4e#e@60'))e5t1%(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)5*#t46(tee*96*?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)*%(t4e5)t 5*#2:*%(t4956*2(5*c4)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*t40692e5)t)6#e)4%%t1(%9t4e0e1te:e%1t4e#e5t4')-4e5#52ee06*e1(%9t4et(eet4(%?34t4e4%t161t:1eet%?t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8AF3A-6C4F-4184-A517-393AED73E5DE}"/>
              </a:ext>
            </a:extLst>
          </p:cNvPr>
          <p:cNvSpPr/>
          <p:nvPr/>
        </p:nvSpPr>
        <p:spPr>
          <a:xfrm>
            <a:off x="2499363" y="186929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BFAA1A-80FB-4158-832E-70916FCE0059}"/>
              </a:ext>
            </a:extLst>
          </p:cNvPr>
          <p:cNvSpPr/>
          <p:nvPr/>
        </p:nvSpPr>
        <p:spPr>
          <a:xfrm>
            <a:off x="4419603" y="186209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BE5C4B-69E1-40C2-B00F-545AF8D68A35}"/>
              </a:ext>
            </a:extLst>
          </p:cNvPr>
          <p:cNvSpPr/>
          <p:nvPr/>
        </p:nvSpPr>
        <p:spPr>
          <a:xfrm>
            <a:off x="2936243" y="241942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ECFA5-69AB-4B1B-BC43-F7D01B2F3F02}"/>
              </a:ext>
            </a:extLst>
          </p:cNvPr>
          <p:cNvSpPr/>
          <p:nvPr/>
        </p:nvSpPr>
        <p:spPr>
          <a:xfrm>
            <a:off x="4419602" y="2399187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43F4B3-EA9C-4C90-9111-989D1866254A}"/>
              </a:ext>
            </a:extLst>
          </p:cNvPr>
          <p:cNvSpPr/>
          <p:nvPr/>
        </p:nvSpPr>
        <p:spPr>
          <a:xfrm>
            <a:off x="7604762" y="21432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408406-6F30-407B-93D5-7743AA5930CC}"/>
              </a:ext>
            </a:extLst>
          </p:cNvPr>
          <p:cNvSpPr/>
          <p:nvPr/>
        </p:nvSpPr>
        <p:spPr>
          <a:xfrm>
            <a:off x="6344922" y="2130954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7A2EB3-FBAC-4E12-8E80-A914DAE73D14}"/>
              </a:ext>
            </a:extLst>
          </p:cNvPr>
          <p:cNvSpPr/>
          <p:nvPr/>
        </p:nvSpPr>
        <p:spPr>
          <a:xfrm>
            <a:off x="9845042" y="187568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684880"/>
            <a:ext cx="8562975" cy="714375"/>
          </a:xfrm>
          <a:prstGeom prst="rect">
            <a:avLst/>
          </a:prstGeom>
        </p:spPr>
      </p:pic>
      <p:sp>
        <p:nvSpPr>
          <p:cNvPr id="26" name="텍스트 상자 12">
            <a:extLst>
              <a:ext uri="{FF2B5EF4-FFF2-40B4-BE49-F238E27FC236}">
                <a16:creationId xmlns:a16="http://schemas.microsoft.com/office/drawing/2014/main" id="{7AEFD0F4-E539-480E-9133-22E4E58EC6D7}"/>
              </a:ext>
            </a:extLst>
          </p:cNvPr>
          <p:cNvSpPr txBox="1"/>
          <p:nvPr/>
        </p:nvSpPr>
        <p:spPr>
          <a:xfrm>
            <a:off x="1136299" y="4489316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CACD63-6513-4C4C-BE22-01E83B554589}"/>
              </a:ext>
            </a:extLst>
          </p:cNvPr>
          <p:cNvSpPr/>
          <p:nvPr/>
        </p:nvSpPr>
        <p:spPr>
          <a:xfrm>
            <a:off x="2499363" y="455223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62E445-D80C-41AF-8EEE-21A029FCD409}"/>
              </a:ext>
            </a:extLst>
          </p:cNvPr>
          <p:cNvSpPr/>
          <p:nvPr/>
        </p:nvSpPr>
        <p:spPr>
          <a:xfrm>
            <a:off x="4419603" y="4545029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E1A827-0D3A-4D77-877C-913AF8DBBEE6}"/>
              </a:ext>
            </a:extLst>
          </p:cNvPr>
          <p:cNvSpPr/>
          <p:nvPr/>
        </p:nvSpPr>
        <p:spPr>
          <a:xfrm>
            <a:off x="2936243" y="5102361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1A9E90-6C8D-44C4-9905-96A64DAA1229}"/>
              </a:ext>
            </a:extLst>
          </p:cNvPr>
          <p:cNvSpPr/>
          <p:nvPr/>
        </p:nvSpPr>
        <p:spPr>
          <a:xfrm>
            <a:off x="4419602" y="508212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2A7F70-B201-44A7-9F35-ADFB71136830}"/>
              </a:ext>
            </a:extLst>
          </p:cNvPr>
          <p:cNvSpPr/>
          <p:nvPr/>
        </p:nvSpPr>
        <p:spPr>
          <a:xfrm>
            <a:off x="7604762" y="482616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1BB54-22D4-4709-A5B4-BB1D98B6C644}"/>
              </a:ext>
            </a:extLst>
          </p:cNvPr>
          <p:cNvSpPr/>
          <p:nvPr/>
        </p:nvSpPr>
        <p:spPr>
          <a:xfrm>
            <a:off x="6344922" y="481389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EE96D2-9F02-46EA-A28F-8F7B99FCC020}"/>
              </a:ext>
            </a:extLst>
          </p:cNvPr>
          <p:cNvSpPr/>
          <p:nvPr/>
        </p:nvSpPr>
        <p:spPr>
          <a:xfrm>
            <a:off x="9845042" y="4558625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3286760" y="3171091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상위 빈도수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8, :, 4, ), %, *, 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각각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e, t, h, s, o, n, 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대응된다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F30318-D080-481D-A142-622EB817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5379965"/>
            <a:ext cx="8562975" cy="714375"/>
          </a:xfrm>
          <a:prstGeom prst="rect">
            <a:avLst/>
          </a:prstGeom>
        </p:spPr>
      </p:pic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C41F18E6-7BCC-421E-A6FE-89F4C9A12943}"/>
              </a:ext>
            </a:extLst>
          </p:cNvPr>
          <p:cNvSpPr txBox="1"/>
          <p:nvPr/>
        </p:nvSpPr>
        <p:spPr>
          <a:xfrm>
            <a:off x="1136298" y="4025789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47E5849C-4402-4114-8AA6-7B0BFD9CA757}"/>
              </a:ext>
            </a:extLst>
          </p:cNvPr>
          <p:cNvSpPr txBox="1"/>
          <p:nvPr/>
        </p:nvSpPr>
        <p:spPr>
          <a:xfrm>
            <a:off x="1136299" y="1951803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53%%#305))6*the26)h%=')h%)te06the#e@60'))e5t1%(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-%*e#e3(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)5*#th6(tee*96*?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)*%(the5)t 5*#2:*%(th956*2(5*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e@e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*th0692e5)t)6#e)h%%t1(%9the0e1te:e%1the#e5th')-he5#52ee06*e1(%9thet(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(%?3htheh%t161t:1eet%?t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ED02D0-C063-4397-9FB2-C3CCB014B049}"/>
              </a:ext>
            </a:extLst>
          </p:cNvPr>
          <p:cNvSpPr/>
          <p:nvPr/>
        </p:nvSpPr>
        <p:spPr>
          <a:xfrm>
            <a:off x="2499363" y="201472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0A848B-C4C7-4A0E-923F-86F5191466A4}"/>
              </a:ext>
            </a:extLst>
          </p:cNvPr>
          <p:cNvSpPr/>
          <p:nvPr/>
        </p:nvSpPr>
        <p:spPr>
          <a:xfrm>
            <a:off x="4419603" y="2007516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709C76-9A69-447D-B6F4-095382B89938}"/>
              </a:ext>
            </a:extLst>
          </p:cNvPr>
          <p:cNvSpPr/>
          <p:nvPr/>
        </p:nvSpPr>
        <p:spPr>
          <a:xfrm>
            <a:off x="2936243" y="2564848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163439-C967-4D3F-964D-1410EB46A66C}"/>
              </a:ext>
            </a:extLst>
          </p:cNvPr>
          <p:cNvSpPr/>
          <p:nvPr/>
        </p:nvSpPr>
        <p:spPr>
          <a:xfrm>
            <a:off x="4419602" y="2544613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DA675E-D416-46CD-BA92-0AEDFB3F818A}"/>
              </a:ext>
            </a:extLst>
          </p:cNvPr>
          <p:cNvSpPr/>
          <p:nvPr/>
        </p:nvSpPr>
        <p:spPr>
          <a:xfrm>
            <a:off x="7604762" y="228865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90DADC-5C52-4C11-886D-A6AE0203F0D3}"/>
              </a:ext>
            </a:extLst>
          </p:cNvPr>
          <p:cNvSpPr/>
          <p:nvPr/>
        </p:nvSpPr>
        <p:spPr>
          <a:xfrm>
            <a:off x="6344922" y="2276380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8C9EB4-F5EF-4806-BE0B-8E48A32BC9CB}"/>
              </a:ext>
            </a:extLst>
          </p:cNvPr>
          <p:cNvSpPr/>
          <p:nvPr/>
        </p:nvSpPr>
        <p:spPr>
          <a:xfrm>
            <a:off x="9845042" y="2021112"/>
            <a:ext cx="350517" cy="24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0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 상자 11">
            <a:extLst>
              <a:ext uri="{FF2B5EF4-FFF2-40B4-BE49-F238E27FC236}">
                <a16:creationId xmlns:a16="http://schemas.microsoft.com/office/drawing/2014/main" id="{12731CF0-5254-4118-8E9F-4917703593FC}"/>
              </a:ext>
            </a:extLst>
          </p:cNvPr>
          <p:cNvSpPr txBox="1"/>
          <p:nvPr/>
        </p:nvSpPr>
        <p:spPr>
          <a:xfrm>
            <a:off x="575761" y="112084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</a:t>
            </a:r>
          </a:p>
        </p:txBody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4404360" y="3703816"/>
            <a:ext cx="5300132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이런식으로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복호문을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만들어 간다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E0376744-41F9-4D44-AC2C-3F5C1CB04DCA}"/>
              </a:ext>
            </a:extLst>
          </p:cNvPr>
          <p:cNvSpPr txBox="1"/>
          <p:nvPr/>
        </p:nvSpPr>
        <p:spPr>
          <a:xfrm>
            <a:off x="1354179" y="4635388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a3ood30assinthe2isho='shoste0ithede@i0'sseatfortt-onede3reesandthirteen9in?tesnortheast and2:north9ain2ranchse@enth0i92eastsideshootfro9the0efte:eofthedeath's-heada2ee0inefro9thetreethro?3hthehotfift:feeto?t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25" name="텍스트 상자 12">
            <a:extLst>
              <a:ext uri="{FF2B5EF4-FFF2-40B4-BE49-F238E27FC236}">
                <a16:creationId xmlns:a16="http://schemas.microsoft.com/office/drawing/2014/main" id="{5BA70A79-C2CF-4D96-810F-26F90A770154}"/>
              </a:ext>
            </a:extLst>
          </p:cNvPr>
          <p:cNvSpPr txBox="1"/>
          <p:nvPr/>
        </p:nvSpPr>
        <p:spPr>
          <a:xfrm>
            <a:off x="1288698" y="2335465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a3oo#30ass6nthe26sho='shoste06the#e@60'sseat1o(tt-one#e3(eesan#th6(teen96n?tesno(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theast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an#2:no(th9a6n2(anchse@enth0692easts6#eshoot1(o9the0e1te:eo1the#eath's-hea#a2ee06ne1(o9thet(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eeth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(o?3hthehot161t:1eeto?t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1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2370988" y="1241621"/>
            <a:ext cx="6800260" cy="455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u="sng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해커들이 해킹으로 인해 얻고자 하는 목적들</a:t>
            </a:r>
            <a:endParaRPr kumimoji="1" lang="en-US" altLang="ko-KR" sz="2800" b="1" u="sng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정보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취약점 점검을 통한 보안 강화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불법 사용 및 배포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탈취 및 통제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서비스 방해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중요 정보 탈취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훼손 및 파괴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A906F319-64A9-47D8-9D5B-77ACB07FC861}"/>
              </a:ext>
            </a:extLst>
          </p:cNvPr>
          <p:cNvSpPr txBox="1"/>
          <p:nvPr/>
        </p:nvSpPr>
        <p:spPr>
          <a:xfrm>
            <a:off x="7524452" y="4750274"/>
            <a:ext cx="2994731" cy="104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목적을 가진 해커들을 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z="24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라고 명명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sz="20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>
            <a:extLst>
              <a:ext uri="{FF2B5EF4-FFF2-40B4-BE49-F238E27FC236}">
                <a16:creationId xmlns:a16="http://schemas.microsoft.com/office/drawing/2014/main" id="{30FF39A1-7F77-4EB3-82F6-0A9CDD2CAB6B}"/>
              </a:ext>
            </a:extLst>
          </p:cNvPr>
          <p:cNvSpPr txBox="1"/>
          <p:nvPr/>
        </p:nvSpPr>
        <p:spPr>
          <a:xfrm>
            <a:off x="454598" y="29793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,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크래킹</a:t>
            </a:r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8B7CDC4-11D7-4CE0-B1EF-F0C7CA8B5A1E}"/>
              </a:ext>
            </a:extLst>
          </p:cNvPr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68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암호문 단독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fa = {}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키는 문자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값은 빈도수를 의미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fa:     # fa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돌면서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fa[c] += 1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값이 이미 있다면 거기에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더해주고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else: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fa[c] = 1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넣어준다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첫번째 등장 이므로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# sorted(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정렬할것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기준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정렬 방향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print(sorted(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fa.items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(), key=lambda x:x[1], reverse=True))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c in msg: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'8':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('8', 'e')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';':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(';', 't')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'4':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('4', 'h')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'%':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('%', 'o')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')':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(')', 's')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'*':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('*', 'n')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'5':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('5', 'a')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'6':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('6',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'(':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('(', 'r')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'#':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('#', 'd')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== '1':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msg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msg.replace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('1', 'f')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"""53%%#305))6*;4826)4%=')4%);806;48#8@60'))85;1%(;;-%*8#83(88)5*#;46(;88*96*?;8)*%(;485); 5*#2:*%(;4956*2(5*c4)8@8*;4069285);)6#8)4%%;1(%9;48081;8:8%1;48#85;4')-485#528806*81(%9;48;(88;4(%?34;484%;161;:188;%?;"""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frequency_analysis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print(msg)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change_test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빈도수 분석 소스 코드</a:t>
            </a:r>
          </a:p>
        </p:txBody>
      </p:sp>
    </p:spTree>
    <p:extLst>
      <p:ext uri="{BB962C8B-B14F-4D97-AF65-F5344CB8AC3E}">
        <p14:creationId xmlns:p14="http://schemas.microsoft.com/office/powerpoint/2010/main" val="4086796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71DD7AB3-985F-420B-AE55-A2F599917AD8}"/>
              </a:ext>
            </a:extLst>
          </p:cNvPr>
          <p:cNvSpPr txBox="1"/>
          <p:nvPr/>
        </p:nvSpPr>
        <p:spPr>
          <a:xfrm>
            <a:off x="1227521" y="279607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BBA4CA91-408A-4256-98CA-DE4622B5A4FE}"/>
              </a:ext>
            </a:extLst>
          </p:cNvPr>
          <p:cNvSpPr txBox="1"/>
          <p:nvPr/>
        </p:nvSpPr>
        <p:spPr>
          <a:xfrm>
            <a:off x="1562058" y="3432404"/>
            <a:ext cx="9105090" cy="14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평문이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암호문에 있다는 것을 알고 있으며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평문에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해당하는 암호문을 찾은 경우에 사용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경우에는 무차별 대입 공격이나 빈도수 분석을 하기 전에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공격을 먼저 하는게 훨씬 효율적이다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z="20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53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4225771"/>
            <a:ext cx="7357690" cy="92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아까 전과 같은 암호문이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이 암호문에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en-US" altLang="ko-KR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문장이 암호문에 들어 있다는 것을 알고 있다고 가정해보자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354179" y="2635721"/>
            <a:ext cx="9919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34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1723920" y="1881269"/>
            <a:ext cx="3898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g  o  o  d  g  l  a  s  s</a:t>
            </a:r>
          </a:p>
          <a:p>
            <a:r>
              <a:rPr lang="pt-BR" altLang="ko-KR" sz="2400" dirty="0"/>
              <a:t>0  1  1  2  0  3  4  5  5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A4F24FE2-C5D3-41E4-9E74-D7E739B034E7}"/>
              </a:ext>
            </a:extLst>
          </p:cNvPr>
          <p:cNvSpPr txBox="1"/>
          <p:nvPr/>
        </p:nvSpPr>
        <p:spPr>
          <a:xfrm>
            <a:off x="6649789" y="1881268"/>
            <a:ext cx="4191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400" b="1" dirty="0"/>
              <a:t>m  a  i  n  b  r  a  n  c  h</a:t>
            </a:r>
          </a:p>
          <a:p>
            <a:r>
              <a:rPr lang="pt-BR" altLang="ko-KR" sz="2400" dirty="0"/>
              <a:t>0   1  2  3 4  5  1  3  6  7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E7FAA3A-617A-43C1-A27F-1F62BB4917F2}"/>
              </a:ext>
            </a:extLst>
          </p:cNvPr>
          <p:cNvSpPr txBox="1"/>
          <p:nvPr/>
        </p:nvSpPr>
        <p:spPr>
          <a:xfrm>
            <a:off x="1723920" y="3429000"/>
            <a:ext cx="9251027" cy="254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치환 암호문인 경우 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가진 문장이 암호문에 반드시 존재한다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따라서 이 패턴을 암호문에서 먼저 찾아 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이를 위해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와 동일한 패턴을 가지고 있는 숫자로 구성된 문자로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표준화시키는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방법을 구현해야 한다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의 처음부터 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문자씩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읽으면서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부터 번호를 붙이되 동일한 문자가 반복되면 최초로 붙인 번호를 그 번호에 붙인다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524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1C4267-9708-4082-9C0B-0F4F6882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2"/>
            <a:ext cx="10699424" cy="66412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1E0D1-A9C3-4E37-ADCD-DE9A36C7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43" y="4670882"/>
            <a:ext cx="2857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3041519"/>
            <a:ext cx="7357690" cy="29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알고 있던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평문과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암호문의 쌍을 가지게 되었다</a:t>
            </a: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3%%#305))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이므로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3=g,  %=o,  #=d,  0=l,  5=a,  )=s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</a:t>
            </a: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=  956*2(5*c4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는  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9=m,  5=a,  6=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 *=n,  2=b,  4=h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임을 알 수 있다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여기다가 빈도수 분석에 나온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8=e, ;=t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를 사용하면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26EF05-1B2D-4267-8724-0C30A988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7" y="1832205"/>
            <a:ext cx="4167546" cy="6945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44F713-60CA-4BB1-B052-AB6118687632}"/>
              </a:ext>
            </a:extLst>
          </p:cNvPr>
          <p:cNvSpPr/>
          <p:nvPr/>
        </p:nvSpPr>
        <p:spPr>
          <a:xfrm>
            <a:off x="5374643" y="3995920"/>
            <a:ext cx="250443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FB0E7-C860-435B-AE77-F5BE8BFDEB5C}"/>
              </a:ext>
            </a:extLst>
          </p:cNvPr>
          <p:cNvSpPr/>
          <p:nvPr/>
        </p:nvSpPr>
        <p:spPr>
          <a:xfrm>
            <a:off x="5105403" y="4812403"/>
            <a:ext cx="25603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E2DB-58FC-45F6-871F-05E0E23FB597}"/>
              </a:ext>
            </a:extLst>
          </p:cNvPr>
          <p:cNvSpPr/>
          <p:nvPr/>
        </p:nvSpPr>
        <p:spPr>
          <a:xfrm>
            <a:off x="5374643" y="5649156"/>
            <a:ext cx="1010917" cy="301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03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6800220-2D0B-4CBA-B2B9-5974C364BD94}"/>
              </a:ext>
            </a:extLst>
          </p:cNvPr>
          <p:cNvSpPr txBox="1"/>
          <p:nvPr/>
        </p:nvSpPr>
        <p:spPr>
          <a:xfrm>
            <a:off x="2417155" y="5161123"/>
            <a:ext cx="7357690" cy="5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알려진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평문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공격은 암호문 단독 공격에 비해 훨씬 빠르고 효율적으로 해독이 가능하다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96A0EDF7-3991-47C5-B9C4-5C4DA43FD078}"/>
              </a:ext>
            </a:extLst>
          </p:cNvPr>
          <p:cNvSpPr txBox="1"/>
          <p:nvPr/>
        </p:nvSpPr>
        <p:spPr>
          <a:xfrm>
            <a:off x="1428391" y="2037794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53%%#305))6*;4826)4%=')4%);806;48#8@60'))85;1%(;;-%*8#83(88)5*#;46(;88*96*?;8)*%(;485); 5*#2:*%(;4956*2(5*c4)8@8*;4069285);)6#8)4%%;1(%9;48081;8:8%1;48#85;4')-485#528806*81(%9;48;(88;4(%?34;484%;161;:188;%?;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1E0AC898-96C9-40DC-A339-151736CE7DEC}"/>
              </a:ext>
            </a:extLst>
          </p:cNvPr>
          <p:cNvSpPr txBox="1"/>
          <p:nvPr/>
        </p:nvSpPr>
        <p:spPr>
          <a:xfrm>
            <a:off x="1428391" y="3460803"/>
            <a:ext cx="991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agoodglassinthebisho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='shostelithede@il'sseat1ortt-onedegreesandthirteenmin?tesnortheast andb:northmainbranchse@enthlimbeastsideshoot1romthele1te:eo1thedeath's-headabeeline1romthetreethro?ghthehot1i1t:1eeto?t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251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암호 공격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(p):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문장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패턴을 표준화한 결과를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리턴함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{}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부여한 범호를 임시로 저장하기 위한 사전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 = []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 결과를 담을 리스트 자료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= 0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문자에 부여할 번호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c in p: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c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이미 있다면 그 값을 사용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else:                   #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사전에 없다면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index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번호로 새로 추가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tmp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[c] = str(index)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res.append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(str(index))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index += 1   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유일성을 위해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더해줌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';'.join(res)        # 1012131414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엉망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  10;12;13;14;14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구분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p):             # msg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에서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자씩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움직여가며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패턴을 스캔하고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동일한 부분을 찾으면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pattern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         #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더이상 스캔하지 않고 해당 부분을 </a:t>
            </a:r>
            <a:r>
              <a:rPr kumimoji="1" lang="ko-KR" altLang="en-US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리턴한다</a:t>
            </a:r>
            <a:endParaRPr kumimoji="1" lang="ko-KR" altLang="en-US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pos = 0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while True: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data = msg[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pos:pos+blocksize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]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만큼씩 처음부터 쭉 돈다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0 ~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1 ~ 1+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패턴길이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....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&lt;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blocksize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      #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돌다가 패턴길이 만큼 설정할 수 없을 때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(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마지막 즈음에 탈출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break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makePattern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(data)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패턴길이 만큼을 패턴화 한다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if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ptrn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== pattern: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부분 패턴과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패턴이 같으면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return data                 # msg </a:t>
            </a:r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그 부분을 리턴</a:t>
            </a:r>
          </a:p>
          <a:p>
            <a:r>
              <a:rPr kumimoji="1" lang="ko-KR" altLang="en-US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    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break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pos += 1</a:t>
            </a:r>
          </a:p>
          <a:p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if __name__ == '__main__':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msg = "53%%#305))6*;4826)4%=')4%);806;48#8@60'))85;1%(;;-%*8#83(88)5*#;46(;88*96*?;8)*%(;485); 5*#2:*%(;4956*2(5*c4)8@8*;4069285);)6#8)4%%;1(%9;48081;8:8%1;48#85;4')-485#528806*81(%9;48;(88;4(%?34;484%;161;:188;%?;"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['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goodglass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', '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mainbranch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']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for p in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known_plaintext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ret = </a:t>
            </a:r>
            <a:r>
              <a:rPr kumimoji="1" lang="en-US" altLang="ko-KR" sz="1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findPattern</a:t>
            </a:r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(msg, p)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print('[%s] = [%s]' %(p, ret))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</a:t>
            </a:r>
          </a:p>
          <a:p>
            <a:r>
              <a:rPr kumimoji="1" lang="en-US" altLang="ko-KR" sz="1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z="16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알려진 </a:t>
            </a:r>
            <a:r>
              <a:rPr kumimoji="1"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평문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공격 소스 코드</a:t>
            </a:r>
          </a:p>
        </p:txBody>
      </p:sp>
    </p:spTree>
    <p:extLst>
      <p:ext uri="{BB962C8B-B14F-4D97-AF65-F5344CB8AC3E}">
        <p14:creationId xmlns:p14="http://schemas.microsoft.com/office/powerpoint/2010/main" val="3728846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737650" y="206678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수동적 온라인 공격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B029D092-FBEA-49A5-9BDA-82FBC5B2F1F1}"/>
              </a:ext>
            </a:extLst>
          </p:cNvPr>
          <p:cNvSpPr txBox="1"/>
          <p:nvPr/>
        </p:nvSpPr>
        <p:spPr>
          <a:xfrm>
            <a:off x="2247779" y="2473834"/>
            <a:ext cx="7810927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연결하거나 통신하지 않고 패스워드 크래킹을 수행하는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중간자 공격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  <p:sp>
        <p:nvSpPr>
          <p:cNvPr id="14" name="텍스트 상자 11">
            <a:extLst>
              <a:ext uri="{FF2B5EF4-FFF2-40B4-BE49-F238E27FC236}">
                <a16:creationId xmlns:a16="http://schemas.microsoft.com/office/drawing/2014/main" id="{97E8A2DB-209A-4705-815B-DE1253BA7886}"/>
              </a:ext>
            </a:extLst>
          </p:cNvPr>
          <p:cNvSpPr txBox="1"/>
          <p:nvPr/>
        </p:nvSpPr>
        <p:spPr>
          <a:xfrm>
            <a:off x="1737650" y="381176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능동적 온라인 공격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D8AADA2F-42C2-4EE7-BCE6-16CE877B9E6D}"/>
              </a:ext>
            </a:extLst>
          </p:cNvPr>
          <p:cNvSpPr txBox="1"/>
          <p:nvPr/>
        </p:nvSpPr>
        <p:spPr>
          <a:xfrm>
            <a:off x="2247779" y="4218807"/>
            <a:ext cx="8358457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공격자가 대상 시스템에 직접 접속하여 패스워드를 추측하여 입력함으로써 공격하는 방법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패스워드를 일일이 입력하는 것은 비효율적이므로 공격자는 자동화된 도구를 활용하여 공격함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자주 사용하는 자동화 도구로는 트로이 목마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스파이웨어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키로거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0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8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시스템 패스워드 크래킹 유형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33620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오프라인 공격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737650" y="2818660"/>
            <a:ext cx="8569647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사람이 사용하는 패스워드는 일반 문자와 숫자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기호로 되어 있지만 시스템은 이걸 해시로 변환하여 활용하며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패스워드 해시는 파일에 저장하여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오프라인 패스워드 공격은 공격자가 시스템이 관리하는 패스워드 파일에 접근할 수 있을 경우 가능한 공격 방법이다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공격자는 패스워드 파일을 복사한 후  다른 컴퓨터에서 이 파일을 크래킹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무차별 대입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음절 공격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레인보우 테이블 등이 그 예시 기법 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5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913330" y="3647236"/>
            <a:ext cx="1928733" cy="1675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시스템 해킹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네트워크 해킹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557464" y="257472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b="1" dirty="0">
                <a:latin typeface="Noto Sans CJK KR" charset="-127"/>
                <a:ea typeface="Noto Sans CJK KR" charset="-127"/>
                <a:cs typeface="Noto Sans CJK KR" charset="-127"/>
              </a:rPr>
              <a:t>해킹 유형</a:t>
            </a: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639951" y="3526171"/>
            <a:ext cx="2541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49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974D7718-BF6A-47D0-8FAE-A2E86DAE8247}"/>
              </a:ext>
            </a:extLst>
          </p:cNvPr>
          <p:cNvSpPr txBox="1"/>
          <p:nvPr/>
        </p:nvSpPr>
        <p:spPr>
          <a:xfrm>
            <a:off x="1227521" y="273151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2262418" y="3105216"/>
            <a:ext cx="856964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유닉스나 리눅스는 기본적으로 사용자의 패스워드를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변경하여 관리하고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F697F3A2-D963-47EA-9CD7-71B93A368D3F}"/>
              </a:ext>
            </a:extLst>
          </p:cNvPr>
          <p:cNvSpPr txBox="1"/>
          <p:nvPr/>
        </p:nvSpPr>
        <p:spPr>
          <a:xfrm>
            <a:off x="2338196" y="4052559"/>
            <a:ext cx="7515608" cy="87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 값의 특성 </a:t>
            </a:r>
            <a:r>
              <a:rPr kumimoji="1" lang="en-US" altLang="ko-KR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 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한 글자라도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달라시면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해시 값은 완전히 뒤바뀌게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A3860D10-BFFA-4D3D-8B27-1A2315992AFB}"/>
              </a:ext>
            </a:extLst>
          </p:cNvPr>
          <p:cNvSpPr txBox="1"/>
          <p:nvPr/>
        </p:nvSpPr>
        <p:spPr>
          <a:xfrm>
            <a:off x="1227521" y="4672115"/>
            <a:ext cx="9877254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(fa)1234	salt : fa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61 07 9b 71 85 33 d9 9a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18 9a fb e2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4a a3 58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(f3)1234	salt : f3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66 33 c3 16 ff ab d0 97 98 36 4d e2 5e b6 77 81 33 2f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27A438EF-C44D-4DA6-BC7D-37D79E55B054}"/>
              </a:ext>
            </a:extLst>
          </p:cNvPr>
          <p:cNvSpPr txBox="1"/>
          <p:nvPr/>
        </p:nvSpPr>
        <p:spPr>
          <a:xfrm>
            <a:off x="1811175" y="360395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문제를 없애기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‘salt’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라고 부르는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개의 문자를 원래 패스워드에 추가한 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해시를 만든다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5CA8BE11-9C91-40F3-91C1-8094AA071DA9}"/>
              </a:ext>
            </a:extLst>
          </p:cNvPr>
          <p:cNvSpPr txBox="1"/>
          <p:nvPr/>
        </p:nvSpPr>
        <p:spPr>
          <a:xfrm>
            <a:off x="1227521" y="1667219"/>
            <a:ext cx="8569647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어떤 두 값이 똑같다면 두 값에 대한 해시 값은 정확하게 일치한다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비밀번호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1234	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: 81 dc 9b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52 d0 4d c2 00 36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db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d8 31 3e d0 55 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9988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05C1EC60-7A9C-449C-98A4-5E51A9160585}"/>
              </a:ext>
            </a:extLst>
          </p:cNvPr>
          <p:cNvSpPr txBox="1"/>
          <p:nvPr/>
        </p:nvSpPr>
        <p:spPr>
          <a:xfrm>
            <a:off x="1689583" y="2068046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리눅스는 사용자 인증에 필요한 정보를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/passwd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라는 폴더에 저장하고 관리한다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F570308D-13A4-4861-91BA-04FC784322C3}"/>
              </a:ext>
            </a:extLst>
          </p:cNvPr>
          <p:cNvSpPr txBox="1"/>
          <p:nvPr/>
        </p:nvSpPr>
        <p:spPr>
          <a:xfrm>
            <a:off x="1689583" y="2728227"/>
            <a:ext cx="8982515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x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/root : /bin/bash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ryan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... ... ... 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apeach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x : 0 : 0 : ... ... ...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로그인 이름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패스워드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사용자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그룹 아이디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코멘트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홈디렉터리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기본쉘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89584" y="5394287"/>
            <a:ext cx="8982515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번째가 패스워드이지만 모두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x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표시되어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실제 패스워드는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파일에 저장되어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65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57D6A-36EB-43DC-802F-1E6F1E10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57" y="0"/>
            <a:ext cx="7512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6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1623447" y="3721394"/>
            <a:ext cx="8982515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두 번째 필드가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salt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가 포함된 사용자 패스워드의 해시 값이다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$1$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MD5, $5$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SHA256, $6$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로 시작하면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SHA512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형식의 해시 값이라는 의미이다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이렇게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파일의 내용에 접근하여 패스워드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해시값을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얻었다면 오프라인 공격 유형인 패스워드 크래킹을 수행할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2663366" y="2137331"/>
            <a:ext cx="8982515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root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$1$a3gSE1RAj6522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14923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99999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7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 :    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jmt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: $1$zfti6chVSQLIQ : 14945 : 0 : 99999 : 7 :    :    :</a:t>
            </a:r>
          </a:p>
        </p:txBody>
      </p:sp>
    </p:spTree>
    <p:extLst>
      <p:ext uri="{BB962C8B-B14F-4D97-AF65-F5344CB8AC3E}">
        <p14:creationId xmlns:p14="http://schemas.microsoft.com/office/powerpoint/2010/main" val="3003902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C3C1E2-989D-4505-B2E1-360E7E62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34" y="1428192"/>
            <a:ext cx="8273931" cy="3640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AF213-379D-4DF7-BF18-539314A6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00" y="5241304"/>
            <a:ext cx="8280265" cy="10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4928498" y="2170182"/>
            <a:ext cx="6120586" cy="212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사전 공격을 이용한 패스워드 크래킹을 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인터넷에는 패스워드 크래킹을 위한 사전을 텍스트 파일로 구할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용량은 크게는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15GB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까지도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이러한 파일들은 실제 패스워드 크래킹에는 유용하지만 용량이 너무 크므로 예제 사전을 따로 만들어보자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7782F-2144-49C9-97AC-881240BE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868237"/>
            <a:ext cx="1166738" cy="2981664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5F7AA51-6DB3-4F25-A0AA-9F271C428045}"/>
              </a:ext>
            </a:extLst>
          </p:cNvPr>
          <p:cNvSpPr txBox="1"/>
          <p:nvPr/>
        </p:nvSpPr>
        <p:spPr>
          <a:xfrm>
            <a:off x="1227522" y="1346146"/>
            <a:ext cx="346530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예제 사전 파일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dictionary.txt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09F96-8710-4F95-B749-DBB769D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20" y="5759943"/>
            <a:ext cx="4314825" cy="514350"/>
          </a:xfrm>
          <a:prstGeom prst="rect">
            <a:avLst/>
          </a:prstGeom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C033DC9-2B93-4206-B5FD-2FDA2DF0E37C}"/>
              </a:ext>
            </a:extLst>
          </p:cNvPr>
          <p:cNvSpPr txBox="1"/>
          <p:nvPr/>
        </p:nvSpPr>
        <p:spPr>
          <a:xfrm>
            <a:off x="1227521" y="5224894"/>
            <a:ext cx="4151258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etc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/shadow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내용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– passwords.txt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2B531FB-9CCA-46D0-81D4-E32EEE539930}"/>
              </a:ext>
            </a:extLst>
          </p:cNvPr>
          <p:cNvSpPr txBox="1"/>
          <p:nvPr/>
        </p:nvSpPr>
        <p:spPr>
          <a:xfrm>
            <a:off x="6649657" y="5528020"/>
            <a:ext cx="6120586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구하고자 하는 패스워드 해시 값들을 쏙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빼오자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54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6927-2482-4BB4-9704-B5BBF7DA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7"/>
            <a:ext cx="12047456" cy="64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6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유닉스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</p:spTree>
    <p:extLst>
      <p:ext uri="{BB962C8B-B14F-4D97-AF65-F5344CB8AC3E}">
        <p14:creationId xmlns:p14="http://schemas.microsoft.com/office/powerpoint/2010/main" val="34083573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0E3189DD-D1A1-4FE9-BE79-4D204CEB7947}"/>
              </a:ext>
            </a:extLst>
          </p:cNvPr>
          <p:cNvSpPr txBox="1"/>
          <p:nvPr/>
        </p:nvSpPr>
        <p:spPr>
          <a:xfrm>
            <a:off x="2491536" y="4625117"/>
            <a:ext cx="7208927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with ~ as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사용하게 되면 간혹 파일을 열고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close()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 하지 않는 실수를 막을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787483" y="2489441"/>
            <a:ext cx="36243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open(‘readme.txt’, ‘rt’)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file.close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78C3AFA-6A7A-4B64-B726-F0E43946FCC2}"/>
              </a:ext>
            </a:extLst>
          </p:cNvPr>
          <p:cNvSpPr txBox="1"/>
          <p:nvPr/>
        </p:nvSpPr>
        <p:spPr>
          <a:xfrm>
            <a:off x="5972983" y="2489441"/>
            <a:ext cx="463297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with open(‘readme.txt’, ‘rt’) as file: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수행 코드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~~~~~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E02E9-F5B1-4952-80D1-69AEED75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6" y="971968"/>
            <a:ext cx="9520346" cy="58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517549" y="1738671"/>
            <a:ext cx="9158187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소프트웨어에는 무료인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프리웨어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일정 기간 맛보기로 쓰는 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쉐어웨어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비용을 지불하고 사용하는 상용 소프트웨어가 있다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C4B0C86D-1BA4-4D63-A642-3013169CC20B}"/>
              </a:ext>
            </a:extLst>
          </p:cNvPr>
          <p:cNvSpPr txBox="1"/>
          <p:nvPr/>
        </p:nvSpPr>
        <p:spPr>
          <a:xfrm>
            <a:off x="895413" y="3328461"/>
            <a:ext cx="6699270" cy="587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돈 주고 정식으로 구매한 소프트웨어   </a:t>
            </a:r>
            <a:r>
              <a:rPr kumimoji="1" lang="en-US" altLang="ko-KR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  </a:t>
            </a:r>
            <a:r>
              <a:rPr kumimoji="1" lang="ko-KR" altLang="en-US" sz="2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정품 소프트웨어</a:t>
            </a:r>
            <a:endParaRPr kumimoji="1" lang="en-US" altLang="ko-KR" sz="24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B81B4EE1-006E-45EE-AE67-5A3CFF2D5F0D}"/>
              </a:ext>
            </a:extLst>
          </p:cNvPr>
          <p:cNvSpPr txBox="1"/>
          <p:nvPr/>
        </p:nvSpPr>
        <p:spPr>
          <a:xfrm>
            <a:off x="8174893" y="3245874"/>
            <a:ext cx="3166251" cy="67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</a:t>
            </a:r>
            <a:r>
              <a:rPr kumimoji="1" lang="en-US" altLang="ko-KR" sz="28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!!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938771B3-0BBB-4A42-90A3-B5CF11334AF0}"/>
              </a:ext>
            </a:extLst>
          </p:cNvPr>
          <p:cNvSpPr txBox="1"/>
          <p:nvPr/>
        </p:nvSpPr>
        <p:spPr>
          <a:xfrm>
            <a:off x="1121243" y="4539096"/>
            <a:ext cx="10261142" cy="1316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키가 필요 없는 소프트웨어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라이선스 키를 </a:t>
            </a:r>
            <a:endParaRPr kumimoji="1" lang="en-US" altLang="ko-KR" sz="2800" spc="-15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			</a:t>
            </a:r>
            <a:r>
              <a:rPr kumimoji="1" lang="ko-KR" altLang="en-US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생성할 수 있는 도구를 얼마든지 구할 수 있다 </a:t>
            </a:r>
            <a:r>
              <a:rPr kumimoji="1" lang="en-US" altLang="ko-KR" sz="28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??</a:t>
            </a:r>
          </a:p>
        </p:txBody>
      </p:sp>
      <p:sp>
        <p:nvSpPr>
          <p:cNvPr id="17" name="텍스트 상자 6">
            <a:extLst>
              <a:ext uri="{FF2B5EF4-FFF2-40B4-BE49-F238E27FC236}">
                <a16:creationId xmlns:a16="http://schemas.microsoft.com/office/drawing/2014/main" id="{29167F59-EE2F-4BDC-AD4B-0187145F9383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8" name="직선 연결선[R] 7">
            <a:extLst>
              <a:ext uri="{FF2B5EF4-FFF2-40B4-BE49-F238E27FC236}">
                <a16:creationId xmlns:a16="http://schemas.microsoft.com/office/drawing/2014/main" id="{40478A85-4350-4E32-BAD1-027068BB8EF2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텍스트 상자 11">
            <a:extLst>
              <a:ext uri="{FF2B5EF4-FFF2-40B4-BE49-F238E27FC236}">
                <a16:creationId xmlns:a16="http://schemas.microsoft.com/office/drawing/2014/main" id="{789DA381-35E6-4992-BB32-6EF6F0206D6B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34249798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3822704"/>
            <a:ext cx="9660438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파일을 생성하고 기록하고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압축풀기와 같은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 관련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모듈을 사용하여 스레드를 구동한다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BB16A-E980-41D9-9B2C-E3FCD459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8" y="2585073"/>
            <a:ext cx="4286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7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248F4DC3-21B3-4C39-A664-2419DF1FC54C}"/>
              </a:ext>
            </a:extLst>
          </p:cNvPr>
          <p:cNvSpPr txBox="1"/>
          <p:nvPr/>
        </p:nvSpPr>
        <p:spPr>
          <a:xfrm>
            <a:off x="1227521" y="5058689"/>
            <a:ext cx="966043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zipfile.ZipFile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객체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zfile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과 사전에서 선택한 패스워드를 인자로 받아 해당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ZIP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파일의 압축 해제를 시도하고 성공하면 압축 해제와 함께 패스워드를 화면에 출력한다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F23F3-2EC1-4AB1-89D7-5CC03FBE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918771"/>
            <a:ext cx="10306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93DFD-7894-4081-99F1-C39C5132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5" y="1937323"/>
            <a:ext cx="4486275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9DD9D6-0CFA-4749-90E5-1212ADC9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449" y="5746504"/>
            <a:ext cx="3819525" cy="34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CF354-F1AD-4A36-BA12-9AA5CBB3D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13" y="1902478"/>
            <a:ext cx="4352925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5A5957-7EE2-49BA-AA41-BC0A8820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412" y="5746504"/>
            <a:ext cx="1762125" cy="295275"/>
          </a:xfrm>
          <a:prstGeom prst="rect">
            <a:avLst/>
          </a:prstGeom>
        </p:spPr>
      </p:pic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65B7D06E-7C8B-4499-9C90-21056EEE6EC6}"/>
              </a:ext>
            </a:extLst>
          </p:cNvPr>
          <p:cNvSpPr txBox="1"/>
          <p:nvPr/>
        </p:nvSpPr>
        <p:spPr>
          <a:xfrm>
            <a:off x="952978" y="133964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1711932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상자 11">
            <a:extLst>
              <a:ext uri="{FF2B5EF4-FFF2-40B4-BE49-F238E27FC236}">
                <a16:creationId xmlns:a16="http://schemas.microsoft.com/office/drawing/2014/main" id="{56324419-84F6-4208-8DCC-74E840627E26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4935275B-A94F-40A1-AEC4-5D7E4D428D3C}"/>
              </a:ext>
            </a:extLst>
          </p:cNvPr>
          <p:cNvSpPr txBox="1"/>
          <p:nvPr/>
        </p:nvSpPr>
        <p:spPr>
          <a:xfrm>
            <a:off x="1397203" y="4284617"/>
            <a:ext cx="9660438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=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threading.Thread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(target=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스레드로 구동할 함수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args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 인자들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))	#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스레드 객체 생성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t.start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시작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t.join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		#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스레드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종료할 때까지 기다림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crackzip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연산하는 동안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for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구문을 계속 수행하여 보다 효율적으로 크래킹을 하기 위함이다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189CBC-C531-42D9-8A76-C558D2D7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132266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5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920F236-1493-4BAC-BFC2-112FF31EDD77}"/>
              </a:ext>
            </a:extLst>
          </p:cNvPr>
          <p:cNvSpPr txBox="1"/>
          <p:nvPr/>
        </p:nvSpPr>
        <p:spPr>
          <a:xfrm>
            <a:off x="5854014" y="1120847"/>
            <a:ext cx="542359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zipfile</a:t>
            </a:r>
            <a:endParaRPr lang="en-US" altLang="ko-KR" dirty="0"/>
          </a:p>
          <a:p>
            <a:r>
              <a:rPr lang="en-US" altLang="ko-KR" dirty="0"/>
              <a:t>from threading import Thread</a:t>
            </a:r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def </a:t>
            </a:r>
            <a:r>
              <a:rPr lang="en-US" altLang="ko-KR" dirty="0" err="1"/>
              <a:t>crackzip</a:t>
            </a:r>
            <a:r>
              <a:rPr lang="en-US" altLang="ko-KR" dirty="0"/>
              <a:t>(</a:t>
            </a:r>
            <a:r>
              <a:rPr lang="en-US" altLang="ko-KR" dirty="0" err="1"/>
              <a:t>zfile</a:t>
            </a:r>
            <a:r>
              <a:rPr lang="en-US" altLang="ko-KR" dirty="0"/>
              <a:t>, passwd):</a:t>
            </a:r>
          </a:p>
          <a:p>
            <a:r>
              <a:rPr lang="en-US" altLang="ko-KR" dirty="0"/>
              <a:t>    try: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zfile.extractall</a:t>
            </a:r>
            <a:r>
              <a:rPr lang="en-US" altLang="ko-KR" dirty="0"/>
              <a:t>(</a:t>
            </a:r>
            <a:r>
              <a:rPr lang="en-US" altLang="ko-KR" dirty="0" err="1"/>
              <a:t>pwd</a:t>
            </a:r>
            <a:r>
              <a:rPr lang="en-US" altLang="ko-KR" dirty="0"/>
              <a:t>=passwd)</a:t>
            </a:r>
          </a:p>
          <a:p>
            <a:r>
              <a:rPr lang="en-US" altLang="ko-KR" dirty="0"/>
              <a:t>        print('ZIP file extracted successfully! PASS=[%s]' %</a:t>
            </a:r>
            <a:r>
              <a:rPr lang="en-US" altLang="ko-KR" dirty="0" err="1"/>
              <a:t>passwd.decode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    return True</a:t>
            </a:r>
          </a:p>
          <a:p>
            <a:r>
              <a:rPr lang="en-US" altLang="ko-KR" dirty="0"/>
              <a:t>    except Exception as e:      </a:t>
            </a:r>
          </a:p>
          <a:p>
            <a:r>
              <a:rPr lang="en-US" altLang="ko-KR" dirty="0"/>
              <a:t>        pass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return False        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dictfile</a:t>
            </a:r>
            <a:r>
              <a:rPr lang="en-US" altLang="ko-KR" dirty="0"/>
              <a:t> = 'dictionary.txt'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zipfilename</a:t>
            </a:r>
            <a:r>
              <a:rPr lang="en-US" altLang="ko-KR" dirty="0"/>
              <a:t> = 'locked.zip'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zfile</a:t>
            </a:r>
            <a:r>
              <a:rPr lang="en-US" altLang="ko-KR" dirty="0"/>
              <a:t> = </a:t>
            </a:r>
            <a:r>
              <a:rPr lang="en-US" altLang="ko-KR" dirty="0" err="1"/>
              <a:t>zipfile.ZipFile</a:t>
            </a:r>
            <a:r>
              <a:rPr lang="en-US" altLang="ko-KR" dirty="0"/>
              <a:t>(</a:t>
            </a:r>
            <a:r>
              <a:rPr lang="en-US" altLang="ko-KR" dirty="0" err="1"/>
              <a:t>zipfilename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pfile</a:t>
            </a:r>
            <a:r>
              <a:rPr lang="en-US" altLang="ko-KR" dirty="0"/>
              <a:t> = open(</a:t>
            </a:r>
            <a:r>
              <a:rPr lang="en-US" altLang="ko-KR" dirty="0" err="1"/>
              <a:t>dictfile</a:t>
            </a:r>
            <a:r>
              <a:rPr lang="en-US" altLang="ko-KR" dirty="0"/>
              <a:t>, 'r')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    for line in </a:t>
            </a:r>
            <a:r>
              <a:rPr lang="en-US" altLang="ko-KR" dirty="0" err="1"/>
              <a:t>pfile.readlines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        passwd = </a:t>
            </a:r>
            <a:r>
              <a:rPr lang="en-US" altLang="ko-KR" dirty="0" err="1"/>
              <a:t>line.strip</a:t>
            </a:r>
            <a:r>
              <a:rPr lang="en-US" altLang="ko-KR" dirty="0"/>
              <a:t>('\n')</a:t>
            </a:r>
          </a:p>
          <a:p>
            <a:r>
              <a:rPr lang="en-US" altLang="ko-KR" dirty="0"/>
              <a:t>        t = Thread(target=</a:t>
            </a:r>
            <a:r>
              <a:rPr lang="en-US" altLang="ko-KR" dirty="0" err="1"/>
              <a:t>crackzip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=(</a:t>
            </a:r>
            <a:r>
              <a:rPr lang="en-US" altLang="ko-KR" dirty="0" err="1"/>
              <a:t>zfile</a:t>
            </a:r>
            <a:r>
              <a:rPr lang="en-US" altLang="ko-KR" dirty="0"/>
              <a:t>, </a:t>
            </a:r>
            <a:r>
              <a:rPr lang="en-US" altLang="ko-KR" dirty="0" err="1"/>
              <a:t>passwd.encode</a:t>
            </a:r>
            <a:r>
              <a:rPr lang="en-US" altLang="ko-KR" dirty="0"/>
              <a:t>('utf-8')))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t.start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    </a:t>
            </a:r>
          </a:p>
          <a:p>
            <a:r>
              <a:rPr lang="en-US" altLang="ko-KR" dirty="0"/>
              <a:t>if __name__ == '__main__':</a:t>
            </a:r>
          </a:p>
          <a:p>
            <a:r>
              <a:rPr lang="en-US" altLang="ko-KR" dirty="0"/>
              <a:t>    main()</a:t>
            </a:r>
          </a:p>
        </p:txBody>
      </p: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575761" y="1120847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ZIP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 소스 코드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패스워드 크래킹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ZIP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파일 패스워드 크래킹</a:t>
            </a:r>
          </a:p>
        </p:txBody>
      </p:sp>
    </p:spTree>
    <p:extLst>
      <p:ext uri="{BB962C8B-B14F-4D97-AF65-F5344CB8AC3E}">
        <p14:creationId xmlns:p14="http://schemas.microsoft.com/office/powerpoint/2010/main" val="1638504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1070473" y="1816618"/>
            <a:ext cx="161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TCP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와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UDP</a:t>
            </a:r>
            <a:endParaRPr kumimoji="1"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1070473" y="2456511"/>
            <a:ext cx="10140652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클라이언트가 서버로 요청하거나 서버로부터 응답을 받기 위해 가장 많이 사용되는 프로토콜은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전송 제어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네트워크에 연결된 프로그램 사이에 패킷들을 순서대로 오류 없이 정보를 교환할 수 있게 해주는 프로토콜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약속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 예로는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HTTP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FTP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사용자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프로토콜이라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누락되어도 괜찮은 프로그램에서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비해 전송 방식이 단순하여 처리속도가 빠르지만 서비스 신뢰성이 낮다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패킷을 보내는 순서대로 수신 측에서 받으리라는 보장을 할 수 없으며 네트워크 상황에 따라 패킷이 목적지에 도착하지 않을 수도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073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 상자 11">
            <a:extLst>
              <a:ext uri="{FF2B5EF4-FFF2-40B4-BE49-F238E27FC236}">
                <a16:creationId xmlns:a16="http://schemas.microsoft.com/office/drawing/2014/main" id="{42F30B64-0A0D-46C9-B4AD-BEFCC5B52DDC}"/>
              </a:ext>
            </a:extLst>
          </p:cNvPr>
          <p:cNvSpPr txBox="1"/>
          <p:nvPr/>
        </p:nvSpPr>
        <p:spPr>
          <a:xfrm>
            <a:off x="929071" y="153771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네트워크 소켓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929071" y="2051225"/>
            <a:ext cx="10140652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클라이언트나 서버 프로그램을 구현하기 위해 가장 핵심적인 모듈은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’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이라 부르는 모듈이다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 소켓은 네트워크 통신에 있어서 시작점이자 종착점으로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클라이언트와 서버 모두 소켓을 가지고 있으며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통해서 서로 데이터를 교환한다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네트워크를 통한 컴퓨터 사이의 통신은 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기반이므로 네트워크 소켓은 대부분 인터넷 소켓이다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FE99BC0E-04E4-4840-A681-20B97590DC10}"/>
              </a:ext>
            </a:extLst>
          </p:cNvPr>
          <p:cNvSpPr txBox="1"/>
          <p:nvPr/>
        </p:nvSpPr>
        <p:spPr>
          <a:xfrm>
            <a:off x="929071" y="429864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인터넷 소켓의 종류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E006F929-B197-44CB-840C-19787BC74643}"/>
              </a:ext>
            </a:extLst>
          </p:cNvPr>
          <p:cNvSpPr txBox="1"/>
          <p:nvPr/>
        </p:nvSpPr>
        <p:spPr>
          <a:xfrm>
            <a:off x="929071" y="4812156"/>
            <a:ext cx="1014065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TCP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활용하는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: Raw 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소켓이라고도 부르며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일반적으로 라우터나 네트워크 장비에서 활용되는 네트워크 소켓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33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575761" y="1122939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749544" y="3378202"/>
            <a:ext cx="538688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실행되는 컴퓨터에 송수신되는 패킷 하나를 가로채서 그 내용을 화면에 출력하는 코드이다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EF47F-7AF5-496F-98EF-4C6E92E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06" y="0"/>
            <a:ext cx="549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82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29BBBC74-1D8A-4CC4-87ED-C431DF381843}"/>
              </a:ext>
            </a:extLst>
          </p:cNvPr>
          <p:cNvSpPr txBox="1"/>
          <p:nvPr/>
        </p:nvSpPr>
        <p:spPr>
          <a:xfrm>
            <a:off x="4053519" y="1061333"/>
            <a:ext cx="7932833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 및 그와 관련된 다양한 메소드를 제공한다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코드가 구동되는 컴퓨터의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종류를 확인하기 위해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os.name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사용할 것이다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3740F-B225-4EB2-9C51-3AF28C7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4" y="1180639"/>
            <a:ext cx="3108510" cy="64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566F0-27D9-4791-ADFD-3AA29C77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4" y="2153023"/>
            <a:ext cx="4876800" cy="13335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847923" y="2129178"/>
            <a:ext cx="5986871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sniffing(host)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생성한 뒤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소켓 옵션으로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포함하여 수신할 것이라고 설정한다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 적용하면 모든 패킷 수신 가능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4D289D01-09D6-47ED-A1CB-DFBC3BF13276}"/>
              </a:ext>
            </a:extLst>
          </p:cNvPr>
          <p:cNvSpPr txBox="1"/>
          <p:nvPr/>
        </p:nvSpPr>
        <p:spPr>
          <a:xfrm>
            <a:off x="2103320" y="3600080"/>
            <a:ext cx="8247308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윈도우인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IPPROTO_IP,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아닌 경우엔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IPPROTO_ICMP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값은 소켓을 생성할 때 프로토콜을 지정하는 세 번째 인자로 사용된다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5831CB-EF4E-4B42-8A48-F24D39E7B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4" y="4684760"/>
            <a:ext cx="6324600" cy="857250"/>
          </a:xfrm>
          <a:prstGeom prst="rect">
            <a:avLst/>
          </a:prstGeom>
        </p:spPr>
      </p:pic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32062D33-9988-40DB-89A8-0C76CC1CFBB1}"/>
              </a:ext>
            </a:extLst>
          </p:cNvPr>
          <p:cNvSpPr txBox="1"/>
          <p:nvPr/>
        </p:nvSpPr>
        <p:spPr>
          <a:xfrm>
            <a:off x="1404745" y="5539368"/>
            <a:ext cx="9444513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sock_proto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지정된 프로토콜을 이용하는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Raw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소켓을 만들고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host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바인드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 수신 준비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setsockopt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이용해 가로채는 패킷에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헤더를 포함하라고 옵션으로 지정한다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5450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227521" y="3243085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윈도우인 경우 소켓을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모드로 변경하여 호스트에 전달되는 모든 패킷을 수신한다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promiscuous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모드가 아니라면 목적지가 코드가 구동되는 컴퓨터가 아닌 패킷들은 모두 버린다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recvfrom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(65565)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소켓으로 패킷이 들어올 때까지 대기한다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65565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버퍼의 크기로 단위는 바이트이다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				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관리자 권한으로 실행하자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0C1D0-FEEC-4DC9-8294-7BDC510D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21" y="1654716"/>
            <a:ext cx="5476875" cy="1362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69" y="5217117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4CE89885-AF34-47D7-971A-32E75D6E6EEC}"/>
              </a:ext>
            </a:extLst>
          </p:cNvPr>
          <p:cNvSpPr txBox="1"/>
          <p:nvPr/>
        </p:nvSpPr>
        <p:spPr>
          <a:xfrm>
            <a:off x="1380258" y="4306945"/>
            <a:ext cx="9648297" cy="142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프로그램 </a:t>
            </a:r>
            <a:r>
              <a:rPr kumimoji="1" lang="ko-KR" altLang="en-US" sz="2000" spc="-150" dirty="0" err="1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디버거</a:t>
            </a:r>
            <a:r>
              <a:rPr kumimoji="1" lang="ko-KR" altLang="en-US" sz="20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를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이용하여 소프트웨어 바이너리 데이터를 수정하여 크래킹 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크래커들은 소프트웨어 개발사가 소프트웨어 보호를 위해 구현한 특정 로직을 회피하거나 건너 뛰도록 바이너리를 수정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이런 일련의 과정을 </a:t>
            </a:r>
            <a:r>
              <a:rPr kumimoji="1" lang="ko-KR" altLang="en-US" sz="2000" b="1" spc="-150" dirty="0">
                <a:solidFill>
                  <a:srgbClr val="C00000"/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리버스 엔지니어링 </a:t>
            </a: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이라 부른다</a:t>
            </a:r>
            <a:r>
              <a:rPr kumimoji="1" lang="en-US" altLang="ko-KR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3A47126C-5351-4BC1-95B6-F3AB9D46F02B}"/>
              </a:ext>
            </a:extLst>
          </p:cNvPr>
          <p:cNvSpPr txBox="1"/>
          <p:nvPr/>
        </p:nvSpPr>
        <p:spPr>
          <a:xfrm>
            <a:off x="1446623" y="1899449"/>
            <a:ext cx="47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크래킹이란 </a:t>
            </a:r>
            <a:r>
              <a:rPr kumimoji="1"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?</a:t>
            </a:r>
            <a:endParaRPr kumimoji="1"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82A9A495-23A9-4CBE-A247-864EB288D2F2}"/>
              </a:ext>
            </a:extLst>
          </p:cNvPr>
          <p:cNvSpPr txBox="1"/>
          <p:nvPr/>
        </p:nvSpPr>
        <p:spPr>
          <a:xfrm>
            <a:off x="1446623" y="2518860"/>
            <a:ext cx="9581932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소프트웨어 개발사의 동의를 구하지 않고 소프트웨어를 무단으로 수정하여 라이선스 키 입력 등과 같은 기능들을 제거하거나 특정한 기능을 추가하는 행위</a:t>
            </a: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C069177E-675C-4D13-B6EF-1C94C099A789}"/>
              </a:ext>
            </a:extLst>
          </p:cNvPr>
          <p:cNvSpPr txBox="1"/>
          <p:nvPr/>
        </p:nvSpPr>
        <p:spPr>
          <a:xfrm>
            <a:off x="454598" y="297932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 유형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06CAE6F3-1A73-463B-A000-22F6D5B01485}"/>
              </a:ext>
            </a:extLst>
          </p:cNvPr>
          <p:cNvCxnSpPr>
            <a:cxnSpLocks/>
          </p:cNvCxnSpPr>
          <p:nvPr/>
        </p:nvCxnSpPr>
        <p:spPr>
          <a:xfrm>
            <a:off x="575761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 상자 11">
            <a:extLst>
              <a:ext uri="{FF2B5EF4-FFF2-40B4-BE49-F238E27FC236}">
                <a16:creationId xmlns:a16="http://schemas.microsoft.com/office/drawing/2014/main" id="{6F3AE5CB-8BA9-48C2-BCB5-1343AACFB755}"/>
              </a:ext>
            </a:extLst>
          </p:cNvPr>
          <p:cNvSpPr txBox="1"/>
          <p:nvPr/>
        </p:nvSpPr>
        <p:spPr>
          <a:xfrm>
            <a:off x="2558199" y="387193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소프트웨어 크래킹</a:t>
            </a:r>
          </a:p>
        </p:txBody>
      </p:sp>
    </p:spTree>
    <p:extLst>
      <p:ext uri="{BB962C8B-B14F-4D97-AF65-F5344CB8AC3E}">
        <p14:creationId xmlns:p14="http://schemas.microsoft.com/office/powerpoint/2010/main" val="23820663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-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스니핑을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위한 네트워크 기초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60450" y="3957787"/>
            <a:ext cx="1007110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패킷은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리턴된다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튜플의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첫 번째 멤버는 바이트 코드로 되어 있고 두 번째 멤버는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(‘192.168.0.5’, 0)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첫 번째 멤버는 무슨 내용인지 알아보기 힘들다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따라서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패킷을 사람이 알아보기 쉽게 바꾸는 과정이 필요하다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이를 위해서는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먼저 이해해야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27EA8-F70E-4E84-BC21-3F5EC723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69" y="2384036"/>
            <a:ext cx="10185662" cy="8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55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517454" y="2330070"/>
            <a:ext cx="3546183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상위 계층 메시지는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메시지로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패키징되고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그것은 다시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페이로드가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계층으로 전달되어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LAN, WAN, WLAN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프레임으로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캡슐화된다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그리고 물리 계층에서 비트로 변환되어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30" name="Picture 6" descr="ip ë°ì´í°ê·¸ë¨ì ëí ì´ë¯¸ì§ ê²ìê²°ê³¼">
            <a:extLst>
              <a:ext uri="{FF2B5EF4-FFF2-40B4-BE49-F238E27FC236}">
                <a16:creationId xmlns:a16="http://schemas.microsoft.com/office/drawing/2014/main" id="{94BE3685-6C4D-4676-B44A-5DFC99AD0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72" y="1236051"/>
            <a:ext cx="7848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835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 알아보기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920944" y="1418022"/>
            <a:ext cx="8350112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버전에 따라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IPv6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있는데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아직까지 많이 사용되고 있는 것은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다음에 설명하는 기준은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전송하고자 하는 데이터에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헤더를 추가한 것을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이라고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1026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A7D6C629-442C-47C6-9ACC-DF67CD21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83552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673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574334"/>
            <a:ext cx="1265316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Version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78702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프로토콜의 버전이다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여기서는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IPv4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이므로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된다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525361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Length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49674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길이를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 단위로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6" name="텍스트 상자 12">
            <a:extLst>
              <a:ext uri="{FF2B5EF4-FFF2-40B4-BE49-F238E27FC236}">
                <a16:creationId xmlns:a16="http://schemas.microsoft.com/office/drawing/2014/main" id="{C94FD9ED-07D8-4010-8888-68C71F6BEA58}"/>
              </a:ext>
            </a:extLst>
          </p:cNvPr>
          <p:cNvSpPr txBox="1"/>
          <p:nvPr/>
        </p:nvSpPr>
        <p:spPr>
          <a:xfrm>
            <a:off x="1037537" y="5497889"/>
            <a:ext cx="3779559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Service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Type</a:t>
            </a:r>
          </a:p>
        </p:txBody>
      </p:sp>
      <p:sp>
        <p:nvSpPr>
          <p:cNvPr id="17" name="텍스트 상자 12">
            <a:extLst>
              <a:ext uri="{FF2B5EF4-FFF2-40B4-BE49-F238E27FC236}">
                <a16:creationId xmlns:a16="http://schemas.microsoft.com/office/drawing/2014/main" id="{0B19E1D8-EEFE-40E2-81DF-CE2033FDD322}"/>
              </a:ext>
            </a:extLst>
          </p:cNvPr>
          <p:cNvSpPr txBox="1"/>
          <p:nvPr/>
        </p:nvSpPr>
        <p:spPr>
          <a:xfrm>
            <a:off x="1414530" y="5939965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가 사용자에게 제공하는 서비스 품질에 관련된 내용을 담는다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1828800" y="848413"/>
            <a:ext cx="448715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974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21469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Total Length (</a:t>
            </a:r>
            <a:r>
              <a:rPr kumimoji="1" lang="ko-KR" altLang="en-US" sz="20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패킷길이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25837"/>
            <a:ext cx="9494916" cy="46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크기를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4629058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Identification (Datagram ID,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식별자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071134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데이터그램의 고유 식별 번호이다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큰 경우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데이터그램을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서브데이터그램으로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분할하여 전송하는 경우가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나누어진 동일한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Datagram ID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가진 패킷들은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참조하여 병합하게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BE00E-0B03-46BB-A162-A8897F68ACB4}"/>
              </a:ext>
            </a:extLst>
          </p:cNvPr>
          <p:cNvSpPr/>
          <p:nvPr/>
        </p:nvSpPr>
        <p:spPr>
          <a:xfrm>
            <a:off x="6315959" y="848413"/>
            <a:ext cx="497047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19374" y="1252781"/>
            <a:ext cx="4496586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425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4975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Flag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54118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필드의 두 번째와 세 번째 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DF, MF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비트로 부른다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DF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비트를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데이터그램은 분할되지 않고 전송된다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MF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설정하면 이 패킷 뒤에 분할 패킷이 있다는 것을 말해준다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015559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Fragment Offset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457635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분할된 패킷으로 전송될 때 이 패킷의 분할되기 전 데이터에서의 위치를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8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 배수로 나타낸다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만약 이 값이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4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라면 원래 데이터의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32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바이트에 위치하는 패킷이다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15960" y="1250345"/>
            <a:ext cx="497047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466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480070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Time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To Live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생존시간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3950427"/>
            <a:ext cx="9494916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패킷이 네트워크로 전송될 때 목적지를 찾지 못하고 네트워크 상에서 떠돌이 패킷이 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네트워크의 라우터를 하나 지날 때마다 이 필드의 값을 감소시키고 다음 라우터로 보낸다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그러다가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0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되면 이 패킷을 버리고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오류 메시지를 보낸 쪽에 전송한다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7F89459D-7B74-461E-B708-F6098B0C576C}"/>
              </a:ext>
            </a:extLst>
          </p:cNvPr>
          <p:cNvSpPr txBox="1"/>
          <p:nvPr/>
        </p:nvSpPr>
        <p:spPr>
          <a:xfrm>
            <a:off x="1037537" y="5241807"/>
            <a:ext cx="6164541" cy="50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Protocol</a:t>
            </a:r>
          </a:p>
        </p:txBody>
      </p:sp>
      <p:sp>
        <p:nvSpPr>
          <p:cNvPr id="15" name="텍스트 상자 12">
            <a:extLst>
              <a:ext uri="{FF2B5EF4-FFF2-40B4-BE49-F238E27FC236}">
                <a16:creationId xmlns:a16="http://schemas.microsoft.com/office/drawing/2014/main" id="{7E7301C3-E488-4EDF-950F-9D9E2CD29A4E}"/>
              </a:ext>
            </a:extLst>
          </p:cNvPr>
          <p:cNvSpPr txBox="1"/>
          <p:nvPr/>
        </p:nvSpPr>
        <p:spPr>
          <a:xfrm>
            <a:off x="1414530" y="5655602"/>
            <a:ext cx="9494916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OSI 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계층에서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의 한 단계 위 계층인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UDP, ICMP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등을 나타내는 필드이다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1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ICMP, 6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TCP, 17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UDP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1828802" y="1692357"/>
            <a:ext cx="4543718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0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6417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헤더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037538" y="3630902"/>
            <a:ext cx="3675864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Header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Checksum</a:t>
            </a:r>
          </a:p>
        </p:txBody>
      </p:sp>
      <p:pic>
        <p:nvPicPr>
          <p:cNvPr id="10" name="Picture 2" descr="ip í¤ëì ëí ì´ë¯¸ì§ ê²ìê²°ê³¼">
            <a:extLst>
              <a:ext uri="{FF2B5EF4-FFF2-40B4-BE49-F238E27FC236}">
                <a16:creationId xmlns:a16="http://schemas.microsoft.com/office/drawing/2014/main" id="{F8BAC516-FE28-4F8A-AE10-C72570C3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8" y="254525"/>
            <a:ext cx="10248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2F76080D-17F6-4CA6-A733-D9E8BA1C6AFF}"/>
              </a:ext>
            </a:extLst>
          </p:cNvPr>
          <p:cNvSpPr txBox="1"/>
          <p:nvPr/>
        </p:nvSpPr>
        <p:spPr>
          <a:xfrm>
            <a:off x="1414530" y="4072978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전송 과정에서 발생할 수 있는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헤더의 오류를 체크하기 위한 값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9731C6-5647-48CF-A10C-7629BEE699AD}"/>
              </a:ext>
            </a:extLst>
          </p:cNvPr>
          <p:cNvSpPr/>
          <p:nvPr/>
        </p:nvSpPr>
        <p:spPr>
          <a:xfrm>
            <a:off x="6324888" y="1692357"/>
            <a:ext cx="4961549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79010-4223-4870-9C32-0A703AE9E1EE}"/>
              </a:ext>
            </a:extLst>
          </p:cNvPr>
          <p:cNvSpPr/>
          <p:nvPr/>
        </p:nvSpPr>
        <p:spPr>
          <a:xfrm>
            <a:off x="1856583" y="2131395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DE9293-69E9-4CD2-A45A-06920880D4B3}"/>
              </a:ext>
            </a:extLst>
          </p:cNvPr>
          <p:cNvSpPr/>
          <p:nvPr/>
        </p:nvSpPr>
        <p:spPr>
          <a:xfrm>
            <a:off x="1856583" y="2544070"/>
            <a:ext cx="9429855" cy="440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상자 12">
            <a:extLst>
              <a:ext uri="{FF2B5EF4-FFF2-40B4-BE49-F238E27FC236}">
                <a16:creationId xmlns:a16="http://schemas.microsoft.com/office/drawing/2014/main" id="{77FCAA58-A817-4837-AA48-A530601233F0}"/>
              </a:ext>
            </a:extLst>
          </p:cNvPr>
          <p:cNvSpPr txBox="1"/>
          <p:nvPr/>
        </p:nvSpPr>
        <p:spPr>
          <a:xfrm>
            <a:off x="1037538" y="4634387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Source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송신측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0" name="텍스트 상자 12">
            <a:extLst>
              <a:ext uri="{FF2B5EF4-FFF2-40B4-BE49-F238E27FC236}">
                <a16:creationId xmlns:a16="http://schemas.microsoft.com/office/drawing/2014/main" id="{0D2480B7-1F88-49F9-B610-4D0D4012308F}"/>
              </a:ext>
            </a:extLst>
          </p:cNvPr>
          <p:cNvSpPr txBox="1"/>
          <p:nvPr/>
        </p:nvSpPr>
        <p:spPr>
          <a:xfrm>
            <a:off x="1414530" y="5076463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보내는 쪽의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21" name="텍스트 상자 12">
            <a:extLst>
              <a:ext uri="{FF2B5EF4-FFF2-40B4-BE49-F238E27FC236}">
                <a16:creationId xmlns:a16="http://schemas.microsoft.com/office/drawing/2014/main" id="{7609A33A-2C32-48CD-8B58-09C907D924DF}"/>
              </a:ext>
            </a:extLst>
          </p:cNvPr>
          <p:cNvSpPr txBox="1"/>
          <p:nvPr/>
        </p:nvSpPr>
        <p:spPr>
          <a:xfrm>
            <a:off x="1037538" y="5665091"/>
            <a:ext cx="6673588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Destination IP Address (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수신측 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</a:t>
            </a:r>
            <a:r>
              <a:rPr kumimoji="1"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sp>
        <p:nvSpPr>
          <p:cNvPr id="22" name="텍스트 상자 12">
            <a:extLst>
              <a:ext uri="{FF2B5EF4-FFF2-40B4-BE49-F238E27FC236}">
                <a16:creationId xmlns:a16="http://schemas.microsoft.com/office/drawing/2014/main" id="{AF92E41B-5D26-4566-BD2F-ADB7A0044FB8}"/>
              </a:ext>
            </a:extLst>
          </p:cNvPr>
          <p:cNvSpPr txBox="1"/>
          <p:nvPr/>
        </p:nvSpPr>
        <p:spPr>
          <a:xfrm>
            <a:off x="1414530" y="6107167"/>
            <a:ext cx="9494916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목적지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주소이다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495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>
            <a:extLst>
              <a:ext uri="{FF2B5EF4-FFF2-40B4-BE49-F238E27FC236}">
                <a16:creationId xmlns:a16="http://schemas.microsoft.com/office/drawing/2014/main" id="{0E94A0E3-0D21-4493-A884-A5F11D70E4FB}"/>
              </a:ext>
            </a:extLst>
          </p:cNvPr>
          <p:cNvSpPr txBox="1"/>
          <p:nvPr/>
        </p:nvSpPr>
        <p:spPr>
          <a:xfrm>
            <a:off x="3494213" y="387193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스니핑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– IP 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헤더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스니퍼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" charset="-127"/>
                <a:ea typeface="Noto Sans CJK KR" charset="-127"/>
                <a:cs typeface="Noto Sans CJK KR" charset="-127"/>
              </a:rPr>
              <a:t> 구현하기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6DAB13EE-1918-42A1-B445-5157D4A456EE}"/>
              </a:ext>
            </a:extLst>
          </p:cNvPr>
          <p:cNvSpPr txBox="1"/>
          <p:nvPr/>
        </p:nvSpPr>
        <p:spPr>
          <a:xfrm>
            <a:off x="1551218" y="3206072"/>
            <a:ext cx="9089563" cy="12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6.sniffer0.py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패킷 하나만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스니핑하고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종료하는 프로그램이었다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조금 수정하여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Ctrl + C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누를 때까지 계속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할 수 있도록 하여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스니핑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된 패킷에서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헤더 부분만 화면에 출력하는 코드로 바꿔보자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4544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해킹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 </a:t>
            </a:r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기법 구현 </a:t>
            </a:r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: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920096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7148CBD-5009-401E-A91B-17C3D3FF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48240" cy="59500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83B2BF-5A39-4C58-A75C-52A8391EC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6" y="2347275"/>
            <a:ext cx="6443194" cy="45276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2E17A9-7BD4-4406-AADD-FAD53DA56AD4}"/>
              </a:ext>
            </a:extLst>
          </p:cNvPr>
          <p:cNvSpPr/>
          <p:nvPr/>
        </p:nvSpPr>
        <p:spPr>
          <a:xfrm>
            <a:off x="473452" y="687434"/>
            <a:ext cx="3542367" cy="196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75E1B7-21BD-4EE1-ACAB-112200DEA0C3}"/>
              </a:ext>
            </a:extLst>
          </p:cNvPr>
          <p:cNvSpPr/>
          <p:nvPr/>
        </p:nvSpPr>
        <p:spPr>
          <a:xfrm>
            <a:off x="6591448" y="2544515"/>
            <a:ext cx="5427727" cy="2263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2D614-2C32-4CD3-9FFF-09E62FFA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20" y="1004840"/>
            <a:ext cx="3429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8367</Words>
  <Application>Microsoft Office PowerPoint</Application>
  <PresentationFormat>와이드스크린</PresentationFormat>
  <Paragraphs>1253</Paragraphs>
  <Slides>123</Slides>
  <Notes>122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0" baseType="lpstr">
      <vt:lpstr>Kohinoor Devanagari</vt:lpstr>
      <vt:lpstr>Noto Sans CJK KR</vt:lpstr>
      <vt:lpstr>Noto Sans CJK KR DemiLight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191</cp:revision>
  <cp:lastPrinted>2017-03-27T16:07:40Z</cp:lastPrinted>
  <dcterms:created xsi:type="dcterms:W3CDTF">2017-03-27T14:08:56Z</dcterms:created>
  <dcterms:modified xsi:type="dcterms:W3CDTF">2019-04-05T16:41:22Z</dcterms:modified>
</cp:coreProperties>
</file>