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6" r:id="rId9"/>
    <p:sldId id="261" r:id="rId10"/>
    <p:sldId id="269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lient\C$\Users\emmett\Documents\GitHub\ShellSort\ShellSortGraph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Client\C$\Users\emmett\Documents\GitHub\ShellSort\ShellSortGraph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QuickSort Random Array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Sheet1!$G$2:$G$13</c:f>
              <c:numCache>
                <c:formatCode>General</c:formatCode>
                <c:ptCount val="12"/>
                <c:pt idx="0">
                  <c:v>9.82690160723E-2</c:v>
                </c:pt>
                <c:pt idx="1">
                  <c:v>0.54679150956</c:v>
                </c:pt>
                <c:pt idx="2">
                  <c:v>1.0392255129800001</c:v>
                </c:pt>
                <c:pt idx="3">
                  <c:v>1.5338043027999999</c:v>
                </c:pt>
                <c:pt idx="4">
                  <c:v>2.0898668717</c:v>
                </c:pt>
                <c:pt idx="5">
                  <c:v>2.7122036619599998</c:v>
                </c:pt>
                <c:pt idx="6">
                  <c:v>3.1855443562099999</c:v>
                </c:pt>
                <c:pt idx="7">
                  <c:v>3.7435290703300002</c:v>
                </c:pt>
                <c:pt idx="8">
                  <c:v>4.2674210135799999</c:v>
                </c:pt>
                <c:pt idx="9">
                  <c:v>4.80832408831</c:v>
                </c:pt>
                <c:pt idx="10">
                  <c:v>5.3887092546200002</c:v>
                </c:pt>
                <c:pt idx="11">
                  <c:v>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QuickSort Already Sorted Array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9.82690160723E-2</c:v>
                </c:pt>
                <c:pt idx="1">
                  <c:v>0.51679150955999997</c:v>
                </c:pt>
                <c:pt idx="2">
                  <c:v>0.93922551298000001</c:v>
                </c:pt>
                <c:pt idx="3">
                  <c:v>1.3638043028</c:v>
                </c:pt>
                <c:pt idx="4">
                  <c:v>1.8298668717</c:v>
                </c:pt>
                <c:pt idx="5">
                  <c:v>2.4412203661960001</c:v>
                </c:pt>
                <c:pt idx="6">
                  <c:v>3.0855443562099998</c:v>
                </c:pt>
                <c:pt idx="7">
                  <c:v>3.6435290703300001</c:v>
                </c:pt>
                <c:pt idx="8">
                  <c:v>4.1674210135800003</c:v>
                </c:pt>
                <c:pt idx="9">
                  <c:v>4.6083240883099998</c:v>
                </c:pt>
                <c:pt idx="10">
                  <c:v>5.18870925462</c:v>
                </c:pt>
                <c:pt idx="11">
                  <c:v>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QuickSort All N Equal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Sheet1!$O$2:$O$13</c:f>
              <c:numCache>
                <c:formatCode>General</c:formatCode>
                <c:ptCount val="12"/>
                <c:pt idx="0">
                  <c:v>1.19951223737E-4</c:v>
                </c:pt>
                <c:pt idx="1">
                  <c:v>4.0034214099999996</c:v>
                </c:pt>
                <c:pt idx="2">
                  <c:v>11.332562673</c:v>
                </c:pt>
                <c:pt idx="3">
                  <c:v>31.09909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198976"/>
        <c:axId val="73233920"/>
      </c:scatterChart>
      <c:valAx>
        <c:axId val="73198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233920"/>
        <c:crosses val="autoZero"/>
        <c:crossBetween val="midCat"/>
      </c:valAx>
      <c:valAx>
        <c:axId val="73233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1989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Gaps = n/2, n/4, etc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9.8805870939499996E-2</c:v>
                </c:pt>
                <c:pt idx="1">
                  <c:v>1.0125644518400001</c:v>
                </c:pt>
                <c:pt idx="2">
                  <c:v>2.22386028784</c:v>
                </c:pt>
                <c:pt idx="3">
                  <c:v>3.3374026054599999</c:v>
                </c:pt>
                <c:pt idx="4">
                  <c:v>4.9115532337700003</c:v>
                </c:pt>
                <c:pt idx="5">
                  <c:v>6.1038888771900002</c:v>
                </c:pt>
                <c:pt idx="6">
                  <c:v>7.50677695158</c:v>
                </c:pt>
                <c:pt idx="7">
                  <c:v>8.9331947750400005</c:v>
                </c:pt>
                <c:pt idx="8">
                  <c:v>11.1795210494</c:v>
                </c:pt>
                <c:pt idx="9">
                  <c:v>12.1483185179</c:v>
                </c:pt>
                <c:pt idx="10">
                  <c:v>14.416525650800001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Gaps = n/2, n/8, n/32, etc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0.10072860128699999</c:v>
                </c:pt>
                <c:pt idx="1">
                  <c:v>0.83774578298299995</c:v>
                </c:pt>
                <c:pt idx="2">
                  <c:v>2.1352897670500002</c:v>
                </c:pt>
                <c:pt idx="3">
                  <c:v>2.99861470965</c:v>
                </c:pt>
                <c:pt idx="4">
                  <c:v>4.2765399396600001</c:v>
                </c:pt>
                <c:pt idx="5">
                  <c:v>6.0692572035100003</c:v>
                </c:pt>
                <c:pt idx="6">
                  <c:v>6.6610506088800001</c:v>
                </c:pt>
                <c:pt idx="7">
                  <c:v>8.3420842139500007</c:v>
                </c:pt>
                <c:pt idx="8">
                  <c:v>10.917004285499999</c:v>
                </c:pt>
                <c:pt idx="9">
                  <c:v>10.123772986800001</c:v>
                </c:pt>
                <c:pt idx="10">
                  <c:v>13.734286389699999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Gaps = n/2, n/64, n/2048, etc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Sheet1!$D$2:$D$13</c:f>
              <c:numCache>
                <c:formatCode>General</c:formatCode>
                <c:ptCount val="12"/>
                <c:pt idx="0">
                  <c:v>0.100151080029</c:v>
                </c:pt>
                <c:pt idx="1">
                  <c:v>4.1915190974099996</c:v>
                </c:pt>
                <c:pt idx="2">
                  <c:v>6.8447529824000002</c:v>
                </c:pt>
                <c:pt idx="3">
                  <c:v>10.4650157868</c:v>
                </c:pt>
                <c:pt idx="4">
                  <c:v>14.3297403553</c:v>
                </c:pt>
                <c:pt idx="5">
                  <c:v>18.3791315882</c:v>
                </c:pt>
                <c:pt idx="6">
                  <c:v>21.1977729446</c:v>
                </c:pt>
                <c:pt idx="7">
                  <c:v>24.4635500413</c:v>
                </c:pt>
                <c:pt idx="8">
                  <c:v>28.204817884800001</c:v>
                </c:pt>
                <c:pt idx="9">
                  <c:v>31.693162136600002</c:v>
                </c:pt>
                <c:pt idx="10">
                  <c:v>36.1279706945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Gaps = n/256,n/512,n/1024, etc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Sheet1!$E$2:$E$13</c:f>
              <c:numCache>
                <c:formatCode>General</c:formatCode>
                <c:ptCount val="12"/>
                <c:pt idx="0">
                  <c:v>9.8823132213199993E-2</c:v>
                </c:pt>
                <c:pt idx="1">
                  <c:v>2.0652046075300001</c:v>
                </c:pt>
                <c:pt idx="2">
                  <c:v>4.2710081403000002</c:v>
                </c:pt>
                <c:pt idx="3">
                  <c:v>6.9066457658999996</c:v>
                </c:pt>
                <c:pt idx="4">
                  <c:v>9.7025888399699998</c:v>
                </c:pt>
                <c:pt idx="5">
                  <c:v>11.782763945399999</c:v>
                </c:pt>
                <c:pt idx="6">
                  <c:v>14.4334475503</c:v>
                </c:pt>
                <c:pt idx="7">
                  <c:v>17.603178531899999</c:v>
                </c:pt>
                <c:pt idx="8">
                  <c:v>20.1276114259</c:v>
                </c:pt>
                <c:pt idx="9">
                  <c:v>22.1359456954</c:v>
                </c:pt>
                <c:pt idx="10">
                  <c:v>25.856425406700001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Gaps = 100,000, 50,000, 25,000, etc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9.8594054632200001E-2</c:v>
                </c:pt>
                <c:pt idx="1">
                  <c:v>1.0257222233900001</c:v>
                </c:pt>
                <c:pt idx="2">
                  <c:v>2.2300172963799998</c:v>
                </c:pt>
                <c:pt idx="3">
                  <c:v>3.56429736669</c:v>
                </c:pt>
                <c:pt idx="4">
                  <c:v>4.9434163746899999</c:v>
                </c:pt>
                <c:pt idx="5">
                  <c:v>6.5459816925199998</c:v>
                </c:pt>
                <c:pt idx="6">
                  <c:v>7.8277453616899999</c:v>
                </c:pt>
                <c:pt idx="7">
                  <c:v>9.4336769204500008</c:v>
                </c:pt>
                <c:pt idx="8">
                  <c:v>10.8782067936</c:v>
                </c:pt>
                <c:pt idx="9">
                  <c:v>13.3526036437</c:v>
                </c:pt>
                <c:pt idx="10">
                  <c:v>14.8936509525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ShellSort Already Sorted Array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Sheet1!$I$2:$I$13</c:f>
              <c:numCache>
                <c:formatCode>General</c:formatCode>
                <c:ptCount val="12"/>
                <c:pt idx="0">
                  <c:v>1.6588376550899999E-4</c:v>
                </c:pt>
                <c:pt idx="1">
                  <c:v>0.35235203870300003</c:v>
                </c:pt>
                <c:pt idx="2">
                  <c:v>0.76387923427799997</c:v>
                </c:pt>
                <c:pt idx="3">
                  <c:v>1.1829978795</c:v>
                </c:pt>
                <c:pt idx="4">
                  <c:v>1.50807827607</c:v>
                </c:pt>
                <c:pt idx="5">
                  <c:v>1.8456572976000001</c:v>
                </c:pt>
                <c:pt idx="6">
                  <c:v>2.3061558968</c:v>
                </c:pt>
                <c:pt idx="7">
                  <c:v>2.6565263998000002</c:v>
                </c:pt>
                <c:pt idx="8">
                  <c:v>2.9929910452000001</c:v>
                </c:pt>
                <c:pt idx="9">
                  <c:v>3.3289457516200001</c:v>
                </c:pt>
                <c:pt idx="10">
                  <c:v>3.6801319229399998</c:v>
                </c:pt>
                <c:pt idx="11">
                  <c:v>36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Sheet1!$L$1</c:f>
              <c:strCache>
                <c:ptCount val="1"/>
                <c:pt idx="0">
                  <c:v>ShellSort All N Equal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</c:numCache>
            </c:numRef>
          </c:xVal>
          <c:yVal>
            <c:numRef>
              <c:f>Sheet1!$L$2:$L$13</c:f>
              <c:numCache>
                <c:formatCode>General</c:formatCode>
                <c:ptCount val="12"/>
                <c:pt idx="0">
                  <c:v>1.21414043538E-4</c:v>
                </c:pt>
                <c:pt idx="1">
                  <c:v>0.26904445099800001</c:v>
                </c:pt>
                <c:pt idx="2">
                  <c:v>0.57640717413599996</c:v>
                </c:pt>
                <c:pt idx="3">
                  <c:v>0.92115489038200005</c:v>
                </c:pt>
                <c:pt idx="4">
                  <c:v>1.2307097952799999</c:v>
                </c:pt>
                <c:pt idx="5">
                  <c:v>1.54125473661</c:v>
                </c:pt>
                <c:pt idx="6">
                  <c:v>1.9601843855100001</c:v>
                </c:pt>
                <c:pt idx="7">
                  <c:v>2.2882264070599998</c:v>
                </c:pt>
                <c:pt idx="8">
                  <c:v>2.6171399766399999</c:v>
                </c:pt>
                <c:pt idx="9">
                  <c:v>2.9478068820400001</c:v>
                </c:pt>
                <c:pt idx="10">
                  <c:v>3.2764109189599999</c:v>
                </c:pt>
                <c:pt idx="11">
                  <c:v>36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30432"/>
        <c:axId val="97415936"/>
      </c:scatterChart>
      <c:valAx>
        <c:axId val="9693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415936"/>
        <c:crosses val="autoZero"/>
        <c:crossBetween val="midCat"/>
      </c:valAx>
      <c:valAx>
        <c:axId val="97415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9304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1409B00-EC49-4D71-8822-B7C84039D314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F58DFA-64BB-43E8-9B72-37DEF810BC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Emmett Wester</a:t>
            </a:r>
          </a:p>
          <a:p>
            <a:r>
              <a:rPr lang="en-US" dirty="0" smtClean="0"/>
              <a:t>Mark Miller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7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695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Bubble</a:t>
            </a:r>
          </a:p>
          <a:p>
            <a:endParaRPr lang="en-US" dirty="0" smtClean="0"/>
          </a:p>
          <a:p>
            <a:r>
              <a:rPr lang="en-US" dirty="0" smtClean="0"/>
              <a:t>Quick</a:t>
            </a:r>
          </a:p>
          <a:p>
            <a:pPr lvl="1"/>
            <a:r>
              <a:rPr lang="en-US" dirty="0" smtClean="0"/>
              <a:t>(randomly chosen pivot)</a:t>
            </a:r>
          </a:p>
          <a:p>
            <a:endParaRPr lang="en-US" dirty="0" smtClean="0"/>
          </a:p>
          <a:p>
            <a:r>
              <a:rPr lang="en-US" dirty="0" smtClean="0"/>
              <a:t>Merge</a:t>
            </a:r>
          </a:p>
          <a:p>
            <a:endParaRPr lang="en-US" dirty="0" smtClean="0"/>
          </a:p>
          <a:p>
            <a:r>
              <a:rPr lang="en-US" dirty="0" smtClean="0"/>
              <a:t>Shell </a:t>
            </a:r>
          </a:p>
          <a:p>
            <a:pPr lvl="1"/>
            <a:r>
              <a:rPr lang="en-US" dirty="0" smtClean="0"/>
              <a:t>(several methods of implementation)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5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Complexities</a:t>
            </a:r>
          </a:p>
          <a:p>
            <a:pPr lvl="1"/>
            <a:r>
              <a:rPr lang="en-US" dirty="0" smtClean="0"/>
              <a:t>Random Array: O(</a:t>
            </a:r>
            <a:r>
              <a:rPr lang="en-US" b="1" dirty="0" smtClean="0"/>
              <a:t>nlogn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Sorted Array: </a:t>
            </a:r>
            <a:r>
              <a:rPr lang="en-US" dirty="0"/>
              <a:t>O(</a:t>
            </a:r>
            <a:r>
              <a:rPr lang="en-US" b="1" dirty="0"/>
              <a:t>nlogn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Backwards Sorted Array: </a:t>
            </a:r>
            <a:r>
              <a:rPr lang="en-US" dirty="0"/>
              <a:t>O(</a:t>
            </a:r>
            <a:r>
              <a:rPr lang="en-US" b="1" dirty="0"/>
              <a:t>nlogn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n are equal: </a:t>
            </a:r>
            <a:r>
              <a:rPr lang="en-US" dirty="0"/>
              <a:t>O(</a:t>
            </a:r>
            <a:r>
              <a:rPr lang="en-US" b="1" dirty="0"/>
              <a:t>nlogn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7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Time Complexities</a:t>
            </a:r>
          </a:p>
          <a:p>
            <a:pPr lvl="1"/>
            <a:r>
              <a:rPr lang="en-US" dirty="0"/>
              <a:t>Random Array: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Sorted Array: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Backwards Sorted Array: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n are equal: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6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Time Complexities</a:t>
            </a:r>
          </a:p>
          <a:p>
            <a:pPr lvl="1"/>
            <a:r>
              <a:rPr lang="en-US" dirty="0"/>
              <a:t>Random </a:t>
            </a:r>
            <a:r>
              <a:rPr lang="en-US" dirty="0" smtClean="0"/>
              <a:t>Array: O(</a:t>
            </a:r>
            <a:r>
              <a:rPr lang="en-US" b="1" dirty="0" smtClean="0"/>
              <a:t>nlogn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Sorted Array: </a:t>
            </a:r>
            <a:r>
              <a:rPr lang="en-US" dirty="0"/>
              <a:t>O(</a:t>
            </a:r>
            <a:r>
              <a:rPr lang="en-US" b="1" dirty="0"/>
              <a:t>nlogn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Backwards Sorted Array</a:t>
            </a:r>
            <a:r>
              <a:rPr lang="en-US" dirty="0" smtClean="0"/>
              <a:t>: </a:t>
            </a:r>
            <a:r>
              <a:rPr lang="en-US" dirty="0"/>
              <a:t>O(</a:t>
            </a:r>
            <a:r>
              <a:rPr lang="en-US" b="1" dirty="0"/>
              <a:t>nlogn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n are equal: </a:t>
            </a:r>
            <a:r>
              <a:rPr lang="en-US" dirty="0" smtClean="0"/>
              <a:t>O(</a:t>
            </a:r>
            <a:r>
              <a:rPr lang="en-US" b="1" dirty="0" smtClean="0"/>
              <a:t>n^2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6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96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Time Complexities</a:t>
            </a:r>
          </a:p>
          <a:p>
            <a:pPr lvl="1"/>
            <a:r>
              <a:rPr lang="en-US" dirty="0" smtClean="0"/>
              <a:t>Random Array:</a:t>
            </a:r>
            <a:r>
              <a:rPr lang="en-US" b="1" dirty="0" smtClean="0"/>
              <a:t> </a:t>
            </a:r>
            <a:r>
              <a:rPr lang="en-US" dirty="0" smtClean="0"/>
              <a:t>O(</a:t>
            </a:r>
            <a:r>
              <a:rPr lang="en-US" b="1" dirty="0" smtClean="0"/>
              <a:t>h</a:t>
            </a:r>
            <a:r>
              <a:rPr lang="en-US" dirty="0" smtClean="0"/>
              <a:t>(nlogn) )</a:t>
            </a:r>
          </a:p>
          <a:p>
            <a:pPr lvl="2"/>
            <a:r>
              <a:rPr lang="en-US" sz="1600" dirty="0" smtClean="0"/>
              <a:t>h is the ‘gap’, and is a constant.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Sorted Array</a:t>
            </a:r>
            <a:r>
              <a:rPr lang="en-US" dirty="0" smtClean="0"/>
              <a:t>: O(</a:t>
            </a:r>
            <a:r>
              <a:rPr lang="en-US" b="1" dirty="0" smtClean="0"/>
              <a:t>nlogn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Backwards Sorted Array</a:t>
            </a:r>
            <a:r>
              <a:rPr lang="en-US" dirty="0" smtClean="0"/>
              <a:t>:</a:t>
            </a:r>
            <a:r>
              <a:rPr lang="en-US" dirty="0"/>
              <a:t> O(</a:t>
            </a:r>
            <a:r>
              <a:rPr lang="en-US" b="1" dirty="0"/>
              <a:t>nlogn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n are equal</a:t>
            </a:r>
            <a:r>
              <a:rPr lang="en-US" dirty="0" smtClean="0"/>
              <a:t>:</a:t>
            </a:r>
            <a:r>
              <a:rPr lang="en-US" dirty="0"/>
              <a:t> O(</a:t>
            </a:r>
            <a:r>
              <a:rPr lang="en-US" b="1" dirty="0"/>
              <a:t>nlogn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68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270</TotalTime>
  <Words>138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Sorting Algorithms</vt:lpstr>
      <vt:lpstr>The Algorithms</vt:lpstr>
      <vt:lpstr>MergeSort</vt:lpstr>
      <vt:lpstr>PowerPoint Presentation</vt:lpstr>
      <vt:lpstr>Bubble Sort</vt:lpstr>
      <vt:lpstr>PowerPoint Presentation</vt:lpstr>
      <vt:lpstr>Quick Sort</vt:lpstr>
      <vt:lpstr>Quick Sort</vt:lpstr>
      <vt:lpstr>Shell Sort</vt:lpstr>
      <vt:lpstr>Shell Sort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Emmett Wester</dc:creator>
  <cp:lastModifiedBy>Emmett Wester</cp:lastModifiedBy>
  <cp:revision>12</cp:revision>
  <dcterms:created xsi:type="dcterms:W3CDTF">2014-11-30T18:49:04Z</dcterms:created>
  <dcterms:modified xsi:type="dcterms:W3CDTF">2014-11-30T23:19:40Z</dcterms:modified>
</cp:coreProperties>
</file>