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64" r:id="rId4"/>
    <p:sldId id="259" r:id="rId5"/>
    <p:sldId id="288" r:id="rId6"/>
    <p:sldId id="265" r:id="rId7"/>
    <p:sldId id="266" r:id="rId8"/>
    <p:sldId id="267" r:id="rId9"/>
    <p:sldId id="276" r:id="rId10"/>
    <p:sldId id="289" r:id="rId11"/>
    <p:sldId id="277" r:id="rId12"/>
    <p:sldId id="293" r:id="rId13"/>
    <p:sldId id="278" r:id="rId14"/>
    <p:sldId id="279" r:id="rId15"/>
    <p:sldId id="292" r:id="rId16"/>
    <p:sldId id="281" r:id="rId17"/>
    <p:sldId id="295" r:id="rId18"/>
    <p:sldId id="282" r:id="rId19"/>
    <p:sldId id="294" r:id="rId20"/>
    <p:sldId id="283" r:id="rId21"/>
    <p:sldId id="284" r:id="rId22"/>
    <p:sldId id="286" r:id="rId23"/>
    <p:sldId id="290" r:id="rId24"/>
    <p:sldId id="285" r:id="rId25"/>
    <p:sldId id="291" r:id="rId26"/>
    <p:sldId id="29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7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91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D1104-3D79-49FA-9C2D-D35799DD9F99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45DC8-049F-4D87-A02B-5FC44EE57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8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45DC8-049F-4D87-A02B-5FC44EE5722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1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45DC8-049F-4D87-A02B-5FC44EE5722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63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스위치 두개를 각각 </a:t>
            </a:r>
            <a:r>
              <a:rPr lang="en-US" altLang="ko-KR" dirty="0" smtClean="0"/>
              <a:t>1player 2player</a:t>
            </a:r>
            <a:r>
              <a:rPr lang="ko-KR" altLang="en-US" dirty="0" smtClean="0"/>
              <a:t>로 정해놓고 클릭을 할수록 바가 움직여서 공을 튀기게끔 프로그램을 짰습니다 </a:t>
            </a:r>
            <a:r>
              <a:rPr lang="en-US" altLang="ko-KR" dirty="0" smtClean="0"/>
              <a:t>&lt;-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설명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45DC8-049F-4D87-A02B-5FC44EE5722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25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ko-KR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아케이드 게임기에는 최고 기록을 세우면 그 기록을 저장해주는 시스템이 존재합니다</a:t>
            </a:r>
            <a:endParaRPr lang="en-US" altLang="ko-KR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14300" indent="0">
              <a:buNone/>
            </a:pPr>
            <a:r>
              <a:rPr lang="ko-KR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저희는 그 시스템을 이번 퐁 게임에 적용시키기 위하여 </a:t>
            </a:r>
            <a:endParaRPr lang="en-US" altLang="ko-KR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14300" indent="0">
              <a:buNone/>
            </a:pPr>
            <a:r>
              <a:rPr lang="en-US" altLang="ko-KR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eeprom</a:t>
            </a:r>
            <a:r>
              <a:rPr lang="ko-KR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을 사용했습니다</a:t>
            </a:r>
            <a:endParaRPr lang="en-US" altLang="ko-KR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14300" indent="0">
              <a:buNone/>
            </a:pPr>
            <a:r>
              <a:rPr lang="en-US" altLang="ko-KR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Eeprom</a:t>
            </a:r>
            <a:r>
              <a:rPr lang="ko-KR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은</a:t>
            </a:r>
            <a:r>
              <a:rPr lang="en-US" altLang="ko-KR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ko-KR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전기적인 기능을 이용하여 저장된 데이터를 </a:t>
            </a:r>
            <a:r>
              <a:rPr lang="ko-KR" altLang="en-US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지울수</a:t>
            </a:r>
            <a:r>
              <a:rPr lang="ko-KR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있는 메모리입니다</a:t>
            </a:r>
            <a:endParaRPr lang="en-US" altLang="ko-KR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14300" indent="0">
              <a:buNone/>
            </a:pPr>
            <a:r>
              <a:rPr lang="en-US" altLang="ko-KR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ko-KR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비트씩 메모리를 지우기 때문에 속도가 </a:t>
            </a:r>
            <a:r>
              <a:rPr lang="ko-KR" altLang="en-US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느린편이며</a:t>
            </a:r>
            <a:endParaRPr lang="en-US" altLang="ko-KR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14300" indent="0">
              <a:buNone/>
            </a:pPr>
            <a:r>
              <a:rPr lang="ko-KR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그렇기에 실시간으로 사용되는 메모리보단 중요한 데이터를 백업해두는 식으로 사용하기 적절합니다</a:t>
            </a:r>
            <a:endParaRPr lang="en-US" altLang="ko-KR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14300" indent="0">
              <a:buNone/>
            </a:pPr>
            <a:r>
              <a:rPr lang="ko-KR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이러한 </a:t>
            </a:r>
            <a:r>
              <a:rPr lang="en-US" altLang="ko-KR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eeprom</a:t>
            </a:r>
            <a:r>
              <a:rPr lang="ko-KR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의 </a:t>
            </a:r>
            <a:r>
              <a:rPr lang="ko-KR" altLang="en-US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특성때문에</a:t>
            </a:r>
            <a:r>
              <a:rPr lang="ko-KR" alt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최고기록을 갱신하는 용도로 사용해줬습니다</a:t>
            </a:r>
            <a:endParaRPr lang="en-US" altLang="ko-KR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14300" indent="0">
              <a:buNone/>
            </a:pPr>
            <a:endParaRPr lang="en-US" altLang="ko-KR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14300" indent="0">
              <a:buNone/>
            </a:pP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45DC8-049F-4D87-A02B-5FC44EE5722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26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출처 </a:t>
            </a:r>
            <a:r>
              <a:rPr lang="en-US" altLang="ko-KR" dirty="0" smtClean="0"/>
              <a:t>: LCD</a:t>
            </a:r>
            <a:r>
              <a:rPr lang="ko-KR" altLang="en-US" dirty="0" smtClean="0"/>
              <a:t>라이브러리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 파일</a:t>
            </a:r>
            <a:endParaRPr lang="ko-KR" altLang="en-US" sz="1200" dirty="0" smtClean="0">
              <a:latin typeface="HY신명조" charset="0"/>
              <a:ea typeface="HY신명조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45DC8-049F-4D87-A02B-5FC44EE5722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52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45DC8-049F-4D87-A02B-5FC44EE5722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02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45DC8-049F-4D87-A02B-5FC44EE5722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0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B3B6-62C4-4595-B5CA-F47DB4E207F5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CFF2-97A5-4FEF-98AC-556C6C4F0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9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B3B6-62C4-4595-B5CA-F47DB4E207F5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CFF2-97A5-4FEF-98AC-556C6C4F0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01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B3B6-62C4-4595-B5CA-F47DB4E207F5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CFF2-97A5-4FEF-98AC-556C6C4F0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64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B3B6-62C4-4595-B5CA-F47DB4E207F5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CFF2-97A5-4FEF-98AC-556C6C4F0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7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B3B6-62C4-4595-B5CA-F47DB4E207F5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CFF2-97A5-4FEF-98AC-556C6C4F0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18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B3B6-62C4-4595-B5CA-F47DB4E207F5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CFF2-97A5-4FEF-98AC-556C6C4F0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5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B3B6-62C4-4595-B5CA-F47DB4E207F5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CFF2-97A5-4FEF-98AC-556C6C4F0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3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B3B6-62C4-4595-B5CA-F47DB4E207F5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CFF2-97A5-4FEF-98AC-556C6C4F0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3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B3B6-62C4-4595-B5CA-F47DB4E207F5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CFF2-97A5-4FEF-98AC-556C6C4F0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1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B3B6-62C4-4595-B5CA-F47DB4E207F5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CFF2-97A5-4FEF-98AC-556C6C4F0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78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B3B6-62C4-4595-B5CA-F47DB4E207F5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CFF2-97A5-4FEF-98AC-556C6C4F0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2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47C1F-7C3D-4A86-BD68-9E6769C0EE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9940-9F63-41AD-9EF2-B9B0BAAF444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1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SbhqIdJDEY" TargetMode="External"/><Relationship Id="rId2" Type="http://schemas.openxmlformats.org/officeDocument/2006/relationships/hyperlink" Target="https://github.com/skyandI/Atmega2560/blob/master/Project_Pong/Project_Pong.ino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SbhqIdJDE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7406" y="768486"/>
            <a:ext cx="10992255" cy="2363821"/>
          </a:xfrm>
        </p:spPr>
        <p:txBody>
          <a:bodyPr>
            <a:normAutofit/>
          </a:bodyPr>
          <a:lstStyle/>
          <a:p>
            <a:pPr algn="ctr"/>
            <a:r>
              <a:rPr lang="ko-KR" altLang="en-US" sz="5600" dirty="0" smtClean="0">
                <a:latin typeface="Adobe 고딕 Std B" pitchFamily="34" charset="-127"/>
                <a:ea typeface="Adobe 고딕 Std B" pitchFamily="34" charset="-127"/>
              </a:rPr>
              <a:t>마이크로프로세서 응용프로젝트 </a:t>
            </a:r>
            <a:r>
              <a:rPr lang="en-US" altLang="ko-KR" sz="5600" dirty="0"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5600" dirty="0"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sz="5600" dirty="0" smtClean="0">
                <a:latin typeface="Adobe 고딕 Std B" pitchFamily="34" charset="-127"/>
                <a:ea typeface="Adobe 고딕 Std B" pitchFamily="34" charset="-127"/>
              </a:rPr>
              <a:t>팀 과제</a:t>
            </a:r>
            <a:endParaRPr lang="ko-KR" altLang="en-US" sz="5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72639" y="4649826"/>
            <a:ext cx="9144000" cy="1167319"/>
          </a:xfrm>
        </p:spPr>
        <p:txBody>
          <a:bodyPr>
            <a:normAutofit fontScale="55000" lnSpcReduction="20000"/>
          </a:bodyPr>
          <a:lstStyle/>
          <a:p>
            <a:endParaRPr lang="en-US" altLang="ko-KR" dirty="0" smtClean="0"/>
          </a:p>
          <a:p>
            <a:pPr algn="r"/>
            <a:r>
              <a:rPr lang="en-US" altLang="ko-KR" sz="2900" dirty="0" smtClean="0"/>
              <a:t>4</a:t>
            </a:r>
            <a:r>
              <a:rPr lang="ko-KR" altLang="en-US" sz="2900" dirty="0" smtClean="0"/>
              <a:t>조</a:t>
            </a:r>
            <a:endParaRPr lang="en-US" altLang="ko-KR" sz="2900" dirty="0" smtClean="0"/>
          </a:p>
          <a:p>
            <a:pPr algn="r"/>
            <a:r>
              <a:rPr lang="en-US" altLang="ko-KR" sz="2900" dirty="0" smtClean="0"/>
              <a:t>201715060 </a:t>
            </a:r>
            <a:r>
              <a:rPr lang="ko-KR" altLang="en-US" sz="2900" dirty="0" err="1" smtClean="0"/>
              <a:t>허정진</a:t>
            </a:r>
            <a:endParaRPr lang="en-US" altLang="ko-KR" sz="2900" dirty="0" smtClean="0"/>
          </a:p>
          <a:p>
            <a:pPr algn="r"/>
            <a:r>
              <a:rPr lang="en-US" altLang="ko-KR" sz="2900" dirty="0" smtClean="0"/>
              <a:t>201815047 </a:t>
            </a:r>
            <a:r>
              <a:rPr lang="ko-KR" altLang="en-US" sz="2900" dirty="0" smtClean="0"/>
              <a:t>김동길</a:t>
            </a:r>
            <a:endParaRPr lang="ko-KR" altLang="en-US" sz="2900" dirty="0"/>
          </a:p>
        </p:txBody>
      </p:sp>
    </p:spTree>
    <p:extLst>
      <p:ext uri="{BB962C8B-B14F-4D97-AF65-F5344CB8AC3E}">
        <p14:creationId xmlns:p14="http://schemas.microsoft.com/office/powerpoint/2010/main" val="23098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16229" y="-259715"/>
            <a:ext cx="9726931" cy="19399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게임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 smtClean="0">
                <a:latin typeface="Adobe 고딕 Std B" pitchFamily="34" charset="-127"/>
                <a:ea typeface="Adobe 고딕 Std B" pitchFamily="34" charset="-127"/>
              </a:rPr>
              <a:t>실패</a:t>
            </a:r>
            <a:r>
              <a:rPr lang="en-US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 smtClean="0">
                <a:latin typeface="Adobe 고딕 Std B" pitchFamily="34" charset="-127"/>
                <a:ea typeface="Adobe 고딕 Std B" pitchFamily="34" charset="-127"/>
              </a:rPr>
              <a:t>알고리즘</a:t>
            </a:r>
            <a:endParaRPr lang="ko-KR" altLang="en-US" sz="4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11789" y="1562735"/>
            <a:ext cx="11670665" cy="519938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lnSpc>
                <a:spcPct val="200000"/>
              </a:lnSpc>
              <a:buFontTx/>
              <a:buNone/>
            </a:pPr>
            <a:r>
              <a:rPr sz="3500" dirty="0"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sz="3500" dirty="0" err="1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바</a:t>
            </a:r>
            <a:r>
              <a:rPr sz="3500" dirty="0" err="1">
                <a:latin typeface="돋움" panose="020B0600000101010101" pitchFamily="50" charset="-127"/>
                <a:ea typeface="돋움" panose="020B0600000101010101" pitchFamily="50" charset="-127"/>
              </a:rPr>
              <a:t>와</a:t>
            </a:r>
            <a:r>
              <a:rPr sz="35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sz="3500" dirty="0" err="1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공</a:t>
            </a:r>
            <a:r>
              <a:rPr sz="3500" dirty="0" err="1">
                <a:latin typeface="돋움" panose="020B0600000101010101" pitchFamily="50" charset="-127"/>
                <a:ea typeface="돋움" panose="020B0600000101010101" pitchFamily="50" charset="-127"/>
              </a:rPr>
              <a:t>의</a:t>
            </a:r>
            <a:r>
              <a:rPr sz="35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sz="3500" dirty="0" err="1">
                <a:latin typeface="돋움" panose="020B0600000101010101" pitchFamily="50" charset="-127"/>
                <a:ea typeface="돋움" panose="020B0600000101010101" pitchFamily="50" charset="-127"/>
              </a:rPr>
              <a:t>위치가</a:t>
            </a:r>
            <a:r>
              <a:rPr sz="35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sz="3500" dirty="0" err="1">
                <a:latin typeface="돋움" panose="020B0600000101010101" pitchFamily="50" charset="-127"/>
                <a:ea typeface="돋움" panose="020B0600000101010101" pitchFamily="50" charset="-127"/>
              </a:rPr>
              <a:t>있는</a:t>
            </a:r>
            <a:r>
              <a:rPr sz="35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sz="3500" dirty="0" err="1">
                <a:latin typeface="돋움" panose="020B0600000101010101" pitchFamily="50" charset="-127"/>
                <a:ea typeface="돋움" panose="020B0600000101010101" pitchFamily="50" charset="-127"/>
              </a:rPr>
              <a:t>배열을</a:t>
            </a:r>
            <a:r>
              <a:rPr sz="35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sz="350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OR </a:t>
            </a:r>
            <a:r>
              <a:rPr sz="3500" dirty="0" err="1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연산</a:t>
            </a:r>
            <a:endParaRPr lang="ko-KR" altLang="en-US" sz="35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 algn="l" latinLnBrk="0" hangingPunct="1">
              <a:lnSpc>
                <a:spcPct val="200000"/>
              </a:lnSpc>
              <a:buFontTx/>
              <a:buNone/>
            </a:pPr>
            <a:endParaRPr lang="en-US" sz="35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 algn="l" latinLnBrk="0" hangingPunct="1">
              <a:lnSpc>
                <a:spcPct val="200000"/>
              </a:lnSpc>
              <a:buFontTx/>
              <a:buNone/>
            </a:pPr>
            <a:r>
              <a:rPr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r>
              <a:rPr sz="3500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sz="3500" dirty="0" err="1">
                <a:latin typeface="돋움" panose="020B0600000101010101" pitchFamily="50" charset="-127"/>
                <a:ea typeface="돋움" panose="020B0600000101010101" pitchFamily="50" charset="-127"/>
              </a:rPr>
              <a:t>바와</a:t>
            </a:r>
            <a:r>
              <a:rPr sz="35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sz="3500" dirty="0" err="1">
                <a:latin typeface="돋움" panose="020B0600000101010101" pitchFamily="50" charset="-127"/>
                <a:ea typeface="돋움" panose="020B0600000101010101" pitchFamily="50" charset="-127"/>
              </a:rPr>
              <a:t>공이</a:t>
            </a:r>
            <a:r>
              <a:rPr sz="35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sz="3500" dirty="0" err="1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같은</a:t>
            </a:r>
            <a:r>
              <a:rPr sz="350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sz="3500" dirty="0" err="1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열</a:t>
            </a:r>
            <a:r>
              <a:rPr sz="3500" dirty="0" err="1">
                <a:latin typeface="돋움" panose="020B0600000101010101" pitchFamily="50" charset="-127"/>
                <a:ea typeface="돋움" panose="020B0600000101010101" pitchFamily="50" charset="-127"/>
              </a:rPr>
              <a:t>에</a:t>
            </a:r>
            <a:r>
              <a:rPr sz="35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sz="3500" dirty="0" err="1">
                <a:latin typeface="돋움" panose="020B0600000101010101" pitchFamily="50" charset="-127"/>
                <a:ea typeface="돋움" panose="020B0600000101010101" pitchFamily="50" charset="-127"/>
              </a:rPr>
              <a:t>없으면</a:t>
            </a:r>
            <a:r>
              <a:rPr sz="35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sz="3500" dirty="0" err="1">
                <a:latin typeface="돋움" panose="020B0600000101010101" pitchFamily="50" charset="-127"/>
                <a:ea typeface="돋움" panose="020B0600000101010101" pitchFamily="50" charset="-127"/>
              </a:rPr>
              <a:t>실패</a:t>
            </a:r>
            <a:r>
              <a:rPr sz="3500" dirty="0">
                <a:latin typeface="돋움" panose="020B0600000101010101" pitchFamily="50" charset="-127"/>
                <a:ea typeface="돋움" panose="020B0600000101010101" pitchFamily="50" charset="-127"/>
              </a:rPr>
              <a:t>(return 1;)</a:t>
            </a:r>
            <a:endParaRPr lang="ko-KR" altLang="en-US" sz="35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 algn="l" latinLnBrk="0" hangingPunct="1">
              <a:lnSpc>
                <a:spcPct val="200000"/>
              </a:lnSpc>
              <a:buFontTx/>
              <a:buNone/>
            </a:pP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63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16229" y="-259715"/>
            <a:ext cx="9726931" cy="19399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게임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실패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알고리즘</a:t>
            </a:r>
            <a:endParaRPr lang="ko-KR" altLang="en-US" sz="4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" name="그림 20" descr="/temp/fImage365581376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" t="104" r="7726" b="39601"/>
          <a:stretch>
            <a:fillRect/>
          </a:stretch>
        </p:blipFill>
        <p:spPr>
          <a:xfrm>
            <a:off x="1274449" y="1599565"/>
            <a:ext cx="3777615" cy="4037964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  <p:pic>
        <p:nvPicPr>
          <p:cNvPr id="4" name="그림 21" descr="/temp/fImage36558138995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t="59876"/>
          <a:stretch>
            <a:fillRect/>
          </a:stretch>
        </p:blipFill>
        <p:spPr>
          <a:xfrm>
            <a:off x="6425568" y="1604010"/>
            <a:ext cx="4014469" cy="268732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  <p:sp>
        <p:nvSpPr>
          <p:cNvPr id="5" name="텍스트 상자 32"/>
          <p:cNvSpPr txBox="1">
            <a:spLocks/>
          </p:cNvSpPr>
          <p:nvPr/>
        </p:nvSpPr>
        <p:spPr>
          <a:xfrm>
            <a:off x="6425569" y="4479929"/>
            <a:ext cx="6829425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바가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1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가운데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1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있는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1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것은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1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특별한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1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연산이라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1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별도로</a:t>
            </a:r>
            <a:r>
              <a:rPr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1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제작</a:t>
            </a:r>
            <a:endParaRPr lang="ko-KR" altLang="en-US" sz="1800" dirty="0">
              <a:latin typeface="Microsoft JhengHei" panose="020B0604030504040204" pitchFamily="34" charset="-120"/>
              <a:ea typeface="HY신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89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16229" y="-259715"/>
            <a:ext cx="9726931" cy="19399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공의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 smtClean="0">
                <a:latin typeface="Adobe 고딕 Std B" pitchFamily="34" charset="-127"/>
                <a:ea typeface="Adobe 고딕 Std B" pitchFamily="34" charset="-127"/>
              </a:rPr>
              <a:t>위치</a:t>
            </a:r>
            <a:r>
              <a:rPr lang="en-US" b="1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 smtClean="0">
                <a:latin typeface="Adobe 고딕 Std B" pitchFamily="34" charset="-127"/>
                <a:ea typeface="Adobe 고딕 Std B" pitchFamily="34" charset="-127"/>
              </a:rPr>
              <a:t>알고리즘</a:t>
            </a:r>
            <a:endParaRPr lang="ko-KR" altLang="en-US" sz="4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-3025" t="-1815" r="-408" b="-1715"/>
          <a:stretch/>
        </p:blipFill>
        <p:spPr>
          <a:xfrm>
            <a:off x="3042604" y="1084477"/>
            <a:ext cx="5590095" cy="24886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56" y="3683450"/>
            <a:ext cx="1038370" cy="19433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0003" y="3683450"/>
            <a:ext cx="1019317" cy="1943371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739655" y="3658253"/>
            <a:ext cx="1047045" cy="1968568"/>
            <a:chOff x="4854804" y="4656842"/>
            <a:chExt cx="1047045" cy="196856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l="18711" t="-1297" r="20463"/>
            <a:stretch/>
          </p:blipFill>
          <p:spPr>
            <a:xfrm>
              <a:off x="4854804" y="4656842"/>
              <a:ext cx="631596" cy="196856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/>
            <a:srcRect l="1" t="-1297" r="59990"/>
            <a:stretch/>
          </p:blipFill>
          <p:spPr>
            <a:xfrm>
              <a:off x="5486400" y="4656842"/>
              <a:ext cx="415449" cy="1968568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042604" y="5855165"/>
            <a:ext cx="23547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ko-KR" altLang="en-US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행을 </a:t>
            </a:r>
            <a:r>
              <a:rPr lang="en-US" altLang="ko-KR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&lt;&lt;1</a:t>
            </a:r>
            <a:endParaRPr lang="ko-KR" altLang="en-US" sz="35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984829" y="3658253"/>
            <a:ext cx="1047045" cy="1968568"/>
            <a:chOff x="5832103" y="3281181"/>
            <a:chExt cx="1047045" cy="1968568"/>
          </a:xfrm>
        </p:grpSpPr>
        <p:grpSp>
          <p:nvGrpSpPr>
            <p:cNvPr id="19" name="그룹 18"/>
            <p:cNvGrpSpPr/>
            <p:nvPr/>
          </p:nvGrpSpPr>
          <p:grpSpPr>
            <a:xfrm>
              <a:off x="5832103" y="3281181"/>
              <a:ext cx="1047045" cy="1968568"/>
              <a:chOff x="4854804" y="4656842"/>
              <a:chExt cx="1047045" cy="1968568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 rotWithShape="1">
              <a:blip r:embed="rId3"/>
              <a:srcRect l="18711" t="-1297" r="20463"/>
              <a:stretch/>
            </p:blipFill>
            <p:spPr>
              <a:xfrm>
                <a:off x="4854804" y="4656842"/>
                <a:ext cx="631596" cy="1968568"/>
              </a:xfrm>
              <a:prstGeom prst="rect">
                <a:avLst/>
              </a:prstGeom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 rotWithShape="1">
              <a:blip r:embed="rId3"/>
              <a:srcRect l="1" t="-1297" r="59990"/>
              <a:stretch/>
            </p:blipFill>
            <p:spPr>
              <a:xfrm>
                <a:off x="5486400" y="4656842"/>
                <a:ext cx="415449" cy="1968568"/>
              </a:xfrm>
              <a:prstGeom prst="rect">
                <a:avLst/>
              </a:prstGeom>
            </p:spPr>
          </p:pic>
        </p:grp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3"/>
            <a:srcRect l="60618" t="49522" r="20463" b="38836"/>
            <a:stretch/>
          </p:blipFill>
          <p:spPr>
            <a:xfrm>
              <a:off x="6261242" y="4039220"/>
              <a:ext cx="196445" cy="226245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6246008" y="5855165"/>
            <a:ext cx="23547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r>
              <a:rPr lang="ko-KR" altLang="en-US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행 </a:t>
            </a:r>
            <a:r>
              <a:rPr lang="en-US" altLang="ko-KR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= 5</a:t>
            </a:r>
            <a:r>
              <a:rPr lang="ko-KR" altLang="en-US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행</a:t>
            </a:r>
            <a:endParaRPr lang="ko-KR" altLang="en-US" sz="35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449412" y="5855165"/>
            <a:ext cx="248518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ko-KR" altLang="en-US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행</a:t>
            </a:r>
            <a:r>
              <a:rPr lang="en-US" altLang="ko-KR" sz="35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= 0x00</a:t>
            </a:r>
            <a:endParaRPr lang="ko-KR" altLang="en-US" sz="35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904" y="5855165"/>
            <a:ext cx="210806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초기</a:t>
            </a:r>
            <a:r>
              <a:rPr lang="en-US" altLang="ko-KR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(5</a:t>
            </a:r>
            <a:r>
              <a:rPr lang="ko-KR" altLang="en-US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행</a:t>
            </a:r>
            <a:r>
              <a:rPr lang="en-US" altLang="ko-KR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35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75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16229" y="-259715"/>
            <a:ext cx="9726931" cy="19399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공의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위치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(행</a:t>
            </a:r>
            <a:r>
              <a:rPr sz="4400" b="1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en-US" sz="4400" b="1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 smtClean="0">
                <a:latin typeface="Adobe 고딕 Std B" pitchFamily="34" charset="-127"/>
                <a:ea typeface="Adobe 고딕 Std B" pitchFamily="34" charset="-127"/>
              </a:rPr>
              <a:t>알고리즘</a:t>
            </a:r>
            <a:endParaRPr lang="ko-KR" altLang="en-US" sz="4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250374" y="1146479"/>
            <a:ext cx="11670665" cy="5527276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lnSpc>
                <a:spcPct val="200000"/>
              </a:lnSpc>
              <a:buFontTx/>
              <a:buNone/>
            </a:pP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공이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맨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위에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있을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때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방향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전환</a:t>
            </a:r>
            <a:endParaRPr lang="ko-KR" altLang="en-US" sz="3500" dirty="0">
              <a:latin typeface="Microsoft JhengHei" panose="020B0604030504040204" pitchFamily="34" charset="-120"/>
              <a:ea typeface="돋움" charset="0"/>
            </a:endParaRPr>
          </a:p>
          <a:p>
            <a:pPr marL="0" indent="0" algn="l" latinLnBrk="0" hangingPunct="1">
              <a:lnSpc>
                <a:spcPct val="200000"/>
              </a:lnSpc>
              <a:buFontTx/>
              <a:buNone/>
            </a:pPr>
            <a:endParaRPr lang="en-US" sz="35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l" latinLnBrk="0" hangingPunct="1">
              <a:lnSpc>
                <a:spcPct val="200000"/>
              </a:lnSpc>
              <a:buFontTx/>
              <a:buNone/>
            </a:pPr>
            <a:r>
              <a:rPr sz="35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방향에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따라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Row의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이전값을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현대값에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대입</a:t>
            </a:r>
            <a:endParaRPr lang="ko-KR" altLang="en-US" sz="3500" dirty="0">
              <a:latin typeface="Microsoft JhengHei" panose="020B0604030504040204" pitchFamily="34" charset="-120"/>
              <a:ea typeface="돋움" charset="0"/>
            </a:endParaRPr>
          </a:p>
          <a:p>
            <a:pPr marL="0" indent="0" algn="l" latinLnBrk="0" hangingPunct="1">
              <a:lnSpc>
                <a:spcPct val="200000"/>
              </a:lnSpc>
              <a:buFontTx/>
              <a:buNone/>
            </a:pPr>
            <a:endParaRPr lang="en-US" sz="35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l" latinLnBrk="0" hangingPunct="1">
              <a:lnSpc>
                <a:spcPct val="200000"/>
              </a:lnSpc>
              <a:buFontTx/>
              <a:buNone/>
            </a:pPr>
            <a:r>
              <a:rPr sz="35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Row의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이전값은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초기화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후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Row위치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갱신</a:t>
            </a:r>
            <a:endParaRPr lang="ko-KR" altLang="en-US" sz="3500" dirty="0">
              <a:latin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15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16229" y="-259715"/>
            <a:ext cx="9726931" cy="19399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공의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위치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(행) </a:t>
            </a: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알고리즘</a:t>
            </a:r>
            <a:endParaRPr lang="ko-KR" altLang="en-US" sz="4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" name="그림 52" descr="/temp/fImage25340179758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69" y="1391289"/>
            <a:ext cx="6001385" cy="4946646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  <p:pic>
        <p:nvPicPr>
          <p:cNvPr id="5" name="그림 53" descr="/temp/fImage31886180485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48"/>
          <a:stretch>
            <a:fillRect/>
          </a:stretch>
        </p:blipFill>
        <p:spPr>
          <a:xfrm>
            <a:off x="261624" y="1393825"/>
            <a:ext cx="5640705" cy="494411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370472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16229" y="-259715"/>
            <a:ext cx="9726931" cy="19399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공의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위치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(열</a:t>
            </a:r>
            <a:r>
              <a:rPr sz="4400" b="1" dirty="0" smtClean="0"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en-US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 smtClean="0">
                <a:latin typeface="Adobe 고딕 Std B" pitchFamily="34" charset="-127"/>
                <a:ea typeface="Adobe 고딕 Std B" pitchFamily="34" charset="-127"/>
              </a:rPr>
              <a:t>알고리즘</a:t>
            </a:r>
            <a:endParaRPr lang="ko-KR" altLang="en-US" sz="4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11788" y="1194245"/>
            <a:ext cx="11670665" cy="547951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lnSpc>
                <a:spcPct val="200000"/>
              </a:lnSpc>
              <a:buFontTx/>
              <a:buNone/>
            </a:pP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공을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ko-KR" altLang="en-US" sz="3500" dirty="0" err="1">
                <a:latin typeface="Microsoft JhengHei" panose="020B0604030504040204" pitchFamily="34" charset="-120"/>
                <a:ea typeface="돋움" charset="0"/>
              </a:rPr>
              <a:t>시</a:t>
            </a:r>
            <a:r>
              <a:rPr sz="35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프트</a:t>
            </a:r>
            <a:r>
              <a:rPr sz="35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연산자를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이용해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이동</a:t>
            </a:r>
            <a:endParaRPr lang="ko-KR" altLang="en-US" sz="3500" dirty="0">
              <a:solidFill>
                <a:srgbClr val="FF0000"/>
              </a:solidFill>
              <a:latin typeface="Microsoft JhengHei" panose="020B0604030504040204" pitchFamily="34" charset="-120"/>
              <a:ea typeface="돋움" charset="0"/>
            </a:endParaRPr>
          </a:p>
          <a:p>
            <a:pPr marL="0" indent="0" algn="l" latinLnBrk="0" hangingPunct="1">
              <a:lnSpc>
                <a:spcPct val="200000"/>
              </a:lnSpc>
              <a:buFontTx/>
              <a:buNone/>
            </a:pPr>
            <a:endParaRPr lang="en-US" sz="35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l" latinLnBrk="0" hangingPunct="1">
              <a:lnSpc>
                <a:spcPct val="200000"/>
              </a:lnSpc>
              <a:buFontTx/>
              <a:buNone/>
            </a:pPr>
            <a:r>
              <a:rPr sz="35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공이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셀의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왼쪽으로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갈 시 0x01로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초기화</a:t>
            </a:r>
            <a:endParaRPr lang="ko-KR" altLang="en-US" sz="3500" dirty="0">
              <a:latin typeface="Microsoft JhengHei" panose="020B0604030504040204" pitchFamily="34" charset="-120"/>
              <a:ea typeface="돋움" charset="0"/>
            </a:endParaRPr>
          </a:p>
          <a:p>
            <a:pPr marL="0" indent="0" algn="l" latinLnBrk="0" hangingPunct="1">
              <a:lnSpc>
                <a:spcPct val="200000"/>
              </a:lnSpc>
              <a:buFontTx/>
              <a:buNone/>
            </a:pPr>
            <a:endParaRPr lang="en-US" sz="35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l" latinLnBrk="0" hangingPunct="1">
              <a:lnSpc>
                <a:spcPct val="200000"/>
              </a:lnSpc>
              <a:buFontTx/>
              <a:buNone/>
            </a:pPr>
            <a:r>
              <a:rPr sz="35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공이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LCD의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가장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왼쪽으로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갈 시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방향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반전</a:t>
            </a:r>
            <a:endParaRPr lang="ko-KR" altLang="en-US" sz="3500" dirty="0">
              <a:latin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365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16229" y="-259715"/>
            <a:ext cx="9726931" cy="19399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공의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위치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(열) </a:t>
            </a: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알고리즘</a:t>
            </a:r>
            <a:endParaRPr lang="ko-KR" altLang="en-US" sz="4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" name="그림 60" descr="/temp/fImage13229188775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"/>
          <a:stretch>
            <a:fillRect/>
          </a:stretch>
        </p:blipFill>
        <p:spPr>
          <a:xfrm>
            <a:off x="2121535" y="1934845"/>
            <a:ext cx="2423160" cy="437261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  <p:pic>
        <p:nvPicPr>
          <p:cNvPr id="4" name="그림 61" descr="/temp/fImage686718967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/>
          <a:stretch>
            <a:fillRect/>
          </a:stretch>
        </p:blipFill>
        <p:spPr>
          <a:xfrm>
            <a:off x="6539234" y="1938661"/>
            <a:ext cx="3178175" cy="177228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  <p:sp>
        <p:nvSpPr>
          <p:cNvPr id="5" name="텍스트 상자 68"/>
          <p:cNvSpPr txBox="1">
            <a:spLocks/>
          </p:cNvSpPr>
          <p:nvPr/>
        </p:nvSpPr>
        <p:spPr>
          <a:xfrm>
            <a:off x="2759075" y="1494791"/>
            <a:ext cx="1185902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dirty="0" err="1"/>
              <a:t>공의</a:t>
            </a:r>
            <a:r>
              <a:rPr dirty="0"/>
              <a:t> </a:t>
            </a:r>
            <a:r>
              <a:rPr dirty="0" err="1"/>
              <a:t>이동</a:t>
            </a:r>
            <a:endParaRPr lang="ko-KR" altLang="en-US" sz="1800" dirty="0">
              <a:latin typeface="HY신명조" charset="0"/>
              <a:ea typeface="HY신명조" charset="0"/>
            </a:endParaRPr>
          </a:p>
        </p:txBody>
      </p:sp>
      <p:sp>
        <p:nvSpPr>
          <p:cNvPr id="6" name="텍스트 상자 69"/>
          <p:cNvSpPr txBox="1">
            <a:spLocks/>
          </p:cNvSpPr>
          <p:nvPr/>
        </p:nvSpPr>
        <p:spPr>
          <a:xfrm>
            <a:off x="5908043" y="1500506"/>
            <a:ext cx="4595489" cy="370614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dirty="0" err="1"/>
              <a:t>공이</a:t>
            </a:r>
            <a:r>
              <a:rPr dirty="0"/>
              <a:t> </a:t>
            </a:r>
            <a:r>
              <a:rPr dirty="0" err="1"/>
              <a:t>게임판에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끝에</a:t>
            </a:r>
            <a:r>
              <a:rPr dirty="0"/>
              <a:t> </a:t>
            </a:r>
            <a:r>
              <a:rPr dirty="0" err="1"/>
              <a:t>위치시</a:t>
            </a:r>
            <a:r>
              <a:rPr dirty="0"/>
              <a:t> </a:t>
            </a:r>
            <a:r>
              <a:rPr dirty="0" err="1"/>
              <a:t>방향</a:t>
            </a:r>
            <a:r>
              <a:rPr dirty="0"/>
              <a:t> </a:t>
            </a:r>
            <a:r>
              <a:rPr dirty="0" err="1"/>
              <a:t>반전</a:t>
            </a:r>
            <a:endParaRPr lang="ko-KR" altLang="en-US" sz="1800" dirty="0">
              <a:latin typeface="HY신명조" charset="0"/>
              <a:ea typeface="HY신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5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615" y="1191245"/>
            <a:ext cx="5801734" cy="2661534"/>
          </a:xfrm>
          <a:prstGeom prst="rect">
            <a:avLst/>
          </a:prstGeom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16229" y="-259715"/>
            <a:ext cx="9726931" cy="19399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4400" b="1" dirty="0" err="1" smtClean="0">
                <a:latin typeface="Adobe 고딕 Std B" pitchFamily="34" charset="-127"/>
                <a:ea typeface="Adobe 고딕 Std B" pitchFamily="34" charset="-127"/>
              </a:rPr>
              <a:t>인공지능</a:t>
            </a:r>
            <a:r>
              <a:rPr sz="4400" b="1" dirty="0" smtClean="0">
                <a:latin typeface="Adobe 고딕 Std B" pitchFamily="34" charset="-127"/>
                <a:ea typeface="Adobe 고딕 Std B" pitchFamily="34" charset="-127"/>
              </a:rPr>
              <a:t> 바</a:t>
            </a:r>
            <a:r>
              <a:rPr lang="en-US" sz="4400" b="1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 smtClean="0">
                <a:latin typeface="Adobe 고딕 Std B" pitchFamily="34" charset="-127"/>
                <a:ea typeface="Adobe 고딕 Std B" pitchFamily="34" charset="-127"/>
              </a:rPr>
              <a:t>알고리즘</a:t>
            </a:r>
            <a:endParaRPr lang="ko-KR" altLang="en-US" sz="4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95209" y="4069981"/>
            <a:ext cx="1428950" cy="2547636"/>
            <a:chOff x="1016913" y="2109205"/>
            <a:chExt cx="1428950" cy="254763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/>
            <a:srcRect b="39497"/>
            <a:stretch/>
          </p:blipFill>
          <p:spPr>
            <a:xfrm>
              <a:off x="1016914" y="2109205"/>
              <a:ext cx="1428949" cy="164266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4"/>
            <a:srcRect t="694" b="65627"/>
            <a:stretch/>
          </p:blipFill>
          <p:spPr>
            <a:xfrm>
              <a:off x="1016913" y="3742440"/>
              <a:ext cx="1428949" cy="914401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-1" b="1305"/>
          <a:stretch/>
        </p:blipFill>
        <p:spPr>
          <a:xfrm>
            <a:off x="6473461" y="4069981"/>
            <a:ext cx="1428949" cy="26796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58736" y="4575841"/>
            <a:ext cx="37801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공의 행 </a:t>
            </a:r>
            <a:r>
              <a:rPr lang="en-US" altLang="ko-KR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=</a:t>
            </a:r>
          </a:p>
          <a:p>
            <a:r>
              <a:rPr lang="ko-KR" altLang="en-US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인공지능 바의 행</a:t>
            </a:r>
            <a:endParaRPr lang="en-US" altLang="ko-KR" sz="35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36987" y="4575841"/>
            <a:ext cx="38744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인공지능 바 배열</a:t>
            </a:r>
            <a:endParaRPr lang="en-US" altLang="ko-KR" sz="35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+1, +2 = B00010</a:t>
            </a:r>
            <a:endParaRPr lang="ko-KR" altLang="en-US" sz="35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20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16229" y="-259715"/>
            <a:ext cx="9726931" cy="19399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4400" b="1" dirty="0" err="1" smtClean="0">
                <a:latin typeface="Adobe 고딕 Std B" pitchFamily="34" charset="-127"/>
                <a:ea typeface="Adobe 고딕 Std B" pitchFamily="34" charset="-127"/>
              </a:rPr>
              <a:t>인공지능</a:t>
            </a:r>
            <a:r>
              <a:rPr sz="4400" b="1" dirty="0" smtClean="0">
                <a:latin typeface="Adobe 고딕 Std B" pitchFamily="34" charset="-127"/>
                <a:ea typeface="Adobe 고딕 Std B" pitchFamily="34" charset="-127"/>
              </a:rPr>
              <a:t> 바</a:t>
            </a:r>
            <a:r>
              <a:rPr lang="en-US" sz="4400" b="1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 smtClean="0">
                <a:latin typeface="Adobe 고딕 Std B" pitchFamily="34" charset="-127"/>
                <a:ea typeface="Adobe 고딕 Std B" pitchFamily="34" charset="-127"/>
              </a:rPr>
              <a:t>알고리즘</a:t>
            </a:r>
            <a:endParaRPr lang="ko-KR" altLang="en-US" sz="4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635" y="3994564"/>
            <a:ext cx="1448002" cy="26768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616" y="1191246"/>
            <a:ext cx="5801734" cy="2622488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74824" y="3994564"/>
            <a:ext cx="1448002" cy="2676899"/>
            <a:chOff x="1004386" y="3994564"/>
            <a:chExt cx="1448002" cy="267689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4386" y="3994564"/>
              <a:ext cx="1448002" cy="2676899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3"/>
            <a:srcRect t="62069" r="78447" b="26215"/>
            <a:stretch/>
          </p:blipFill>
          <p:spPr>
            <a:xfrm>
              <a:off x="1846654" y="5333013"/>
              <a:ext cx="312085" cy="313643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2122670" y="4949224"/>
            <a:ext cx="37801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smtClean="0">
                <a:latin typeface="돋움" panose="020B0600000101010101" pitchFamily="50" charset="-127"/>
                <a:ea typeface="돋움" panose="020B0600000101010101" pitchFamily="50" charset="-127"/>
              </a:rPr>
              <a:t>공 이동</a:t>
            </a:r>
            <a:endParaRPr lang="en-US" altLang="ko-KR" sz="35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92272" y="4748237"/>
            <a:ext cx="42552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기존 인공지능 바</a:t>
            </a:r>
            <a:r>
              <a:rPr lang="en-US" altLang="ko-KR" sz="35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3500" dirty="0">
                <a:latin typeface="돋움" panose="020B0600000101010101" pitchFamily="50" charset="-127"/>
                <a:ea typeface="돋움" panose="020B0600000101010101" pitchFamily="50" charset="-127"/>
              </a:rPr>
              <a:t>행</a:t>
            </a:r>
            <a:endParaRPr lang="en-US" altLang="ko-KR" sz="35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B00000(0x00)</a:t>
            </a:r>
            <a:endParaRPr lang="ko-KR" altLang="en-US" sz="35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05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16229" y="-259715"/>
            <a:ext cx="9726931" cy="19399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4400" b="1" dirty="0" err="1" smtClean="0">
                <a:latin typeface="Adobe 고딕 Std B" pitchFamily="34" charset="-127"/>
                <a:ea typeface="Adobe 고딕 Std B" pitchFamily="34" charset="-127"/>
              </a:rPr>
              <a:t>인공지능</a:t>
            </a:r>
            <a:r>
              <a:rPr sz="4400" b="1" dirty="0" smtClean="0">
                <a:latin typeface="Adobe 고딕 Std B" pitchFamily="34" charset="-127"/>
                <a:ea typeface="Adobe 고딕 Std B" pitchFamily="34" charset="-127"/>
              </a:rPr>
              <a:t> 바</a:t>
            </a:r>
            <a:r>
              <a:rPr lang="en-US" sz="4400" b="1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 smtClean="0">
                <a:latin typeface="Adobe 고딕 Std B" pitchFamily="34" charset="-127"/>
                <a:ea typeface="Adobe 고딕 Std B" pitchFamily="34" charset="-127"/>
              </a:rPr>
              <a:t>알고리즘</a:t>
            </a:r>
            <a:endParaRPr lang="ko-KR" altLang="en-US" sz="4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>
            <a:off x="229902" y="1173774"/>
            <a:ext cx="11880211" cy="5465862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lnSpc>
                <a:spcPct val="200000"/>
              </a:lnSpc>
              <a:buFontTx/>
              <a:buNone/>
            </a:pP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sz="35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-US" sz="35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공의</a:t>
            </a:r>
            <a:r>
              <a:rPr sz="35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열</a:t>
            </a:r>
            <a:r>
              <a:rPr sz="35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(Row)를 </a:t>
            </a:r>
            <a:r>
              <a:rPr sz="35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이용하여</a:t>
            </a:r>
            <a:r>
              <a:rPr sz="35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인공지능의</a:t>
            </a:r>
            <a:r>
              <a:rPr sz="35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배열의</a:t>
            </a:r>
            <a:r>
              <a:rPr sz="35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값을</a:t>
            </a:r>
            <a:r>
              <a:rPr sz="35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0x02</a:t>
            </a:r>
            <a:endParaRPr lang="ko-KR" altLang="en-US" sz="3500" dirty="0">
              <a:latin typeface="Microsoft JhengHei" panose="020B0604030504040204" pitchFamily="34" charset="-120"/>
            </a:endParaRPr>
          </a:p>
          <a:p>
            <a:pPr marL="0" indent="0" algn="l" latinLnBrk="0" hangingPunct="1">
              <a:lnSpc>
                <a:spcPct val="200000"/>
              </a:lnSpc>
              <a:buFontTx/>
              <a:buNone/>
            </a:pPr>
            <a:endParaRPr lang="ko-KR" altLang="en-US" sz="3500" dirty="0">
              <a:solidFill>
                <a:schemeClr val="tx1"/>
              </a:solidFill>
              <a:latin typeface="Microsoft JhengHei" panose="020B0604030504040204" pitchFamily="34" charset="-120"/>
            </a:endParaRPr>
          </a:p>
          <a:p>
            <a:pPr marL="0" indent="0" algn="l" latinLnBrk="0" hangingPunct="1">
              <a:lnSpc>
                <a:spcPct val="200000"/>
              </a:lnSpc>
              <a:buFontTx/>
              <a:buNone/>
            </a:pP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3칸짜리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바를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만들기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위해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Row의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+1,+2 칸 0x02</a:t>
            </a:r>
            <a:endParaRPr lang="ko-KR" altLang="en-US" sz="3500" dirty="0">
              <a:latin typeface="Microsoft JhengHei" panose="020B0604030504040204" pitchFamily="34" charset="-120"/>
              <a:ea typeface="돋움" charset="0"/>
            </a:endParaRPr>
          </a:p>
          <a:p>
            <a:pPr marL="0" indent="0" algn="l" latinLnBrk="0" hangingPunct="1">
              <a:lnSpc>
                <a:spcPct val="200000"/>
              </a:lnSpc>
              <a:buFontTx/>
              <a:buNone/>
            </a:pPr>
            <a:endParaRPr lang="ko-KR" altLang="en-US" sz="3500" dirty="0">
              <a:solidFill>
                <a:schemeClr val="tx1"/>
              </a:solidFill>
              <a:latin typeface="Microsoft JhengHei" panose="020B0604030504040204" pitchFamily="34" charset="-120"/>
              <a:ea typeface="돋움" charset="0"/>
            </a:endParaRPr>
          </a:p>
          <a:p>
            <a:pPr marL="0" indent="0" algn="l" latinLnBrk="0" hangingPunct="1">
              <a:lnSpc>
                <a:spcPct val="200000"/>
              </a:lnSpc>
              <a:buFontTx/>
              <a:buNone/>
            </a:pP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기존의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칸은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지운다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Row의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-1칸 0x00 </a:t>
            </a:r>
            <a:endParaRPr lang="ko-KR" altLang="en-US" sz="3500" dirty="0">
              <a:latin typeface="Microsoft JhengHei" panose="020B0604030504040204" pitchFamily="34" charset="-120"/>
              <a:ea typeface="돋움" charset="0"/>
            </a:endParaRPr>
          </a:p>
          <a:p>
            <a:pPr marL="0" indent="0" algn="l" latinLnBrk="0" hangingPunct="1">
              <a:lnSpc>
                <a:spcPct val="200000"/>
              </a:lnSpc>
              <a:buFontTx/>
              <a:buNone/>
            </a:pPr>
            <a:endParaRPr lang="ko-KR" altLang="en-US" sz="2400" dirty="0">
              <a:latin typeface="돋움" charset="0"/>
              <a:ea typeface="돋움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473" y="2757394"/>
            <a:ext cx="743054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7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 noGrp="1"/>
          </p:cNvSpPr>
          <p:nvPr>
            <p:ph type="title"/>
          </p:nvPr>
        </p:nvSpPr>
        <p:spPr>
          <a:xfrm>
            <a:off x="316234" y="-259715"/>
            <a:ext cx="9726295" cy="19392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b="1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LCD</a:t>
            </a:r>
            <a:r>
              <a:rPr lang="ko-KR" altLang="en-US" b="1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4400" b="1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디스플레이를</a:t>
            </a:r>
            <a:r>
              <a:rPr lang="ko-KR" altLang="en-US" b="1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이용한 퐁 게임</a:t>
            </a:r>
            <a:endParaRPr lang="ko-KR" altLang="en-US" b="1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84" y="1679575"/>
            <a:ext cx="8645854" cy="4556242"/>
          </a:xfrm>
        </p:spPr>
      </p:pic>
    </p:spTree>
    <p:extLst>
      <p:ext uri="{BB962C8B-B14F-4D97-AF65-F5344CB8AC3E}">
        <p14:creationId xmlns:p14="http://schemas.microsoft.com/office/powerpoint/2010/main" val="427147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16229" y="-259715"/>
            <a:ext cx="9726931" cy="19399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인공지능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smtClean="0">
                <a:latin typeface="Adobe 고딕 Std B" pitchFamily="34" charset="-127"/>
                <a:ea typeface="Adobe 고딕 Std B" pitchFamily="34" charset="-127"/>
              </a:rPr>
              <a:t>바</a:t>
            </a:r>
            <a:r>
              <a:rPr lang="en-US" sz="4400" b="1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 smtClean="0">
                <a:latin typeface="Adobe 고딕 Std B" pitchFamily="34" charset="-127"/>
                <a:ea typeface="Adobe 고딕 Std B" pitchFamily="34" charset="-127"/>
              </a:rPr>
              <a:t>알고리즘</a:t>
            </a:r>
            <a:endParaRPr lang="ko-KR" altLang="en-US" sz="4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" name="그림 35" descr="/temp/fImage17577158362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5" y="1503680"/>
            <a:ext cx="3658235" cy="436308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  <p:pic>
        <p:nvPicPr>
          <p:cNvPr id="5" name="그림 38" descr="/temp/fImage1967516145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83" y="1514478"/>
            <a:ext cx="3877311" cy="4553585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  <p:pic>
        <p:nvPicPr>
          <p:cNvPr id="6" name="그림 46" descr="/temp/fImage15667163905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36"/>
          <a:stretch>
            <a:fillRect/>
          </a:stretch>
        </p:blipFill>
        <p:spPr>
          <a:xfrm>
            <a:off x="4305304" y="1501140"/>
            <a:ext cx="3562985" cy="1896110"/>
          </a:xfrm>
          <a:prstGeom prst="rect">
            <a:avLst/>
          </a:pr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373177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16229" y="-259715"/>
            <a:ext cx="9726931" cy="19399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플레이어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smtClean="0">
                <a:latin typeface="Adobe 고딕 Std B" pitchFamily="34" charset="-127"/>
                <a:ea typeface="Adobe 고딕 Std B" pitchFamily="34" charset="-127"/>
              </a:rPr>
              <a:t>바</a:t>
            </a:r>
            <a:r>
              <a:rPr lang="en-US" sz="4400" b="1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 smtClean="0">
                <a:latin typeface="Adobe 고딕 Std B" pitchFamily="34" charset="-127"/>
                <a:ea typeface="Adobe 고딕 Std B" pitchFamily="34" charset="-127"/>
              </a:rPr>
              <a:t>알고리즘</a:t>
            </a:r>
            <a:endParaRPr lang="ko-KR" altLang="en-US" sz="4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229902" y="1173774"/>
            <a:ext cx="11880211" cy="5465862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l" latinLnBrk="0" hangingPunct="1">
              <a:lnSpc>
                <a:spcPct val="200000"/>
              </a:lnSpc>
              <a:buFontTx/>
              <a:buNone/>
            </a:pP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sz="35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-US" sz="35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ko-KR" altLang="en-US" sz="35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스위치에 따라 바의 </a:t>
            </a:r>
            <a:r>
              <a:rPr lang="en-US" altLang="ko-KR" sz="35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Row </a:t>
            </a:r>
            <a:r>
              <a:rPr lang="ko-KR" altLang="en-US" sz="35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가감</a:t>
            </a:r>
            <a:r>
              <a:rPr lang="en-US" altLang="ko-KR" sz="35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ko-KR" altLang="en-US" sz="35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위</a:t>
            </a:r>
            <a:r>
              <a:rPr lang="en-US" altLang="ko-KR" sz="35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ko-KR" altLang="en-US" sz="35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아래로 움직임</a:t>
            </a:r>
            <a:r>
              <a:rPr lang="en-US" altLang="ko-KR" sz="3500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3500" dirty="0">
              <a:latin typeface="Microsoft JhengHei" panose="020B0604030504040204" pitchFamily="34" charset="-120"/>
            </a:endParaRPr>
          </a:p>
          <a:p>
            <a:pPr marL="0" indent="0" algn="l" latinLnBrk="0" hangingPunct="1">
              <a:lnSpc>
                <a:spcPct val="200000"/>
              </a:lnSpc>
              <a:buFontTx/>
              <a:buNone/>
            </a:pPr>
            <a:endParaRPr lang="ko-KR" altLang="en-US" sz="3500" dirty="0">
              <a:solidFill>
                <a:schemeClr val="tx1"/>
              </a:solidFill>
              <a:latin typeface="Microsoft JhengHei" panose="020B0604030504040204" pitchFamily="34" charset="-120"/>
            </a:endParaRPr>
          </a:p>
          <a:p>
            <a:pPr marL="0" indent="0" algn="l" latinLnBrk="0" hangingPunct="1">
              <a:lnSpc>
                <a:spcPct val="200000"/>
              </a:lnSpc>
              <a:buFontTx/>
              <a:buNone/>
            </a:pP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3칸짜리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바를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만들기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위해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Row</a:t>
            </a:r>
            <a:r>
              <a:rPr lang="ko-KR" altLang="en-US" sz="35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의 </a:t>
            </a:r>
            <a:r>
              <a:rPr lang="en-US" altLang="ko-KR" sz="35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+0,</a:t>
            </a:r>
            <a:r>
              <a:rPr sz="35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1,+2 칸 0x02</a:t>
            </a:r>
            <a:endParaRPr lang="ko-KR" altLang="en-US" sz="3500" dirty="0">
              <a:latin typeface="Microsoft JhengHei" panose="020B0604030504040204" pitchFamily="34" charset="-120"/>
              <a:ea typeface="돋움" charset="0"/>
            </a:endParaRPr>
          </a:p>
          <a:p>
            <a:pPr marL="0" indent="0" algn="l" latinLnBrk="0" hangingPunct="1">
              <a:lnSpc>
                <a:spcPct val="200000"/>
              </a:lnSpc>
              <a:buFontTx/>
              <a:buNone/>
            </a:pPr>
            <a:endParaRPr lang="ko-KR" altLang="en-US" sz="3500" dirty="0">
              <a:solidFill>
                <a:schemeClr val="tx1"/>
              </a:solidFill>
              <a:latin typeface="Microsoft JhengHei" panose="020B0604030504040204" pitchFamily="34" charset="-120"/>
              <a:ea typeface="돋움" charset="0"/>
            </a:endParaRPr>
          </a:p>
          <a:p>
            <a:pPr marL="0" indent="0" algn="l" latinLnBrk="0" hangingPunct="1">
              <a:lnSpc>
                <a:spcPct val="200000"/>
              </a:lnSpc>
              <a:buFontTx/>
              <a:buNone/>
            </a:pP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기존의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칸은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지운다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Row의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-1칸 0x00 </a:t>
            </a:r>
            <a:endParaRPr lang="ko-KR" altLang="en-US" sz="3500" dirty="0">
              <a:latin typeface="Microsoft JhengHei" panose="020B0604030504040204" pitchFamily="34" charset="-120"/>
              <a:ea typeface="돋움" charset="0"/>
            </a:endParaRPr>
          </a:p>
          <a:p>
            <a:pPr marL="0" indent="0" algn="l" latinLnBrk="0" hangingPunct="1">
              <a:lnSpc>
                <a:spcPct val="200000"/>
              </a:lnSpc>
              <a:buFontTx/>
              <a:buNone/>
            </a:pPr>
            <a:endParaRPr lang="ko-KR" altLang="en-US" sz="2400" dirty="0"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2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16234" y="-259715"/>
            <a:ext cx="9726295" cy="19392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배열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사용시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주의점</a:t>
            </a:r>
            <a:endParaRPr lang="ko-KR" altLang="en-US" sz="4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91" y="1679575"/>
            <a:ext cx="4798289" cy="468670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09358" y="6366277"/>
            <a:ext cx="6909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그림 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http</a:t>
            </a:r>
            <a:r>
              <a:rPr lang="ko-KR" altLang="en-US" dirty="0"/>
              <a:t>://www.tcpschool.com/c/c_array_oneDimensional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711" y="1679575"/>
            <a:ext cx="4798289" cy="46867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41826" y="1595120"/>
            <a:ext cx="58177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[2]</a:t>
            </a:r>
            <a:endParaRPr lang="ko-KR" altLang="en-US" sz="3200" dirty="0"/>
          </a:p>
        </p:txBody>
      </p:sp>
      <p:sp>
        <p:nvSpPr>
          <p:cNvPr id="14" name="Rect 0"/>
          <p:cNvSpPr>
            <a:spLocks/>
          </p:cNvSpPr>
          <p:nvPr/>
        </p:nvSpPr>
        <p:spPr>
          <a:xfrm>
            <a:off x="6377710" y="4836160"/>
            <a:ext cx="4717009" cy="1361440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HY신명조" charset="0"/>
              <a:ea typeface="HY신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8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16234" y="-259715"/>
            <a:ext cx="9726295" cy="19392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배열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사용시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주의점</a:t>
            </a:r>
            <a:endParaRPr lang="ko-KR" altLang="en-US" sz="4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25276" y="854395"/>
            <a:ext cx="3361049" cy="5821681"/>
          </a:xfrm>
          <a:prstGeom prst="rect">
            <a:avLst/>
          </a:prstGeom>
          <a:noFill/>
        </p:spPr>
      </p:pic>
      <p:sp>
        <p:nvSpPr>
          <p:cNvPr id="5" name="Rect 0"/>
          <p:cNvSpPr>
            <a:spLocks/>
          </p:cNvSpPr>
          <p:nvPr/>
        </p:nvSpPr>
        <p:spPr>
          <a:xfrm>
            <a:off x="6172190" y="3548002"/>
            <a:ext cx="230151" cy="561710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HY신명조" charset="0"/>
              <a:ea typeface="HY신명조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95070" y="1443278"/>
            <a:ext cx="4798290" cy="4771157"/>
            <a:chOff x="6377710" y="1595120"/>
            <a:chExt cx="4798290" cy="477115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7711" y="1679575"/>
              <a:ext cx="4798289" cy="468670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441826" y="1595120"/>
              <a:ext cx="58177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/>
                <a:t>[2]</a:t>
              </a:r>
              <a:endParaRPr lang="ko-KR" altLang="en-US" sz="3200" dirty="0"/>
            </a:p>
          </p:txBody>
        </p:sp>
        <p:sp>
          <p:nvSpPr>
            <p:cNvPr id="12" name="Rect 0"/>
            <p:cNvSpPr>
              <a:spLocks/>
            </p:cNvSpPr>
            <p:nvPr/>
          </p:nvSpPr>
          <p:spPr>
            <a:xfrm>
              <a:off x="6377710" y="4836160"/>
              <a:ext cx="4717009" cy="1361440"/>
            </a:xfrm>
            <a:prstGeom prst="rect">
              <a:avLst/>
            </a:prstGeom>
            <a:noFill/>
            <a:ln w="57150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HY신명조" charset="0"/>
                <a:ea typeface="HY신명조" charset="0"/>
              </a:endParaRPr>
            </a:p>
          </p:txBody>
        </p:sp>
      </p:grpSp>
      <p:cxnSp>
        <p:nvCxnSpPr>
          <p:cNvPr id="13" name="꺾인 연결선 12"/>
          <p:cNvCxnSpPr>
            <a:stCxn id="5" idx="2"/>
            <a:endCxn id="12" idx="3"/>
          </p:cNvCxnSpPr>
          <p:nvPr/>
        </p:nvCxnSpPr>
        <p:spPr>
          <a:xfrm rot="5400000">
            <a:off x="5122010" y="4199782"/>
            <a:ext cx="1255326" cy="1075187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67680" y="556768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/>
              <a:t>원인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2457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16234" y="-259715"/>
            <a:ext cx="9726295" cy="19392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배열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사용시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주의점</a:t>
            </a:r>
            <a:endParaRPr lang="ko-KR" altLang="en-US" sz="4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>
            <a:off x="321309" y="1840870"/>
            <a:ext cx="12353291" cy="184721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Bar_1p_Top[8]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선언</a:t>
            </a:r>
            <a:endParaRPr lang="ko-KR" altLang="en-US" sz="3500" dirty="0">
              <a:latin typeface="Microsoft JhengHei" panose="020B0604030504040204" pitchFamily="34" charset="-120"/>
              <a:ea typeface="돋움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3500" dirty="0">
              <a:latin typeface="Microsoft JhengHei" panose="020B0604030504040204" pitchFamily="34" charset="-120"/>
              <a:ea typeface="돋움" charset="0"/>
            </a:endParaRPr>
          </a:p>
          <a:p>
            <a:pPr marL="0" indent="0" latinLnBrk="0" hangingPunct="1">
              <a:buFontTx/>
              <a:buNone/>
            </a:pP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Bar_1p_Top[Bar_Center_1p+2]=0x10;</a:t>
            </a:r>
            <a:endParaRPr lang="ko-KR" altLang="en-US" sz="3500" dirty="0">
              <a:latin typeface="Microsoft JhengHei" panose="020B0604030504040204" pitchFamily="34" charset="-120"/>
              <a:ea typeface="HY신명조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>
            <a:off x="306705" y="4702181"/>
            <a:ext cx="12353291" cy="1847215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 hangingPunct="1">
              <a:buFontTx/>
              <a:buNone/>
            </a:pP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만약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Bar_Center_1p = 7 일 때</a:t>
            </a:r>
            <a:endParaRPr lang="ko-KR" altLang="en-US" sz="3500" dirty="0">
              <a:latin typeface="Microsoft JhengHei" panose="020B0604030504040204" pitchFamily="34" charset="-120"/>
              <a:ea typeface="돋움" charset="0"/>
            </a:endParaRPr>
          </a:p>
          <a:p>
            <a:pPr marL="0" indent="0" latinLnBrk="0" hangingPunct="1">
              <a:buFontTx/>
              <a:buNone/>
            </a:pPr>
            <a:endParaRPr lang="ko-KR" altLang="en-US" sz="3500" dirty="0">
              <a:latin typeface="Microsoft JhengHei" panose="020B0604030504040204" pitchFamily="34" charset="-120"/>
              <a:ea typeface="돋움" charset="0"/>
            </a:endParaRPr>
          </a:p>
          <a:p>
            <a:pPr marL="0" indent="0" latinLnBrk="0" hangingPunct="1">
              <a:buFontTx/>
              <a:buNone/>
            </a:pP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Bar_1p_Top[9]=0x10	(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선언되지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않는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배열</a:t>
            </a:r>
            <a:r>
              <a:rPr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ko-KR" altLang="en-US" sz="3500" dirty="0">
              <a:latin typeface="Microsoft JhengHei" panose="020B0604030504040204" pitchFamily="34" charset="-12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9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16234" y="-259715"/>
            <a:ext cx="9726295" cy="19392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배열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사용시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주의점</a:t>
            </a:r>
            <a:endParaRPr lang="ko-KR" altLang="en-US" sz="4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311785" y="1676400"/>
            <a:ext cx="12353290" cy="553720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 hangingPunct="1">
              <a:lnSpc>
                <a:spcPct val="150000"/>
              </a:lnSpc>
              <a:buFontTx/>
              <a:buNone/>
            </a:pPr>
            <a:r>
              <a:rPr sz="4000" dirty="0">
                <a:latin typeface="돋움" charset="0"/>
                <a:ea typeface="돋움" charset="0"/>
              </a:rPr>
              <a:t>if(Bar_Center_1p+2&lt;8) </a:t>
            </a:r>
            <a:endParaRPr lang="ko-KR" altLang="en-US" sz="4000" dirty="0">
              <a:latin typeface="돋움" charset="0"/>
              <a:ea typeface="돋움" charset="0"/>
            </a:endParaRPr>
          </a:p>
          <a:p>
            <a:pPr marL="0" indent="0" latinLnBrk="0" hangingPunct="1">
              <a:lnSpc>
                <a:spcPct val="150000"/>
              </a:lnSpc>
              <a:buFontTx/>
              <a:buNone/>
            </a:pPr>
            <a:r>
              <a:rPr lang="en-US" sz="4000" dirty="0">
                <a:latin typeface="돋움" charset="0"/>
                <a:ea typeface="돋움" charset="0"/>
              </a:rPr>
              <a:t> </a:t>
            </a:r>
            <a:r>
              <a:rPr lang="en-US" sz="4000" dirty="0" smtClean="0">
                <a:latin typeface="돋움" charset="0"/>
                <a:ea typeface="돋움" charset="0"/>
              </a:rPr>
              <a:t>   </a:t>
            </a:r>
            <a:r>
              <a:rPr sz="4000" dirty="0" smtClean="0">
                <a:latin typeface="돋움" charset="0"/>
                <a:ea typeface="돋움" charset="0"/>
              </a:rPr>
              <a:t>if(Bar_Center_1p+2</a:t>
            </a:r>
            <a:r>
              <a:rPr sz="4000" dirty="0">
                <a:latin typeface="돋움" charset="0"/>
                <a:ea typeface="돋움" charset="0"/>
              </a:rPr>
              <a:t>&gt;=0)</a:t>
            </a:r>
            <a:endParaRPr lang="ko-KR" altLang="en-US" sz="4000" dirty="0">
              <a:latin typeface="돋움" charset="0"/>
              <a:ea typeface="돋움" charset="0"/>
            </a:endParaRPr>
          </a:p>
          <a:p>
            <a:pPr marL="0" indent="0" latinLnBrk="0" hangingPunct="1">
              <a:lnSpc>
                <a:spcPct val="150000"/>
              </a:lnSpc>
              <a:buFontTx/>
              <a:buNone/>
            </a:pPr>
            <a:r>
              <a:rPr lang="en-US" sz="4000" dirty="0">
                <a:latin typeface="돋움" charset="0"/>
                <a:ea typeface="돋움" charset="0"/>
              </a:rPr>
              <a:t> </a:t>
            </a:r>
            <a:r>
              <a:rPr lang="en-US" sz="4000" dirty="0" smtClean="0">
                <a:latin typeface="돋움" charset="0"/>
                <a:ea typeface="돋움" charset="0"/>
              </a:rPr>
              <a:t>       </a:t>
            </a:r>
            <a:r>
              <a:rPr sz="4000" dirty="0" smtClean="0">
                <a:latin typeface="돋움" charset="0"/>
                <a:ea typeface="돋움" charset="0"/>
              </a:rPr>
              <a:t>Bar_1p_Top[Bar_Center_1p+2</a:t>
            </a:r>
            <a:r>
              <a:rPr sz="4000" dirty="0">
                <a:latin typeface="돋움" charset="0"/>
                <a:ea typeface="돋움" charset="0"/>
              </a:rPr>
              <a:t>]=0x10</a:t>
            </a:r>
            <a:endParaRPr lang="ko-KR" altLang="en-US" sz="4000" dirty="0">
              <a:latin typeface="돋움" charset="0"/>
              <a:ea typeface="돋움" charset="0"/>
            </a:endParaRPr>
          </a:p>
          <a:p>
            <a:pPr marL="0" indent="0" latinLnBrk="0" hangingPunct="1">
              <a:lnSpc>
                <a:spcPct val="150000"/>
              </a:lnSpc>
              <a:buFontTx/>
              <a:buNone/>
            </a:pPr>
            <a:endParaRPr lang="ko-KR" altLang="en-US" sz="4000" dirty="0">
              <a:latin typeface="돋움" charset="0"/>
              <a:ea typeface="돋움" charset="0"/>
            </a:endParaRPr>
          </a:p>
          <a:p>
            <a:pPr marL="0" indent="0" latinLnBrk="0" hangingPunct="1">
              <a:lnSpc>
                <a:spcPct val="150000"/>
              </a:lnSpc>
              <a:buFontTx/>
              <a:buNone/>
            </a:pPr>
            <a:r>
              <a:rPr lang="ko-KR" altLang="en-US" sz="4000" dirty="0" smtClean="0">
                <a:latin typeface="돋움" charset="0"/>
                <a:ea typeface="돋움" charset="0"/>
              </a:rPr>
              <a:t>배열의 </a:t>
            </a:r>
            <a:r>
              <a:rPr sz="4000" dirty="0" err="1" smtClean="0">
                <a:solidFill>
                  <a:srgbClr val="FF0000"/>
                </a:solidFill>
                <a:latin typeface="돋움" charset="0"/>
                <a:ea typeface="돋움" charset="0"/>
              </a:rPr>
              <a:t>범위를</a:t>
            </a:r>
            <a:r>
              <a:rPr sz="4000" dirty="0" smtClean="0">
                <a:solidFill>
                  <a:srgbClr val="FF0000"/>
                </a:solidFill>
                <a:latin typeface="돋움" charset="0"/>
                <a:ea typeface="돋움" charset="0"/>
              </a:rPr>
              <a:t> </a:t>
            </a:r>
            <a:r>
              <a:rPr sz="4000" dirty="0" err="1">
                <a:solidFill>
                  <a:srgbClr val="FF0000"/>
                </a:solidFill>
                <a:latin typeface="돋움" charset="0"/>
                <a:ea typeface="돋움" charset="0"/>
              </a:rPr>
              <a:t>제한</a:t>
            </a:r>
            <a:r>
              <a:rPr sz="4000" dirty="0" err="1">
                <a:latin typeface="돋움" charset="0"/>
                <a:ea typeface="돋움" charset="0"/>
              </a:rPr>
              <a:t>하여</a:t>
            </a:r>
            <a:r>
              <a:rPr sz="4000" dirty="0">
                <a:latin typeface="돋움" charset="0"/>
                <a:ea typeface="돋움" charset="0"/>
              </a:rPr>
              <a:t> </a:t>
            </a:r>
            <a:r>
              <a:rPr sz="4000" dirty="0" err="1">
                <a:latin typeface="돋움" charset="0"/>
                <a:ea typeface="돋움" charset="0"/>
              </a:rPr>
              <a:t>이상</a:t>
            </a:r>
            <a:r>
              <a:rPr sz="4000" dirty="0">
                <a:latin typeface="돋움" charset="0"/>
                <a:ea typeface="돋움" charset="0"/>
              </a:rPr>
              <a:t> </a:t>
            </a:r>
            <a:r>
              <a:rPr sz="4000" dirty="0" err="1" smtClean="0">
                <a:latin typeface="돋움" charset="0"/>
                <a:ea typeface="돋움" charset="0"/>
              </a:rPr>
              <a:t>현상</a:t>
            </a:r>
            <a:r>
              <a:rPr lang="en-US" sz="4000" dirty="0" smtClean="0">
                <a:latin typeface="돋움" charset="0"/>
                <a:ea typeface="돋움" charset="0"/>
              </a:rPr>
              <a:t>(bug)</a:t>
            </a:r>
            <a:r>
              <a:rPr sz="4000" dirty="0" smtClean="0">
                <a:latin typeface="돋움" charset="0"/>
                <a:ea typeface="돋움" charset="0"/>
              </a:rPr>
              <a:t> </a:t>
            </a:r>
            <a:r>
              <a:rPr sz="4000" dirty="0" err="1">
                <a:latin typeface="돋움" charset="0"/>
                <a:ea typeface="돋움" charset="0"/>
              </a:rPr>
              <a:t>감소</a:t>
            </a:r>
            <a:endParaRPr lang="ko-KR" altLang="en-US" sz="4000" dirty="0">
              <a:latin typeface="돋움" charset="0"/>
              <a:ea typeface="돋움" charset="0"/>
            </a:endParaRPr>
          </a:p>
          <a:p>
            <a:pPr marL="0" indent="0" latinLnBrk="0" hangingPunct="1">
              <a:lnSpc>
                <a:spcPct val="150000"/>
              </a:lnSpc>
              <a:buFontTx/>
              <a:buNone/>
            </a:pPr>
            <a:endParaRPr lang="ko-KR" altLang="en-US" sz="4000" dirty="0"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47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16234" y="-259715"/>
            <a:ext cx="9726295" cy="19392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b="1" dirty="0" smtClean="0">
                <a:latin typeface="Adobe 고딕 Std B" pitchFamily="34" charset="-127"/>
                <a:ea typeface="Adobe 고딕 Std B" pitchFamily="34" charset="-127"/>
              </a:rPr>
              <a:t>전체 코드</a:t>
            </a:r>
            <a:endParaRPr lang="ko-KR" altLang="en-US" sz="4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" name="Rect 0"/>
          <p:cNvSpPr txBox="1">
            <a:spLocks/>
          </p:cNvSpPr>
          <p:nvPr/>
        </p:nvSpPr>
        <p:spPr>
          <a:xfrm>
            <a:off x="316234" y="1113966"/>
            <a:ext cx="12353290" cy="553720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4000" dirty="0" smtClean="0">
                <a:latin typeface="돋움" charset="0"/>
                <a:ea typeface="돋움" charset="0"/>
              </a:rPr>
              <a:t>코드 </a:t>
            </a:r>
            <a:r>
              <a:rPr lang="en-US" altLang="ko-KR" sz="4000" dirty="0" smtClean="0">
                <a:latin typeface="돋움" charset="0"/>
                <a:ea typeface="돋움" charset="0"/>
              </a:rPr>
              <a:t>: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err="1" smtClean="0">
                <a:latin typeface="+mn-ea"/>
              </a:rPr>
              <a:t>깃허브에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skyandI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검색 후 </a:t>
            </a:r>
            <a:r>
              <a:rPr lang="en-US" altLang="ko-KR" b="1" dirty="0" smtClean="0">
                <a:latin typeface="+mn-ea"/>
              </a:rPr>
              <a:t>Atmega2560 </a:t>
            </a:r>
            <a:r>
              <a:rPr lang="ko-KR" altLang="en-US" b="1" dirty="0" smtClean="0">
                <a:latin typeface="+mn-ea"/>
              </a:rPr>
              <a:t>에 </a:t>
            </a:r>
            <a:r>
              <a:rPr lang="en-US" altLang="ko-KR" b="1" dirty="0" err="1" smtClean="0">
                <a:latin typeface="+mn-ea"/>
              </a:rPr>
              <a:t>Project_Pong</a:t>
            </a:r>
            <a:r>
              <a:rPr lang="en-US" altLang="ko-KR" b="1" dirty="0" smtClean="0">
                <a:latin typeface="+mn-ea"/>
              </a:rPr>
              <a:t>) </a:t>
            </a:r>
          </a:p>
          <a:p>
            <a:pPr latinLnBrk="0">
              <a:lnSpc>
                <a:spcPct val="150000"/>
              </a:lnSpc>
            </a:pPr>
            <a:r>
              <a:rPr lang="en-US" altLang="ko-KR" sz="4000" dirty="0" smtClean="0">
                <a:latin typeface="돋움" charset="0"/>
                <a:ea typeface="돋움" charset="0"/>
                <a:hlinkClick r:id="rId2"/>
              </a:rPr>
              <a:t>https</a:t>
            </a:r>
            <a:r>
              <a:rPr lang="en-US" altLang="ko-KR" sz="4000" dirty="0">
                <a:latin typeface="돋움" charset="0"/>
                <a:ea typeface="돋움" charset="0"/>
                <a:hlinkClick r:id="rId2"/>
              </a:rPr>
              <a:t>://</a:t>
            </a:r>
            <a:r>
              <a:rPr lang="en-US" altLang="ko-KR" sz="4000" dirty="0" smtClean="0">
                <a:latin typeface="돋움" charset="0"/>
                <a:ea typeface="돋움" charset="0"/>
                <a:hlinkClick r:id="rId2"/>
              </a:rPr>
              <a:t>github.com/skyandI/Atmega2560/blob</a:t>
            </a:r>
          </a:p>
          <a:p>
            <a:pPr latinLnBrk="0">
              <a:lnSpc>
                <a:spcPct val="150000"/>
              </a:lnSpc>
            </a:pPr>
            <a:r>
              <a:rPr lang="en-US" altLang="ko-KR" sz="4000" dirty="0" smtClean="0">
                <a:latin typeface="돋움" charset="0"/>
                <a:ea typeface="돋움" charset="0"/>
                <a:hlinkClick r:id="rId2"/>
              </a:rPr>
              <a:t>/master/</a:t>
            </a:r>
            <a:r>
              <a:rPr lang="en-US" altLang="ko-KR" sz="4000" dirty="0" err="1" smtClean="0">
                <a:latin typeface="돋움" charset="0"/>
                <a:ea typeface="돋움" charset="0"/>
                <a:hlinkClick r:id="rId2"/>
              </a:rPr>
              <a:t>Project_Pong</a:t>
            </a:r>
            <a:r>
              <a:rPr lang="en-US" altLang="ko-KR" sz="4000" dirty="0" smtClean="0">
                <a:latin typeface="돋움" charset="0"/>
                <a:ea typeface="돋움" charset="0"/>
                <a:hlinkClick r:id="rId2"/>
              </a:rPr>
              <a:t>/</a:t>
            </a:r>
            <a:r>
              <a:rPr lang="en-US" altLang="ko-KR" sz="4000" dirty="0" err="1" smtClean="0">
                <a:latin typeface="돋움" charset="0"/>
                <a:ea typeface="돋움" charset="0"/>
                <a:hlinkClick r:id="rId2"/>
              </a:rPr>
              <a:t>Project_Pong.ino</a:t>
            </a:r>
            <a:endParaRPr lang="en-US" altLang="ko-KR" sz="4000" dirty="0" smtClean="0">
              <a:latin typeface="돋움" charset="0"/>
              <a:ea typeface="돋움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4000" dirty="0" smtClean="0">
              <a:latin typeface="돋움" charset="0"/>
              <a:ea typeface="돋움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4000" dirty="0" smtClean="0">
                <a:latin typeface="돋움" charset="0"/>
                <a:ea typeface="돋움" charset="0"/>
              </a:rPr>
              <a:t>유튜브 </a:t>
            </a:r>
            <a:r>
              <a:rPr lang="en-US" altLang="ko-KR" sz="4000" dirty="0" smtClean="0">
                <a:latin typeface="돋움" charset="0"/>
                <a:ea typeface="돋움" charset="0"/>
              </a:rPr>
              <a:t>: 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제목 </a:t>
            </a:r>
            <a:r>
              <a:rPr lang="en-US" altLang="ko-KR" b="1" dirty="0" smtClean="0">
                <a:latin typeface="+mn-ea"/>
              </a:rPr>
              <a:t>:</a:t>
            </a:r>
            <a:r>
              <a:rPr lang="ko-KR" altLang="en-US" b="1" dirty="0" err="1"/>
              <a:t>인덕대학교</a:t>
            </a:r>
            <a:r>
              <a:rPr lang="ko-KR" altLang="en-US" b="1" dirty="0"/>
              <a:t> </a:t>
            </a:r>
            <a:r>
              <a:rPr lang="ko-KR" altLang="en-US" b="1" dirty="0" err="1"/>
              <a:t>메카트로닉스과</a:t>
            </a:r>
            <a:r>
              <a:rPr lang="en-US" altLang="ko-KR" b="1" dirty="0"/>
              <a:t>, </a:t>
            </a:r>
            <a:r>
              <a:rPr lang="ko-KR" altLang="en-US" b="1" dirty="0"/>
              <a:t>지도교수</a:t>
            </a:r>
            <a:r>
              <a:rPr lang="en-US" altLang="ko-KR" b="1" dirty="0"/>
              <a:t>: </a:t>
            </a:r>
            <a:r>
              <a:rPr lang="ko-KR" altLang="en-US" b="1" dirty="0" err="1"/>
              <a:t>김종부</a:t>
            </a:r>
            <a:r>
              <a:rPr lang="en-US" altLang="ko-KR" b="1" dirty="0"/>
              <a:t>, </a:t>
            </a:r>
            <a:r>
              <a:rPr lang="ko-KR" altLang="en-US" b="1" dirty="0"/>
              <a:t>발명자</a:t>
            </a:r>
            <a:r>
              <a:rPr lang="en-US" altLang="ko-KR" b="1" dirty="0"/>
              <a:t>:</a:t>
            </a:r>
            <a:r>
              <a:rPr lang="ko-KR" altLang="en-US" b="1" dirty="0"/>
              <a:t>허정진</a:t>
            </a:r>
            <a:r>
              <a:rPr lang="en-US" altLang="ko-KR" b="1" dirty="0"/>
              <a:t>, </a:t>
            </a:r>
            <a:r>
              <a:rPr lang="ko-KR" altLang="en-US" b="1" dirty="0" smtClean="0"/>
              <a:t>김동길</a:t>
            </a:r>
            <a:endParaRPr lang="en-US" altLang="ko-KR" sz="4000" dirty="0" smtClean="0">
              <a:latin typeface="돋움" charset="0"/>
              <a:ea typeface="돋움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4000" dirty="0">
                <a:latin typeface="돋움" charset="0"/>
                <a:ea typeface="돋움" charset="0"/>
                <a:hlinkClick r:id="rId3"/>
              </a:rPr>
              <a:t>https://youtu.be/USbhqIdJDEY</a:t>
            </a:r>
            <a:endParaRPr lang="en-US" altLang="ko-KR" sz="4000" dirty="0" smtClean="0">
              <a:latin typeface="돋움" charset="0"/>
              <a:ea typeface="돋움" charset="0"/>
            </a:endParaRPr>
          </a:p>
          <a:p>
            <a:pPr latinLnBrk="0">
              <a:lnSpc>
                <a:spcPct val="150000"/>
              </a:lnSpc>
            </a:pPr>
            <a:endParaRPr lang="en-US" altLang="ko-KR" sz="4000" dirty="0"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6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 noGrp="1"/>
          </p:cNvSpPr>
          <p:nvPr>
            <p:ph type="title"/>
          </p:nvPr>
        </p:nvSpPr>
        <p:spPr>
          <a:xfrm>
            <a:off x="350353" y="-259715"/>
            <a:ext cx="9726295" cy="19392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r>
              <a:rPr lang="en-US" altLang="ko-KR" sz="4400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Lcd</a:t>
            </a:r>
            <a:r>
              <a:rPr lang="en-US" altLang="ko-KR" sz="4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4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디스플레이를 이용한 </a:t>
            </a:r>
            <a:r>
              <a:rPr lang="ko-KR" altLang="en-US" sz="44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퐁 게임</a:t>
            </a:r>
            <a:endParaRPr lang="ko-KR" altLang="en-US" sz="4400" b="1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26" y="1314887"/>
            <a:ext cx="10098157" cy="4996461"/>
          </a:xfrm>
        </p:spPr>
      </p:pic>
    </p:spTree>
    <p:extLst>
      <p:ext uri="{BB962C8B-B14F-4D97-AF65-F5344CB8AC3E}">
        <p14:creationId xmlns:p14="http://schemas.microsoft.com/office/powerpoint/2010/main" val="223976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 noGrp="1"/>
          </p:cNvSpPr>
          <p:nvPr>
            <p:ph type="title"/>
          </p:nvPr>
        </p:nvSpPr>
        <p:spPr>
          <a:xfrm>
            <a:off x="316234" y="-259715"/>
            <a:ext cx="9726295" cy="19392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b="1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프로젝트 영상</a:t>
            </a:r>
            <a:endParaRPr lang="ko-KR" altLang="en-US" b="1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6234" y="1679575"/>
            <a:ext cx="113215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4000" dirty="0">
                <a:latin typeface="돋움" charset="0"/>
                <a:ea typeface="돋움" charset="0"/>
              </a:rPr>
              <a:t>유튜브 </a:t>
            </a:r>
            <a:r>
              <a:rPr lang="en-US" altLang="ko-KR" sz="4000" dirty="0">
                <a:latin typeface="돋움" charset="0"/>
                <a:ea typeface="돋움" charset="0"/>
              </a:rPr>
              <a:t>: 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제목 </a:t>
            </a:r>
            <a:r>
              <a:rPr lang="en-US" altLang="ko-KR" b="1" dirty="0">
                <a:latin typeface="+mn-ea"/>
              </a:rPr>
              <a:t>:</a:t>
            </a:r>
            <a:r>
              <a:rPr lang="ko-KR" altLang="en-US" b="1" dirty="0" err="1"/>
              <a:t>인덕대학교</a:t>
            </a:r>
            <a:r>
              <a:rPr lang="ko-KR" altLang="en-US" b="1" dirty="0"/>
              <a:t> </a:t>
            </a:r>
            <a:r>
              <a:rPr lang="ko-KR" altLang="en-US" b="1" dirty="0" err="1"/>
              <a:t>메카트로닉스과</a:t>
            </a:r>
            <a:r>
              <a:rPr lang="en-US" altLang="ko-KR" b="1" dirty="0"/>
              <a:t>, </a:t>
            </a:r>
            <a:r>
              <a:rPr lang="ko-KR" altLang="en-US" b="1" dirty="0"/>
              <a:t>지도교수</a:t>
            </a:r>
            <a:r>
              <a:rPr lang="en-US" altLang="ko-KR" b="1" dirty="0"/>
              <a:t>: </a:t>
            </a:r>
            <a:r>
              <a:rPr lang="ko-KR" altLang="en-US" b="1" dirty="0" err="1"/>
              <a:t>김종부</a:t>
            </a:r>
            <a:r>
              <a:rPr lang="en-US" altLang="ko-KR" b="1" dirty="0"/>
              <a:t>, </a:t>
            </a:r>
            <a:r>
              <a:rPr lang="ko-KR" altLang="en-US" b="1" dirty="0"/>
              <a:t>발명자</a:t>
            </a:r>
            <a:r>
              <a:rPr lang="en-US" altLang="ko-KR" b="1" dirty="0"/>
              <a:t>:</a:t>
            </a:r>
            <a:r>
              <a:rPr lang="ko-KR" altLang="en-US" b="1" dirty="0" err="1"/>
              <a:t>허정진</a:t>
            </a:r>
            <a:r>
              <a:rPr lang="en-US" altLang="ko-KR" b="1" dirty="0"/>
              <a:t>, </a:t>
            </a:r>
            <a:r>
              <a:rPr lang="ko-KR" altLang="en-US" b="1" dirty="0"/>
              <a:t>김동길</a:t>
            </a:r>
            <a:endParaRPr lang="en-US" altLang="ko-KR" sz="4000" dirty="0">
              <a:latin typeface="돋움" charset="0"/>
              <a:ea typeface="돋움" charset="0"/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4000" dirty="0">
                <a:latin typeface="돋움" charset="0"/>
                <a:ea typeface="돋움" charset="0"/>
                <a:hlinkClick r:id="rId3"/>
              </a:rPr>
              <a:t>https://youtu.be/USbhqIdJDEY</a:t>
            </a:r>
            <a:endParaRPr lang="en-US" altLang="ko-KR" sz="4000" dirty="0"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 noGrp="1"/>
          </p:cNvSpPr>
          <p:nvPr>
            <p:ph type="title"/>
          </p:nvPr>
        </p:nvSpPr>
        <p:spPr>
          <a:xfrm>
            <a:off x="316234" y="-259715"/>
            <a:ext cx="9726295" cy="19392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b="1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기록 저장을 위한 </a:t>
            </a:r>
            <a:r>
              <a:rPr lang="en-US" altLang="ko-KR" b="1" dirty="0" err="1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eeprom</a:t>
            </a:r>
            <a:r>
              <a:rPr lang="en-US" altLang="ko-KR" b="1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사용</a:t>
            </a:r>
            <a:endParaRPr lang="ko-KR" altLang="en-US" b="1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83" y="1216272"/>
            <a:ext cx="9983593" cy="5563376"/>
          </a:xfrm>
          <a:prstGeom prst="rect">
            <a:avLst/>
          </a:prstGeom>
        </p:spPr>
      </p:pic>
      <p:sp>
        <p:nvSpPr>
          <p:cNvPr id="10" name="Rect 0"/>
          <p:cNvSpPr>
            <a:spLocks/>
          </p:cNvSpPr>
          <p:nvPr/>
        </p:nvSpPr>
        <p:spPr>
          <a:xfrm>
            <a:off x="7355840" y="2377440"/>
            <a:ext cx="914400" cy="3464559"/>
          </a:xfrm>
          <a:prstGeom prst="rect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HY신명조" charset="0"/>
              <a:ea typeface="HY신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16234" y="-259715"/>
            <a:ext cx="9726295" cy="19392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sz="4400" b="1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LCD </a:t>
            </a:r>
            <a:r>
              <a:rPr sz="4400" b="1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데이터</a:t>
            </a:r>
            <a:r>
              <a:rPr sz="4400" b="1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시트에</a:t>
            </a:r>
            <a:r>
              <a:rPr sz="4400" b="1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없는</a:t>
            </a:r>
            <a:r>
              <a:rPr sz="4400" b="1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문자</a:t>
            </a:r>
            <a:r>
              <a:rPr sz="4400" b="1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사용</a:t>
            </a:r>
            <a:endParaRPr lang="ko-KR" altLang="en-US" sz="4400" b="1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" name="텍스트 상자 21"/>
          <p:cNvSpPr txBox="1">
            <a:spLocks/>
          </p:cNvSpPr>
          <p:nvPr/>
        </p:nvSpPr>
        <p:spPr>
          <a:xfrm>
            <a:off x="397510" y="1564584"/>
            <a:ext cx="7710170" cy="10169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lnSpc>
                <a:spcPct val="150000"/>
              </a:lnSpc>
            </a:pPr>
            <a:r>
              <a:rPr sz="4000" dirty="0"/>
              <a:t>1셀당 5 X 8 의 </a:t>
            </a:r>
            <a:r>
              <a:rPr sz="4000" dirty="0" err="1"/>
              <a:t>작은</a:t>
            </a:r>
            <a:r>
              <a:rPr sz="4000" dirty="0"/>
              <a:t> </a:t>
            </a:r>
            <a:r>
              <a:rPr sz="4000" dirty="0" err="1"/>
              <a:t>셀들이</a:t>
            </a:r>
            <a:r>
              <a:rPr sz="4000" dirty="0"/>
              <a:t> </a:t>
            </a:r>
            <a:r>
              <a:rPr sz="4000" dirty="0" err="1"/>
              <a:t>존재</a:t>
            </a:r>
            <a:endParaRPr lang="ko-KR" altLang="en-US" sz="4000" dirty="0">
              <a:latin typeface="HY신명조" charset="0"/>
              <a:ea typeface="HY신명조" charset="0"/>
            </a:endParaRPr>
          </a:p>
        </p:txBody>
      </p:sp>
      <p:sp>
        <p:nvSpPr>
          <p:cNvPr id="7" name="텍스트 상자 24"/>
          <p:cNvSpPr txBox="1">
            <a:spLocks/>
          </p:cNvSpPr>
          <p:nvPr/>
        </p:nvSpPr>
        <p:spPr>
          <a:xfrm>
            <a:off x="394973" y="2978156"/>
            <a:ext cx="4572635" cy="368998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just" hangingPunct="1"/>
            <a:r>
              <a:rPr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byte smiley[8] </a:t>
            </a:r>
            <a:r>
              <a:rPr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={</a:t>
            </a:r>
            <a:endParaRPr lang="ko-KR" altLang="en-US" sz="2400" dirty="0">
              <a:latin typeface="Microsoft JhengHei" panose="020B0604030504040204" pitchFamily="34" charset="-120"/>
              <a:ea typeface="HY신명조" charset="0"/>
            </a:endParaRPr>
          </a:p>
          <a:p>
            <a:pPr marL="0" indent="0" algn="just" hangingPunct="1"/>
            <a:r>
              <a:rPr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B 00000,</a:t>
            </a:r>
            <a:endParaRPr lang="ko-KR" altLang="en-US" sz="2400" dirty="0">
              <a:latin typeface="Microsoft JhengHei" panose="020B0604030504040204" pitchFamily="34" charset="-120"/>
              <a:ea typeface="HY신명조" charset="0"/>
            </a:endParaRPr>
          </a:p>
          <a:p>
            <a:pPr marL="0" indent="0" algn="just" hangingPunct="1"/>
            <a:r>
              <a:rPr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B 10001,</a:t>
            </a:r>
            <a:endParaRPr lang="ko-KR" altLang="en-US" sz="2400" dirty="0">
              <a:latin typeface="Microsoft JhengHei" panose="020B0604030504040204" pitchFamily="34" charset="-120"/>
              <a:ea typeface="HY신명조" charset="0"/>
            </a:endParaRPr>
          </a:p>
          <a:p>
            <a:pPr marL="0" indent="0" algn="just" hangingPunct="1"/>
            <a:r>
              <a:rPr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B 00000,</a:t>
            </a:r>
            <a:endParaRPr lang="ko-KR" altLang="en-US" sz="2400" dirty="0">
              <a:latin typeface="Microsoft JhengHei" panose="020B0604030504040204" pitchFamily="34" charset="-120"/>
              <a:ea typeface="HY신명조" charset="0"/>
            </a:endParaRPr>
          </a:p>
          <a:p>
            <a:pPr marL="0" indent="0" algn="just" hangingPunct="1"/>
            <a:r>
              <a:rPr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B 00000,</a:t>
            </a:r>
            <a:endParaRPr lang="ko-KR" altLang="en-US" sz="2400" dirty="0">
              <a:latin typeface="Microsoft JhengHei" panose="020B0604030504040204" pitchFamily="34" charset="-120"/>
              <a:ea typeface="HY신명조" charset="0"/>
            </a:endParaRPr>
          </a:p>
          <a:p>
            <a:pPr marL="0" indent="0" algn="just" hangingPunct="1"/>
            <a:r>
              <a:rPr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B 10001,</a:t>
            </a:r>
            <a:endParaRPr lang="ko-KR" altLang="en-US" sz="2400" dirty="0">
              <a:latin typeface="Microsoft JhengHei" panose="020B0604030504040204" pitchFamily="34" charset="-120"/>
              <a:ea typeface="HY신명조" charset="0"/>
            </a:endParaRPr>
          </a:p>
          <a:p>
            <a:pPr marL="0" indent="0" algn="just" hangingPunct="1"/>
            <a:r>
              <a:rPr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B 01110,</a:t>
            </a:r>
            <a:endParaRPr lang="ko-KR" altLang="en-US" sz="2400" dirty="0">
              <a:latin typeface="Microsoft JhengHei" panose="020B0604030504040204" pitchFamily="34" charset="-120"/>
              <a:ea typeface="HY신명조" charset="0"/>
            </a:endParaRPr>
          </a:p>
          <a:p>
            <a:pPr marL="0" indent="0" algn="just" hangingPunct="1"/>
            <a:r>
              <a:rPr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B 00000,</a:t>
            </a:r>
            <a:endParaRPr lang="ko-KR" altLang="en-US" sz="2400" dirty="0">
              <a:latin typeface="Microsoft JhengHei" panose="020B0604030504040204" pitchFamily="34" charset="-120"/>
              <a:ea typeface="HY신명조" charset="0"/>
            </a:endParaRPr>
          </a:p>
          <a:p>
            <a:pPr marL="0" indent="0" algn="just" hangingPunct="1"/>
            <a:r>
              <a:rPr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24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 </a:t>
            </a:r>
            <a:r>
              <a:rPr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00000,</a:t>
            </a:r>
            <a:endParaRPr lang="ko-KR" altLang="en-US" sz="2400" dirty="0">
              <a:latin typeface="Microsoft JhengHei" panose="020B0604030504040204" pitchFamily="34" charset="-120"/>
              <a:ea typeface="HY신명조" charset="0"/>
            </a:endParaRPr>
          </a:p>
          <a:p>
            <a:pPr marL="0" indent="0" algn="just" hangingPunct="1"/>
            <a:r>
              <a:rPr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};</a:t>
            </a:r>
            <a:endParaRPr lang="ko-KR" altLang="en-US" sz="2400" dirty="0">
              <a:latin typeface="Microsoft JhengHei" panose="020B0604030504040204" pitchFamily="34" charset="-120"/>
              <a:ea typeface="HY신명조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187" y="2860182"/>
            <a:ext cx="5687219" cy="254353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623627" y="3665419"/>
            <a:ext cx="457200" cy="4665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23" descr="/temp/fImage164812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3048" y="1679575"/>
            <a:ext cx="2194560" cy="4023360"/>
          </a:xfrm>
          <a:prstGeom prst="rect">
            <a:avLst/>
          </a:prstGeom>
          <a:noFill/>
        </p:spPr>
      </p:pic>
      <p:sp>
        <p:nvSpPr>
          <p:cNvPr id="9" name="텍스트 상자 26"/>
          <p:cNvSpPr txBox="1">
            <a:spLocks/>
          </p:cNvSpPr>
          <p:nvPr/>
        </p:nvSpPr>
        <p:spPr>
          <a:xfrm>
            <a:off x="8970013" y="1764665"/>
            <a:ext cx="2145031" cy="393827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3200" dirty="0" smtClean="0">
                <a:latin typeface="HY신명조" charset="0"/>
                <a:ea typeface="HY신명조" charset="0"/>
              </a:rPr>
              <a:t>0 0 0 0 0</a:t>
            </a:r>
            <a:r>
              <a:rPr sz="3200" dirty="0">
                <a:latin typeface="HY신명조" charset="0"/>
                <a:ea typeface="HY신명조" charset="0"/>
              </a:rPr>
              <a:t>,</a:t>
            </a:r>
            <a:endParaRPr lang="ko-KR" altLang="en-US" sz="3200" dirty="0">
              <a:latin typeface="HY신명조" charset="0"/>
              <a:ea typeface="HY신명조" charset="0"/>
            </a:endParaRPr>
          </a:p>
          <a:p>
            <a:pPr marL="0" indent="0" algn="ctr" latinLnBrk="0" hangingPunct="1">
              <a:buFontTx/>
              <a:buNone/>
            </a:pPr>
            <a:r>
              <a:rPr sz="3200" dirty="0">
                <a:latin typeface="HY신명조" charset="0"/>
                <a:ea typeface="HY신명조" charset="0"/>
              </a:rPr>
              <a:t>1 </a:t>
            </a:r>
            <a:r>
              <a:rPr sz="3200" dirty="0" smtClean="0">
                <a:latin typeface="HY신명조" charset="0"/>
                <a:ea typeface="HY신명조" charset="0"/>
              </a:rPr>
              <a:t>0 0 0 1</a:t>
            </a:r>
            <a:r>
              <a:rPr sz="3200" dirty="0">
                <a:latin typeface="HY신명조" charset="0"/>
                <a:ea typeface="HY신명조" charset="0"/>
              </a:rPr>
              <a:t>,</a:t>
            </a:r>
            <a:endParaRPr lang="ko-KR" altLang="en-US" sz="3200" dirty="0">
              <a:latin typeface="HY신명조" charset="0"/>
              <a:ea typeface="HY신명조" charset="0"/>
            </a:endParaRPr>
          </a:p>
          <a:p>
            <a:pPr marL="0" indent="0" algn="ctr" latinLnBrk="0" hangingPunct="1">
              <a:buFontTx/>
              <a:buNone/>
            </a:pPr>
            <a:r>
              <a:rPr sz="3200" dirty="0">
                <a:latin typeface="HY신명조" charset="0"/>
                <a:ea typeface="HY신명조" charset="0"/>
              </a:rPr>
              <a:t>0 </a:t>
            </a:r>
            <a:r>
              <a:rPr sz="3200" dirty="0" smtClean="0">
                <a:latin typeface="HY신명조" charset="0"/>
                <a:ea typeface="HY신명조" charset="0"/>
              </a:rPr>
              <a:t>0 0 0 0</a:t>
            </a:r>
            <a:r>
              <a:rPr sz="3200" dirty="0">
                <a:latin typeface="HY신명조" charset="0"/>
                <a:ea typeface="HY신명조" charset="0"/>
              </a:rPr>
              <a:t>,</a:t>
            </a:r>
            <a:endParaRPr lang="ko-KR" altLang="en-US" sz="3200" dirty="0">
              <a:latin typeface="HY신명조" charset="0"/>
              <a:ea typeface="HY신명조" charset="0"/>
            </a:endParaRPr>
          </a:p>
          <a:p>
            <a:pPr marL="0" indent="0" algn="ctr" latinLnBrk="0" hangingPunct="1">
              <a:buFontTx/>
              <a:buNone/>
            </a:pPr>
            <a:r>
              <a:rPr sz="3200" dirty="0">
                <a:latin typeface="HY신명조" charset="0"/>
                <a:ea typeface="HY신명조" charset="0"/>
              </a:rPr>
              <a:t>0 </a:t>
            </a:r>
            <a:r>
              <a:rPr sz="3200" dirty="0" smtClean="0">
                <a:latin typeface="HY신명조" charset="0"/>
                <a:ea typeface="HY신명조" charset="0"/>
              </a:rPr>
              <a:t>0 0 0 0</a:t>
            </a:r>
            <a:r>
              <a:rPr sz="3200" dirty="0">
                <a:latin typeface="HY신명조" charset="0"/>
                <a:ea typeface="HY신명조" charset="0"/>
              </a:rPr>
              <a:t>,</a:t>
            </a:r>
            <a:endParaRPr lang="ko-KR" altLang="en-US" sz="3200" dirty="0">
              <a:latin typeface="HY신명조" charset="0"/>
              <a:ea typeface="HY신명조" charset="0"/>
            </a:endParaRPr>
          </a:p>
          <a:p>
            <a:pPr marL="0" indent="0" algn="ctr" latinLnBrk="0" hangingPunct="1">
              <a:buFontTx/>
              <a:buNone/>
            </a:pPr>
            <a:r>
              <a:rPr sz="3200" dirty="0">
                <a:latin typeface="HY신명조" charset="0"/>
                <a:ea typeface="HY신명조" charset="0"/>
              </a:rPr>
              <a:t>1 </a:t>
            </a:r>
            <a:r>
              <a:rPr sz="3200" dirty="0" smtClean="0">
                <a:latin typeface="HY신명조" charset="0"/>
                <a:ea typeface="HY신명조" charset="0"/>
              </a:rPr>
              <a:t>0 0 0 1</a:t>
            </a:r>
            <a:r>
              <a:rPr sz="3200" dirty="0">
                <a:latin typeface="HY신명조" charset="0"/>
                <a:ea typeface="HY신명조" charset="0"/>
              </a:rPr>
              <a:t>,</a:t>
            </a:r>
            <a:endParaRPr lang="ko-KR" altLang="en-US" sz="3200" dirty="0">
              <a:latin typeface="HY신명조" charset="0"/>
              <a:ea typeface="HY신명조" charset="0"/>
            </a:endParaRPr>
          </a:p>
          <a:p>
            <a:pPr marL="0" indent="0" algn="ctr" latinLnBrk="0" hangingPunct="1">
              <a:buFontTx/>
              <a:buNone/>
            </a:pPr>
            <a:r>
              <a:rPr sz="3200" dirty="0" smtClean="0">
                <a:latin typeface="HY신명조" charset="0"/>
                <a:ea typeface="HY신명조" charset="0"/>
              </a:rPr>
              <a:t>0</a:t>
            </a:r>
            <a:r>
              <a:rPr lang="en-US" sz="3200" dirty="0" smtClean="0">
                <a:latin typeface="HY신명조" charset="0"/>
                <a:ea typeface="HY신명조" charset="0"/>
              </a:rPr>
              <a:t> </a:t>
            </a:r>
            <a:r>
              <a:rPr sz="3200" dirty="0" smtClean="0">
                <a:latin typeface="HY신명조" charset="0"/>
                <a:ea typeface="HY신명조" charset="0"/>
              </a:rPr>
              <a:t>1 1 1 0</a:t>
            </a:r>
            <a:r>
              <a:rPr sz="3200" dirty="0">
                <a:latin typeface="HY신명조" charset="0"/>
                <a:ea typeface="HY신명조" charset="0"/>
              </a:rPr>
              <a:t>,</a:t>
            </a:r>
            <a:endParaRPr lang="ko-KR" altLang="en-US" sz="3200" dirty="0">
              <a:latin typeface="HY신명조" charset="0"/>
              <a:ea typeface="HY신명조" charset="0"/>
            </a:endParaRPr>
          </a:p>
          <a:p>
            <a:pPr marL="0" indent="0" algn="ctr" latinLnBrk="0" hangingPunct="1">
              <a:buFontTx/>
              <a:buNone/>
            </a:pPr>
            <a:r>
              <a:rPr sz="3200" dirty="0" smtClean="0">
                <a:latin typeface="HY신명조" charset="0"/>
                <a:ea typeface="HY신명조" charset="0"/>
              </a:rPr>
              <a:t>0</a:t>
            </a:r>
            <a:r>
              <a:rPr lang="en-US" sz="3200" dirty="0" smtClean="0">
                <a:latin typeface="HY신명조" charset="0"/>
                <a:ea typeface="HY신명조" charset="0"/>
              </a:rPr>
              <a:t> </a:t>
            </a:r>
            <a:r>
              <a:rPr sz="3200" dirty="0" smtClean="0">
                <a:latin typeface="HY신명조" charset="0"/>
                <a:ea typeface="HY신명조" charset="0"/>
              </a:rPr>
              <a:t>0 0 0 0</a:t>
            </a:r>
            <a:r>
              <a:rPr sz="3200" dirty="0">
                <a:latin typeface="HY신명조" charset="0"/>
                <a:ea typeface="HY신명조" charset="0"/>
              </a:rPr>
              <a:t>,</a:t>
            </a:r>
            <a:endParaRPr lang="ko-KR" altLang="en-US" sz="3200" dirty="0">
              <a:latin typeface="HY신명조" charset="0"/>
              <a:ea typeface="HY신명조" charset="0"/>
            </a:endParaRPr>
          </a:p>
          <a:p>
            <a:pPr marL="0" indent="0" algn="ctr" latinLnBrk="0" hangingPunct="1">
              <a:buFontTx/>
              <a:buNone/>
            </a:pPr>
            <a:r>
              <a:rPr sz="3200" dirty="0" smtClean="0">
                <a:latin typeface="HY신명조" charset="0"/>
                <a:ea typeface="HY신명조" charset="0"/>
              </a:rPr>
              <a:t>0</a:t>
            </a:r>
            <a:r>
              <a:rPr lang="en-US" sz="3200" dirty="0" smtClean="0">
                <a:latin typeface="HY신명조" charset="0"/>
                <a:ea typeface="HY신명조" charset="0"/>
              </a:rPr>
              <a:t> </a:t>
            </a:r>
            <a:r>
              <a:rPr sz="3200" dirty="0" smtClean="0">
                <a:latin typeface="HY신명조" charset="0"/>
                <a:ea typeface="HY신명조" charset="0"/>
              </a:rPr>
              <a:t>0 0</a:t>
            </a:r>
            <a:r>
              <a:rPr lang="en-US" sz="3200" dirty="0" smtClean="0">
                <a:latin typeface="HY신명조" charset="0"/>
                <a:ea typeface="HY신명조" charset="0"/>
              </a:rPr>
              <a:t> </a:t>
            </a:r>
            <a:r>
              <a:rPr sz="3200" dirty="0" smtClean="0">
                <a:latin typeface="HY신명조" charset="0"/>
                <a:ea typeface="HY신명조" charset="0"/>
              </a:rPr>
              <a:t>0 0</a:t>
            </a:r>
            <a:r>
              <a:rPr sz="3200" dirty="0">
                <a:latin typeface="HY신명조" charset="0"/>
                <a:ea typeface="HY신명조" charset="0"/>
              </a:rPr>
              <a:t>,</a:t>
            </a:r>
            <a:endParaRPr lang="ko-KR" altLang="en-US" sz="3200" dirty="0">
              <a:latin typeface="HY신명조" charset="0"/>
              <a:ea typeface="HY신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7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50625 -0.003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16229" y="-259715"/>
            <a:ext cx="9726931" cy="19399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sz="4400" b="1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LCD </a:t>
            </a:r>
            <a:r>
              <a:rPr sz="4400" b="1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데이터</a:t>
            </a:r>
            <a:r>
              <a:rPr sz="4400" b="1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시트에</a:t>
            </a:r>
            <a:r>
              <a:rPr sz="4400" b="1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없는</a:t>
            </a:r>
            <a:r>
              <a:rPr sz="4400" b="1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문자</a:t>
            </a:r>
            <a:r>
              <a:rPr sz="4400" b="1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사용</a:t>
            </a:r>
            <a:endParaRPr lang="ko-KR" altLang="en-US" sz="4400" b="1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" name="그림 3" descr="/temp/fImage20028107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4" y="1240678"/>
            <a:ext cx="6706235" cy="2972435"/>
          </a:xfrm>
          <a:prstGeom prst="rect">
            <a:avLst/>
          </a:prstGeom>
          <a:noFill/>
        </p:spPr>
      </p:pic>
      <p:pic>
        <p:nvPicPr>
          <p:cNvPr id="6" name="그림 4" descr="/temp/fImage13237108296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4" y="4505964"/>
            <a:ext cx="6069965" cy="2267585"/>
          </a:xfrm>
          <a:prstGeom prst="rect">
            <a:avLst/>
          </a:prstGeom>
          <a:noFill/>
        </p:spPr>
      </p:pic>
      <p:cxnSp>
        <p:nvCxnSpPr>
          <p:cNvPr id="7" name="도형 8"/>
          <p:cNvCxnSpPr/>
          <p:nvPr/>
        </p:nvCxnSpPr>
        <p:spPr>
          <a:xfrm>
            <a:off x="888365" y="3659511"/>
            <a:ext cx="2753360" cy="635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11"/>
          <p:cNvCxnSpPr/>
          <p:nvPr/>
        </p:nvCxnSpPr>
        <p:spPr>
          <a:xfrm>
            <a:off x="2216152" y="5548630"/>
            <a:ext cx="2652395" cy="6350"/>
          </a:xfrm>
          <a:prstGeom prst="line">
            <a:avLst/>
          </a:prstGeom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12"/>
          <p:cNvSpPr txBox="1">
            <a:spLocks/>
          </p:cNvSpPr>
          <p:nvPr/>
        </p:nvSpPr>
        <p:spPr>
          <a:xfrm>
            <a:off x="3940811" y="4027806"/>
            <a:ext cx="3329116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/>
            <a:r>
              <a:rPr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출처</a:t>
            </a:r>
            <a:r>
              <a:rPr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: </a:t>
            </a:r>
            <a:r>
              <a:rPr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아두이노</a:t>
            </a:r>
            <a:r>
              <a:rPr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공식</a:t>
            </a:r>
            <a:r>
              <a:rPr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홈페이지</a:t>
            </a:r>
            <a:endParaRPr lang="ko-KR" altLang="en-US" sz="1800" dirty="0">
              <a:latin typeface="Microsoft JhengHei" panose="020B0604030504040204" pitchFamily="34" charset="-120"/>
              <a:ea typeface="HY신명조" charset="0"/>
            </a:endParaRPr>
          </a:p>
        </p:txBody>
      </p:sp>
      <p:sp>
        <p:nvSpPr>
          <p:cNvPr id="11" name="텍스트 상자 15"/>
          <p:cNvSpPr txBox="1">
            <a:spLocks/>
          </p:cNvSpPr>
          <p:nvPr/>
        </p:nvSpPr>
        <p:spPr>
          <a:xfrm>
            <a:off x="7397988" y="1709837"/>
            <a:ext cx="3717925" cy="275838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sz="4000" dirty="0" err="1"/>
              <a:t>CreateChar</a:t>
            </a:r>
            <a:endParaRPr lang="ko-KR" altLang="en-US" sz="4000" dirty="0"/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sz="4000" dirty="0">
                <a:solidFill>
                  <a:srgbClr val="CC0000"/>
                </a:solidFill>
              </a:rPr>
              <a:t>8가지</a:t>
            </a:r>
            <a:r>
              <a:rPr sz="4000" dirty="0"/>
              <a:t>만 </a:t>
            </a:r>
            <a:endParaRPr lang="ko-KR" altLang="en-US" sz="4000" dirty="0"/>
          </a:p>
          <a:p>
            <a:pPr marL="0" indent="0" algn="l" latinLnBrk="0" hangingPunct="1">
              <a:lnSpc>
                <a:spcPct val="150000"/>
              </a:lnSpc>
              <a:buFontTx/>
              <a:buNone/>
            </a:pPr>
            <a:r>
              <a:rPr sz="4000" dirty="0" err="1"/>
              <a:t>출력</a:t>
            </a:r>
            <a:r>
              <a:rPr sz="4000" dirty="0"/>
              <a:t> </a:t>
            </a:r>
            <a:r>
              <a:rPr sz="4000" dirty="0" err="1" smtClean="0"/>
              <a:t>가능</a:t>
            </a:r>
            <a:endParaRPr lang="ko-KR" altLang="en-US" sz="4000" dirty="0"/>
          </a:p>
        </p:txBody>
      </p:sp>
      <p:sp>
        <p:nvSpPr>
          <p:cNvPr id="12" name="텍스트 상자 12"/>
          <p:cNvSpPr txBox="1">
            <a:spLocks/>
          </p:cNvSpPr>
          <p:nvPr/>
        </p:nvSpPr>
        <p:spPr>
          <a:xfrm>
            <a:off x="3940811" y="6049949"/>
            <a:ext cx="3439724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>
              <a:defRPr/>
            </a:pPr>
            <a:r>
              <a:rPr lang="ko-KR" altLang="en-US" dirty="0">
                <a:latin typeface="Microsoft JhengHei" panose="020B0604030504040204" pitchFamily="34" charset="-120"/>
              </a:rPr>
              <a:t>출처 </a:t>
            </a:r>
            <a:r>
              <a:rPr lang="en-US" altLang="ko-K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LCD</a:t>
            </a:r>
            <a:r>
              <a:rPr lang="ko-KR" altLang="en-US" dirty="0">
                <a:latin typeface="Microsoft JhengHei" panose="020B0604030504040204" pitchFamily="34" charset="-120"/>
              </a:rPr>
              <a:t>라이브러리 </a:t>
            </a:r>
            <a:r>
              <a:rPr lang="en-US" altLang="ko-K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-US" altLang="ko-KR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cpp</a:t>
            </a:r>
            <a:r>
              <a:rPr lang="ko-KR" altLang="en-US" dirty="0">
                <a:latin typeface="Microsoft JhengHei" panose="020B0604030504040204" pitchFamily="34" charset="-120"/>
              </a:rPr>
              <a:t> 파일</a:t>
            </a:r>
            <a:endParaRPr lang="ko-KR" altLang="en-US" dirty="0">
              <a:latin typeface="Microsoft JhengHei" panose="020B0604030504040204" pitchFamily="34" charset="-120"/>
              <a:ea typeface="HY신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5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16229" y="-259715"/>
            <a:ext cx="9726931" cy="19399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LCD </a:t>
            </a: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데이터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시트에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없는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문자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사용</a:t>
            </a:r>
            <a:endParaRPr lang="ko-KR" altLang="en-US" sz="4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텍스트 상자 19"/>
          <p:cNvSpPr txBox="1">
            <a:spLocks/>
          </p:cNvSpPr>
          <p:nvPr/>
        </p:nvSpPr>
        <p:spPr>
          <a:xfrm>
            <a:off x="311789" y="1562735"/>
            <a:ext cx="11670665" cy="5199380"/>
          </a:xfrm>
          <a:prstGeom prst="rect">
            <a:avLst/>
          </a:prstGeom>
          <a:noFill/>
        </p:spPr>
        <p:txBody>
          <a:bodyPr vert="horz" wrap="square" lIns="0" tIns="0" rIns="0" bIns="0" numCol="1" anchor="t">
            <a:noAutofit/>
          </a:bodyPr>
          <a:lstStyle/>
          <a:p>
            <a:pPr latinLnBrk="0">
              <a:lnSpc>
                <a:spcPct val="200000"/>
              </a:lnSpc>
            </a:pPr>
            <a:r>
              <a:rPr sz="35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 </a:t>
            </a:r>
            <a:r>
              <a:rPr sz="350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문자</a:t>
            </a:r>
            <a:r>
              <a:rPr sz="35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350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재정의</a:t>
            </a:r>
            <a:r>
              <a:rPr sz="3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endParaRPr lang="ko-KR" altLang="en-US" sz="3200" dirty="0">
              <a:solidFill>
                <a:prstClr val="black"/>
              </a:solidFill>
              <a:latin typeface="Microsoft JhengHei" panose="020B0604030504040204" pitchFamily="34" charset="-120"/>
              <a:ea typeface="돋움" charset="0"/>
            </a:endParaRPr>
          </a:p>
          <a:p>
            <a:pPr algn="just" latinLnBrk="0"/>
            <a:r>
              <a:rPr sz="24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sz="240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lcd.createChar</a:t>
            </a:r>
            <a:r>
              <a:rPr sz="24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(1,Bar_1p_Top);</a:t>
            </a:r>
            <a:endParaRPr lang="ko-KR" altLang="en-US" sz="2400" dirty="0">
              <a:solidFill>
                <a:prstClr val="black"/>
              </a:solidFill>
              <a:latin typeface="Microsoft JhengHei" panose="020B0604030504040204" pitchFamily="34" charset="-120"/>
              <a:ea typeface="HY신명조" charset="0"/>
            </a:endParaRPr>
          </a:p>
          <a:p>
            <a:pPr algn="just" latinLnBrk="0"/>
            <a:r>
              <a:rPr sz="24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sz="240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lcd.createChar</a:t>
            </a:r>
            <a:r>
              <a:rPr sz="24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(2,Bar_1p_Bottom);</a:t>
            </a:r>
            <a:endParaRPr lang="ko-KR" altLang="en-US" sz="2400" dirty="0">
              <a:solidFill>
                <a:prstClr val="black"/>
              </a:solidFill>
              <a:latin typeface="Microsoft JhengHei" panose="020B0604030504040204" pitchFamily="34" charset="-120"/>
              <a:ea typeface="HY신명조" charset="0"/>
            </a:endParaRPr>
          </a:p>
          <a:p>
            <a:pPr algn="just" latinLnBrk="0"/>
            <a:r>
              <a:rPr sz="24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sz="240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lcd.createChar</a:t>
            </a:r>
            <a:r>
              <a:rPr sz="24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(3,Bar_2p_Top);</a:t>
            </a:r>
            <a:endParaRPr lang="ko-KR" altLang="en-US" sz="2400" dirty="0">
              <a:solidFill>
                <a:prstClr val="black"/>
              </a:solidFill>
              <a:latin typeface="Microsoft JhengHei" panose="020B0604030504040204" pitchFamily="34" charset="-120"/>
              <a:ea typeface="HY신명조" charset="0"/>
            </a:endParaRPr>
          </a:p>
          <a:p>
            <a:pPr algn="just" latinLnBrk="0"/>
            <a:r>
              <a:rPr sz="24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sz="240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lcd.createChar</a:t>
            </a:r>
            <a:r>
              <a:rPr sz="24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(4,Bar_2p_Bottom);</a:t>
            </a:r>
            <a:r>
              <a:rPr sz="3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endParaRPr lang="ko-KR" altLang="en-US" sz="3200" dirty="0">
              <a:solidFill>
                <a:prstClr val="black"/>
              </a:solidFill>
              <a:latin typeface="Microsoft JhengHei" panose="020B0604030504040204" pitchFamily="34" charset="-120"/>
              <a:ea typeface="돋움" charset="0"/>
            </a:endParaRPr>
          </a:p>
          <a:p>
            <a:pPr algn="just" latinLnBrk="0"/>
            <a:r>
              <a:rPr sz="3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</a:t>
            </a:r>
            <a:endParaRPr lang="ko-KR" altLang="en-US" sz="3200" dirty="0">
              <a:solidFill>
                <a:prstClr val="black"/>
              </a:solidFill>
              <a:latin typeface="Microsoft JhengHei" panose="020B0604030504040204" pitchFamily="34" charset="-120"/>
              <a:ea typeface="HY신명조" charset="0"/>
            </a:endParaRPr>
          </a:p>
          <a:p>
            <a:pPr latinLnBrk="0">
              <a:lnSpc>
                <a:spcPct val="200000"/>
              </a:lnSpc>
            </a:pPr>
            <a:r>
              <a:rPr sz="35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 begin</a:t>
            </a:r>
            <a:r>
              <a:rPr sz="3500" dirty="0" smtClean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</a:t>
            </a:r>
            <a:r>
              <a:rPr lang="en-US" sz="3500" dirty="0" smtClean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2000" dirty="0" smtClean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</a:t>
            </a:r>
            <a:r>
              <a:rPr sz="200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begin을</a:t>
            </a:r>
            <a:r>
              <a:rPr sz="2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200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하지</a:t>
            </a:r>
            <a:r>
              <a:rPr sz="2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200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않을</a:t>
            </a:r>
            <a:r>
              <a:rPr sz="2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시 </a:t>
            </a:r>
            <a:r>
              <a:rPr sz="200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기존</a:t>
            </a:r>
            <a:r>
              <a:rPr sz="2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200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데이터</a:t>
            </a:r>
            <a:r>
              <a:rPr sz="20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sz="200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출력</a:t>
            </a:r>
            <a:r>
              <a:rPr sz="32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endParaRPr lang="ko-KR" altLang="en-US" sz="3200" dirty="0">
              <a:solidFill>
                <a:prstClr val="black"/>
              </a:solidFill>
              <a:latin typeface="Microsoft JhengHei" panose="020B0604030504040204" pitchFamily="34" charset="-120"/>
              <a:ea typeface="돋움" charset="0"/>
            </a:endParaRPr>
          </a:p>
          <a:p>
            <a:pPr latinLnBrk="0">
              <a:lnSpc>
                <a:spcPct val="200000"/>
              </a:lnSpc>
            </a:pPr>
            <a:r>
              <a:rPr sz="24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sz="2400" dirty="0" err="1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lcd.begin</a:t>
            </a:r>
            <a:r>
              <a:rPr sz="2400" dirty="0">
                <a:solidFill>
                  <a:prstClr val="black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(16,2);</a:t>
            </a:r>
            <a:endParaRPr lang="ko-KR" altLang="en-US" sz="2400" dirty="0">
              <a:solidFill>
                <a:prstClr val="black"/>
              </a:solidFill>
              <a:latin typeface="Microsoft JhengHei" panose="020B0604030504040204" pitchFamily="34" charset="-120"/>
              <a:ea typeface="HY신명조" charset="0"/>
            </a:endParaRPr>
          </a:p>
          <a:p>
            <a:pPr latinLnBrk="0">
              <a:lnSpc>
                <a:spcPct val="200000"/>
              </a:lnSpc>
            </a:pPr>
            <a:r>
              <a:rPr sz="2000" dirty="0">
                <a:solidFill>
                  <a:prstClr val="black"/>
                </a:solidFill>
                <a:latin typeface="돋움" charset="0"/>
                <a:ea typeface="돋움" charset="0"/>
              </a:rPr>
              <a:t>	</a:t>
            </a:r>
            <a:endParaRPr lang="ko-KR" altLang="en-US" sz="2000" dirty="0">
              <a:solidFill>
                <a:prstClr val="black"/>
              </a:solidFill>
              <a:latin typeface="HY신명조" charset="0"/>
              <a:ea typeface="HY신명조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16229" y="-259715"/>
            <a:ext cx="9726931" cy="19399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sz="4400" b="1" dirty="0" err="1">
                <a:latin typeface="Adobe 고딕 Std B" pitchFamily="34" charset="-127"/>
                <a:ea typeface="Adobe 고딕 Std B" pitchFamily="34" charset="-127"/>
              </a:rPr>
              <a:t>게임</a:t>
            </a:r>
            <a:r>
              <a:rPr sz="44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 smtClean="0">
                <a:latin typeface="Adobe 고딕 Std B" pitchFamily="34" charset="-127"/>
                <a:ea typeface="Adobe 고딕 Std B" pitchFamily="34" charset="-127"/>
              </a:rPr>
              <a:t>실패</a:t>
            </a:r>
            <a:r>
              <a:rPr lang="en-US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sz="4400" b="1" dirty="0" err="1" smtClean="0">
                <a:latin typeface="Adobe 고딕 Std B" pitchFamily="34" charset="-127"/>
                <a:ea typeface="Adobe 고딕 Std B" pitchFamily="34" charset="-127"/>
              </a:rPr>
              <a:t>알고리즘</a:t>
            </a:r>
            <a:endParaRPr lang="ko-KR" altLang="en-US" sz="4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40" y="2056307"/>
            <a:ext cx="5571363" cy="2506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3368" y="5110586"/>
            <a:ext cx="3318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6</a:t>
            </a:r>
            <a:r>
              <a:rPr lang="ko-KR" altLang="en-US" sz="3500" dirty="0">
                <a:latin typeface="돋움" panose="020B0600000101010101" pitchFamily="50" charset="-127"/>
                <a:ea typeface="돋움" panose="020B0600000101010101" pitchFamily="50" charset="-127"/>
              </a:rPr>
              <a:t>행</a:t>
            </a:r>
            <a:r>
              <a:rPr lang="ko-KR" altLang="en-US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값은 </a:t>
            </a:r>
            <a:r>
              <a:rPr lang="en-US" altLang="ko-KR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B11000(0x18)</a:t>
            </a:r>
            <a:endParaRPr lang="ko-KR" altLang="en-US" sz="35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900" y="2056306"/>
            <a:ext cx="5596663" cy="25062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900" y="4684788"/>
            <a:ext cx="1142388" cy="20211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45328" y="5110585"/>
            <a:ext cx="3318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6</a:t>
            </a:r>
            <a:r>
              <a:rPr lang="ko-KR" altLang="en-US" sz="3500" dirty="0">
                <a:latin typeface="돋움" panose="020B0600000101010101" pitchFamily="50" charset="-127"/>
                <a:ea typeface="돋움" panose="020B0600000101010101" pitchFamily="50" charset="-127"/>
              </a:rPr>
              <a:t>행</a:t>
            </a:r>
            <a:r>
              <a:rPr lang="ko-KR" altLang="en-US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값은 </a:t>
            </a:r>
            <a:r>
              <a:rPr lang="en-US" altLang="ko-KR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B01000(0x18)</a:t>
            </a:r>
            <a:endParaRPr lang="ko-KR" altLang="en-US" sz="35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5972432" y="1461155"/>
            <a:ext cx="46171" cy="524478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94747" y="1388636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성공</a:t>
            </a:r>
            <a:endParaRPr lang="ko-KR" altLang="en-US" sz="35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24057" y="1323274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실패</a:t>
            </a:r>
            <a:endParaRPr lang="ko-KR" altLang="en-US" sz="35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29" y="4713086"/>
            <a:ext cx="1142388" cy="19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646</Words>
  <Application>Microsoft Office PowerPoint</Application>
  <PresentationFormat>와이드스크린</PresentationFormat>
  <Paragraphs>144</Paragraphs>
  <Slides>26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Adobe 고딕 Std B</vt:lpstr>
      <vt:lpstr>HY신명조</vt:lpstr>
      <vt:lpstr>Microsoft JhengHei</vt:lpstr>
      <vt:lpstr>돋움</vt:lpstr>
      <vt:lpstr>맑은 고딕</vt:lpstr>
      <vt:lpstr>Arial</vt:lpstr>
      <vt:lpstr>Office 테마</vt:lpstr>
      <vt:lpstr>마이크로프로세서 응용프로젝트  팀 과제</vt:lpstr>
      <vt:lpstr>LCD 디스플레이를 이용한 퐁 게임</vt:lpstr>
      <vt:lpstr>Lcd 디스플레이를 이용한 퐁 게임</vt:lpstr>
      <vt:lpstr>프로젝트 영상</vt:lpstr>
      <vt:lpstr>기록 저장을 위한 eeprom 사용</vt:lpstr>
      <vt:lpstr>LCD 데이터 시트에 없는 문자 사용</vt:lpstr>
      <vt:lpstr>LCD 데이터 시트에 없는 문자 사용</vt:lpstr>
      <vt:lpstr>LCD 데이터 시트에 없는 문자 사용</vt:lpstr>
      <vt:lpstr>게임 실패 알고리즘</vt:lpstr>
      <vt:lpstr>게임 실패 알고리즘</vt:lpstr>
      <vt:lpstr>게임 실패 알고리즘</vt:lpstr>
      <vt:lpstr>공의 위치 알고리즘</vt:lpstr>
      <vt:lpstr>공의 위치(행) 알고리즘</vt:lpstr>
      <vt:lpstr>공의 위치(행) 알고리즘</vt:lpstr>
      <vt:lpstr>공의 위치(열) 알고리즘</vt:lpstr>
      <vt:lpstr>공의 위치(열) 알고리즘</vt:lpstr>
      <vt:lpstr>인공지능 바 알고리즘</vt:lpstr>
      <vt:lpstr>인공지능 바 알고리즘</vt:lpstr>
      <vt:lpstr>인공지능 바 알고리즘</vt:lpstr>
      <vt:lpstr>인공지능 바 알고리즘</vt:lpstr>
      <vt:lpstr>플레이어 바 알고리즘</vt:lpstr>
      <vt:lpstr>배열 사용시 주의점</vt:lpstr>
      <vt:lpstr>배열 사용시 주의점</vt:lpstr>
      <vt:lpstr>배열 사용시 주의점</vt:lpstr>
      <vt:lpstr>배열 사용시 주의점</vt:lpstr>
      <vt:lpstr>전체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마이크로프로세서 응용프로젝트 팀 과제</dc:title>
  <dc:creator>MECHA_학생</dc:creator>
  <cp:lastModifiedBy>허정진</cp:lastModifiedBy>
  <cp:revision>45</cp:revision>
  <dcterms:created xsi:type="dcterms:W3CDTF">2022-05-16T07:25:46Z</dcterms:created>
  <dcterms:modified xsi:type="dcterms:W3CDTF">2022-06-18T09:25:44Z</dcterms:modified>
</cp:coreProperties>
</file>