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85" r:id="rId3"/>
    <p:sldId id="286" r:id="rId4"/>
    <p:sldId id="262" r:id="rId5"/>
    <p:sldId id="259" r:id="rId6"/>
    <p:sldId id="303" r:id="rId7"/>
    <p:sldId id="304" r:id="rId8"/>
    <p:sldId id="302" r:id="rId9"/>
    <p:sldId id="289" r:id="rId10"/>
    <p:sldId id="290" r:id="rId11"/>
    <p:sldId id="308" r:id="rId12"/>
    <p:sldId id="309" r:id="rId13"/>
    <p:sldId id="306" r:id="rId14"/>
    <p:sldId id="291" r:id="rId15"/>
    <p:sldId id="292" r:id="rId16"/>
    <p:sldId id="296" r:id="rId17"/>
    <p:sldId id="297" r:id="rId18"/>
    <p:sldId id="293" r:id="rId19"/>
    <p:sldId id="294" r:id="rId20"/>
    <p:sldId id="295" r:id="rId21"/>
    <p:sldId id="300" r:id="rId22"/>
    <p:sldId id="307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80027-FF78-4BCF-A105-F2B5EFE12206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200C4-5BB1-471F-9E52-837D70EA1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83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200C4-5BB1-471F-9E52-837D70EA11D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65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78532D6-F226-4C5F-B121-81FB994A820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5D5B15D-2C57-4F4D-B9CA-F5CBB26A2F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2D6-F226-4C5F-B121-81FB994A820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B15D-2C57-4F4D-B9CA-F5CBB26A2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2D6-F226-4C5F-B121-81FB994A820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B15D-2C57-4F4D-B9CA-F5CBB26A2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78532D6-F226-4C5F-B121-81FB994A820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5D5B15D-2C57-4F4D-B9CA-F5CBB26A2F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78532D6-F226-4C5F-B121-81FB994A820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5D5B15D-2C57-4F4D-B9CA-F5CBB26A2F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2D6-F226-4C5F-B121-81FB994A820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B15D-2C57-4F4D-B9CA-F5CBB26A2F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2D6-F226-4C5F-B121-81FB994A820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B15D-2C57-4F4D-B9CA-F5CBB26A2F5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8532D6-F226-4C5F-B121-81FB994A820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5D5B15D-2C57-4F4D-B9CA-F5CBB26A2F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2D6-F226-4C5F-B121-81FB994A820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B15D-2C57-4F4D-B9CA-F5CBB26A2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78532D6-F226-4C5F-B121-81FB994A820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5D5B15D-2C57-4F4D-B9CA-F5CBB26A2F5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8532D6-F226-4C5F-B121-81FB994A820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5D5B15D-2C57-4F4D-B9CA-F5CBB26A2F5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78532D6-F226-4C5F-B121-81FB994A820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5D5B15D-2C57-4F4D-B9CA-F5CBB26A2F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223664"/>
            <a:ext cx="5943600" cy="79873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US" sz="2700" dirty="0"/>
              <a:t>Wind energy power prediction using machine learning</a:t>
            </a:r>
            <a:r>
              <a:rPr lang="en-US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5600" y="2916198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no: 14</a:t>
            </a:r>
          </a:p>
          <a:p>
            <a:r>
              <a:rPr lang="en-US" dirty="0"/>
              <a:t>Jyoti Vishwakarma</a:t>
            </a:r>
            <a:r>
              <a:rPr lang="en-IN" dirty="0"/>
              <a:t>_219320</a:t>
            </a:r>
          </a:p>
          <a:p>
            <a:r>
              <a:rPr lang="en-US" dirty="0"/>
              <a:t>Aniket Kamble_219321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51054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Mr. Prashant </a:t>
            </a:r>
            <a:r>
              <a:rPr lang="en-IN" b="1" dirty="0" err="1"/>
              <a:t>Karhale</a:t>
            </a:r>
            <a:r>
              <a:rPr lang="en-IN" b="1" dirty="0"/>
              <a:t>                         Mr. </a:t>
            </a:r>
            <a:r>
              <a:rPr lang="en-IN" b="1" dirty="0" err="1"/>
              <a:t>Akshay</a:t>
            </a:r>
            <a:r>
              <a:rPr lang="en-IN" b="1" dirty="0"/>
              <a:t> </a:t>
            </a:r>
            <a:r>
              <a:rPr lang="en-IN" b="1" dirty="0" err="1"/>
              <a:t>Tilekar</a:t>
            </a:r>
            <a:r>
              <a:rPr lang="en-IN" b="1" dirty="0"/>
              <a:t>                                                                                                                                      Centre Coordinator                                 Project Guide </a:t>
            </a:r>
            <a:endParaRPr lang="en-IN" dirty="0"/>
          </a:p>
        </p:txBody>
      </p:sp>
      <p:pic>
        <p:nvPicPr>
          <p:cNvPr id="5" name="Picture 4" descr="Institute for Advanced Computing and Software Development (IACSD)  Employees, Location, Alumni | LinkedIn">
            <a:extLst>
              <a:ext uri="{FF2B5EF4-FFF2-40B4-BE49-F238E27FC236}">
                <a16:creationId xmlns:a16="http://schemas.microsoft.com/office/drawing/2014/main" xmlns="" id="{CD98A876-8231-4D09-9C62-D72424135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4474"/>
            <a:ext cx="1012457" cy="1072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B7EA2A5-0B84-4E4B-BE39-993D414E9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3043"/>
            <a:ext cx="2303145" cy="553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326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Lstm</a:t>
            </a:r>
            <a:r>
              <a:rPr lang="en-US" dirty="0"/>
              <a:t>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a type of recurrent neural network</a:t>
            </a:r>
          </a:p>
          <a:p>
            <a:r>
              <a:rPr lang="en-US" dirty="0"/>
              <a:t>It is used for handling long term </a:t>
            </a:r>
            <a:r>
              <a:rPr lang="en-US" dirty="0" err="1"/>
              <a:t>dependancies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Lstm</a:t>
            </a:r>
            <a:r>
              <a:rPr lang="en-US" dirty="0"/>
              <a:t> neural networks remember the previous output and use for processing the current input</a:t>
            </a:r>
          </a:p>
          <a:p>
            <a:r>
              <a:rPr lang="en-US" dirty="0"/>
              <a:t>Here we use two </a:t>
            </a:r>
            <a:r>
              <a:rPr lang="en-US" dirty="0" err="1"/>
              <a:t>Lstm</a:t>
            </a:r>
            <a:r>
              <a:rPr lang="en-US" dirty="0"/>
              <a:t> models.</a:t>
            </a:r>
          </a:p>
          <a:p>
            <a:r>
              <a:rPr lang="en-US" dirty="0"/>
              <a:t>We give wind speed and wind direction as input each to both the models.</a:t>
            </a:r>
          </a:p>
          <a:p>
            <a:r>
              <a:rPr lang="en-US" dirty="0" err="1"/>
              <a:t>Lstm</a:t>
            </a:r>
            <a:r>
              <a:rPr lang="en-US" dirty="0"/>
              <a:t> models gives predicted wind speed and wind direction for the next 72 hours.</a:t>
            </a:r>
          </a:p>
          <a:p>
            <a:r>
              <a:rPr lang="en-US" dirty="0"/>
              <a:t>These predicted values are then given to the regression.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9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direction true vs predicted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776187"/>
            <a:ext cx="6601648" cy="416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6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speed true vs predicted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9770"/>
            <a:ext cx="6732682" cy="423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3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29155" y="2971800"/>
            <a:ext cx="6923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185933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Linear Regression is used to find a relationship between a dependent(y) and one or more independent(x) variables.</a:t>
            </a:r>
          </a:p>
          <a:p>
            <a:r>
              <a:rPr lang="en-US" dirty="0"/>
              <a:t>It shows how the value of dependent variable changes with respect to independent variable</a:t>
            </a:r>
          </a:p>
          <a:p>
            <a:r>
              <a:rPr lang="en-US" dirty="0"/>
              <a:t>While representing the relationship between dependent  and independent variable it provides a sloped straight line.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66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Linear Regression in Machine Learni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7467600" cy="582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45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tree structured classifier which contains nodes and branches.</a:t>
            </a:r>
          </a:p>
          <a:p>
            <a:r>
              <a:rPr lang="en-US" dirty="0"/>
              <a:t>It is used for getting possible solutions for the given problem.</a:t>
            </a:r>
          </a:p>
          <a:p>
            <a:r>
              <a:rPr lang="en-US" dirty="0"/>
              <a:t>Features of the dataset are represented by the internal nodes, decisions by the branches and outcome by the leaf nodes.</a:t>
            </a:r>
          </a:p>
          <a:p>
            <a:r>
              <a:rPr lang="en-US" dirty="0"/>
              <a:t>Decision tree splits itself based on the decision yes or no.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720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Decision Tree Classification Algorithm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17638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575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Random Forest is a classifier which is part of supervised learning.</a:t>
            </a:r>
          </a:p>
          <a:p>
            <a:r>
              <a:rPr lang="en-US" dirty="0"/>
              <a:t>It contains the list of decision trees which applied to the different subsets of the data</a:t>
            </a:r>
            <a:r>
              <a:rPr lang="en-IN" dirty="0"/>
              <a:t>.</a:t>
            </a:r>
          </a:p>
          <a:p>
            <a:r>
              <a:rPr lang="en-US" dirty="0"/>
              <a:t>The greater the decision trees  higher the accuracy.</a:t>
            </a:r>
          </a:p>
          <a:p>
            <a:r>
              <a:rPr lang="en-US" dirty="0"/>
              <a:t>It is based on ensemble learning </a:t>
            </a:r>
          </a:p>
        </p:txBody>
      </p:sp>
    </p:spTree>
    <p:extLst>
      <p:ext uri="{BB962C8B-B14F-4D97-AF65-F5344CB8AC3E}">
        <p14:creationId xmlns:p14="http://schemas.microsoft.com/office/powerpoint/2010/main" val="1220156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Random Forest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6629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54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276600"/>
            <a:ext cx="7467600" cy="1143000"/>
          </a:xfrm>
        </p:spPr>
        <p:txBody>
          <a:bodyPr>
            <a:normAutofit/>
          </a:bodyPr>
          <a:lstStyle/>
          <a:p>
            <a:r>
              <a:rPr lang="en-US" sz="66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93357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is a decision-tree-based ensemble learning algorithm that uses a gradient boosting.</a:t>
            </a:r>
          </a:p>
          <a:p>
            <a:r>
              <a:rPr lang="en-US" dirty="0"/>
              <a:t>Here we use decision trees in sequential manner.</a:t>
            </a:r>
          </a:p>
          <a:p>
            <a:r>
              <a:rPr lang="en-US" dirty="0"/>
              <a:t>While giving input to the decision tree we assign weight to each input.</a:t>
            </a:r>
          </a:p>
          <a:p>
            <a:r>
              <a:rPr lang="en-US" dirty="0"/>
              <a:t>Decision tree predicts the result.</a:t>
            </a:r>
          </a:p>
          <a:p>
            <a:r>
              <a:rPr lang="en-US" dirty="0"/>
              <a:t>If the prediction is wrong then the weight is increased and again given to the next decision tree.</a:t>
            </a:r>
          </a:p>
          <a:p>
            <a:r>
              <a:rPr lang="en-US" dirty="0"/>
              <a:t>The steps get repeated and we get strong and </a:t>
            </a:r>
            <a:r>
              <a:rPr lang="en-US"/>
              <a:t>precise ensemble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879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combines different machine learning models and the model with most accurate output is selected.</a:t>
            </a:r>
          </a:p>
          <a:p>
            <a:r>
              <a:rPr lang="en-US" dirty="0"/>
              <a:t>The primary principle behind the ensemble model is that a group of weak learners come together to form an active learner.</a:t>
            </a:r>
          </a:p>
          <a:p>
            <a:r>
              <a:rPr lang="en-US" dirty="0"/>
              <a:t>There are two techniques in ensemble learning.</a:t>
            </a:r>
          </a:p>
          <a:p>
            <a:r>
              <a:rPr lang="en-US" dirty="0"/>
              <a:t>      Bagging</a:t>
            </a:r>
          </a:p>
          <a:p>
            <a:r>
              <a:rPr lang="en-US" dirty="0"/>
              <a:t>      Boosting</a:t>
            </a:r>
          </a:p>
          <a:p>
            <a:r>
              <a:rPr lang="en-US" dirty="0"/>
              <a:t>All the repressor models used are combined with the help of voting </a:t>
            </a:r>
            <a:r>
              <a:rPr lang="en-US" dirty="0" err="1"/>
              <a:t>regressor</a:t>
            </a:r>
            <a:r>
              <a:rPr lang="en-US" dirty="0"/>
              <a:t> and it gives our output which is the prediction for the next 72 hours.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221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abbreviated as </a:t>
            </a:r>
            <a:r>
              <a:rPr lang="en-US" b="1" dirty="0"/>
              <a:t>'Auto Regressive Integrated Moving Average‘.</a:t>
            </a:r>
          </a:p>
          <a:p>
            <a:r>
              <a:rPr lang="en-US" b="1" dirty="0"/>
              <a:t>It is a class of models that gives forecasting on the time series problems based on previous values, lags and lagged errors.</a:t>
            </a:r>
          </a:p>
          <a:p>
            <a:r>
              <a:rPr lang="en-US" b="1" dirty="0"/>
              <a:t>Only stationary data can be used for the forecasting in ARIMA.</a:t>
            </a:r>
          </a:p>
          <a:p>
            <a:r>
              <a:rPr lang="en-US" b="1" dirty="0"/>
              <a:t>There are three components of ARIMA</a:t>
            </a:r>
          </a:p>
          <a:p>
            <a:r>
              <a:rPr lang="en-US" b="1" dirty="0"/>
              <a:t>   p</a:t>
            </a:r>
            <a:r>
              <a:rPr lang="en-US" dirty="0"/>
              <a:t> = the order of the AR term</a:t>
            </a:r>
          </a:p>
          <a:p>
            <a:r>
              <a:rPr lang="en-US" b="1" dirty="0"/>
              <a:t>   q</a:t>
            </a:r>
            <a:r>
              <a:rPr lang="en-US" dirty="0"/>
              <a:t> = the order of the MA term</a:t>
            </a:r>
          </a:p>
          <a:p>
            <a:r>
              <a:rPr lang="en-US" b="1"/>
              <a:t>   d</a:t>
            </a:r>
            <a:r>
              <a:rPr lang="en-US" dirty="0"/>
              <a:t> = the number of differences required to </a:t>
            </a:r>
            <a:r>
              <a:rPr lang="en-US"/>
              <a:t>make     the </a:t>
            </a:r>
            <a:r>
              <a:rPr lang="en-US" dirty="0"/>
              <a:t>time series stationary</a:t>
            </a:r>
          </a:p>
          <a:p>
            <a:endParaRPr lang="en-US" b="1" dirty="0"/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314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IN" dirty="0"/>
              <a:t>In this project, we have established the application to predict future wind power output values based on the </a:t>
            </a:r>
            <a:r>
              <a:rPr lang="en-IN" dirty="0" err="1"/>
              <a:t>regressor</a:t>
            </a:r>
            <a:r>
              <a:rPr lang="en-IN" dirty="0"/>
              <a:t> and deep learning models. </a:t>
            </a:r>
          </a:p>
          <a:p>
            <a:pPr lvl="0" fontAlgn="base"/>
            <a:r>
              <a:rPr lang="en-IN" dirty="0"/>
              <a:t>The UI provides a great deal of information to anyone who would like to know about the future power output presented in the form of visualizations. </a:t>
            </a:r>
          </a:p>
          <a:p>
            <a:pPr lvl="0" fontAlgn="base"/>
            <a:r>
              <a:rPr lang="en-IN" dirty="0"/>
              <a:t>Deploying it to the cloud makes it more scalable.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653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Wind Energy | Everything You Need to Kn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862"/>
            <a:ext cx="91440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facing the problem of finding renewable energy sources, which is why we need to properly utilize the sources which are available.</a:t>
            </a:r>
          </a:p>
          <a:p>
            <a:r>
              <a:rPr lang="en-US" dirty="0"/>
              <a:t>In this project we try to get accurate energy predictions of energy outputs based on the wind conditions at its surroundings.</a:t>
            </a:r>
          </a:p>
          <a:p>
            <a:r>
              <a:rPr lang="en-US" dirty="0"/>
              <a:t>We are providing an ML based solution in which we would give 72 hours of future prediction of power output.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9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517855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are given a dataset of a windmill which contains data of the year 2018. </a:t>
            </a:r>
          </a:p>
          <a:p>
            <a:r>
              <a:rPr lang="en-US" dirty="0"/>
              <a:t>It contains power generated by the windmill in every 10 minutes of the years.</a:t>
            </a:r>
          </a:p>
          <a:p>
            <a:r>
              <a:rPr lang="en-US" dirty="0"/>
              <a:t>Along with power we have measure of speed and direction of the wind at that time.</a:t>
            </a:r>
          </a:p>
          <a:p>
            <a:r>
              <a:rPr lang="en-US" dirty="0"/>
              <a:t>We will be developing an application which will predict the energy to be generated for next 72 hours based on these environmental conditions wind speed and direction.</a:t>
            </a:r>
          </a:p>
        </p:txBody>
      </p:sp>
    </p:spTree>
    <p:extLst>
      <p:ext uri="{BB962C8B-B14F-4D97-AF65-F5344CB8AC3E}">
        <p14:creationId xmlns:p14="http://schemas.microsoft.com/office/powerpoint/2010/main" val="341425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features 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7467600" cy="490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8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of wind speed and wind direction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7162800" cy="51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9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6750"/>
            <a:ext cx="7467600" cy="4200525"/>
          </a:xfrm>
        </p:spPr>
      </p:pic>
    </p:spTree>
    <p:extLst>
      <p:ext uri="{BB962C8B-B14F-4D97-AF65-F5344CB8AC3E}">
        <p14:creationId xmlns:p14="http://schemas.microsoft.com/office/powerpoint/2010/main" val="47384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 for forecasting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  <a:p>
            <a:r>
              <a:rPr lang="en-US"/>
              <a:t>ARIMA</a:t>
            </a:r>
            <a:endParaRPr lang="en-US" dirty="0"/>
          </a:p>
          <a:p>
            <a:r>
              <a:rPr lang="en-US" dirty="0"/>
              <a:t>Support Vector Machine</a:t>
            </a:r>
          </a:p>
          <a:p>
            <a:r>
              <a:rPr lang="en-US" dirty="0"/>
              <a:t>Linear </a:t>
            </a:r>
            <a:r>
              <a:rPr lang="en-US" dirty="0" err="1"/>
              <a:t>Regresion</a:t>
            </a:r>
            <a:endParaRPr lang="en-US" dirty="0"/>
          </a:p>
          <a:p>
            <a:r>
              <a:rPr lang="en-US" dirty="0"/>
              <a:t>Random Forest</a:t>
            </a:r>
          </a:p>
          <a:p>
            <a:r>
              <a:rPr lang="en-US" dirty="0" err="1"/>
              <a:t>XGBoost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082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8011</TotalTime>
  <Words>672</Words>
  <Application>Microsoft Office PowerPoint</Application>
  <PresentationFormat>On-screen Show (4:3)</PresentationFormat>
  <Paragraphs>80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Century Schoolbook</vt:lpstr>
      <vt:lpstr>Times New Roman</vt:lpstr>
      <vt:lpstr>Wingdings</vt:lpstr>
      <vt:lpstr>Wingdings 2</vt:lpstr>
      <vt:lpstr>Oriel</vt:lpstr>
      <vt:lpstr> Wind energy power prediction using machine learning.</vt:lpstr>
      <vt:lpstr>introduction</vt:lpstr>
      <vt:lpstr>PowerPoint Presentation</vt:lpstr>
      <vt:lpstr>Problem Statement</vt:lpstr>
      <vt:lpstr>Objective</vt:lpstr>
      <vt:lpstr>Correlation between features </vt:lpstr>
      <vt:lpstr>Pie chart of wind speed and wind direction</vt:lpstr>
      <vt:lpstr>Proposed system</vt:lpstr>
      <vt:lpstr>Models used for forecasting</vt:lpstr>
      <vt:lpstr>Lstm model</vt:lpstr>
      <vt:lpstr>Wind direction true vs predicted</vt:lpstr>
      <vt:lpstr>Wind speed true vs predicted</vt:lpstr>
      <vt:lpstr>PowerPoint Presentation</vt:lpstr>
      <vt:lpstr>Linear regression</vt:lpstr>
      <vt:lpstr>PowerPoint Presentation</vt:lpstr>
      <vt:lpstr>Decision Tree</vt:lpstr>
      <vt:lpstr>PowerPoint Presentation</vt:lpstr>
      <vt:lpstr>Random Forest</vt:lpstr>
      <vt:lpstr>PowerPoint Presentation</vt:lpstr>
      <vt:lpstr>XGBoost</vt:lpstr>
      <vt:lpstr>Ensemble Learning</vt:lpstr>
      <vt:lpstr>ARIMA Model</vt:lpstr>
      <vt:lpstr>            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Spammer Groups from Product Reviews: A Partially Supervised Learning Model</dc:title>
  <dc:creator>admin</dc:creator>
  <cp:lastModifiedBy>Admin</cp:lastModifiedBy>
  <cp:revision>86</cp:revision>
  <dcterms:created xsi:type="dcterms:W3CDTF">2019-09-04T06:21:23Z</dcterms:created>
  <dcterms:modified xsi:type="dcterms:W3CDTF">2022-04-13T06:02:24Z</dcterms:modified>
</cp:coreProperties>
</file>