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  <p:sldMasterId id="2147483690" r:id="rId3"/>
  </p:sldMasterIdLst>
  <p:notesMasterIdLst>
    <p:notesMasterId r:id="rId22"/>
  </p:notesMasterIdLst>
  <p:sldIdLst>
    <p:sldId id="5178" r:id="rId4"/>
    <p:sldId id="5190" r:id="rId5"/>
    <p:sldId id="5180" r:id="rId6"/>
    <p:sldId id="5182" r:id="rId7"/>
    <p:sldId id="5184" r:id="rId8"/>
    <p:sldId id="5181" r:id="rId9"/>
    <p:sldId id="5185" r:id="rId10"/>
    <p:sldId id="5186" r:id="rId11"/>
    <p:sldId id="5179" r:id="rId12"/>
    <p:sldId id="5191" r:id="rId13"/>
    <p:sldId id="5192" r:id="rId14"/>
    <p:sldId id="5188" r:id="rId15"/>
    <p:sldId id="5195" r:id="rId16"/>
    <p:sldId id="5196" r:id="rId17"/>
    <p:sldId id="5193" r:id="rId18"/>
    <p:sldId id="5194" r:id="rId19"/>
    <p:sldId id="5197" r:id="rId20"/>
    <p:sldId id="5198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主流程" id="{C43239C2-5959-094A-82CC-6191EB533576}">
          <p14:sldIdLst>
            <p14:sldId id="5178"/>
            <p14:sldId id="5190"/>
            <p14:sldId id="5180"/>
            <p14:sldId id="5182"/>
            <p14:sldId id="5184"/>
            <p14:sldId id="5181"/>
            <p14:sldId id="5185"/>
            <p14:sldId id="5186"/>
            <p14:sldId id="5179"/>
            <p14:sldId id="5191"/>
            <p14:sldId id="5192"/>
          </p14:sldIdLst>
        </p14:section>
        <p14:section name="HTTP" id="{862CADFA-F679-DD43-B14C-C9C4A6987317}">
          <p14:sldIdLst>
            <p14:sldId id="5188"/>
            <p14:sldId id="5195"/>
            <p14:sldId id="5196"/>
            <p14:sldId id="5193"/>
            <p14:sldId id="5194"/>
            <p14:sldId id="5197"/>
          </p14:sldIdLst>
        </p14:section>
        <p14:section name="RPC" id="{06A35878-DEA4-8747-A60B-25E7DF7F4D93}">
          <p14:sldIdLst>
            <p14:sldId id="51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14892" userDrawn="1">
          <p15:clr>
            <a:srgbClr val="A4A3A4"/>
          </p15:clr>
        </p15:guide>
        <p15:guide id="3" pos="468" userDrawn="1">
          <p15:clr>
            <a:srgbClr val="A4A3A4"/>
          </p15:clr>
        </p15:guide>
        <p15:guide id="8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草" initials="晓草" lastIdx="1" clrIdx="0"/>
  <p:cmAuthor id="2" name="倪超银时" initials="倪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E9"/>
    <a:srgbClr val="FF6B00"/>
    <a:srgbClr val="FF6A03"/>
    <a:srgbClr val="FF9458"/>
    <a:srgbClr val="4F4F4F"/>
    <a:srgbClr val="FF6A00"/>
    <a:srgbClr val="878787"/>
    <a:srgbClr val="FDB534"/>
    <a:srgbClr val="FF5100"/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0"/>
    <p:restoredTop sz="96617"/>
  </p:normalViewPr>
  <p:slideViewPr>
    <p:cSldViewPr snapToGrid="0" snapToObjects="1">
      <p:cViewPr varScale="1">
        <p:scale>
          <a:sx n="65" d="100"/>
          <a:sy n="65" d="100"/>
        </p:scale>
        <p:origin x="616" y="240"/>
      </p:cViewPr>
      <p:guideLst>
        <p:guide orient="horz" pos="4297"/>
        <p:guide pos="14892"/>
        <p:guide pos="468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r/dapr/blob/11741c6cd697e08b2e776943e61bb2e3388c85a8/dapr/proto/runtime/v1/dapr.proto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400" dirty="0">
                <a:latin typeface="Ubuntu"/>
              </a:rPr>
              <a:t>Service Invoke API </a:t>
            </a:r>
            <a:r>
              <a:rPr lang="zh-CN" altLang="en-US" sz="2400" dirty="0">
                <a:latin typeface="Ubuntu"/>
              </a:rPr>
              <a:t>定义在 </a:t>
            </a:r>
            <a:r>
              <a:rPr lang="en" altLang="zh-CN" sz="2400" dirty="0">
                <a:latin typeface="Ubuntu"/>
              </a:rPr>
              <a:t>proto</a:t>
            </a:r>
            <a:r>
              <a:rPr lang="zh-CN" altLang="en-US" sz="2400" dirty="0">
                <a:latin typeface="Ubuntu"/>
              </a:rPr>
              <a:t>文件 </a:t>
            </a:r>
            <a:r>
              <a:rPr lang="en" altLang="zh-CN" sz="2400" dirty="0">
                <a:solidFill>
                  <a:srgbClr val="E84E40"/>
                </a:solidFill>
                <a:latin typeface="Ubuntu"/>
                <a:hlinkClick r:id="rId3"/>
              </a:rPr>
              <a:t>dapr/proto/runtime/v1/dapr.proto</a:t>
            </a:r>
            <a:r>
              <a:rPr lang="en" altLang="zh-CN" sz="2400" dirty="0">
                <a:latin typeface="Ubuntu"/>
              </a:rPr>
              <a:t> </a:t>
            </a:r>
            <a:r>
              <a:rPr lang="zh-CN" altLang="en-US" sz="2400" dirty="0">
                <a:latin typeface="Ubuntu"/>
              </a:rPr>
              <a:t>中</a:t>
            </a:r>
            <a:endParaRPr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31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065" y="3"/>
            <a:ext cx="24393066" cy="1371599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biLevel thresh="50000"/>
          </a:blip>
          <a:stretch>
            <a:fillRect/>
          </a:stretch>
        </p:blipFill>
        <p:spPr bwMode="auto">
          <a:xfrm>
            <a:off x="18096659" y="640995"/>
            <a:ext cx="5612126" cy="972766"/>
          </a:xfrm>
          <a:prstGeom prst="rect">
            <a:avLst/>
          </a:prstGeom>
          <a:noFill/>
          <a:ln w="19050">
            <a:noFill/>
          </a:ln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3635906"/>
            <a:ext cx="18288000" cy="448257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7" y="1584960"/>
            <a:ext cx="23475950" cy="1234440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1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454029" y="121922"/>
            <a:ext cx="9544050" cy="365760"/>
          </a:xfrm>
        </p:spPr>
        <p:txBody>
          <a:bodyPr/>
          <a:lstStyle>
            <a:lvl1pPr marL="0" indent="0">
              <a:buNone/>
              <a:defRPr sz="21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项目名称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4029" y="3200400"/>
            <a:ext cx="11402694" cy="9418320"/>
          </a:xfrm>
        </p:spPr>
        <p:txBody>
          <a:bodyPr anchor="t"/>
          <a:lstStyle>
            <a:lvl1pPr algn="l">
              <a:lnSpc>
                <a:spcPct val="150000"/>
              </a:lnSpc>
              <a:defRPr sz="2800" b="0">
                <a:latin typeface="+mj-ea"/>
                <a:ea typeface="+mj-ea"/>
              </a:defRPr>
            </a:lvl1pPr>
          </a:lstStyle>
          <a:p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6" y="1584960"/>
            <a:ext cx="23545800" cy="1234440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执行摘要</a:t>
            </a:r>
          </a:p>
        </p:txBody>
      </p:sp>
      <p:sp>
        <p:nvSpPr>
          <p:cNvPr id="1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454029" y="98770"/>
            <a:ext cx="9544050" cy="487680"/>
          </a:xfrm>
        </p:spPr>
        <p:txBody>
          <a:bodyPr/>
          <a:lstStyle>
            <a:lvl1pPr marL="0" indent="0">
              <a:buNone/>
              <a:defRPr sz="21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项目名称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析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4029" y="3200400"/>
            <a:ext cx="11402694" cy="9994900"/>
          </a:xfrm>
        </p:spPr>
        <p:txBody>
          <a:bodyPr anchor="t"/>
          <a:lstStyle>
            <a:lvl1pPr algn="l">
              <a:lnSpc>
                <a:spcPct val="150000"/>
              </a:lnSpc>
              <a:defRPr sz="2800" b="0">
                <a:latin typeface="+mj-ea"/>
                <a:ea typeface="+mj-ea"/>
              </a:defRPr>
            </a:lvl1pPr>
          </a:lstStyle>
          <a:p>
            <a:r>
              <a:rPr lang="en-US" altLang="zh-CN" dirty="0"/>
              <a:t>XXXX</a:t>
            </a:r>
            <a:endParaRPr lang="zh-CN" altLang="en-US" dirty="0"/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7" y="1584960"/>
            <a:ext cx="23475950" cy="1234440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本页核心内容</a:t>
            </a:r>
          </a:p>
        </p:txBody>
      </p:sp>
      <p:sp>
        <p:nvSpPr>
          <p:cNvPr id="1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454029" y="65462"/>
            <a:ext cx="9544050" cy="401320"/>
          </a:xfrm>
        </p:spPr>
        <p:txBody>
          <a:bodyPr/>
          <a:lstStyle>
            <a:lvl1pPr marL="0" indent="0">
              <a:buNone/>
              <a:defRPr sz="21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项目名称</a:t>
            </a:r>
          </a:p>
        </p:txBody>
      </p:sp>
      <p:sp>
        <p:nvSpPr>
          <p:cNvPr id="7" name="内容占位符 17"/>
          <p:cNvSpPr>
            <a:spLocks noGrp="1"/>
          </p:cNvSpPr>
          <p:nvPr>
            <p:ph sz="quarter" idx="16" hasCustomPrompt="1"/>
          </p:nvPr>
        </p:nvSpPr>
        <p:spPr>
          <a:xfrm>
            <a:off x="454026" y="904240"/>
            <a:ext cx="12896848" cy="457200"/>
          </a:xfrm>
        </p:spPr>
        <p:txBody>
          <a:bodyPr/>
          <a:lstStyle>
            <a:lvl1pPr marL="0" indent="0">
              <a:buNone/>
              <a:defRPr sz="2400" baseline="0"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 err="1"/>
              <a:t>x.x</a:t>
            </a:r>
            <a:r>
              <a:rPr lang="en-US" altLang="zh-CN" dirty="0"/>
              <a:t>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2" y="3312769"/>
            <a:ext cx="21031200" cy="570547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2" y="9330237"/>
            <a:ext cx="21031200" cy="3000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3827" y="9045077"/>
            <a:ext cx="19868674" cy="15975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8096659" y="640995"/>
            <a:ext cx="5612126" cy="972766"/>
          </a:xfrm>
          <a:prstGeom prst="rect">
            <a:avLst/>
          </a:prstGeom>
          <a:noFill/>
          <a:ln w="19050">
            <a:noFill/>
          </a:ln>
          <a:effectLst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704" y="921246"/>
            <a:ext cx="21031200" cy="10871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204" y="2537520"/>
            <a:ext cx="11030048" cy="106571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21756" y="2537520"/>
            <a:ext cx="11030048" cy="106571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704" y="921246"/>
            <a:ext cx="21031200" cy="10871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065" y="3635907"/>
            <a:ext cx="24393066" cy="5756278"/>
          </a:xfrm>
          <a:prstGeom prst="rect">
            <a:avLst/>
          </a:prstGeom>
        </p:spPr>
      </p:pic>
      <p:sp>
        <p:nvSpPr>
          <p:cNvPr id="11" name="内容占位符 7"/>
          <p:cNvSpPr txBox="1"/>
          <p:nvPr userDrawn="1"/>
        </p:nvSpPr>
        <p:spPr bwMode="auto">
          <a:xfrm>
            <a:off x="1686560" y="4328160"/>
            <a:ext cx="13583920" cy="50640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82880" tIns="91440" rIns="182880" bIns="9144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1828800">
              <a:defRPr/>
            </a:pPr>
            <a:r>
              <a:rPr lang="zh-CN" altLang="en-US" sz="6400" kern="1200" dirty="0">
                <a:solidFill>
                  <a:sysClr val="window" lastClr="FFFFFF"/>
                </a:solidFill>
              </a:rPr>
              <a:t>汇报完毕</a:t>
            </a:r>
            <a:endParaRPr lang="en-US" altLang="zh-CN" sz="6400" kern="1200" dirty="0">
              <a:solidFill>
                <a:sysClr val="window" lastClr="FFFFFF"/>
              </a:solidFill>
            </a:endParaRPr>
          </a:p>
          <a:p>
            <a:pPr defTabSz="1828800">
              <a:defRPr/>
            </a:pPr>
            <a:r>
              <a:rPr lang="zh-CN" altLang="en-US" sz="6400" kern="1200" dirty="0">
                <a:solidFill>
                  <a:sysClr val="window" lastClr="FFFFFF"/>
                </a:solidFill>
              </a:rPr>
              <a:t>谢谢</a:t>
            </a:r>
            <a:endParaRPr lang="en-US" altLang="zh-CN" sz="6400" kern="1200" dirty="0">
              <a:solidFill>
                <a:sysClr val="window" lastClr="FFFFFF"/>
              </a:solidFill>
            </a:endParaRPr>
          </a:p>
          <a:p>
            <a:pPr defTabSz="1828800">
              <a:defRPr/>
            </a:pPr>
            <a:r>
              <a:rPr lang="zh-CN" altLang="en-US" sz="6400" kern="1200" dirty="0">
                <a:solidFill>
                  <a:sysClr val="window" lastClr="FFFFFF"/>
                </a:solidFill>
              </a:rPr>
              <a:t>联系方式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8096659" y="640995"/>
            <a:ext cx="5612126" cy="972766"/>
          </a:xfrm>
          <a:prstGeom prst="rect">
            <a:avLst/>
          </a:prstGeom>
          <a:noFill/>
          <a:ln w="19050">
            <a:noFill/>
          </a:ln>
          <a:effectLst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1" y="549276"/>
            <a:ext cx="21945602" cy="2286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1" y="3200407"/>
            <a:ext cx="21945602" cy="9051926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7"/>
            <a:ext cx="5689600" cy="730250"/>
          </a:xfrm>
          <a:prstGeom prst="rect">
            <a:avLst/>
          </a:prstGeom>
        </p:spPr>
        <p:txBody>
          <a:bodyPr/>
          <a:lstStyle/>
          <a:p>
            <a:fld id="{65DAF817-E88F-9E44-A816-EBE3E14F3D29}" type="datetimeFigureOut">
              <a:rPr kumimoji="1" lang="zh-CN" altLang="en-US" smtClean="0">
                <a:solidFill>
                  <a:prstClr val="black"/>
                </a:solidFill>
              </a:rPr>
              <a:pPr/>
              <a:t>2020/9/3</a:t>
            </a:fld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2" y="12712707"/>
            <a:ext cx="7721600" cy="730250"/>
          </a:xfrm>
          <a:prstGeom prst="rect">
            <a:avLst/>
          </a:prstGeom>
        </p:spPr>
        <p:txBody>
          <a:bodyPr/>
          <a:lstStyle/>
          <a:p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2" y="12712707"/>
            <a:ext cx="5689600" cy="730250"/>
          </a:xfrm>
          <a:prstGeom prst="rect">
            <a:avLst/>
          </a:prstGeom>
        </p:spPr>
        <p:txBody>
          <a:bodyPr/>
          <a:lstStyle/>
          <a:p>
            <a:fld id="{1487482F-4124-1544-BB49-7B9F7917BAD2}" type="slidenum">
              <a:rPr kumimoji="1" lang="zh-CN" altLang="en-US" smtClean="0">
                <a:solidFill>
                  <a:prstClr val="black"/>
                </a:solidFill>
              </a:rPr>
              <a:pPr/>
              <a:t>‹#›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6F06-6394-594D-AC97-749ADA9FC046}" type="datetimeFigureOut">
              <a:rPr kumimoji="1" lang="zh-CN" altLang="en-US" smtClean="0">
                <a:solidFill>
                  <a:prstClr val="black"/>
                </a:solidFill>
              </a:rPr>
              <a:pPr/>
              <a:t>2020/9/3</a:t>
            </a:fld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54FA-7AFB-374C-9691-97D532469434}" type="slidenum">
              <a:rPr kumimoji="1" lang="zh-CN" altLang="en-US" smtClean="0">
                <a:solidFill>
                  <a:prstClr val="black"/>
                </a:solidFill>
              </a:rPr>
              <a:pPr/>
              <a:t>‹#›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8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asted-image-filtered.png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0"/>
            <a:ext cx="24384000" cy="137107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524" y="4162162"/>
            <a:ext cx="18796476" cy="3931972"/>
          </a:xfrm>
          <a:prstGeom prst="rect">
            <a:avLst/>
          </a:prstGeom>
        </p:spPr>
        <p:txBody>
          <a:bodyPr anchor="ctr"/>
          <a:lstStyle>
            <a:lvl1pPr algn="ctr">
              <a:defRPr sz="120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1286" y="8609544"/>
            <a:ext cx="18288952" cy="3311524"/>
          </a:xfrm>
        </p:spPr>
        <p:txBody>
          <a:bodyPr/>
          <a:lstStyle>
            <a:lvl1pPr marL="0" indent="0" algn="ctr">
              <a:buNone/>
              <a:defRPr sz="48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292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467" y="2302934"/>
            <a:ext cx="22758398" cy="9922932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49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86" y="3419477"/>
            <a:ext cx="21032296" cy="5705474"/>
          </a:xfrm>
          <a:prstGeom prst="rect">
            <a:avLst/>
          </a:prstGeom>
        </p:spPr>
        <p:txBody>
          <a:bodyPr anchor="b"/>
          <a:lstStyle>
            <a:lvl1pPr>
              <a:defRPr sz="120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86" y="9178927"/>
            <a:ext cx="21032296" cy="3000374"/>
          </a:xfrm>
        </p:spPr>
        <p:txBody>
          <a:bodyPr/>
          <a:lstStyle>
            <a:lvl1pPr marL="0" indent="0">
              <a:buNone/>
              <a:defRPr sz="48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023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88" y="730251"/>
            <a:ext cx="21032296" cy="265112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88" y="3651250"/>
            <a:ext cx="10363740" cy="8702676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5042" y="3651250"/>
            <a:ext cx="10363740" cy="8702676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730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64" y="730251"/>
            <a:ext cx="21032296" cy="265112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672" y="3556876"/>
            <a:ext cx="9747656" cy="1647824"/>
          </a:xfrm>
        </p:spPr>
        <p:txBody>
          <a:bodyPr anchor="ctr" anchorCtr="0"/>
          <a:lstStyle>
            <a:lvl1pPr marL="0" indent="0">
              <a:buNone/>
              <a:defRPr sz="56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672" y="5330758"/>
            <a:ext cx="9747656" cy="7048568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4529" y="3556876"/>
            <a:ext cx="9795662" cy="1647824"/>
          </a:xfrm>
        </p:spPr>
        <p:txBody>
          <a:bodyPr anchor="ctr" anchorCtr="0"/>
          <a:lstStyle>
            <a:lvl1pPr marL="0" indent="0">
              <a:buNone/>
              <a:defRPr sz="56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4529" y="5330758"/>
            <a:ext cx="9795662" cy="7048568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057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88" y="730251"/>
            <a:ext cx="21032296" cy="265112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908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165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664" y="914400"/>
            <a:ext cx="8331132" cy="3200400"/>
          </a:xfrm>
          <a:prstGeom prst="rect">
            <a:avLst/>
          </a:prstGeom>
        </p:spPr>
        <p:txBody>
          <a:bodyPr anchor="b"/>
          <a:lstStyle>
            <a:lvl1pPr>
              <a:defRPr sz="6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917" y="914402"/>
            <a:ext cx="12345042" cy="10807700"/>
          </a:xfrm>
        </p:spPr>
        <p:txBody>
          <a:bodyPr/>
          <a:lstStyle>
            <a:lvl1pPr marL="0" indent="0">
              <a:buNone/>
              <a:defRPr sz="6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664" y="4114800"/>
            <a:ext cx="8331132" cy="7623176"/>
          </a:xfrm>
        </p:spPr>
        <p:txBody>
          <a:bodyPr/>
          <a:lstStyle>
            <a:lvl1pPr marL="0" indent="0">
              <a:buNone/>
              <a:defRPr sz="40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443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50709" y="730250"/>
            <a:ext cx="5258074" cy="11623676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89" y="730250"/>
            <a:ext cx="15469406" cy="11623676"/>
          </a:xfrm>
        </p:spPr>
        <p:txBody>
          <a:bodyPr vert="eaVert"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676488" y="730250"/>
            <a:ext cx="21032296" cy="11623676"/>
          </a:xfr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620" y="12712701"/>
            <a:ext cx="8230028" cy="730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3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9" y="673100"/>
            <a:ext cx="1813560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13740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3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23292778" y="12936622"/>
            <a:ext cx="580288" cy="57451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75">
            <a:extLst>
              <a:ext uri="{FF2B5EF4-FFF2-40B4-BE49-F238E27FC236}">
                <a16:creationId xmlns:a16="http://schemas.microsoft.com/office/drawing/2014/main" id="{D884EC58-34DF-7643-9813-60B9E6DA04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89100" y="7026445"/>
            <a:ext cx="10185400" cy="4898858"/>
          </a:xfrm>
          <a:prstGeom prst="rect">
            <a:avLst/>
          </a:prstGeom>
        </p:spPr>
        <p:txBody>
          <a:bodyPr lIns="50400" anchor="t">
            <a:noAutofit/>
          </a:bodyPr>
          <a:lstStyle>
            <a:lvl1pPr marL="635000" indent="-635000">
              <a:spcBef>
                <a:spcPts val="6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 sz="32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1pPr>
            <a:lvl2pPr marL="1270000" indent="-635000">
              <a:spcBef>
                <a:spcPts val="600"/>
              </a:spcBef>
              <a:buClr>
                <a:schemeClr val="accent4"/>
              </a:buClr>
              <a:buSzPct val="100000"/>
              <a:buFont typeface="系统字体"/>
              <a:buChar char="−"/>
              <a:defRPr sz="32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2pPr>
            <a:lvl3pPr marL="1905000" indent="-635000">
              <a:spcBef>
                <a:spcPts val="600"/>
              </a:spcBef>
              <a:buClr>
                <a:schemeClr val="accent4"/>
              </a:buClr>
              <a:buSzPct val="100000"/>
              <a:buFont typeface="Wingdings" pitchFamily="2" charset="2"/>
              <a:buChar char="l"/>
              <a:defRPr sz="32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3pPr>
            <a:lvl4pPr marL="2540000" indent="-635000">
              <a:spcBef>
                <a:spcPts val="600"/>
              </a:spcBef>
              <a:buClr>
                <a:schemeClr val="accent4"/>
              </a:buClr>
              <a:buSzPct val="100000"/>
              <a:buFont typeface="Wingdings" pitchFamily="2" charset="2"/>
              <a:buChar char="ü"/>
              <a:defRPr sz="32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4pPr>
            <a:lvl5pPr marL="3175000" indent="-635000">
              <a:spcBef>
                <a:spcPts val="6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 sz="3200">
                <a:latin typeface="FZLanTingHei-R-GBK" panose="02000000000000000000" pitchFamily="2" charset="-122"/>
                <a:ea typeface="FZLanTingHei-R-GBK" panose="02000000000000000000" pitchFamily="2" charset="-122"/>
              </a:defRPr>
            </a:lvl5pPr>
          </a:lstStyle>
          <a:p>
            <a:pPr lvl="0"/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52422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白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62562" y="1009036"/>
            <a:ext cx="3461519" cy="90168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40039" y="937513"/>
            <a:ext cx="13831674" cy="895350"/>
          </a:xfrm>
        </p:spPr>
        <p:txBody>
          <a:bodyPr>
            <a:normAutofit/>
          </a:bodyPr>
          <a:lstStyle>
            <a:lvl1pPr algn="l">
              <a:defRPr sz="5800">
                <a:solidFill>
                  <a:srgbClr val="4A4A4A"/>
                </a:solidFill>
              </a:defRPr>
            </a:lvl1pPr>
          </a:lstStyle>
          <a:p>
            <a:r>
              <a:rPr lang="zh-CN" altLang="en-US" dirty="0"/>
              <a:t>标题文本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_GBK 58</a:t>
            </a:r>
            <a:r>
              <a:rPr lang="zh-CN" altLang="en-US" dirty="0"/>
              <a:t>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320802" y="730252"/>
            <a:ext cx="355600" cy="1739412"/>
          </a:xfrm>
          <a:prstGeom prst="rect">
            <a:avLst/>
          </a:prstGeom>
          <a:solidFill>
            <a:srgbClr val="FF78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91440" rIns="182880" bIns="9144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1739412"/>
          </a:xfrm>
        </p:spPr>
        <p:txBody>
          <a:bodyPr/>
          <a:lstStyle>
            <a:lvl1pPr>
              <a:defRPr sz="7200" b="1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35384"/>
            <a:ext cx="21031200" cy="9618542"/>
          </a:xfrm>
        </p:spPr>
        <p:txBody>
          <a:bodyPr/>
          <a:lstStyle>
            <a:lvl1pPr>
              <a:lnSpc>
                <a:spcPct val="150000"/>
              </a:lnSpc>
              <a:defRPr sz="4800">
                <a:latin typeface="STXihei" panose="02010600040101010101" pitchFamily="2" charset="-122"/>
                <a:ea typeface="STXihei" panose="02010600040101010101" pitchFamily="2" charset="-122"/>
              </a:defRPr>
            </a:lvl1pPr>
            <a:lvl2pPr marL="1079500" indent="-576580">
              <a:lnSpc>
                <a:spcPct val="100000"/>
              </a:lnSpc>
              <a:spcBef>
                <a:spcPct val="2410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4000">
                <a:latin typeface="STXihei" panose="02010600040101010101" pitchFamily="2" charset="-122"/>
                <a:ea typeface="STXihei" panose="02010600040101010101" pitchFamily="2" charset="-122"/>
              </a:defRPr>
            </a:lvl2pPr>
            <a:lvl3pPr marL="1656080" indent="-576580">
              <a:lnSpc>
                <a:spcPct val="100000"/>
              </a:lnSpc>
              <a:spcBef>
                <a:spcPct val="2410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3600">
                <a:latin typeface="STXihei" panose="02010600040101010101" pitchFamily="2" charset="-122"/>
                <a:ea typeface="STXihei" panose="02010600040101010101" pitchFamily="2" charset="-122"/>
              </a:defRPr>
            </a:lvl3pPr>
            <a:lvl4pPr>
              <a:lnSpc>
                <a:spcPct val="100000"/>
              </a:lnSpc>
              <a:spcBef>
                <a:spcPct val="201000"/>
              </a:spcBef>
              <a:defRPr sz="3200">
                <a:latin typeface="STXihei" panose="02010600040101010101" pitchFamily="2" charset="-122"/>
                <a:ea typeface="STXihei" panose="02010600040101010101" pitchFamily="2" charset="-122"/>
              </a:defRPr>
            </a:lvl4pPr>
            <a:lvl5pPr>
              <a:lnSpc>
                <a:spcPct val="100000"/>
              </a:lnSpc>
              <a:spcBef>
                <a:spcPct val="201000"/>
              </a:spcBef>
              <a:defRPr sz="3200">
                <a:latin typeface="STXihei" panose="02010600040101010101" pitchFamily="2" charset="-122"/>
                <a:ea typeface="STXihei" panose="02010600040101010101" pitchFamily="2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</p:spPr>
        <p:txBody>
          <a:bodyPr/>
          <a:lstStyle>
            <a:lvl1pPr>
              <a:defRPr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pPr>
              <a:defRPr/>
            </a:pPr>
            <a:fld id="{3097A021-FE5F-4763-A645-625E06F41A3C}" type="datetime1">
              <a:rPr lang="zh-CN" altLang="en-US" smtClean="0"/>
              <a:t>2020/9/3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</p:spPr>
        <p:txBody>
          <a:bodyPr/>
          <a:lstStyle>
            <a:lvl1pPr>
              <a:defRPr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Xihei" panose="02010600040101010101" pitchFamily="2" charset="-122"/>
                <a:ea typeface="STXihei" panose="02010600040101010101" pitchFamily="2" charset="-122"/>
              </a:defRPr>
            </a:lvl1pPr>
          </a:lstStyle>
          <a:p>
            <a:pPr>
              <a:defRPr/>
            </a:pPr>
            <a:fld id="{1A40AFDD-C922-47A7-B39E-3DEAD7CC8E4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图片 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62012" y="1035440"/>
            <a:ext cx="5961888" cy="112903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 userDrawn="1"/>
        </p:nvCxnSpPr>
        <p:spPr>
          <a:xfrm>
            <a:off x="2053113" y="1724161"/>
            <a:ext cx="223315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24769" y="748753"/>
            <a:ext cx="8470728" cy="997479"/>
          </a:xfrm>
          <a:prstGeom prst="rect">
            <a:avLst/>
          </a:prstGeom>
        </p:spPr>
        <p:txBody>
          <a:bodyPr vert="horz" lIns="108853" tIns="54426" rIns="108853" bIns="54426" rtlCol="0" anchor="ctr">
            <a:noAutofit/>
          </a:bodyPr>
          <a:lstStyle>
            <a:lvl1pPr>
              <a:defRPr lang="zh-CN" altLang="en-US" sz="5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939319" y="646818"/>
            <a:ext cx="782914" cy="760593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椭圆 22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59000" sy="5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1382972" y="855967"/>
            <a:ext cx="581463" cy="564883"/>
            <a:chOff x="1517331" y="1125257"/>
            <a:chExt cx="2204282" cy="22042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椭圆 28"/>
            <p:cNvSpPr/>
            <p:nvPr/>
          </p:nvSpPr>
          <p:spPr>
            <a:xfrm>
              <a:off x="1517331" y="1125257"/>
              <a:ext cx="2204282" cy="2204282"/>
            </a:xfrm>
            <a:prstGeom prst="ellipse">
              <a:avLst/>
            </a:prstGeom>
            <a:gradFill>
              <a:gsLst>
                <a:gs pos="0">
                  <a:srgbClr val="EBEBEB"/>
                </a:gs>
                <a:gs pos="100000">
                  <a:srgbClr val="FEFEFE"/>
                </a:gs>
              </a:gsLst>
              <a:lin ang="7530000" scaled="0"/>
            </a:gradFill>
            <a:ln w="12700">
              <a:solidFill>
                <a:schemeClr val="bg1"/>
              </a:solidFill>
            </a:ln>
            <a:effectLst>
              <a:outerShdw blurRad="457200" dist="444500" dir="7800000" sx="29000" sy="29000" algn="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719372" y="1327298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cxnSpLocks/>
          </p:cNvCxnSpPr>
          <p:nvPr userDrawn="1"/>
        </p:nvCxnSpPr>
        <p:spPr>
          <a:xfrm>
            <a:off x="694746" y="1769174"/>
            <a:ext cx="22994508" cy="0"/>
          </a:xfrm>
          <a:prstGeom prst="line">
            <a:avLst/>
          </a:prstGeom>
          <a:noFill/>
          <a:ln w="34925" cap="flat">
            <a:solidFill>
              <a:srgbClr val="FF8A1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集团logo.png" descr="集团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56572" y="519335"/>
            <a:ext cx="3292868" cy="111477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746" y="375987"/>
            <a:ext cx="22994509" cy="1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2563D2-B21E-4A7E-A335-D251F365FF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434841" y="13194015"/>
            <a:ext cx="949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FE34D4E-B2B3-46F7-8BF1-2E9318947F7F}" type="slidenum">
              <a:rPr lang="en-US" altLang="zh-CN" smtClean="0">
                <a:sym typeface="Helvetica Light"/>
              </a:rPr>
              <a:pPr>
                <a:defRPr/>
              </a:pPr>
              <a:t>‹#›</a:t>
            </a:fld>
            <a:endParaRPr lang="en-US" altLang="zh-CN" dirty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87552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6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9" r:id="rId5"/>
    <p:sldLayoutId id="2147483662" r:id="rId6"/>
    <p:sldLayoutId id="2147483663" r:id="rId7"/>
    <p:sldLayoutId id="2147483664" r:id="rId8"/>
    <p:sldLayoutId id="2147483704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20256896" y="385902"/>
            <a:ext cx="3791912" cy="657264"/>
          </a:xfrm>
          <a:prstGeom prst="rect">
            <a:avLst/>
          </a:prstGeom>
          <a:noFill/>
          <a:ln w="19050">
            <a:noFill/>
          </a:ln>
          <a:effectLst/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43827" y="627481"/>
            <a:ext cx="19868674" cy="159754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4503" y="1143003"/>
            <a:ext cx="22712102" cy="12581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503" y="2667000"/>
            <a:ext cx="22712102" cy="8560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4502" y="11751377"/>
            <a:ext cx="5888324" cy="8187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defTabSz="1828800" hangingPunct="1">
              <a:defRPr/>
            </a:pPr>
            <a:endParaRPr lang="en-US" altLang="zh-CN" kern="1200" dirty="0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76355" y="11751377"/>
            <a:ext cx="7991294" cy="8187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828800" hangingPunct="1">
              <a:defRPr/>
            </a:pPr>
            <a:endParaRPr lang="en-US" altLang="zh-CN" kern="1200" dirty="0">
              <a:solidFill>
                <a:prstClr val="black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608278" y="11751377"/>
            <a:ext cx="5888324" cy="8187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828800" hangingPunct="1">
              <a:defRPr/>
            </a:pPr>
            <a:fld id="{7FE34D4E-B2B3-46F7-8BF1-2E9318947F7F}" type="slidenum">
              <a:rPr lang="en-US" altLang="zh-CN" kern="1200" smtClean="0">
                <a:solidFill>
                  <a:prstClr val="black"/>
                </a:solidFill>
              </a:rPr>
              <a:pPr defTabSz="1828800" hangingPunct="1">
                <a:defRPr/>
              </a:pPr>
              <a:t>‹#›</a:t>
            </a:fld>
            <a:endParaRPr lang="en-US" altLang="zh-CN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ü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89" y="12712701"/>
            <a:ext cx="548668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2020/9/3</a:t>
            </a:fld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8" name="Rectangle 6"/>
          <p:cNvSpPr/>
          <p:nvPr userDrawn="1"/>
        </p:nvSpPr>
        <p:spPr>
          <a:xfrm>
            <a:off x="19647470" y="12606320"/>
            <a:ext cx="4730184" cy="1109680"/>
          </a:xfrm>
          <a:prstGeom prst="rect">
            <a:avLst/>
          </a:prstGeom>
          <a:solidFill>
            <a:srgbClr val="FC6422"/>
          </a:solidFill>
          <a:ln w="9525" cap="flat" cmpd="sng" algn="ctr">
            <a:noFill/>
            <a:prstDash val="solid"/>
          </a:ln>
          <a:effectLst/>
        </p:spPr>
        <p:txBody>
          <a:bodyPr lIns="243834" tIns="121916" rIns="243834" bIns="121916" rtlCol="0" anchor="ctr"/>
          <a:lstStyle/>
          <a:p>
            <a:pPr marL="0" marR="0" lvl="0" indent="0" algn="ctr" defTabSz="12179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19" name="Picture 7" descr="Alibaba_group-logo_K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9903969" y="12838391"/>
            <a:ext cx="3054418" cy="645558"/>
          </a:xfrm>
          <a:prstGeom prst="rect">
            <a:avLst/>
          </a:prstGeom>
        </p:spPr>
      </p:pic>
      <p:cxnSp>
        <p:nvCxnSpPr>
          <p:cNvPr id="20" name="Straight Connector 9"/>
          <p:cNvCxnSpPr/>
          <p:nvPr userDrawn="1"/>
        </p:nvCxnSpPr>
        <p:spPr>
          <a:xfrm>
            <a:off x="23158768" y="12889629"/>
            <a:ext cx="0" cy="723758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1" name="TextBox 11"/>
          <p:cNvSpPr txBox="1"/>
          <p:nvPr userDrawn="1"/>
        </p:nvSpPr>
        <p:spPr>
          <a:xfrm>
            <a:off x="22958387" y="12873903"/>
            <a:ext cx="1419266" cy="584767"/>
          </a:xfrm>
          <a:prstGeom prst="rect">
            <a:avLst/>
          </a:prstGeom>
          <a:noFill/>
        </p:spPr>
        <p:txBody>
          <a:bodyPr wrap="square" lIns="243834" tIns="121916" rIns="243834" bIns="121916" rtlCol="0">
            <a:spAutoFit/>
          </a:bodyPr>
          <a:lstStyle/>
          <a:p>
            <a:pPr algn="r" defTabSz="1217930"/>
            <a:fld id="{AC34B5D6-7FF6-4A48-98C2-EB5358C9AF25}" type="slidenum">
              <a:rPr lang="en-US" sz="2200" b="0" i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pPr algn="r" defTabSz="1217930"/>
              <a:t>‹#›</a:t>
            </a:fld>
            <a:r>
              <a:rPr lang="en-US" altLang="zh-CN" sz="2200" b="0" i="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/17</a:t>
            </a:r>
            <a:endParaRPr lang="en-US" sz="2200" b="0" i="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1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D62D-9092-0C4C-A0FF-62F432832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Invoke 实现分析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B7BCD-927B-EF44-B808-67026CD7D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Dapr: Distributed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9717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B234ED5F-A8DC-6A43-ABBB-8240FF7E680D}"/>
              </a:ext>
            </a:extLst>
          </p:cNvPr>
          <p:cNvSpPr/>
          <p:nvPr/>
        </p:nvSpPr>
        <p:spPr>
          <a:xfrm>
            <a:off x="2000000" y="3888070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D5C4E1-8E47-D94D-9F98-BE05ECA2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主流程总结（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）：通讯协议全程都是</a:t>
            </a:r>
            <a:r>
              <a:rPr kumimoji="1" lang="en-US" altLang="zh-CN" dirty="0"/>
              <a:t>gRPC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6CBE4F-799A-8343-85F6-8C68A540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02" y="3888070"/>
            <a:ext cx="3285634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CF1DEAC-3B6F-774D-B711-7539D69E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081" y="3888070"/>
            <a:ext cx="3115643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5DF33EE-6465-1147-89C6-F25A4655EA52}"/>
              </a:ext>
            </a:extLst>
          </p:cNvPr>
          <p:cNvCxnSpPr>
            <a:cxnSpLocks/>
          </p:cNvCxnSpPr>
          <p:nvPr/>
        </p:nvCxnSpPr>
        <p:spPr>
          <a:xfrm>
            <a:off x="2545882" y="5757059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2065041-B692-EB43-9C0E-817B242D0949}"/>
              </a:ext>
            </a:extLst>
          </p:cNvPr>
          <p:cNvCxnSpPr>
            <a:cxnSpLocks/>
          </p:cNvCxnSpPr>
          <p:nvPr/>
        </p:nvCxnSpPr>
        <p:spPr>
          <a:xfrm flipV="1">
            <a:off x="4741569" y="5757059"/>
            <a:ext cx="32856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054FDBC-539D-104A-B654-10308AD96348}"/>
              </a:ext>
            </a:extLst>
          </p:cNvPr>
          <p:cNvCxnSpPr>
            <a:cxnSpLocks/>
          </p:cNvCxnSpPr>
          <p:nvPr/>
        </p:nvCxnSpPr>
        <p:spPr>
          <a:xfrm>
            <a:off x="11312836" y="5757059"/>
            <a:ext cx="29932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65D86FC-E191-774D-AD02-2294645DB6CE}"/>
              </a:ext>
            </a:extLst>
          </p:cNvPr>
          <p:cNvSpPr/>
          <p:nvPr/>
        </p:nvSpPr>
        <p:spPr>
          <a:xfrm>
            <a:off x="20055705" y="3888070"/>
            <a:ext cx="3340659" cy="432885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FDF9250-A64B-5A40-A624-D6684828581C}"/>
              </a:ext>
            </a:extLst>
          </p:cNvPr>
          <p:cNvSpPr/>
          <p:nvPr/>
        </p:nvSpPr>
        <p:spPr>
          <a:xfrm>
            <a:off x="20811291" y="4343653"/>
            <a:ext cx="778367" cy="34275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27E5DD2-B015-754D-B143-74CED7086C91}"/>
              </a:ext>
            </a:extLst>
          </p:cNvPr>
          <p:cNvCxnSpPr>
            <a:cxnSpLocks/>
          </p:cNvCxnSpPr>
          <p:nvPr/>
        </p:nvCxnSpPr>
        <p:spPr>
          <a:xfrm>
            <a:off x="17421724" y="5757059"/>
            <a:ext cx="338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387C245-334D-ED49-840D-08F2C85ECE89}"/>
              </a:ext>
            </a:extLst>
          </p:cNvPr>
          <p:cNvCxnSpPr>
            <a:cxnSpLocks/>
          </p:cNvCxnSpPr>
          <p:nvPr/>
        </p:nvCxnSpPr>
        <p:spPr>
          <a:xfrm>
            <a:off x="21589658" y="574698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88BB807-7181-D34A-866B-FD5760CE41D5}"/>
              </a:ext>
            </a:extLst>
          </p:cNvPr>
          <p:cNvCxnSpPr>
            <a:cxnSpLocks/>
          </p:cNvCxnSpPr>
          <p:nvPr/>
        </p:nvCxnSpPr>
        <p:spPr>
          <a:xfrm flipH="1">
            <a:off x="21623681" y="6259797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1E4C223-4279-F14E-9669-69823364A9B0}"/>
              </a:ext>
            </a:extLst>
          </p:cNvPr>
          <p:cNvCxnSpPr>
            <a:cxnSpLocks/>
          </p:cNvCxnSpPr>
          <p:nvPr/>
        </p:nvCxnSpPr>
        <p:spPr>
          <a:xfrm flipH="1">
            <a:off x="17421724" y="6259797"/>
            <a:ext cx="338956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78ABA9E-3D9E-4240-9A4B-8678C5FDA26A}"/>
              </a:ext>
            </a:extLst>
          </p:cNvPr>
          <p:cNvCxnSpPr>
            <a:cxnSpLocks/>
          </p:cNvCxnSpPr>
          <p:nvPr/>
        </p:nvCxnSpPr>
        <p:spPr>
          <a:xfrm flipH="1">
            <a:off x="11346859" y="6247130"/>
            <a:ext cx="2959225" cy="12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C1F80DBB-CF94-984A-A9E9-F62E60F1DB70}"/>
              </a:ext>
            </a:extLst>
          </p:cNvPr>
          <p:cNvCxnSpPr>
            <a:cxnSpLocks/>
          </p:cNvCxnSpPr>
          <p:nvPr/>
        </p:nvCxnSpPr>
        <p:spPr>
          <a:xfrm flipH="1">
            <a:off x="4741569" y="6259797"/>
            <a:ext cx="32856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BD235B6-EC43-194C-872F-8DE14B890E02}"/>
              </a:ext>
            </a:extLst>
          </p:cNvPr>
          <p:cNvCxnSpPr>
            <a:cxnSpLocks/>
          </p:cNvCxnSpPr>
          <p:nvPr/>
        </p:nvCxnSpPr>
        <p:spPr>
          <a:xfrm flipH="1">
            <a:off x="2545882" y="6259797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B21FE98-BF2F-4B4F-A553-283F604E51B5}"/>
              </a:ext>
            </a:extLst>
          </p:cNvPr>
          <p:cNvSpPr/>
          <p:nvPr/>
        </p:nvSpPr>
        <p:spPr>
          <a:xfrm>
            <a:off x="3357679" y="4259304"/>
            <a:ext cx="1359552" cy="3511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33C592-0683-D242-BB28-DBB35D5DDB8C}"/>
              </a:ext>
            </a:extLst>
          </p:cNvPr>
          <p:cNvSpPr txBox="1"/>
          <p:nvPr/>
        </p:nvSpPr>
        <p:spPr>
          <a:xfrm>
            <a:off x="2485616" y="3270984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253C7E-FEF6-7940-B3B9-EFC216479A36}"/>
              </a:ext>
            </a:extLst>
          </p:cNvPr>
          <p:cNvSpPr txBox="1"/>
          <p:nvPr/>
        </p:nvSpPr>
        <p:spPr>
          <a:xfrm>
            <a:off x="20626374" y="3275619"/>
            <a:ext cx="2199321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0461F2B-9C59-364B-8049-7AB3A0C00C89}"/>
              </a:ext>
            </a:extLst>
          </p:cNvPr>
          <p:cNvSpPr/>
          <p:nvPr/>
        </p:nvSpPr>
        <p:spPr>
          <a:xfrm>
            <a:off x="3439828" y="4369812"/>
            <a:ext cx="364917" cy="32329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507074-DA65-5C40-82D3-A6228C6AB88C}"/>
              </a:ext>
            </a:extLst>
          </p:cNvPr>
          <p:cNvSpPr txBox="1"/>
          <p:nvPr/>
        </p:nvSpPr>
        <p:spPr>
          <a:xfrm>
            <a:off x="7776367" y="3237625"/>
            <a:ext cx="39530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3005E8C-46A7-344F-A741-1E7113CB643E}"/>
              </a:ext>
            </a:extLst>
          </p:cNvPr>
          <p:cNvSpPr txBox="1"/>
          <p:nvPr/>
        </p:nvSpPr>
        <p:spPr>
          <a:xfrm>
            <a:off x="13833698" y="3275425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297B13D-0588-044B-B525-F4D9017503F1}"/>
              </a:ext>
            </a:extLst>
          </p:cNvPr>
          <p:cNvCxnSpPr>
            <a:cxnSpLocks/>
          </p:cNvCxnSpPr>
          <p:nvPr/>
        </p:nvCxnSpPr>
        <p:spPr>
          <a:xfrm>
            <a:off x="3633537" y="6641432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1864854-6CA2-C44D-907E-924093098305}"/>
              </a:ext>
            </a:extLst>
          </p:cNvPr>
          <p:cNvSpPr txBox="1"/>
          <p:nvPr/>
        </p:nvSpPr>
        <p:spPr>
          <a:xfrm>
            <a:off x="2339114" y="9550407"/>
            <a:ext cx="258885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SDK API</a:t>
            </a:r>
            <a:endParaRPr lang="en-US" altLang="zh-CN" sz="2800" dirty="0">
              <a:solidFill>
                <a:schemeClr val="accent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8B050713-C234-DA4B-B3B4-115B1F323134}"/>
              </a:ext>
            </a:extLst>
          </p:cNvPr>
          <p:cNvCxnSpPr>
            <a:cxnSpLocks/>
          </p:cNvCxnSpPr>
          <p:nvPr/>
        </p:nvCxnSpPr>
        <p:spPr>
          <a:xfrm>
            <a:off x="8246617" y="6526469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37CC439-F320-8C4E-93D5-0D185EEC4683}"/>
              </a:ext>
            </a:extLst>
          </p:cNvPr>
          <p:cNvSpPr txBox="1"/>
          <p:nvPr/>
        </p:nvSpPr>
        <p:spPr>
          <a:xfrm>
            <a:off x="7128524" y="9550407"/>
            <a:ext cx="223619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7AA5B2D-887F-334B-B071-D29D64FAC822}"/>
              </a:ext>
            </a:extLst>
          </p:cNvPr>
          <p:cNvCxnSpPr>
            <a:cxnSpLocks/>
          </p:cNvCxnSpPr>
          <p:nvPr/>
        </p:nvCxnSpPr>
        <p:spPr>
          <a:xfrm>
            <a:off x="14511059" y="6632353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3123DF9-90DF-C148-8586-D82EB81B19B2}"/>
              </a:ext>
            </a:extLst>
          </p:cNvPr>
          <p:cNvSpPr txBox="1"/>
          <p:nvPr/>
        </p:nvSpPr>
        <p:spPr>
          <a:xfrm>
            <a:off x="12380580" y="9550407"/>
            <a:ext cx="5448603" cy="9643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 ServiceInvocation Service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(Dapr Internal gRPC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Service)</a:t>
            </a:r>
            <a:endParaRPr lang="en-US" altLang="zh-CN" sz="2800" dirty="0">
              <a:solidFill>
                <a:schemeClr val="accent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3180549-0A5B-C044-9E05-AAC8F9A2DD8F}"/>
              </a:ext>
            </a:extLst>
          </p:cNvPr>
          <p:cNvCxnSpPr>
            <a:cxnSpLocks/>
          </p:cNvCxnSpPr>
          <p:nvPr/>
        </p:nvCxnSpPr>
        <p:spPr>
          <a:xfrm>
            <a:off x="20964950" y="6632353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AA4DFA6-15D7-6642-BF58-DA71A78F922A}"/>
              </a:ext>
            </a:extLst>
          </p:cNvPr>
          <p:cNvSpPr txBox="1"/>
          <p:nvPr/>
        </p:nvSpPr>
        <p:spPr>
          <a:xfrm>
            <a:off x="18744796" y="9550407"/>
            <a:ext cx="444031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AppCallback</a:t>
            </a:r>
            <a:r>
              <a:rPr lang="zh-CN" altLang="en-US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9436AD-9773-7D49-86A3-EC81E5D5BFEE}"/>
              </a:ext>
            </a:extLst>
          </p:cNvPr>
          <p:cNvSpPr txBox="1"/>
          <p:nvPr/>
        </p:nvSpPr>
        <p:spPr>
          <a:xfrm>
            <a:off x="5939072" y="4623435"/>
            <a:ext cx="1183017" cy="10874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6B1D90F-E80D-3C40-ADD4-BDF509E41BF8}"/>
              </a:ext>
            </a:extLst>
          </p:cNvPr>
          <p:cNvSpPr txBox="1"/>
          <p:nvPr/>
        </p:nvSpPr>
        <p:spPr>
          <a:xfrm>
            <a:off x="12397582" y="4542500"/>
            <a:ext cx="1183017" cy="10874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62340B4-B681-894C-82A5-E6E9FEEFBE33}"/>
              </a:ext>
            </a:extLst>
          </p:cNvPr>
          <p:cNvSpPr txBox="1"/>
          <p:nvPr/>
        </p:nvSpPr>
        <p:spPr>
          <a:xfrm>
            <a:off x="18413076" y="4506618"/>
            <a:ext cx="1183017" cy="10874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054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B234ED5F-A8DC-6A43-ABBB-8240FF7E680D}"/>
              </a:ext>
            </a:extLst>
          </p:cNvPr>
          <p:cNvSpPr/>
          <p:nvPr/>
        </p:nvSpPr>
        <p:spPr>
          <a:xfrm>
            <a:off x="724655" y="3888070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D5C4E1-8E47-D94D-9F98-BE05ECA2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主流程总结（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）：</a:t>
            </a:r>
            <a:r>
              <a:rPr kumimoji="1" lang="en-US" altLang="zh-CN" dirty="0"/>
              <a:t>Payload</a:t>
            </a:r>
            <a:r>
              <a:rPr kumimoji="1" lang="zh-CN" altLang="en-US" dirty="0"/>
              <a:t>全程透传，其他参数可见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6CBE4F-799A-8343-85F6-8C68A540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83" y="3888070"/>
            <a:ext cx="3285634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CF1DEAC-3B6F-774D-B711-7539D69E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081" y="3888070"/>
            <a:ext cx="3115643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5DF33EE-6465-1147-89C6-F25A4655EA52}"/>
              </a:ext>
            </a:extLst>
          </p:cNvPr>
          <p:cNvCxnSpPr>
            <a:cxnSpLocks/>
          </p:cNvCxnSpPr>
          <p:nvPr/>
        </p:nvCxnSpPr>
        <p:spPr>
          <a:xfrm>
            <a:off x="1270537" y="5757059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2065041-B692-EB43-9C0E-817B242D0949}"/>
              </a:ext>
            </a:extLst>
          </p:cNvPr>
          <p:cNvCxnSpPr>
            <a:cxnSpLocks/>
          </p:cNvCxnSpPr>
          <p:nvPr/>
        </p:nvCxnSpPr>
        <p:spPr>
          <a:xfrm>
            <a:off x="3441886" y="5726164"/>
            <a:ext cx="3763264" cy="20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054FDBC-539D-104A-B654-10308AD96348}"/>
              </a:ext>
            </a:extLst>
          </p:cNvPr>
          <p:cNvCxnSpPr>
            <a:cxnSpLocks/>
          </p:cNvCxnSpPr>
          <p:nvPr/>
        </p:nvCxnSpPr>
        <p:spPr>
          <a:xfrm>
            <a:off x="10542817" y="5746984"/>
            <a:ext cx="3763265" cy="10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65D86FC-E191-774D-AD02-2294645DB6CE}"/>
              </a:ext>
            </a:extLst>
          </p:cNvPr>
          <p:cNvSpPr/>
          <p:nvPr/>
        </p:nvSpPr>
        <p:spPr>
          <a:xfrm>
            <a:off x="20946040" y="3888070"/>
            <a:ext cx="3340659" cy="432885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FDF9250-A64B-5A40-A624-D6684828581C}"/>
              </a:ext>
            </a:extLst>
          </p:cNvPr>
          <p:cNvSpPr/>
          <p:nvPr/>
        </p:nvSpPr>
        <p:spPr>
          <a:xfrm>
            <a:off x="21701626" y="4343653"/>
            <a:ext cx="778367" cy="34275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27E5DD2-B015-754D-B143-74CED7086C91}"/>
              </a:ext>
            </a:extLst>
          </p:cNvPr>
          <p:cNvCxnSpPr>
            <a:cxnSpLocks/>
          </p:cNvCxnSpPr>
          <p:nvPr/>
        </p:nvCxnSpPr>
        <p:spPr>
          <a:xfrm flipV="1">
            <a:off x="17421724" y="5746984"/>
            <a:ext cx="4279902" cy="10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387C245-334D-ED49-840D-08F2C85ECE89}"/>
              </a:ext>
            </a:extLst>
          </p:cNvPr>
          <p:cNvCxnSpPr>
            <a:cxnSpLocks/>
          </p:cNvCxnSpPr>
          <p:nvPr/>
        </p:nvCxnSpPr>
        <p:spPr>
          <a:xfrm>
            <a:off x="22479993" y="574698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88BB807-7181-D34A-866B-FD5760CE41D5}"/>
              </a:ext>
            </a:extLst>
          </p:cNvPr>
          <p:cNvCxnSpPr>
            <a:cxnSpLocks/>
          </p:cNvCxnSpPr>
          <p:nvPr/>
        </p:nvCxnSpPr>
        <p:spPr>
          <a:xfrm flipH="1">
            <a:off x="22514016" y="6259797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1E4C223-4279-F14E-9669-69823364A9B0}"/>
              </a:ext>
            </a:extLst>
          </p:cNvPr>
          <p:cNvCxnSpPr>
            <a:cxnSpLocks/>
          </p:cNvCxnSpPr>
          <p:nvPr/>
        </p:nvCxnSpPr>
        <p:spPr>
          <a:xfrm flipH="1">
            <a:off x="17421724" y="6247130"/>
            <a:ext cx="4279902" cy="126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78ABA9E-3D9E-4240-9A4B-8678C5FDA26A}"/>
              </a:ext>
            </a:extLst>
          </p:cNvPr>
          <p:cNvCxnSpPr>
            <a:cxnSpLocks/>
          </p:cNvCxnSpPr>
          <p:nvPr/>
        </p:nvCxnSpPr>
        <p:spPr>
          <a:xfrm flipH="1">
            <a:off x="10594850" y="6247130"/>
            <a:ext cx="3711235" cy="12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C1F80DBB-CF94-984A-A9E9-F62E60F1DB70}"/>
              </a:ext>
            </a:extLst>
          </p:cNvPr>
          <p:cNvCxnSpPr>
            <a:cxnSpLocks/>
          </p:cNvCxnSpPr>
          <p:nvPr/>
        </p:nvCxnSpPr>
        <p:spPr>
          <a:xfrm flipH="1" flipV="1">
            <a:off x="3441887" y="6247131"/>
            <a:ext cx="3763263" cy="12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BD235B6-EC43-194C-872F-8DE14B890E02}"/>
              </a:ext>
            </a:extLst>
          </p:cNvPr>
          <p:cNvCxnSpPr>
            <a:cxnSpLocks/>
          </p:cNvCxnSpPr>
          <p:nvPr/>
        </p:nvCxnSpPr>
        <p:spPr>
          <a:xfrm flipH="1">
            <a:off x="1270537" y="6259797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B21FE98-BF2F-4B4F-A553-283F604E51B5}"/>
              </a:ext>
            </a:extLst>
          </p:cNvPr>
          <p:cNvSpPr/>
          <p:nvPr/>
        </p:nvSpPr>
        <p:spPr>
          <a:xfrm>
            <a:off x="2082334" y="4259304"/>
            <a:ext cx="1359552" cy="3511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33C592-0683-D242-BB28-DBB35D5DDB8C}"/>
              </a:ext>
            </a:extLst>
          </p:cNvPr>
          <p:cNvSpPr txBox="1"/>
          <p:nvPr/>
        </p:nvSpPr>
        <p:spPr>
          <a:xfrm>
            <a:off x="1210271" y="3270984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253C7E-FEF6-7940-B3B9-EFC216479A36}"/>
              </a:ext>
            </a:extLst>
          </p:cNvPr>
          <p:cNvSpPr txBox="1"/>
          <p:nvPr/>
        </p:nvSpPr>
        <p:spPr>
          <a:xfrm>
            <a:off x="21516709" y="3275619"/>
            <a:ext cx="2199321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0461F2B-9C59-364B-8049-7AB3A0C00C89}"/>
              </a:ext>
            </a:extLst>
          </p:cNvPr>
          <p:cNvSpPr/>
          <p:nvPr/>
        </p:nvSpPr>
        <p:spPr>
          <a:xfrm>
            <a:off x="2164483" y="4369812"/>
            <a:ext cx="364917" cy="32329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507074-DA65-5C40-82D3-A6228C6AB88C}"/>
              </a:ext>
            </a:extLst>
          </p:cNvPr>
          <p:cNvSpPr txBox="1"/>
          <p:nvPr/>
        </p:nvSpPr>
        <p:spPr>
          <a:xfrm>
            <a:off x="7006348" y="3237625"/>
            <a:ext cx="39530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3005E8C-46A7-344F-A741-1E7113CB643E}"/>
              </a:ext>
            </a:extLst>
          </p:cNvPr>
          <p:cNvSpPr txBox="1"/>
          <p:nvPr/>
        </p:nvSpPr>
        <p:spPr>
          <a:xfrm>
            <a:off x="13833698" y="3275425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297B13D-0588-044B-B525-F4D9017503F1}"/>
              </a:ext>
            </a:extLst>
          </p:cNvPr>
          <p:cNvCxnSpPr>
            <a:cxnSpLocks/>
          </p:cNvCxnSpPr>
          <p:nvPr/>
        </p:nvCxnSpPr>
        <p:spPr>
          <a:xfrm>
            <a:off x="1638905" y="5594095"/>
            <a:ext cx="0" cy="36627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1864854-6CA2-C44D-907E-924093098305}"/>
              </a:ext>
            </a:extLst>
          </p:cNvPr>
          <p:cNvSpPr txBox="1"/>
          <p:nvPr/>
        </p:nvSpPr>
        <p:spPr>
          <a:xfrm>
            <a:off x="408770" y="9447942"/>
            <a:ext cx="289342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参数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Data: 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byte[]</a:t>
            </a:r>
            <a:endParaRPr lang="en-US" altLang="zh-CN" sz="2800" dirty="0">
              <a:solidFill>
                <a:schemeClr val="accent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8B050713-C234-DA4B-B3B4-115B1F323134}"/>
              </a:ext>
            </a:extLst>
          </p:cNvPr>
          <p:cNvCxnSpPr>
            <a:cxnSpLocks/>
          </p:cNvCxnSpPr>
          <p:nvPr/>
        </p:nvCxnSpPr>
        <p:spPr>
          <a:xfrm>
            <a:off x="6343051" y="5882851"/>
            <a:ext cx="0" cy="48938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37CC439-F320-8C4E-93D5-0D185EEC4683}"/>
              </a:ext>
            </a:extLst>
          </p:cNvPr>
          <p:cNvSpPr txBox="1"/>
          <p:nvPr/>
        </p:nvSpPr>
        <p:spPr>
          <a:xfrm>
            <a:off x="1699454" y="10776652"/>
            <a:ext cx="795249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InvokeServiceRequest.InvokeRequest.Data: Any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7AA5B2D-887F-334B-B071-D29D64FAC822}"/>
              </a:ext>
            </a:extLst>
          </p:cNvPr>
          <p:cNvCxnSpPr>
            <a:cxnSpLocks/>
          </p:cNvCxnSpPr>
          <p:nvPr/>
        </p:nvCxnSpPr>
        <p:spPr>
          <a:xfrm>
            <a:off x="12706322" y="5660130"/>
            <a:ext cx="0" cy="37878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3123DF9-90DF-C148-8586-D82EB81B19B2}"/>
              </a:ext>
            </a:extLst>
          </p:cNvPr>
          <p:cNvSpPr txBox="1"/>
          <p:nvPr/>
        </p:nvSpPr>
        <p:spPr>
          <a:xfrm>
            <a:off x="9249594" y="9630566"/>
            <a:ext cx="728636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" altLang="zh-CN" sz="28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InternalInvokeRequest.Message.Data: Any</a:t>
            </a:r>
            <a:endParaRPr lang="en-US" altLang="zh-CN" sz="2800" dirty="0">
              <a:solidFill>
                <a:schemeClr val="accent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3180549-0A5B-C044-9E05-AAC8F9A2DD8F}"/>
              </a:ext>
            </a:extLst>
          </p:cNvPr>
          <p:cNvCxnSpPr>
            <a:cxnSpLocks/>
          </p:cNvCxnSpPr>
          <p:nvPr/>
        </p:nvCxnSpPr>
        <p:spPr>
          <a:xfrm>
            <a:off x="20146801" y="5661528"/>
            <a:ext cx="0" cy="30438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29436AD-9773-7D49-86A3-EC81E5D5BFEE}"/>
              </a:ext>
            </a:extLst>
          </p:cNvPr>
          <p:cNvSpPr txBox="1"/>
          <p:nvPr/>
        </p:nvSpPr>
        <p:spPr>
          <a:xfrm>
            <a:off x="3870209" y="5188206"/>
            <a:ext cx="3228448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InvokeServiceRequest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8C94376-6FF0-4A47-A7A2-D50BD9D241A5}"/>
              </a:ext>
            </a:extLst>
          </p:cNvPr>
          <p:cNvSpPr/>
          <p:nvPr/>
        </p:nvSpPr>
        <p:spPr>
          <a:xfrm>
            <a:off x="951709" y="4461199"/>
            <a:ext cx="12698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b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Method</a:t>
            </a:r>
            <a:b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8002187-128F-804F-B765-2E01349B8A1B}"/>
              </a:ext>
            </a:extLst>
          </p:cNvPr>
          <p:cNvSpPr/>
          <p:nvPr/>
        </p:nvSpPr>
        <p:spPr>
          <a:xfrm>
            <a:off x="10775970" y="5163229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F336E80-0BED-4B49-87B1-66907D054C1F}"/>
              </a:ext>
            </a:extLst>
          </p:cNvPr>
          <p:cNvSpPr/>
          <p:nvPr/>
        </p:nvSpPr>
        <p:spPr>
          <a:xfrm>
            <a:off x="18468953" y="51933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45E43F-4A8F-EB4C-BC15-3D0133C2CADD}"/>
              </a:ext>
            </a:extLst>
          </p:cNvPr>
          <p:cNvSpPr txBox="1"/>
          <p:nvPr/>
        </p:nvSpPr>
        <p:spPr>
          <a:xfrm>
            <a:off x="18297879" y="8754867"/>
            <a:ext cx="431849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InvokeRequest.Data: Any</a:t>
            </a:r>
          </a:p>
        </p:txBody>
      </p:sp>
    </p:spTree>
    <p:extLst>
      <p:ext uri="{BB962C8B-B14F-4D97-AF65-F5344CB8AC3E}">
        <p14:creationId xmlns:p14="http://schemas.microsoft.com/office/powerpoint/2010/main" val="387800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D45B-9CE7-9341-BF53-930C252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gRPC</a:t>
            </a:r>
            <a:r>
              <a:rPr kumimoji="1" lang="zh-CN" altLang="en-US" dirty="0"/>
              <a:t>之外：</a:t>
            </a:r>
            <a:r>
              <a:rPr kumimoji="1" lang="en-US" altLang="zh-CN" dirty="0"/>
              <a:t>Dapr</a:t>
            </a:r>
            <a:r>
              <a:rPr kumimoji="1" lang="zh-CN" altLang="en-US" dirty="0"/>
              <a:t>还支持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协议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AF52E1E-23CD-4044-85A8-AA9A5F2622D1}"/>
              </a:ext>
            </a:extLst>
          </p:cNvPr>
          <p:cNvSpPr/>
          <p:nvPr/>
        </p:nvSpPr>
        <p:spPr>
          <a:xfrm>
            <a:off x="2505323" y="3527125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38289A-C477-3C42-9B46-1EFDBD118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525" y="3527125"/>
            <a:ext cx="3285634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02D3B08-C04F-9842-8A29-71C4A98C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404" y="3527125"/>
            <a:ext cx="3115643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B6B47ED-6615-CA46-A970-CAFDBBB0A614}"/>
              </a:ext>
            </a:extLst>
          </p:cNvPr>
          <p:cNvCxnSpPr>
            <a:cxnSpLocks/>
          </p:cNvCxnSpPr>
          <p:nvPr/>
        </p:nvCxnSpPr>
        <p:spPr>
          <a:xfrm>
            <a:off x="3051205" y="539611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599CFED-2CBB-6B49-AC38-4E85DE744C39}"/>
              </a:ext>
            </a:extLst>
          </p:cNvPr>
          <p:cNvCxnSpPr>
            <a:cxnSpLocks/>
          </p:cNvCxnSpPr>
          <p:nvPr/>
        </p:nvCxnSpPr>
        <p:spPr>
          <a:xfrm flipV="1">
            <a:off x="5246892" y="5396114"/>
            <a:ext cx="32856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FD03137-8B6E-814E-95E5-1BBEE4618DFE}"/>
              </a:ext>
            </a:extLst>
          </p:cNvPr>
          <p:cNvCxnSpPr>
            <a:cxnSpLocks/>
          </p:cNvCxnSpPr>
          <p:nvPr/>
        </p:nvCxnSpPr>
        <p:spPr>
          <a:xfrm>
            <a:off x="11818159" y="5396114"/>
            <a:ext cx="29932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C75B2F8B-C63C-1940-B8E7-AD75DDD14D31}"/>
              </a:ext>
            </a:extLst>
          </p:cNvPr>
          <p:cNvSpPr/>
          <p:nvPr/>
        </p:nvSpPr>
        <p:spPr>
          <a:xfrm>
            <a:off x="20561028" y="3527125"/>
            <a:ext cx="3340659" cy="432885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F41BDF1-8D83-5C4B-B1A6-BB216FB9030D}"/>
              </a:ext>
            </a:extLst>
          </p:cNvPr>
          <p:cNvSpPr/>
          <p:nvPr/>
        </p:nvSpPr>
        <p:spPr>
          <a:xfrm>
            <a:off x="21316614" y="3982708"/>
            <a:ext cx="778367" cy="34275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A70D78E-0B1D-C84C-AE89-4CAFDD7DDC02}"/>
              </a:ext>
            </a:extLst>
          </p:cNvPr>
          <p:cNvCxnSpPr>
            <a:cxnSpLocks/>
          </p:cNvCxnSpPr>
          <p:nvPr/>
        </p:nvCxnSpPr>
        <p:spPr>
          <a:xfrm>
            <a:off x="17927047" y="5396114"/>
            <a:ext cx="338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FF9EF2F-4189-A145-AD79-226A3F5D7E9E}"/>
              </a:ext>
            </a:extLst>
          </p:cNvPr>
          <p:cNvCxnSpPr>
            <a:cxnSpLocks/>
          </p:cNvCxnSpPr>
          <p:nvPr/>
        </p:nvCxnSpPr>
        <p:spPr>
          <a:xfrm>
            <a:off x="22094981" y="5386039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1DEFABA-02FC-AD45-8767-9A7076B521DD}"/>
              </a:ext>
            </a:extLst>
          </p:cNvPr>
          <p:cNvCxnSpPr>
            <a:cxnSpLocks/>
          </p:cNvCxnSpPr>
          <p:nvPr/>
        </p:nvCxnSpPr>
        <p:spPr>
          <a:xfrm flipH="1">
            <a:off x="22129004" y="5778537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507ECFA-F424-6F45-8B68-9E2950A6B2B3}"/>
              </a:ext>
            </a:extLst>
          </p:cNvPr>
          <p:cNvCxnSpPr>
            <a:cxnSpLocks/>
          </p:cNvCxnSpPr>
          <p:nvPr/>
        </p:nvCxnSpPr>
        <p:spPr>
          <a:xfrm flipH="1">
            <a:off x="17927047" y="5778537"/>
            <a:ext cx="338956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A83E249-F825-154A-BF5B-06E10F5551AC}"/>
              </a:ext>
            </a:extLst>
          </p:cNvPr>
          <p:cNvCxnSpPr>
            <a:cxnSpLocks/>
          </p:cNvCxnSpPr>
          <p:nvPr/>
        </p:nvCxnSpPr>
        <p:spPr>
          <a:xfrm flipH="1">
            <a:off x="11852182" y="5765870"/>
            <a:ext cx="2959225" cy="12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D6B6B9B-9D67-DF47-AE4C-D10AA019F520}"/>
              </a:ext>
            </a:extLst>
          </p:cNvPr>
          <p:cNvCxnSpPr>
            <a:cxnSpLocks/>
          </p:cNvCxnSpPr>
          <p:nvPr/>
        </p:nvCxnSpPr>
        <p:spPr>
          <a:xfrm flipH="1">
            <a:off x="5246892" y="5778537"/>
            <a:ext cx="32856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FFDC98D-4D54-194B-9565-9DE1D387F5B4}"/>
              </a:ext>
            </a:extLst>
          </p:cNvPr>
          <p:cNvCxnSpPr>
            <a:cxnSpLocks/>
          </p:cNvCxnSpPr>
          <p:nvPr/>
        </p:nvCxnSpPr>
        <p:spPr>
          <a:xfrm flipH="1">
            <a:off x="3051205" y="5778537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C42F798-D32F-BE4A-AA67-699AEB79DD6F}"/>
              </a:ext>
            </a:extLst>
          </p:cNvPr>
          <p:cNvSpPr/>
          <p:nvPr/>
        </p:nvSpPr>
        <p:spPr>
          <a:xfrm>
            <a:off x="3863002" y="3898359"/>
            <a:ext cx="1359552" cy="3511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4B298-4A97-7747-BADF-84E9CE301B9F}"/>
              </a:ext>
            </a:extLst>
          </p:cNvPr>
          <p:cNvSpPr txBox="1"/>
          <p:nvPr/>
        </p:nvSpPr>
        <p:spPr>
          <a:xfrm>
            <a:off x="2990939" y="2910039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2676A-EC79-4E4D-965C-D7291C78FB85}"/>
              </a:ext>
            </a:extLst>
          </p:cNvPr>
          <p:cNvSpPr txBox="1"/>
          <p:nvPr/>
        </p:nvSpPr>
        <p:spPr>
          <a:xfrm>
            <a:off x="21131697" y="2914674"/>
            <a:ext cx="2199321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D098C4A-C68F-D442-B70B-397599E42B1A}"/>
              </a:ext>
            </a:extLst>
          </p:cNvPr>
          <p:cNvSpPr/>
          <p:nvPr/>
        </p:nvSpPr>
        <p:spPr>
          <a:xfrm>
            <a:off x="3945151" y="4008867"/>
            <a:ext cx="364917" cy="32329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43EB2B-D8BB-F04B-8AFD-6C1F3AFB53A4}"/>
              </a:ext>
            </a:extLst>
          </p:cNvPr>
          <p:cNvSpPr txBox="1"/>
          <p:nvPr/>
        </p:nvSpPr>
        <p:spPr>
          <a:xfrm>
            <a:off x="8281690" y="2876680"/>
            <a:ext cx="39530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DC184B-89EC-FF43-AAF6-18A74A1DF8A7}"/>
              </a:ext>
            </a:extLst>
          </p:cNvPr>
          <p:cNvSpPr txBox="1"/>
          <p:nvPr/>
        </p:nvSpPr>
        <p:spPr>
          <a:xfrm>
            <a:off x="14339021" y="2914480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E676059-7D8F-584A-AE66-5879DC0D27FD}"/>
              </a:ext>
            </a:extLst>
          </p:cNvPr>
          <p:cNvSpPr/>
          <p:nvPr/>
        </p:nvSpPr>
        <p:spPr>
          <a:xfrm>
            <a:off x="2505323" y="8650211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451F963-0ABB-FF4D-8FEC-679F753F2289}"/>
              </a:ext>
            </a:extLst>
          </p:cNvPr>
          <p:cNvCxnSpPr>
            <a:cxnSpLocks/>
          </p:cNvCxnSpPr>
          <p:nvPr/>
        </p:nvCxnSpPr>
        <p:spPr>
          <a:xfrm flipV="1">
            <a:off x="5634385" y="6737688"/>
            <a:ext cx="2898140" cy="3042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65B969-D0FD-A249-BDC1-0B489AC3B3D1}"/>
              </a:ext>
            </a:extLst>
          </p:cNvPr>
          <p:cNvCxnSpPr>
            <a:cxnSpLocks/>
          </p:cNvCxnSpPr>
          <p:nvPr/>
        </p:nvCxnSpPr>
        <p:spPr>
          <a:xfrm flipH="1">
            <a:off x="5634385" y="7241807"/>
            <a:ext cx="2898141" cy="3057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29D2DB9-B970-244C-B337-C812063E7D34}"/>
              </a:ext>
            </a:extLst>
          </p:cNvPr>
          <p:cNvSpPr txBox="1"/>
          <p:nvPr/>
        </p:nvSpPr>
        <p:spPr>
          <a:xfrm>
            <a:off x="2867508" y="8033125"/>
            <a:ext cx="233878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App2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843ED065-B827-804B-8070-FB7D461368E4}"/>
              </a:ext>
            </a:extLst>
          </p:cNvPr>
          <p:cNvSpPr/>
          <p:nvPr/>
        </p:nvSpPr>
        <p:spPr>
          <a:xfrm>
            <a:off x="20561028" y="8628160"/>
            <a:ext cx="3340659" cy="432885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71A0ED-DED0-AE40-A96F-4BA27EE40967}"/>
              </a:ext>
            </a:extLst>
          </p:cNvPr>
          <p:cNvSpPr txBox="1"/>
          <p:nvPr/>
        </p:nvSpPr>
        <p:spPr>
          <a:xfrm>
            <a:off x="21008267" y="8015709"/>
            <a:ext cx="244618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App2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D54FE2-F015-6D4F-8017-86A73A0AF320}"/>
              </a:ext>
            </a:extLst>
          </p:cNvPr>
          <p:cNvSpPr txBox="1"/>
          <p:nvPr/>
        </p:nvSpPr>
        <p:spPr>
          <a:xfrm>
            <a:off x="5287909" y="4572098"/>
            <a:ext cx="3117841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Server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736B823-07FB-FB4D-969E-B0BA56E0EEBE}"/>
              </a:ext>
            </a:extLst>
          </p:cNvPr>
          <p:cNvSpPr txBox="1"/>
          <p:nvPr/>
        </p:nvSpPr>
        <p:spPr>
          <a:xfrm>
            <a:off x="12860799" y="4756764"/>
            <a:ext cx="913712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F6A33E-1CE4-E941-9B3A-CE82D82F1E83}"/>
              </a:ext>
            </a:extLst>
          </p:cNvPr>
          <p:cNvSpPr txBox="1"/>
          <p:nvPr/>
        </p:nvSpPr>
        <p:spPr>
          <a:xfrm>
            <a:off x="17851028" y="4473939"/>
            <a:ext cx="2786019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F3EF0FE-19A0-524F-A7D1-5A1992FE5093}"/>
              </a:ext>
            </a:extLst>
          </p:cNvPr>
          <p:cNvCxnSpPr>
            <a:cxnSpLocks/>
          </p:cNvCxnSpPr>
          <p:nvPr/>
        </p:nvCxnSpPr>
        <p:spPr>
          <a:xfrm>
            <a:off x="17927047" y="6550713"/>
            <a:ext cx="3389566" cy="4250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6389DE5-357B-2B4C-9FE9-B02DB06D0688}"/>
              </a:ext>
            </a:extLst>
          </p:cNvPr>
          <p:cNvCxnSpPr>
            <a:cxnSpLocks/>
          </p:cNvCxnSpPr>
          <p:nvPr/>
        </p:nvCxnSpPr>
        <p:spPr>
          <a:xfrm flipH="1" flipV="1">
            <a:off x="17927048" y="7241807"/>
            <a:ext cx="3345570" cy="40197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63D5805-A18B-E542-B28A-04706AB91E30}"/>
              </a:ext>
            </a:extLst>
          </p:cNvPr>
          <p:cNvSpPr txBox="1"/>
          <p:nvPr/>
        </p:nvSpPr>
        <p:spPr>
          <a:xfrm>
            <a:off x="649782" y="3478869"/>
            <a:ext cx="872034" cy="3058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gRPC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流程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716850B-F951-8E40-B7E1-7275E65A1342}"/>
              </a:ext>
            </a:extLst>
          </p:cNvPr>
          <p:cNvSpPr txBox="1"/>
          <p:nvPr/>
        </p:nvSpPr>
        <p:spPr>
          <a:xfrm>
            <a:off x="642219" y="9322798"/>
            <a:ext cx="872034" cy="2951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流程</a:t>
            </a: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9E7F149E-8788-624E-B37B-C46DDD94F9A5}"/>
              </a:ext>
            </a:extLst>
          </p:cNvPr>
          <p:cNvSpPr/>
          <p:nvPr/>
        </p:nvSpPr>
        <p:spPr>
          <a:xfrm>
            <a:off x="1587063" y="3410760"/>
            <a:ext cx="676523" cy="4487091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062CB32D-DA63-1640-A438-CCA6492A32F4}"/>
              </a:ext>
            </a:extLst>
          </p:cNvPr>
          <p:cNvSpPr/>
          <p:nvPr/>
        </p:nvSpPr>
        <p:spPr>
          <a:xfrm>
            <a:off x="1595796" y="8610745"/>
            <a:ext cx="676523" cy="4368324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2AC1A7-0193-6343-9D2F-6F0AB75005A4}"/>
              </a:ext>
            </a:extLst>
          </p:cNvPr>
          <p:cNvSpPr txBox="1"/>
          <p:nvPr/>
        </p:nvSpPr>
        <p:spPr>
          <a:xfrm>
            <a:off x="16908680" y="9138144"/>
            <a:ext cx="2819683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r>
              <a:rPr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1A86F3B-BC1E-F942-A1DD-410E506504CC}"/>
              </a:ext>
            </a:extLst>
          </p:cNvPr>
          <p:cNvSpPr txBox="1"/>
          <p:nvPr/>
        </p:nvSpPr>
        <p:spPr>
          <a:xfrm>
            <a:off x="6266397" y="9002198"/>
            <a:ext cx="315471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Server</a:t>
            </a:r>
            <a:r>
              <a:rPr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62A06003-526F-A94F-864B-5FDEB1065EAE}"/>
              </a:ext>
            </a:extLst>
          </p:cNvPr>
          <p:cNvSpPr/>
          <p:nvPr/>
        </p:nvSpPr>
        <p:spPr>
          <a:xfrm>
            <a:off x="21322268" y="9259314"/>
            <a:ext cx="778367" cy="34275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D12B13B-6066-094E-99F2-FB4A14A560CC}"/>
              </a:ext>
            </a:extLst>
          </p:cNvPr>
          <p:cNvCxnSpPr>
            <a:cxnSpLocks/>
          </p:cNvCxnSpPr>
          <p:nvPr/>
        </p:nvCxnSpPr>
        <p:spPr>
          <a:xfrm>
            <a:off x="22100635" y="10662645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82E571C8-810E-9443-A442-07DBF343D96F}"/>
              </a:ext>
            </a:extLst>
          </p:cNvPr>
          <p:cNvCxnSpPr>
            <a:cxnSpLocks/>
          </p:cNvCxnSpPr>
          <p:nvPr/>
        </p:nvCxnSpPr>
        <p:spPr>
          <a:xfrm flipH="1">
            <a:off x="22134658" y="11055143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4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44CA9-F740-744B-9FB6-B3F7F465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Dapr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的现有实现方式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7380ED8-3A60-6F48-860C-F8FC0D942E6F}"/>
              </a:ext>
            </a:extLst>
          </p:cNvPr>
          <p:cNvSpPr/>
          <p:nvPr/>
        </p:nvSpPr>
        <p:spPr>
          <a:xfrm>
            <a:off x="3532657" y="3839946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8B5A23-215A-934C-AC5C-CB46CAB6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445" y="3839946"/>
            <a:ext cx="3285634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970C911-BB14-2E49-A203-D350DA0911BA}"/>
              </a:ext>
            </a:extLst>
          </p:cNvPr>
          <p:cNvCxnSpPr>
            <a:cxnSpLocks/>
          </p:cNvCxnSpPr>
          <p:nvPr/>
        </p:nvCxnSpPr>
        <p:spPr>
          <a:xfrm>
            <a:off x="6661719" y="5708935"/>
            <a:ext cx="617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4960091-5558-814E-9E19-E04A52568778}"/>
              </a:ext>
            </a:extLst>
          </p:cNvPr>
          <p:cNvCxnSpPr>
            <a:cxnSpLocks/>
          </p:cNvCxnSpPr>
          <p:nvPr/>
        </p:nvCxnSpPr>
        <p:spPr>
          <a:xfrm flipH="1">
            <a:off x="6661719" y="6091358"/>
            <a:ext cx="61707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46860F0-88FA-D841-8DCC-1A65027DCFAE}"/>
              </a:ext>
            </a:extLst>
          </p:cNvPr>
          <p:cNvSpPr txBox="1"/>
          <p:nvPr/>
        </p:nvSpPr>
        <p:spPr>
          <a:xfrm>
            <a:off x="4018273" y="3222860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10F052-A634-764C-9724-CB62B0ABB4F8}"/>
              </a:ext>
            </a:extLst>
          </p:cNvPr>
          <p:cNvSpPr txBox="1"/>
          <p:nvPr/>
        </p:nvSpPr>
        <p:spPr>
          <a:xfrm>
            <a:off x="12581610" y="3189501"/>
            <a:ext cx="39530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1B3F18-7CF0-1A41-917A-A43F3828962E}"/>
              </a:ext>
            </a:extLst>
          </p:cNvPr>
          <p:cNvSpPr txBox="1"/>
          <p:nvPr/>
        </p:nvSpPr>
        <p:spPr>
          <a:xfrm>
            <a:off x="9553335" y="5045801"/>
            <a:ext cx="902491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B0681A-26C4-6C42-90CD-BB914862A079}"/>
              </a:ext>
            </a:extLst>
          </p:cNvPr>
          <p:cNvSpPr/>
          <p:nvPr/>
        </p:nvSpPr>
        <p:spPr>
          <a:xfrm>
            <a:off x="8714513" y="8567518"/>
            <a:ext cx="7891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入口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请求，要求符合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标准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4A4F057-6204-EB4F-A4D9-CED50B0B09AC}"/>
              </a:ext>
            </a:extLst>
          </p:cNvPr>
          <p:cNvCxnSpPr>
            <a:cxnSpLocks/>
          </p:cNvCxnSpPr>
          <p:nvPr/>
        </p:nvCxnSpPr>
        <p:spPr>
          <a:xfrm>
            <a:off x="9128597" y="6222016"/>
            <a:ext cx="0" cy="209011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B0734FC-E410-5942-8650-04D7AC88B3C7}"/>
              </a:ext>
            </a:extLst>
          </p:cNvPr>
          <p:cNvSpPr/>
          <p:nvPr/>
        </p:nvSpPr>
        <p:spPr>
          <a:xfrm>
            <a:off x="9194910" y="2370458"/>
            <a:ext cx="1391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出口：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gRPC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远程调用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ServiceInvocation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CallLocal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方法 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FC03425-495E-5D4F-89F8-17F03F0A1C57}"/>
              </a:ext>
            </a:extLst>
          </p:cNvPr>
          <p:cNvCxnSpPr>
            <a:cxnSpLocks/>
          </p:cNvCxnSpPr>
          <p:nvPr/>
        </p:nvCxnSpPr>
        <p:spPr>
          <a:xfrm flipV="1">
            <a:off x="19386971" y="3295728"/>
            <a:ext cx="0" cy="1615047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057A581-AE4C-3C4B-9405-EE9F0CA44734}"/>
              </a:ext>
            </a:extLst>
          </p:cNvPr>
          <p:cNvCxnSpPr>
            <a:cxnSpLocks/>
          </p:cNvCxnSpPr>
          <p:nvPr/>
        </p:nvCxnSpPr>
        <p:spPr>
          <a:xfrm>
            <a:off x="16118079" y="5565671"/>
            <a:ext cx="67470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36EC950-58FC-3740-876D-F432880AA6D0}"/>
              </a:ext>
            </a:extLst>
          </p:cNvPr>
          <p:cNvCxnSpPr>
            <a:cxnSpLocks/>
          </p:cNvCxnSpPr>
          <p:nvPr/>
        </p:nvCxnSpPr>
        <p:spPr>
          <a:xfrm flipH="1">
            <a:off x="16152103" y="6030847"/>
            <a:ext cx="6713072" cy="375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E99169E-B23F-9A4A-8906-674F205B6509}"/>
              </a:ext>
            </a:extLst>
          </p:cNvPr>
          <p:cNvSpPr/>
          <p:nvPr/>
        </p:nvSpPr>
        <p:spPr>
          <a:xfrm>
            <a:off x="18806960" y="4986595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7EBFC6-70EB-154A-B00C-9BFB5E62188B}"/>
              </a:ext>
            </a:extLst>
          </p:cNvPr>
          <p:cNvSpPr/>
          <p:nvPr/>
        </p:nvSpPr>
        <p:spPr>
          <a:xfrm>
            <a:off x="18542095" y="5573680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3D7E86-0CF1-FF4B-B65A-B68C6A983F85}"/>
              </a:ext>
            </a:extLst>
          </p:cNvPr>
          <p:cNvSpPr/>
          <p:nvPr/>
        </p:nvSpPr>
        <p:spPr>
          <a:xfrm>
            <a:off x="2034363" y="10110171"/>
            <a:ext cx="21596164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" altLang="zh-CN" dirty="0">
                <a:latin typeface="Ubuntu"/>
              </a:rPr>
              <a:t>POST/GET/PUT/DELETE http://localhost:&lt;</a:t>
            </a:r>
            <a:r>
              <a:rPr lang="en" altLang="zh-CN" dirty="0" err="1">
                <a:latin typeface="Ubuntu"/>
              </a:rPr>
              <a:t>daprPort</a:t>
            </a:r>
            <a:r>
              <a:rPr lang="en" altLang="zh-CN" dirty="0">
                <a:latin typeface="Ubuntu"/>
              </a:rPr>
              <a:t>&gt;/v1.0/invoke/&lt;</a:t>
            </a:r>
            <a:r>
              <a:rPr lang="en" altLang="zh-CN" dirty="0" err="1">
                <a:solidFill>
                  <a:schemeClr val="accent1"/>
                </a:solidFill>
                <a:latin typeface="Ubuntu"/>
              </a:rPr>
              <a:t>appId</a:t>
            </a:r>
            <a:r>
              <a:rPr lang="en" altLang="zh-CN" dirty="0">
                <a:latin typeface="Ubuntu"/>
              </a:rPr>
              <a:t>&gt;/method/&lt;</a:t>
            </a:r>
            <a:r>
              <a:rPr lang="en" altLang="zh-CN" dirty="0">
                <a:solidFill>
                  <a:schemeClr val="accent1"/>
                </a:solidFill>
                <a:latin typeface="Ubuntu"/>
              </a:rPr>
              <a:t>method-name</a:t>
            </a:r>
            <a:r>
              <a:rPr lang="en" altLang="zh-CN" dirty="0">
                <a:latin typeface="Ubuntu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9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864B-8017-D44E-A030-5C6CAAC5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Dapr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的改进方向：加强对现有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应用的兼容性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E586E2-704D-6541-8637-37844684E70A}"/>
              </a:ext>
            </a:extLst>
          </p:cNvPr>
          <p:cNvSpPr txBox="1"/>
          <p:nvPr/>
        </p:nvSpPr>
        <p:spPr>
          <a:xfrm>
            <a:off x="1619697" y="8393220"/>
            <a:ext cx="17416627" cy="404213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的改进方向：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目标：对应用无侵入，不需要修改现有代码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优势：可以接受标准的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请求，兼容现有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应用（典型如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spring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cloud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TODO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待验证：能否直接接受普通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请求？需要映射到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Method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两个参数（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参数简单）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3078C26E-31C7-784F-A25D-C59F367354C8}"/>
              </a:ext>
            </a:extLst>
          </p:cNvPr>
          <p:cNvSpPr/>
          <p:nvPr/>
        </p:nvSpPr>
        <p:spPr>
          <a:xfrm>
            <a:off x="6597927" y="1877375"/>
            <a:ext cx="3855801" cy="1469528"/>
          </a:xfrm>
          <a:prstGeom prst="cloudCallout">
            <a:avLst>
              <a:gd name="adj1" fmla="val 67709"/>
              <a:gd name="adj2" fmla="val 7396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目标：对现有应用透明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0267DB9-130B-6147-899F-6EA306BF7B5C}"/>
              </a:ext>
            </a:extLst>
          </p:cNvPr>
          <p:cNvSpPr/>
          <p:nvPr/>
        </p:nvSpPr>
        <p:spPr>
          <a:xfrm>
            <a:off x="2161057" y="2612139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48EFDFA-B22D-3E4A-83DE-DA9495A2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845" y="2612139"/>
            <a:ext cx="3285634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C72526D-B44A-7E47-AD9C-E0D2659EC999}"/>
              </a:ext>
            </a:extLst>
          </p:cNvPr>
          <p:cNvCxnSpPr>
            <a:cxnSpLocks/>
          </p:cNvCxnSpPr>
          <p:nvPr/>
        </p:nvCxnSpPr>
        <p:spPr>
          <a:xfrm>
            <a:off x="5290119" y="4481128"/>
            <a:ext cx="617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E6AAFCD-439A-674D-9228-94A432B8EC36}"/>
              </a:ext>
            </a:extLst>
          </p:cNvPr>
          <p:cNvCxnSpPr>
            <a:cxnSpLocks/>
          </p:cNvCxnSpPr>
          <p:nvPr/>
        </p:nvCxnSpPr>
        <p:spPr>
          <a:xfrm flipH="1">
            <a:off x="5290119" y="4863551"/>
            <a:ext cx="61707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4FE80AD-0BAB-064F-9EDB-7C1631F55E3A}"/>
              </a:ext>
            </a:extLst>
          </p:cNvPr>
          <p:cNvSpPr txBox="1"/>
          <p:nvPr/>
        </p:nvSpPr>
        <p:spPr>
          <a:xfrm>
            <a:off x="2646673" y="1995053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E5D73F-48D3-F34F-B8AB-69E0D096D731}"/>
              </a:ext>
            </a:extLst>
          </p:cNvPr>
          <p:cNvSpPr txBox="1"/>
          <p:nvPr/>
        </p:nvSpPr>
        <p:spPr>
          <a:xfrm>
            <a:off x="11210010" y="1961694"/>
            <a:ext cx="39530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B654DE-12E0-F249-9321-12B5BAAE6144}"/>
              </a:ext>
            </a:extLst>
          </p:cNvPr>
          <p:cNvSpPr txBox="1"/>
          <p:nvPr/>
        </p:nvSpPr>
        <p:spPr>
          <a:xfrm>
            <a:off x="8181735" y="3817994"/>
            <a:ext cx="902491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A320D7F-241C-734B-AF78-C706F26BCA0B}"/>
              </a:ext>
            </a:extLst>
          </p:cNvPr>
          <p:cNvCxnSpPr>
            <a:cxnSpLocks/>
          </p:cNvCxnSpPr>
          <p:nvPr/>
        </p:nvCxnSpPr>
        <p:spPr>
          <a:xfrm>
            <a:off x="14746479" y="4337864"/>
            <a:ext cx="67470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385C18A-6043-054D-8AD2-ABA4B8FB4AA0}"/>
              </a:ext>
            </a:extLst>
          </p:cNvPr>
          <p:cNvCxnSpPr>
            <a:cxnSpLocks/>
          </p:cNvCxnSpPr>
          <p:nvPr/>
        </p:nvCxnSpPr>
        <p:spPr>
          <a:xfrm flipH="1">
            <a:off x="14780503" y="4803040"/>
            <a:ext cx="6713072" cy="375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8088C8C-79A0-F54A-8366-1919AAEFFB24}"/>
              </a:ext>
            </a:extLst>
          </p:cNvPr>
          <p:cNvSpPr/>
          <p:nvPr/>
        </p:nvSpPr>
        <p:spPr>
          <a:xfrm>
            <a:off x="17435360" y="3758788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625D58-D3FA-8249-B032-6EE21E36D935}"/>
              </a:ext>
            </a:extLst>
          </p:cNvPr>
          <p:cNvSpPr/>
          <p:nvPr/>
        </p:nvSpPr>
        <p:spPr>
          <a:xfrm>
            <a:off x="17170495" y="4345873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16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2FDA4-EFCB-2E4C-9CD4-E3B222E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</a:t>
            </a:r>
            <a:r>
              <a:rPr kumimoji="1" lang="zh-CN" altLang="en-US" dirty="0"/>
              <a:t>的现有实现方式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8F25B-7497-D54E-828D-43CEEF59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04" y="3045861"/>
            <a:ext cx="3115643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6FDB65E6-189D-4B46-B917-AE037DC3E76E}"/>
              </a:ext>
            </a:extLst>
          </p:cNvPr>
          <p:cNvSpPr/>
          <p:nvPr/>
        </p:nvSpPr>
        <p:spPr>
          <a:xfrm>
            <a:off x="14713678" y="3045861"/>
            <a:ext cx="3340659" cy="432885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CAC2075-A4B3-A842-8BF1-1B02DB249A0C}"/>
              </a:ext>
            </a:extLst>
          </p:cNvPr>
          <p:cNvCxnSpPr>
            <a:cxnSpLocks/>
          </p:cNvCxnSpPr>
          <p:nvPr/>
        </p:nvCxnSpPr>
        <p:spPr>
          <a:xfrm>
            <a:off x="9240247" y="4914850"/>
            <a:ext cx="59762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5534A54-E3CC-384E-93FD-6F0034CA7E91}"/>
              </a:ext>
            </a:extLst>
          </p:cNvPr>
          <p:cNvCxnSpPr>
            <a:cxnSpLocks/>
          </p:cNvCxnSpPr>
          <p:nvPr/>
        </p:nvCxnSpPr>
        <p:spPr>
          <a:xfrm flipH="1">
            <a:off x="9240248" y="5297273"/>
            <a:ext cx="59762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7B850CB-DE45-F44F-8992-683C573E3D13}"/>
              </a:ext>
            </a:extLst>
          </p:cNvPr>
          <p:cNvSpPr txBox="1"/>
          <p:nvPr/>
        </p:nvSpPr>
        <p:spPr>
          <a:xfrm>
            <a:off x="15284347" y="2433410"/>
            <a:ext cx="2199321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F7FA6F-1872-7945-BE83-8DBA4255F9E1}"/>
              </a:ext>
            </a:extLst>
          </p:cNvPr>
          <p:cNvSpPr txBox="1"/>
          <p:nvPr/>
        </p:nvSpPr>
        <p:spPr>
          <a:xfrm>
            <a:off x="5652221" y="2433216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04BE33-4E01-2D41-B514-C8415CA1330C}"/>
              </a:ext>
            </a:extLst>
          </p:cNvPr>
          <p:cNvSpPr txBox="1"/>
          <p:nvPr/>
        </p:nvSpPr>
        <p:spPr>
          <a:xfrm>
            <a:off x="10771739" y="4234910"/>
            <a:ext cx="284052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17DD0DF-F5A7-884E-AD71-47D039610C68}"/>
              </a:ext>
            </a:extLst>
          </p:cNvPr>
          <p:cNvCxnSpPr>
            <a:cxnSpLocks/>
          </p:cNvCxnSpPr>
          <p:nvPr/>
        </p:nvCxnSpPr>
        <p:spPr>
          <a:xfrm>
            <a:off x="1720887" y="4875726"/>
            <a:ext cx="4323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0235C49-2E02-EF45-9842-6B144E67CE40}"/>
              </a:ext>
            </a:extLst>
          </p:cNvPr>
          <p:cNvCxnSpPr>
            <a:cxnSpLocks/>
          </p:cNvCxnSpPr>
          <p:nvPr/>
        </p:nvCxnSpPr>
        <p:spPr>
          <a:xfrm flipH="1">
            <a:off x="1696824" y="5340901"/>
            <a:ext cx="4323079" cy="44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5F4521A-8B63-F84E-A904-346A8128430A}"/>
              </a:ext>
            </a:extLst>
          </p:cNvPr>
          <p:cNvSpPr/>
          <p:nvPr/>
        </p:nvSpPr>
        <p:spPr>
          <a:xfrm>
            <a:off x="1961689" y="4296649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B84A57-4545-7C41-86DA-39255978C2AC}"/>
              </a:ext>
            </a:extLst>
          </p:cNvPr>
          <p:cNvSpPr/>
          <p:nvPr/>
        </p:nvSpPr>
        <p:spPr>
          <a:xfrm>
            <a:off x="1696824" y="4883734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C4CB7D7-B7D5-E64E-845C-823D22C89C5E}"/>
              </a:ext>
            </a:extLst>
          </p:cNvPr>
          <p:cNvSpPr txBox="1"/>
          <p:nvPr/>
        </p:nvSpPr>
        <p:spPr>
          <a:xfrm>
            <a:off x="1218904" y="8519456"/>
            <a:ext cx="11748409" cy="404213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从 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中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构建标准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请求：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URI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channel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baseAddress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+ 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request.Message.Method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kumimoji="0" lang="en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QueryString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：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request.Message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  <a:r>
              <a:rPr lang="en" altLang="zh-CN" sz="3200" dirty="0" err="1"/>
              <a:t>HttpExtension.Querystring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Header.Method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</a:t>
            </a:r>
            <a:r>
              <a:rPr lang="en-US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request.Message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.</a:t>
            </a:r>
            <a:r>
              <a:rPr lang="en" altLang="zh-CN" sz="3200" dirty="0" err="1"/>
              <a:t>HttpExtension.Verb</a:t>
            </a:r>
            <a:endParaRPr lang="en" altLang="zh-CN" sz="3200" dirty="0"/>
          </a:p>
          <a:p>
            <a:pPr marL="685800" indent="-685800" algn="l">
              <a:buFont typeface="Wingdings" pitchFamily="2" charset="2"/>
              <a:buChar char="Ø"/>
            </a:pPr>
            <a:r>
              <a:rPr kumimoji="0" lang="en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Header: </a:t>
            </a:r>
            <a:r>
              <a:rPr kumimoji="0" lang="en" altLang="zh-CN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request.Metadata</a:t>
            </a:r>
            <a:endParaRPr kumimoji="0" lang="en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Content-Type: 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request.Message.ContentType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Body: 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request.Data.Value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8E1C92-3BC8-6F4F-8BB0-F4C05A1AE3C4}"/>
              </a:ext>
            </a:extLst>
          </p:cNvPr>
          <p:cNvSpPr txBox="1"/>
          <p:nvPr/>
        </p:nvSpPr>
        <p:spPr>
          <a:xfrm>
            <a:off x="15284347" y="9011898"/>
            <a:ext cx="7912422" cy="30572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现有实现：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 SDK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提供了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版本的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API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用来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</a:b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构建服务器端的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同样支持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AddServiceInvocationHandler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571500" indent="-5715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实现方式</a:t>
            </a:r>
            <a:r>
              <a:rPr lang="zh-CN" altLang="e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版本一致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F3FDAF1-B7C0-3B4B-B1F2-9ADEE16FFA27}"/>
              </a:ext>
            </a:extLst>
          </p:cNvPr>
          <p:cNvSpPr/>
          <p:nvPr/>
        </p:nvSpPr>
        <p:spPr>
          <a:xfrm>
            <a:off x="15216457" y="3430475"/>
            <a:ext cx="778367" cy="34275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446EBE6-3D1F-6E40-87ED-1638F9C18B52}"/>
              </a:ext>
            </a:extLst>
          </p:cNvPr>
          <p:cNvCxnSpPr>
            <a:cxnSpLocks/>
          </p:cNvCxnSpPr>
          <p:nvPr/>
        </p:nvCxnSpPr>
        <p:spPr>
          <a:xfrm>
            <a:off x="15994824" y="4833806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D1E25A8-6EA1-E64F-93CD-EEB66CE5DB5D}"/>
              </a:ext>
            </a:extLst>
          </p:cNvPr>
          <p:cNvCxnSpPr>
            <a:cxnSpLocks/>
          </p:cNvCxnSpPr>
          <p:nvPr/>
        </p:nvCxnSpPr>
        <p:spPr>
          <a:xfrm flipH="1">
            <a:off x="16028847" y="5226304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云形标注 26">
            <a:extLst>
              <a:ext uri="{FF2B5EF4-FFF2-40B4-BE49-F238E27FC236}">
                <a16:creationId xmlns:a16="http://schemas.microsoft.com/office/drawing/2014/main" id="{709EDB29-756D-A049-94F0-02AB8C9573B3}"/>
              </a:ext>
            </a:extLst>
          </p:cNvPr>
          <p:cNvSpPr/>
          <p:nvPr/>
        </p:nvSpPr>
        <p:spPr>
          <a:xfrm>
            <a:off x="17483668" y="2921838"/>
            <a:ext cx="4219258" cy="1469528"/>
          </a:xfrm>
          <a:prstGeom prst="cloudCallout">
            <a:avLst>
              <a:gd name="adj1" fmla="val -46497"/>
              <a:gd name="adj2" fmla="val 887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依然有侵入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983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864B-8017-D44E-A030-5C6CAAC5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Channel</a:t>
            </a:r>
            <a:r>
              <a:rPr kumimoji="1" lang="zh-CN" altLang="en-US" dirty="0"/>
              <a:t>的改进方向：加强对现有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应用的兼容性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F89D5-46A0-DC48-AAD6-4977EE0E3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04" y="3045861"/>
            <a:ext cx="3115643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E8DB5E8B-9D73-8248-9B32-542E3E423C58}"/>
              </a:ext>
            </a:extLst>
          </p:cNvPr>
          <p:cNvSpPr/>
          <p:nvPr/>
        </p:nvSpPr>
        <p:spPr>
          <a:xfrm>
            <a:off x="14713678" y="3045861"/>
            <a:ext cx="3340659" cy="432885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2C68B40-201B-2B48-84B6-87E785BA5556}"/>
              </a:ext>
            </a:extLst>
          </p:cNvPr>
          <p:cNvCxnSpPr>
            <a:cxnSpLocks/>
          </p:cNvCxnSpPr>
          <p:nvPr/>
        </p:nvCxnSpPr>
        <p:spPr>
          <a:xfrm>
            <a:off x="9240247" y="4914850"/>
            <a:ext cx="54734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22C924-E46B-6542-9969-CB49790B9D9B}"/>
              </a:ext>
            </a:extLst>
          </p:cNvPr>
          <p:cNvCxnSpPr>
            <a:cxnSpLocks/>
          </p:cNvCxnSpPr>
          <p:nvPr/>
        </p:nvCxnSpPr>
        <p:spPr>
          <a:xfrm flipH="1" flipV="1">
            <a:off x="9240249" y="5297273"/>
            <a:ext cx="5473429" cy="436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56F080-A8AB-DA4A-823F-953D61BA2A8F}"/>
              </a:ext>
            </a:extLst>
          </p:cNvPr>
          <p:cNvSpPr txBox="1"/>
          <p:nvPr/>
        </p:nvSpPr>
        <p:spPr>
          <a:xfrm>
            <a:off x="15284347" y="2433410"/>
            <a:ext cx="2199321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CAE336-3966-5E46-BE41-5B5AE4284F59}"/>
              </a:ext>
            </a:extLst>
          </p:cNvPr>
          <p:cNvSpPr txBox="1"/>
          <p:nvPr/>
        </p:nvSpPr>
        <p:spPr>
          <a:xfrm>
            <a:off x="5652221" y="2433216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68FB28-55F7-6243-8A1D-9C7BAEA76458}"/>
              </a:ext>
            </a:extLst>
          </p:cNvPr>
          <p:cNvSpPr txBox="1"/>
          <p:nvPr/>
        </p:nvSpPr>
        <p:spPr>
          <a:xfrm>
            <a:off x="10771739" y="4234910"/>
            <a:ext cx="284052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773C10-9B8F-C140-B1B9-4ED4AE6B31C7}"/>
              </a:ext>
            </a:extLst>
          </p:cNvPr>
          <p:cNvCxnSpPr>
            <a:cxnSpLocks/>
          </p:cNvCxnSpPr>
          <p:nvPr/>
        </p:nvCxnSpPr>
        <p:spPr>
          <a:xfrm>
            <a:off x="1720887" y="4875726"/>
            <a:ext cx="4323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83564C3-342D-6B4F-96BE-62D571EEF0F4}"/>
              </a:ext>
            </a:extLst>
          </p:cNvPr>
          <p:cNvCxnSpPr>
            <a:cxnSpLocks/>
          </p:cNvCxnSpPr>
          <p:nvPr/>
        </p:nvCxnSpPr>
        <p:spPr>
          <a:xfrm flipH="1">
            <a:off x="1696824" y="5340901"/>
            <a:ext cx="4323079" cy="44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D517F8F-D628-154E-80C4-80D88BC6D198}"/>
              </a:ext>
            </a:extLst>
          </p:cNvPr>
          <p:cNvSpPr/>
          <p:nvPr/>
        </p:nvSpPr>
        <p:spPr>
          <a:xfrm>
            <a:off x="1961689" y="4296649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4AE8AE-F58A-8A4C-B93E-F80C16DA9C10}"/>
              </a:ext>
            </a:extLst>
          </p:cNvPr>
          <p:cNvSpPr/>
          <p:nvPr/>
        </p:nvSpPr>
        <p:spPr>
          <a:xfrm>
            <a:off x="1696824" y="4883734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E586E2-704D-6541-8637-37844684E70A}"/>
              </a:ext>
            </a:extLst>
          </p:cNvPr>
          <p:cNvSpPr txBox="1"/>
          <p:nvPr/>
        </p:nvSpPr>
        <p:spPr>
          <a:xfrm>
            <a:off x="2699170" y="7949371"/>
            <a:ext cx="16517342" cy="50270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的改进方向：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目标：对应用无侵入，不需要修改现有代码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优势：可以调用原有的标准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endpoint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，兼容现有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应用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TODO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待验证：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是否可以直接调用现有应用的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endpoint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待验证：如果没有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，服务器端应用的服务注册怎么进行？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待验证：如何将请求发送到应用原有的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port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，而不是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的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port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3078C26E-31C7-784F-A25D-C59F367354C8}"/>
              </a:ext>
            </a:extLst>
          </p:cNvPr>
          <p:cNvSpPr/>
          <p:nvPr/>
        </p:nvSpPr>
        <p:spPr>
          <a:xfrm>
            <a:off x="18696521" y="3161409"/>
            <a:ext cx="3855801" cy="1469528"/>
          </a:xfrm>
          <a:prstGeom prst="cloudCallout">
            <a:avLst>
              <a:gd name="adj1" fmla="val -52738"/>
              <a:gd name="adj2" fmla="val 7887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目标：对现有应用透明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682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D45B-9CE7-9341-BF53-930C252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Dapr</a:t>
            </a:r>
            <a:r>
              <a:rPr kumimoji="1" lang="zh-CN" altLang="en-US" dirty="0"/>
              <a:t>改进之后的目标：支持 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，兼容现有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应用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AF52E1E-23CD-4044-85A8-AA9A5F2622D1}"/>
              </a:ext>
            </a:extLst>
          </p:cNvPr>
          <p:cNvSpPr/>
          <p:nvPr/>
        </p:nvSpPr>
        <p:spPr>
          <a:xfrm>
            <a:off x="2433134" y="2444291"/>
            <a:ext cx="3129062" cy="302358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38289A-C477-3C42-9B46-1EFDBD118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36" y="2444290"/>
            <a:ext cx="3285634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02D3B08-C04F-9842-8A29-71C4A98C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215" y="2444290"/>
            <a:ext cx="3115643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B6B47ED-6615-CA46-A970-CAFDBBB0A614}"/>
              </a:ext>
            </a:extLst>
          </p:cNvPr>
          <p:cNvCxnSpPr>
            <a:cxnSpLocks/>
          </p:cNvCxnSpPr>
          <p:nvPr/>
        </p:nvCxnSpPr>
        <p:spPr>
          <a:xfrm>
            <a:off x="2979016" y="4313279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599CFED-2CBB-6B49-AC38-4E85DE744C39}"/>
              </a:ext>
            </a:extLst>
          </p:cNvPr>
          <p:cNvCxnSpPr>
            <a:cxnSpLocks/>
          </p:cNvCxnSpPr>
          <p:nvPr/>
        </p:nvCxnSpPr>
        <p:spPr>
          <a:xfrm flipV="1">
            <a:off x="5174703" y="4313279"/>
            <a:ext cx="32856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FD03137-8B6E-814E-95E5-1BBEE4618DFE}"/>
              </a:ext>
            </a:extLst>
          </p:cNvPr>
          <p:cNvCxnSpPr>
            <a:cxnSpLocks/>
          </p:cNvCxnSpPr>
          <p:nvPr/>
        </p:nvCxnSpPr>
        <p:spPr>
          <a:xfrm>
            <a:off x="11745970" y="4313279"/>
            <a:ext cx="29932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C75B2F8B-C63C-1940-B8E7-AD75DDD14D31}"/>
              </a:ext>
            </a:extLst>
          </p:cNvPr>
          <p:cNvSpPr/>
          <p:nvPr/>
        </p:nvSpPr>
        <p:spPr>
          <a:xfrm>
            <a:off x="20488839" y="2444290"/>
            <a:ext cx="3340659" cy="302358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F41BDF1-8D83-5C4B-B1A6-BB216FB9030D}"/>
              </a:ext>
            </a:extLst>
          </p:cNvPr>
          <p:cNvSpPr/>
          <p:nvPr/>
        </p:nvSpPr>
        <p:spPr>
          <a:xfrm>
            <a:off x="21244425" y="2899874"/>
            <a:ext cx="778367" cy="22978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A70D78E-0B1D-C84C-AE89-4CAFDD7DDC02}"/>
              </a:ext>
            </a:extLst>
          </p:cNvPr>
          <p:cNvCxnSpPr>
            <a:cxnSpLocks/>
          </p:cNvCxnSpPr>
          <p:nvPr/>
        </p:nvCxnSpPr>
        <p:spPr>
          <a:xfrm>
            <a:off x="17854858" y="4313279"/>
            <a:ext cx="338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FF9EF2F-4189-A145-AD79-226A3F5D7E9E}"/>
              </a:ext>
            </a:extLst>
          </p:cNvPr>
          <p:cNvCxnSpPr>
            <a:cxnSpLocks/>
          </p:cNvCxnSpPr>
          <p:nvPr/>
        </p:nvCxnSpPr>
        <p:spPr>
          <a:xfrm>
            <a:off x="22022792" y="430320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1DEFABA-02FC-AD45-8767-9A7076B521DD}"/>
              </a:ext>
            </a:extLst>
          </p:cNvPr>
          <p:cNvCxnSpPr>
            <a:cxnSpLocks/>
          </p:cNvCxnSpPr>
          <p:nvPr/>
        </p:nvCxnSpPr>
        <p:spPr>
          <a:xfrm flipH="1">
            <a:off x="22056815" y="4695702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507ECFA-F424-6F45-8B68-9E2950A6B2B3}"/>
              </a:ext>
            </a:extLst>
          </p:cNvPr>
          <p:cNvCxnSpPr>
            <a:cxnSpLocks/>
          </p:cNvCxnSpPr>
          <p:nvPr/>
        </p:nvCxnSpPr>
        <p:spPr>
          <a:xfrm flipH="1">
            <a:off x="17854858" y="4695702"/>
            <a:ext cx="338956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A83E249-F825-154A-BF5B-06E10F5551AC}"/>
              </a:ext>
            </a:extLst>
          </p:cNvPr>
          <p:cNvCxnSpPr>
            <a:cxnSpLocks/>
          </p:cNvCxnSpPr>
          <p:nvPr/>
        </p:nvCxnSpPr>
        <p:spPr>
          <a:xfrm flipH="1">
            <a:off x="11779993" y="4683035"/>
            <a:ext cx="2959225" cy="12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D6B6B9B-9D67-DF47-AE4C-D10AA019F520}"/>
              </a:ext>
            </a:extLst>
          </p:cNvPr>
          <p:cNvCxnSpPr>
            <a:cxnSpLocks/>
          </p:cNvCxnSpPr>
          <p:nvPr/>
        </p:nvCxnSpPr>
        <p:spPr>
          <a:xfrm flipH="1">
            <a:off x="5174703" y="4695702"/>
            <a:ext cx="32856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FFDC98D-4D54-194B-9565-9DE1D387F5B4}"/>
              </a:ext>
            </a:extLst>
          </p:cNvPr>
          <p:cNvCxnSpPr>
            <a:cxnSpLocks/>
          </p:cNvCxnSpPr>
          <p:nvPr/>
        </p:nvCxnSpPr>
        <p:spPr>
          <a:xfrm flipH="1">
            <a:off x="2979016" y="4695702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C42F798-D32F-BE4A-AA67-699AEB79DD6F}"/>
              </a:ext>
            </a:extLst>
          </p:cNvPr>
          <p:cNvSpPr/>
          <p:nvPr/>
        </p:nvSpPr>
        <p:spPr>
          <a:xfrm>
            <a:off x="3790813" y="2815525"/>
            <a:ext cx="1359552" cy="23099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D098C4A-C68F-D442-B70B-397599E42B1A}"/>
              </a:ext>
            </a:extLst>
          </p:cNvPr>
          <p:cNvSpPr/>
          <p:nvPr/>
        </p:nvSpPr>
        <p:spPr>
          <a:xfrm>
            <a:off x="3872962" y="2926032"/>
            <a:ext cx="364917" cy="21264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E676059-7D8F-584A-AE66-5879DC0D27FD}"/>
              </a:ext>
            </a:extLst>
          </p:cNvPr>
          <p:cNvSpPr/>
          <p:nvPr/>
        </p:nvSpPr>
        <p:spPr>
          <a:xfrm>
            <a:off x="2433134" y="6340155"/>
            <a:ext cx="3129062" cy="2593439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451F963-0ABB-FF4D-8FEC-679F753F228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62196" y="5654855"/>
            <a:ext cx="2898140" cy="198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65B969-D0FD-A249-BDC1-0B489AC3B3D1}"/>
              </a:ext>
            </a:extLst>
          </p:cNvPr>
          <p:cNvCxnSpPr>
            <a:cxnSpLocks/>
          </p:cNvCxnSpPr>
          <p:nvPr/>
        </p:nvCxnSpPr>
        <p:spPr>
          <a:xfrm flipH="1">
            <a:off x="5609748" y="5990531"/>
            <a:ext cx="2850590" cy="19934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843ED065-B827-804B-8070-FB7D461368E4}"/>
              </a:ext>
            </a:extLst>
          </p:cNvPr>
          <p:cNvSpPr/>
          <p:nvPr/>
        </p:nvSpPr>
        <p:spPr>
          <a:xfrm>
            <a:off x="20488839" y="6444966"/>
            <a:ext cx="3340659" cy="2611644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D54FE2-F015-6D4F-8017-86A73A0AF320}"/>
              </a:ext>
            </a:extLst>
          </p:cNvPr>
          <p:cNvSpPr txBox="1"/>
          <p:nvPr/>
        </p:nvSpPr>
        <p:spPr>
          <a:xfrm>
            <a:off x="5215720" y="3489263"/>
            <a:ext cx="3117841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Server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736B823-07FB-FB4D-969E-B0BA56E0EEBE}"/>
              </a:ext>
            </a:extLst>
          </p:cNvPr>
          <p:cNvSpPr txBox="1"/>
          <p:nvPr/>
        </p:nvSpPr>
        <p:spPr>
          <a:xfrm>
            <a:off x="12788610" y="3673929"/>
            <a:ext cx="913712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F6A33E-1CE4-E941-9B3A-CE82D82F1E83}"/>
              </a:ext>
            </a:extLst>
          </p:cNvPr>
          <p:cNvSpPr txBox="1"/>
          <p:nvPr/>
        </p:nvSpPr>
        <p:spPr>
          <a:xfrm>
            <a:off x="17778839" y="3391104"/>
            <a:ext cx="2786019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F3EF0FE-19A0-524F-A7D1-5A1992FE509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7888881" y="5148882"/>
            <a:ext cx="3361198" cy="2632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6389DE5-357B-2B4C-9FE9-B02DB06D0688}"/>
              </a:ext>
            </a:extLst>
          </p:cNvPr>
          <p:cNvCxnSpPr>
            <a:cxnSpLocks/>
          </p:cNvCxnSpPr>
          <p:nvPr/>
        </p:nvCxnSpPr>
        <p:spPr>
          <a:xfrm flipH="1" flipV="1">
            <a:off x="17883223" y="5433339"/>
            <a:ext cx="3361202" cy="26219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63D5805-A18B-E542-B28A-04706AB91E30}"/>
              </a:ext>
            </a:extLst>
          </p:cNvPr>
          <p:cNvSpPr txBox="1"/>
          <p:nvPr/>
        </p:nvSpPr>
        <p:spPr>
          <a:xfrm>
            <a:off x="716092" y="3333791"/>
            <a:ext cx="595035" cy="11830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716850B-F951-8E40-B7E1-7275E65A1342}"/>
              </a:ext>
            </a:extLst>
          </p:cNvPr>
          <p:cNvSpPr txBox="1"/>
          <p:nvPr/>
        </p:nvSpPr>
        <p:spPr>
          <a:xfrm>
            <a:off x="706874" y="6467893"/>
            <a:ext cx="595035" cy="24029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9E7F149E-8788-624E-B37B-C46DDD94F9A5}"/>
              </a:ext>
            </a:extLst>
          </p:cNvPr>
          <p:cNvSpPr/>
          <p:nvPr/>
        </p:nvSpPr>
        <p:spPr>
          <a:xfrm>
            <a:off x="1514874" y="2327926"/>
            <a:ext cx="676523" cy="313995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062CB32D-DA63-1640-A438-CCA6492A32F4}"/>
              </a:ext>
            </a:extLst>
          </p:cNvPr>
          <p:cNvSpPr/>
          <p:nvPr/>
        </p:nvSpPr>
        <p:spPr>
          <a:xfrm>
            <a:off x="1523607" y="6300689"/>
            <a:ext cx="676523" cy="262905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2AC1A7-0193-6343-9D2F-6F0AB75005A4}"/>
              </a:ext>
            </a:extLst>
          </p:cNvPr>
          <p:cNvSpPr txBox="1"/>
          <p:nvPr/>
        </p:nvSpPr>
        <p:spPr>
          <a:xfrm>
            <a:off x="19044974" y="5489589"/>
            <a:ext cx="2819683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1A86F3B-BC1E-F942-A1DD-410E506504CC}"/>
              </a:ext>
            </a:extLst>
          </p:cNvPr>
          <p:cNvSpPr txBox="1"/>
          <p:nvPr/>
        </p:nvSpPr>
        <p:spPr>
          <a:xfrm>
            <a:off x="4796443" y="5433339"/>
            <a:ext cx="315471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Server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62A06003-526F-A94F-864B-5FDEB1065EAE}"/>
              </a:ext>
            </a:extLst>
          </p:cNvPr>
          <p:cNvSpPr/>
          <p:nvPr/>
        </p:nvSpPr>
        <p:spPr>
          <a:xfrm>
            <a:off x="21250079" y="6883617"/>
            <a:ext cx="778367" cy="17958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D12B13B-6066-094E-99F2-FB4A14A560CC}"/>
              </a:ext>
            </a:extLst>
          </p:cNvPr>
          <p:cNvCxnSpPr>
            <a:cxnSpLocks/>
          </p:cNvCxnSpPr>
          <p:nvPr/>
        </p:nvCxnSpPr>
        <p:spPr>
          <a:xfrm>
            <a:off x="22028446" y="778162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82E571C8-810E-9443-A442-07DBF343D96F}"/>
              </a:ext>
            </a:extLst>
          </p:cNvPr>
          <p:cNvCxnSpPr>
            <a:cxnSpLocks/>
          </p:cNvCxnSpPr>
          <p:nvPr/>
        </p:nvCxnSpPr>
        <p:spPr>
          <a:xfrm flipH="1">
            <a:off x="22062469" y="8174122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0ADE90C4-B546-2C4A-90A3-97D467474384}"/>
              </a:ext>
            </a:extLst>
          </p:cNvPr>
          <p:cNvSpPr/>
          <p:nvPr/>
        </p:nvSpPr>
        <p:spPr>
          <a:xfrm>
            <a:off x="2433134" y="9886396"/>
            <a:ext cx="3129062" cy="2593439"/>
          </a:xfrm>
          <a:prstGeom prst="roundRect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7238F3A-5293-E44B-85B3-D5182DAF881B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562196" y="6427031"/>
            <a:ext cx="2771365" cy="475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8AC6DAD-37A5-4047-986D-4B544093EDDF}"/>
              </a:ext>
            </a:extLst>
          </p:cNvPr>
          <p:cNvCxnSpPr>
            <a:cxnSpLocks/>
          </p:cNvCxnSpPr>
          <p:nvPr/>
        </p:nvCxnSpPr>
        <p:spPr>
          <a:xfrm flipH="1">
            <a:off x="5609748" y="6610271"/>
            <a:ext cx="2850588" cy="49199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690772F-9C20-9248-9C56-8AC2F18D2AE9}"/>
              </a:ext>
            </a:extLst>
          </p:cNvPr>
          <p:cNvSpPr txBox="1"/>
          <p:nvPr/>
        </p:nvSpPr>
        <p:spPr>
          <a:xfrm>
            <a:off x="706874" y="9895512"/>
            <a:ext cx="595035" cy="2640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Native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562CD724-1C13-EC43-978B-8FAD634FF6A2}"/>
              </a:ext>
            </a:extLst>
          </p:cNvPr>
          <p:cNvSpPr/>
          <p:nvPr/>
        </p:nvSpPr>
        <p:spPr>
          <a:xfrm>
            <a:off x="1523607" y="9846930"/>
            <a:ext cx="676523" cy="2629059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8500953-C6DF-004D-8BE7-B9D0CB4CD67C}"/>
              </a:ext>
            </a:extLst>
          </p:cNvPr>
          <p:cNvSpPr txBox="1"/>
          <p:nvPr/>
        </p:nvSpPr>
        <p:spPr>
          <a:xfrm>
            <a:off x="6693421" y="9240599"/>
            <a:ext cx="315471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Native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Server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E04EFCA1-2231-624A-B86E-7B95FA68C200}"/>
              </a:ext>
            </a:extLst>
          </p:cNvPr>
          <p:cNvSpPr/>
          <p:nvPr/>
        </p:nvSpPr>
        <p:spPr>
          <a:xfrm>
            <a:off x="20564858" y="9846930"/>
            <a:ext cx="3340659" cy="2611644"/>
          </a:xfrm>
          <a:prstGeom prst="roundRect">
            <a:avLst/>
          </a:prstGeom>
          <a:solidFill>
            <a:srgbClr val="FFC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F8BE8117-7621-E944-B885-09478DB78C28}"/>
              </a:ext>
            </a:extLst>
          </p:cNvPr>
          <p:cNvCxnSpPr>
            <a:cxnSpLocks/>
          </p:cNvCxnSpPr>
          <p:nvPr/>
        </p:nvCxnSpPr>
        <p:spPr>
          <a:xfrm>
            <a:off x="17888879" y="6109108"/>
            <a:ext cx="2613524" cy="5240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BB241A2D-1FB7-DE4A-ADCC-A3AAFBAB2A47}"/>
              </a:ext>
            </a:extLst>
          </p:cNvPr>
          <p:cNvCxnSpPr>
            <a:cxnSpLocks/>
          </p:cNvCxnSpPr>
          <p:nvPr/>
        </p:nvCxnSpPr>
        <p:spPr>
          <a:xfrm flipH="1" flipV="1">
            <a:off x="17888877" y="6427031"/>
            <a:ext cx="2607872" cy="5196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F23209D-95C4-774C-B018-FD5F8A2ECF11}"/>
              </a:ext>
            </a:extLst>
          </p:cNvPr>
          <p:cNvSpPr txBox="1"/>
          <p:nvPr/>
        </p:nvSpPr>
        <p:spPr>
          <a:xfrm>
            <a:off x="15771363" y="9240599"/>
            <a:ext cx="3778278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Native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HTTP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（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Native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70" name="云形标注 69">
            <a:extLst>
              <a:ext uri="{FF2B5EF4-FFF2-40B4-BE49-F238E27FC236}">
                <a16:creationId xmlns:a16="http://schemas.microsoft.com/office/drawing/2014/main" id="{81551680-76FB-0547-BE0F-DD940C33CB0B}"/>
              </a:ext>
            </a:extLst>
          </p:cNvPr>
          <p:cNvSpPr/>
          <p:nvPr/>
        </p:nvSpPr>
        <p:spPr>
          <a:xfrm>
            <a:off x="15771363" y="10516359"/>
            <a:ext cx="3855801" cy="1469528"/>
          </a:xfrm>
          <a:prstGeom prst="cloudCallout">
            <a:avLst>
              <a:gd name="adj1" fmla="val 67709"/>
              <a:gd name="adj2" fmla="val 7396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目标：对现有应用透明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1" name="云形标注 70">
            <a:extLst>
              <a:ext uri="{FF2B5EF4-FFF2-40B4-BE49-F238E27FC236}">
                <a16:creationId xmlns:a16="http://schemas.microsoft.com/office/drawing/2014/main" id="{F46E6BA7-4972-9A49-A4D2-F9EE492B6F4D}"/>
              </a:ext>
            </a:extLst>
          </p:cNvPr>
          <p:cNvSpPr/>
          <p:nvPr/>
        </p:nvSpPr>
        <p:spPr>
          <a:xfrm>
            <a:off x="6840453" y="10264219"/>
            <a:ext cx="3855801" cy="1469528"/>
          </a:xfrm>
          <a:prstGeom prst="cloudCallout">
            <a:avLst>
              <a:gd name="adj1" fmla="val -75205"/>
              <a:gd name="adj2" fmla="val 51038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目标：对现有应用透明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16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51B90-FF5A-CE44-85A5-6D9B53C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</a:t>
            </a:r>
            <a:r>
              <a:rPr kumimoji="1" lang="en-US" altLang="zh-CN" dirty="0"/>
              <a:t>Dapr</a:t>
            </a:r>
            <a:r>
              <a:rPr kumimoji="1" lang="zh-CN" altLang="en-US" dirty="0"/>
              <a:t>对 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RPC</a:t>
            </a:r>
            <a:r>
              <a:rPr kumimoji="1" lang="zh-CN" altLang="en-US" dirty="0"/>
              <a:t> 支持的可行性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C42060-D9A1-8742-AA52-71A53A2FE22D}"/>
              </a:ext>
            </a:extLst>
          </p:cNvPr>
          <p:cNvSpPr txBox="1"/>
          <p:nvPr/>
        </p:nvSpPr>
        <p:spPr>
          <a:xfrm>
            <a:off x="2433571" y="2459554"/>
            <a:ext cx="17817378" cy="31803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范围：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HSF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/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Dubbo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基于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dubbo3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新协议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背景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：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RPC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协议都会提供类似 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ID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/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Method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的参数</a:t>
            </a: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背景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2: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全程都以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byte[]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的方式透传请求数据</a:t>
            </a: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优势：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RPC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请求容易映射到 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要求的格式</a:t>
            </a:r>
            <a:endParaRPr kumimoji="0" lang="en-US" altLang="zh-CN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B4FEF37-E4A4-9645-8525-3E9B9E743F44}"/>
              </a:ext>
            </a:extLst>
          </p:cNvPr>
          <p:cNvSpPr/>
          <p:nvPr/>
        </p:nvSpPr>
        <p:spPr>
          <a:xfrm>
            <a:off x="1614986" y="6390601"/>
            <a:ext cx="3129062" cy="302358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AF8E712-B404-A74B-80EC-8D5FFA14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188" y="6390600"/>
            <a:ext cx="3285634" cy="30235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2BEEF22C-A288-BE48-953E-1ED9FD6A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067" y="6390600"/>
            <a:ext cx="3115643" cy="30235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1BE53EC-0380-144E-BC43-51520E48E82F}"/>
              </a:ext>
            </a:extLst>
          </p:cNvPr>
          <p:cNvCxnSpPr>
            <a:cxnSpLocks/>
          </p:cNvCxnSpPr>
          <p:nvPr/>
        </p:nvCxnSpPr>
        <p:spPr>
          <a:xfrm flipV="1">
            <a:off x="4744048" y="7874582"/>
            <a:ext cx="2898140" cy="20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8213817-C11D-7C49-9E8B-B9BC6787A84F}"/>
              </a:ext>
            </a:extLst>
          </p:cNvPr>
          <p:cNvCxnSpPr>
            <a:cxnSpLocks/>
          </p:cNvCxnSpPr>
          <p:nvPr/>
        </p:nvCxnSpPr>
        <p:spPr>
          <a:xfrm>
            <a:off x="10927822" y="7874581"/>
            <a:ext cx="29932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C31FC541-F239-AA41-957A-17E67B62FA0D}"/>
              </a:ext>
            </a:extLst>
          </p:cNvPr>
          <p:cNvSpPr/>
          <p:nvPr/>
        </p:nvSpPr>
        <p:spPr>
          <a:xfrm>
            <a:off x="19670691" y="6390600"/>
            <a:ext cx="3340659" cy="302358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100CAB1-E121-284C-B341-A16DE7CB407B}"/>
              </a:ext>
            </a:extLst>
          </p:cNvPr>
          <p:cNvCxnSpPr>
            <a:cxnSpLocks/>
          </p:cNvCxnSpPr>
          <p:nvPr/>
        </p:nvCxnSpPr>
        <p:spPr>
          <a:xfrm>
            <a:off x="17036710" y="7874581"/>
            <a:ext cx="2633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E7950D8-F831-2A4A-A956-8BC2B7C03AB4}"/>
              </a:ext>
            </a:extLst>
          </p:cNvPr>
          <p:cNvCxnSpPr>
            <a:cxnSpLocks/>
          </p:cNvCxnSpPr>
          <p:nvPr/>
        </p:nvCxnSpPr>
        <p:spPr>
          <a:xfrm flipH="1">
            <a:off x="17036710" y="8305130"/>
            <a:ext cx="26339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91B575A-B502-5D4E-AA24-2BDE0938B4E7}"/>
              </a:ext>
            </a:extLst>
          </p:cNvPr>
          <p:cNvCxnSpPr>
            <a:cxnSpLocks/>
          </p:cNvCxnSpPr>
          <p:nvPr/>
        </p:nvCxnSpPr>
        <p:spPr>
          <a:xfrm flipH="1">
            <a:off x="10961845" y="8292463"/>
            <a:ext cx="2959225" cy="12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644E49C-F571-C44B-9C04-46A1D5CF8963}"/>
              </a:ext>
            </a:extLst>
          </p:cNvPr>
          <p:cNvCxnSpPr>
            <a:cxnSpLocks/>
          </p:cNvCxnSpPr>
          <p:nvPr/>
        </p:nvCxnSpPr>
        <p:spPr>
          <a:xfrm flipH="1" flipV="1">
            <a:off x="4744048" y="8305129"/>
            <a:ext cx="2898141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78945DC-8BD9-6A4E-91BD-BFDCAD0CAE53}"/>
              </a:ext>
            </a:extLst>
          </p:cNvPr>
          <p:cNvSpPr txBox="1"/>
          <p:nvPr/>
        </p:nvSpPr>
        <p:spPr>
          <a:xfrm>
            <a:off x="5140740" y="7206177"/>
            <a:ext cx="1736053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Native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RPC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291C980-C272-AD42-AC0D-CD36DDA1E2BE}"/>
              </a:ext>
            </a:extLst>
          </p:cNvPr>
          <p:cNvSpPr txBox="1"/>
          <p:nvPr/>
        </p:nvSpPr>
        <p:spPr>
          <a:xfrm>
            <a:off x="12022735" y="7206177"/>
            <a:ext cx="913712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gRPC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6109917-303D-C542-9BEF-F8BD2BE81D92}"/>
              </a:ext>
            </a:extLst>
          </p:cNvPr>
          <p:cNvSpPr txBox="1"/>
          <p:nvPr/>
        </p:nvSpPr>
        <p:spPr>
          <a:xfrm>
            <a:off x="17537947" y="7108018"/>
            <a:ext cx="1736052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Native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RPC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94A6FF2-703C-564D-B64E-AB4061D370A5}"/>
              </a:ext>
            </a:extLst>
          </p:cNvPr>
          <p:cNvSpPr txBox="1"/>
          <p:nvPr/>
        </p:nvSpPr>
        <p:spPr>
          <a:xfrm>
            <a:off x="2433571" y="11528419"/>
            <a:ext cx="18221335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客户端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Sidecar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解析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Native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RPC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协议，打包请求为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Message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装箱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Sidecar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间通讯：按照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标准的方式将请求传递到服务器端 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——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透传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服务器端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Sidecar: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将请求数据按照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Native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RPC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的方式发送给应用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——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解箱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F62601E-8117-E041-8DBF-84197631CF71}"/>
              </a:ext>
            </a:extLst>
          </p:cNvPr>
          <p:cNvSpPr/>
          <p:nvPr/>
        </p:nvSpPr>
        <p:spPr>
          <a:xfrm>
            <a:off x="7471848" y="10039540"/>
            <a:ext cx="3626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Message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CCEAC85-DF59-DF47-B4C3-3E16E6304FCA}"/>
              </a:ext>
            </a:extLst>
          </p:cNvPr>
          <p:cNvSpPr/>
          <p:nvPr/>
        </p:nvSpPr>
        <p:spPr>
          <a:xfrm>
            <a:off x="13665731" y="9993025"/>
            <a:ext cx="3626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Message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0A747B6-94FE-1948-9B73-02A76D6B2C0F}"/>
              </a:ext>
            </a:extLst>
          </p:cNvPr>
          <p:cNvSpPr/>
          <p:nvPr/>
        </p:nvSpPr>
        <p:spPr>
          <a:xfrm>
            <a:off x="2242065" y="10096194"/>
            <a:ext cx="2635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Native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RPC</a:t>
            </a:r>
            <a:endParaRPr lang="zh-CN" altLang="en-US" sz="3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30B93A4-3DE3-7D47-8A01-3DA2583C64FB}"/>
              </a:ext>
            </a:extLst>
          </p:cNvPr>
          <p:cNvSpPr/>
          <p:nvPr/>
        </p:nvSpPr>
        <p:spPr>
          <a:xfrm>
            <a:off x="19770550" y="9980084"/>
            <a:ext cx="2635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Native</a:t>
            </a:r>
            <a:r>
              <a:rPr lang="zh-CN" altLang="en-US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latin typeface="PingFang SC" panose="020B0400000000000000" pitchFamily="34" charset="-122"/>
                <a:ea typeface="PingFang SC" panose="020B0400000000000000" pitchFamily="34" charset="-122"/>
              </a:rPr>
              <a:t>RPC</a:t>
            </a:r>
            <a:endParaRPr lang="zh-CN" altLang="en-US" sz="3600" dirty="0"/>
          </a:p>
        </p:txBody>
      </p:sp>
      <p:sp>
        <p:nvSpPr>
          <p:cNvPr id="58" name="燕尾形箭头 57">
            <a:extLst>
              <a:ext uri="{FF2B5EF4-FFF2-40B4-BE49-F238E27FC236}">
                <a16:creationId xmlns:a16="http://schemas.microsoft.com/office/drawing/2014/main" id="{230BAF9D-1548-4E44-8AEF-201EFCF08466}"/>
              </a:ext>
            </a:extLst>
          </p:cNvPr>
          <p:cNvSpPr/>
          <p:nvPr/>
        </p:nvSpPr>
        <p:spPr>
          <a:xfrm>
            <a:off x="5209561" y="9883777"/>
            <a:ext cx="1667232" cy="937458"/>
          </a:xfrm>
          <a:prstGeom prst="notched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装箱</a:t>
            </a:r>
          </a:p>
        </p:txBody>
      </p:sp>
      <p:sp>
        <p:nvSpPr>
          <p:cNvPr id="59" name="燕尾形箭头 58">
            <a:extLst>
              <a:ext uri="{FF2B5EF4-FFF2-40B4-BE49-F238E27FC236}">
                <a16:creationId xmlns:a16="http://schemas.microsoft.com/office/drawing/2014/main" id="{0E3C420D-22E7-B746-8FEF-8F653A23EC50}"/>
              </a:ext>
            </a:extLst>
          </p:cNvPr>
          <p:cNvSpPr/>
          <p:nvPr/>
        </p:nvSpPr>
        <p:spPr>
          <a:xfrm>
            <a:off x="11430000" y="9847461"/>
            <a:ext cx="1698134" cy="937458"/>
          </a:xfrm>
          <a:prstGeom prst="notched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透传</a:t>
            </a:r>
            <a:endParaRPr kumimoji="0" lang="zh-CN" altLang="en-US" sz="2400" i="0" u="none" strike="noStrike" cap="none" spc="0" normalizeH="0" baseline="0" dirty="0">
              <a:ln>
                <a:solidFill>
                  <a:schemeClr val="bg1"/>
                </a:solidFill>
              </a:ln>
              <a:solidFill>
                <a:srgbClr val="FFFFFF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60" name="燕尾形箭头 59">
            <a:extLst>
              <a:ext uri="{FF2B5EF4-FFF2-40B4-BE49-F238E27FC236}">
                <a16:creationId xmlns:a16="http://schemas.microsoft.com/office/drawing/2014/main" id="{EF9611D7-DA23-3B43-B880-C002E533F10B}"/>
              </a:ext>
            </a:extLst>
          </p:cNvPr>
          <p:cNvSpPr/>
          <p:nvPr/>
        </p:nvSpPr>
        <p:spPr>
          <a:xfrm>
            <a:off x="17771984" y="9768640"/>
            <a:ext cx="1698134" cy="937458"/>
          </a:xfrm>
          <a:prstGeom prst="notched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解箱</a:t>
            </a:r>
          </a:p>
        </p:txBody>
      </p:sp>
    </p:spTree>
    <p:extLst>
      <p:ext uri="{BB962C8B-B14F-4D97-AF65-F5344CB8AC3E}">
        <p14:creationId xmlns:p14="http://schemas.microsoft.com/office/powerpoint/2010/main" val="426487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D45B-9CE7-9341-BF53-930C2524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主流程：</a:t>
            </a:r>
            <a:r>
              <a:rPr kumimoji="1" lang="en-US" altLang="zh-CN" dirty="0"/>
              <a:t>Dapr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转发请求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AF52E1E-23CD-4044-85A8-AA9A5F2622D1}"/>
              </a:ext>
            </a:extLst>
          </p:cNvPr>
          <p:cNvSpPr/>
          <p:nvPr/>
        </p:nvSpPr>
        <p:spPr>
          <a:xfrm>
            <a:off x="2000000" y="3888070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38289A-C477-3C42-9B46-1EFDBD118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02" y="3888070"/>
            <a:ext cx="3285634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02D3B08-C04F-9842-8A29-71C4A98C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081" y="3888070"/>
            <a:ext cx="3115643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B6B47ED-6615-CA46-A970-CAFDBBB0A614}"/>
              </a:ext>
            </a:extLst>
          </p:cNvPr>
          <p:cNvCxnSpPr>
            <a:cxnSpLocks/>
          </p:cNvCxnSpPr>
          <p:nvPr/>
        </p:nvCxnSpPr>
        <p:spPr>
          <a:xfrm>
            <a:off x="2545882" y="5757059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599CFED-2CBB-6B49-AC38-4E85DE744C39}"/>
              </a:ext>
            </a:extLst>
          </p:cNvPr>
          <p:cNvCxnSpPr>
            <a:cxnSpLocks/>
          </p:cNvCxnSpPr>
          <p:nvPr/>
        </p:nvCxnSpPr>
        <p:spPr>
          <a:xfrm flipV="1">
            <a:off x="4741569" y="5757059"/>
            <a:ext cx="32856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FD03137-8B6E-814E-95E5-1BBEE4618DFE}"/>
              </a:ext>
            </a:extLst>
          </p:cNvPr>
          <p:cNvCxnSpPr>
            <a:cxnSpLocks/>
          </p:cNvCxnSpPr>
          <p:nvPr/>
        </p:nvCxnSpPr>
        <p:spPr>
          <a:xfrm>
            <a:off x="11312836" y="5757059"/>
            <a:ext cx="29932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C75B2F8B-C63C-1940-B8E7-AD75DDD14D31}"/>
              </a:ext>
            </a:extLst>
          </p:cNvPr>
          <p:cNvSpPr/>
          <p:nvPr/>
        </p:nvSpPr>
        <p:spPr>
          <a:xfrm>
            <a:off x="20055705" y="3888070"/>
            <a:ext cx="3340659" cy="432885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F41BDF1-8D83-5C4B-B1A6-BB216FB9030D}"/>
              </a:ext>
            </a:extLst>
          </p:cNvPr>
          <p:cNvSpPr/>
          <p:nvPr/>
        </p:nvSpPr>
        <p:spPr>
          <a:xfrm>
            <a:off x="20811291" y="4343653"/>
            <a:ext cx="778367" cy="34275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A70D78E-0B1D-C84C-AE89-4CAFDD7DDC02}"/>
              </a:ext>
            </a:extLst>
          </p:cNvPr>
          <p:cNvCxnSpPr>
            <a:cxnSpLocks/>
          </p:cNvCxnSpPr>
          <p:nvPr/>
        </p:nvCxnSpPr>
        <p:spPr>
          <a:xfrm>
            <a:off x="17421724" y="5757059"/>
            <a:ext cx="338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FF9EF2F-4189-A145-AD79-226A3F5D7E9E}"/>
              </a:ext>
            </a:extLst>
          </p:cNvPr>
          <p:cNvCxnSpPr>
            <a:cxnSpLocks/>
          </p:cNvCxnSpPr>
          <p:nvPr/>
        </p:nvCxnSpPr>
        <p:spPr>
          <a:xfrm>
            <a:off x="21589658" y="574698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1DEFABA-02FC-AD45-8767-9A7076B521DD}"/>
              </a:ext>
            </a:extLst>
          </p:cNvPr>
          <p:cNvCxnSpPr>
            <a:cxnSpLocks/>
          </p:cNvCxnSpPr>
          <p:nvPr/>
        </p:nvCxnSpPr>
        <p:spPr>
          <a:xfrm flipH="1">
            <a:off x="21623681" y="6139482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507ECFA-F424-6F45-8B68-9E2950A6B2B3}"/>
              </a:ext>
            </a:extLst>
          </p:cNvPr>
          <p:cNvCxnSpPr>
            <a:cxnSpLocks/>
          </p:cNvCxnSpPr>
          <p:nvPr/>
        </p:nvCxnSpPr>
        <p:spPr>
          <a:xfrm flipH="1">
            <a:off x="17421724" y="6139482"/>
            <a:ext cx="338956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A83E249-F825-154A-BF5B-06E10F5551AC}"/>
              </a:ext>
            </a:extLst>
          </p:cNvPr>
          <p:cNvCxnSpPr>
            <a:cxnSpLocks/>
          </p:cNvCxnSpPr>
          <p:nvPr/>
        </p:nvCxnSpPr>
        <p:spPr>
          <a:xfrm flipH="1">
            <a:off x="11346859" y="6126815"/>
            <a:ext cx="2959225" cy="12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D6B6B9B-9D67-DF47-AE4C-D10AA019F520}"/>
              </a:ext>
            </a:extLst>
          </p:cNvPr>
          <p:cNvCxnSpPr>
            <a:cxnSpLocks/>
          </p:cNvCxnSpPr>
          <p:nvPr/>
        </p:nvCxnSpPr>
        <p:spPr>
          <a:xfrm flipH="1">
            <a:off x="4741569" y="6139482"/>
            <a:ext cx="32856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FFDC98D-4D54-194B-9565-9DE1D387F5B4}"/>
              </a:ext>
            </a:extLst>
          </p:cNvPr>
          <p:cNvCxnSpPr>
            <a:cxnSpLocks/>
          </p:cNvCxnSpPr>
          <p:nvPr/>
        </p:nvCxnSpPr>
        <p:spPr>
          <a:xfrm flipH="1">
            <a:off x="2545882" y="6139482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C42F798-D32F-BE4A-AA67-699AEB79DD6F}"/>
              </a:ext>
            </a:extLst>
          </p:cNvPr>
          <p:cNvSpPr/>
          <p:nvPr/>
        </p:nvSpPr>
        <p:spPr>
          <a:xfrm>
            <a:off x="3357679" y="4259304"/>
            <a:ext cx="1359552" cy="3511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74B298-4A97-7747-BADF-84E9CE301B9F}"/>
              </a:ext>
            </a:extLst>
          </p:cNvPr>
          <p:cNvSpPr txBox="1"/>
          <p:nvPr/>
        </p:nvSpPr>
        <p:spPr>
          <a:xfrm>
            <a:off x="2485616" y="3270984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2676A-EC79-4E4D-965C-D7291C78FB85}"/>
              </a:ext>
            </a:extLst>
          </p:cNvPr>
          <p:cNvSpPr txBox="1"/>
          <p:nvPr/>
        </p:nvSpPr>
        <p:spPr>
          <a:xfrm>
            <a:off x="20626374" y="3275619"/>
            <a:ext cx="2199321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D098C4A-C68F-D442-B70B-397599E42B1A}"/>
              </a:ext>
            </a:extLst>
          </p:cNvPr>
          <p:cNvSpPr/>
          <p:nvPr/>
        </p:nvSpPr>
        <p:spPr>
          <a:xfrm>
            <a:off x="3439828" y="4369812"/>
            <a:ext cx="364917" cy="32329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43EB2B-D8BB-F04B-8AFD-6C1F3AFB53A4}"/>
              </a:ext>
            </a:extLst>
          </p:cNvPr>
          <p:cNvSpPr txBox="1"/>
          <p:nvPr/>
        </p:nvSpPr>
        <p:spPr>
          <a:xfrm>
            <a:off x="7776367" y="3237625"/>
            <a:ext cx="39530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DC184B-89EC-FF43-AAF6-18A74A1DF8A7}"/>
              </a:ext>
            </a:extLst>
          </p:cNvPr>
          <p:cNvSpPr txBox="1"/>
          <p:nvPr/>
        </p:nvSpPr>
        <p:spPr>
          <a:xfrm>
            <a:off x="13833698" y="3275425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772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C5914-62A8-6F41-9636-6DBDA765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和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：以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go-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为例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9407F6-1B4D-5248-BDA2-6BE02586FCFD}"/>
              </a:ext>
            </a:extLst>
          </p:cNvPr>
          <p:cNvSpPr/>
          <p:nvPr/>
        </p:nvSpPr>
        <p:spPr>
          <a:xfrm>
            <a:off x="2494722" y="7213220"/>
            <a:ext cx="17854863" cy="4881612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noAutofit/>
          </a:bodyPr>
          <a:lstStyle/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引入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包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import "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github.com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/go-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/client"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构建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client, err := 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dapr.NewClient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()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获取</a:t>
            </a:r>
            <a:r>
              <a:rPr lang="en-US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contxt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:= 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context.Background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()</a:t>
            </a:r>
          </a:p>
          <a:p>
            <a:pPr algn="l"/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不带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数据调用远程服务的方法</a:t>
            </a:r>
            <a:endParaRPr lang="en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resp, err = client.InvokeService(</a:t>
            </a:r>
            <a:r>
              <a:rPr lang="en" altLang="zh-CN" sz="3200" dirty="0" err="1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, "</a:t>
            </a:r>
            <a:r>
              <a:rPr lang="en" altLang="zh-CN" sz="32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service-name</a:t>
            </a:r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", "</a:t>
            </a:r>
            <a:r>
              <a:rPr lang="en" altLang="zh-CN" sz="32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method-name</a:t>
            </a:r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") </a:t>
            </a:r>
          </a:p>
          <a:p>
            <a:pPr algn="l"/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带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数据调用远程服务的方法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content := &amp;</a:t>
            </a:r>
            <a:r>
              <a:rPr lang="en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dapr.DataContent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{……}</a:t>
            </a:r>
          </a:p>
          <a:p>
            <a:pPr algn="l"/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resp, err := </a:t>
            </a:r>
            <a:r>
              <a:rPr lang="en" altLang="zh-CN" sz="3200" dirty="0" err="1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client.InvokeServiceWithContent</a:t>
            </a:r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sz="3200" dirty="0" err="1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, "</a:t>
            </a:r>
            <a:r>
              <a:rPr lang="en" altLang="zh-CN" sz="32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service-name</a:t>
            </a:r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", "</a:t>
            </a:r>
            <a:r>
              <a:rPr lang="en" altLang="zh-CN" sz="32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method-name</a:t>
            </a:r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", </a:t>
            </a:r>
            <a:r>
              <a:rPr lang="en" altLang="zh-CN" sz="32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content</a:t>
            </a:r>
            <a:r>
              <a:rPr lang="en" altLang="zh-CN" sz="32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</a:p>
          <a:p>
            <a:b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lang="zh-CN" altLang="en-US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1550734D-973C-AF4C-8357-9B4A147E3782}"/>
              </a:ext>
            </a:extLst>
          </p:cNvPr>
          <p:cNvSpPr/>
          <p:nvPr/>
        </p:nvSpPr>
        <p:spPr>
          <a:xfrm>
            <a:off x="4856322" y="2561903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09DC63-68A7-A241-A7CF-6475E5960BC4}"/>
              </a:ext>
            </a:extLst>
          </p:cNvPr>
          <p:cNvCxnSpPr>
            <a:cxnSpLocks/>
          </p:cNvCxnSpPr>
          <p:nvPr/>
        </p:nvCxnSpPr>
        <p:spPr>
          <a:xfrm>
            <a:off x="5402204" y="358868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DF3D756-2D34-7642-ABFE-59D063997EAA}"/>
              </a:ext>
            </a:extLst>
          </p:cNvPr>
          <p:cNvCxnSpPr>
            <a:cxnSpLocks/>
          </p:cNvCxnSpPr>
          <p:nvPr/>
        </p:nvCxnSpPr>
        <p:spPr>
          <a:xfrm flipH="1">
            <a:off x="5402204" y="5270512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8423DA0-8DFF-C74C-9C5D-B4FA10366DB7}"/>
              </a:ext>
            </a:extLst>
          </p:cNvPr>
          <p:cNvSpPr/>
          <p:nvPr/>
        </p:nvSpPr>
        <p:spPr>
          <a:xfrm>
            <a:off x="6214001" y="2933137"/>
            <a:ext cx="1359552" cy="3511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75C1435-2397-EC46-9BCA-E72C68B5722B}"/>
              </a:ext>
            </a:extLst>
          </p:cNvPr>
          <p:cNvSpPr/>
          <p:nvPr/>
        </p:nvSpPr>
        <p:spPr>
          <a:xfrm>
            <a:off x="6296150" y="3043645"/>
            <a:ext cx="364917" cy="32329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70D8D3-57D0-1948-B9A4-5BC6E99D1EB3}"/>
              </a:ext>
            </a:extLst>
          </p:cNvPr>
          <p:cNvSpPr txBox="1"/>
          <p:nvPr/>
        </p:nvSpPr>
        <p:spPr>
          <a:xfrm>
            <a:off x="10508750" y="2110512"/>
            <a:ext cx="12886541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提供各个语言的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SDK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提供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供调用者使用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会有小差异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lvl="3" indent="-6858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会稍做封装，方便使用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用户直接面对的是</a:t>
            </a:r>
            <a:r>
              <a:rPr lang="en-US" altLang="zh-CN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r>
              <a:rPr lang="zh-CN" altLang="en-US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972C53-F716-5649-B044-08977877FA0D}"/>
              </a:ext>
            </a:extLst>
          </p:cNvPr>
          <p:cNvSpPr txBox="1"/>
          <p:nvPr/>
        </p:nvSpPr>
        <p:spPr>
          <a:xfrm>
            <a:off x="5374953" y="1935219"/>
            <a:ext cx="209352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/>
              <a:t> </a:t>
            </a:r>
            <a:r>
              <a:rPr lang="en-US" altLang="zh-CN" sz="3200" dirty="0"/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9EC7F3A-40CD-BB4D-BD43-BAC413B68BC8}"/>
              </a:ext>
            </a:extLst>
          </p:cNvPr>
          <p:cNvCxnSpPr/>
          <p:nvPr/>
        </p:nvCxnSpPr>
        <p:spPr>
          <a:xfrm flipV="1">
            <a:off x="10508750" y="9360568"/>
            <a:ext cx="0" cy="16122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B429045-CFC4-6A45-896E-2978B959995D}"/>
              </a:ext>
            </a:extLst>
          </p:cNvPr>
          <p:cNvSpPr txBox="1"/>
          <p:nvPr/>
        </p:nvSpPr>
        <p:spPr>
          <a:xfrm>
            <a:off x="9920015" y="8488534"/>
            <a:ext cx="5961669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参数：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（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App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ID/Service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ID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7FEF393-0DBF-5042-BAFC-D0A77E0BBB8B}"/>
              </a:ext>
            </a:extLst>
          </p:cNvPr>
          <p:cNvCxnSpPr>
            <a:cxnSpLocks/>
          </p:cNvCxnSpPr>
          <p:nvPr/>
        </p:nvCxnSpPr>
        <p:spPr>
          <a:xfrm flipV="1">
            <a:off x="13489584" y="10323095"/>
            <a:ext cx="0" cy="6497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3BCBD88-F49A-034F-9D32-3FC6D09D12C9}"/>
              </a:ext>
            </a:extLst>
          </p:cNvPr>
          <p:cNvSpPr txBox="1"/>
          <p:nvPr/>
        </p:nvSpPr>
        <p:spPr>
          <a:xfrm>
            <a:off x="12897499" y="9419649"/>
            <a:ext cx="281574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参数：</a:t>
            </a:r>
            <a:r>
              <a:rPr lang="en-US" altLang="zh-CN" sz="3200" dirty="0">
                <a:solidFill>
                  <a:schemeClr val="accent1"/>
                </a:solidFill>
              </a:rPr>
              <a:t>Method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98D6F57-9BBC-964C-8481-C4AFE9BCE711}"/>
              </a:ext>
            </a:extLst>
          </p:cNvPr>
          <p:cNvCxnSpPr>
            <a:cxnSpLocks/>
          </p:cNvCxnSpPr>
          <p:nvPr/>
        </p:nvCxnSpPr>
        <p:spPr>
          <a:xfrm flipV="1">
            <a:off x="17912428" y="11876246"/>
            <a:ext cx="0" cy="6497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120709C-7239-D646-A164-1CDE996F6E00}"/>
              </a:ext>
            </a:extLst>
          </p:cNvPr>
          <p:cNvSpPr txBox="1"/>
          <p:nvPr/>
        </p:nvSpPr>
        <p:spPr>
          <a:xfrm>
            <a:off x="17320343" y="10972800"/>
            <a:ext cx="281574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参数：</a:t>
            </a:r>
            <a:r>
              <a:rPr lang="en-US" altLang="zh-CN" sz="3200" dirty="0">
                <a:solidFill>
                  <a:schemeClr val="accent1"/>
                </a:solidFill>
              </a:rPr>
              <a:t>Data</a:t>
            </a:r>
            <a:r>
              <a:rPr lang="zh-CN" altLang="en-US" sz="3200" dirty="0">
                <a:solidFill>
                  <a:schemeClr val="accent1"/>
                </a:solidFill>
              </a:rPr>
              <a:t>（</a:t>
            </a:r>
            <a:r>
              <a:rPr lang="en-US" altLang="zh-CN" sz="3200" dirty="0">
                <a:solidFill>
                  <a:schemeClr val="accent1"/>
                </a:solidFill>
              </a:rPr>
              <a:t>Content</a:t>
            </a:r>
            <a:r>
              <a:rPr lang="zh-CN" altLang="en-US" sz="3200" dirty="0">
                <a:solidFill>
                  <a:schemeClr val="accent1"/>
                </a:solidFill>
              </a:rPr>
              <a:t>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843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C5914-62A8-6F41-9636-6DBDA765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的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定义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C8AC6BD-912A-B246-BB64-08233BB8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80" y="3644225"/>
            <a:ext cx="3968469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E4163A3-2A8E-D943-8B77-AF66C5A5323B}"/>
              </a:ext>
            </a:extLst>
          </p:cNvPr>
          <p:cNvSpPr/>
          <p:nvPr/>
        </p:nvSpPr>
        <p:spPr>
          <a:xfrm>
            <a:off x="3988197" y="10052207"/>
            <a:ext cx="18727424" cy="3287803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noAutofit/>
          </a:bodyPr>
          <a:lstStyle/>
          <a:p>
            <a:pPr algn="l"/>
            <a:r>
              <a:rPr lang="en" altLang="zh-CN" sz="4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Proto</a:t>
            </a:r>
            <a:r>
              <a:rPr lang="zh-CN" altLang="en" sz="4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定义</a:t>
            </a:r>
            <a:r>
              <a:rPr lang="zh-CN" altLang="en-US" sz="44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endParaRPr lang="en-US" altLang="zh-CN" sz="4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en" altLang="zh-CN" sz="4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44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 Dapr {</a:t>
            </a:r>
          </a:p>
          <a:p>
            <a:pPr algn="l"/>
            <a:r>
              <a:rPr lang="zh-CN" altLang="en-US" sz="44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      </a:t>
            </a:r>
            <a:r>
              <a:rPr lang="en" altLang="zh-CN" sz="44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InvokeService(</a:t>
            </a:r>
            <a:r>
              <a:rPr lang="en" altLang="zh-CN" sz="44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InvokeServiceRequest</a:t>
            </a:r>
            <a:r>
              <a:rPr lang="en" altLang="zh-CN" sz="44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 returns (InvokeResponse) {} </a:t>
            </a:r>
          </a:p>
          <a:p>
            <a:pPr algn="l"/>
            <a:r>
              <a:rPr lang="en" altLang="zh-CN" sz="44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}</a:t>
            </a:r>
            <a:endParaRPr lang="zh-CN" altLang="en-US" sz="4400" dirty="0">
              <a:solidFill>
                <a:schemeClr val="accent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33ED34-A80E-9443-80A6-9740431A03B2}"/>
              </a:ext>
            </a:extLst>
          </p:cNvPr>
          <p:cNvSpPr/>
          <p:nvPr/>
        </p:nvSpPr>
        <p:spPr>
          <a:xfrm>
            <a:off x="5753383" y="4906481"/>
            <a:ext cx="331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InvokeServiceRequest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A929C6-E3D4-D34E-B174-A11800E82982}"/>
              </a:ext>
            </a:extLst>
          </p:cNvPr>
          <p:cNvSpPr/>
          <p:nvPr/>
        </p:nvSpPr>
        <p:spPr>
          <a:xfrm>
            <a:off x="5574712" y="5682508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F24464CF-EFDC-114F-B28A-CCD9C86FA0D3}"/>
              </a:ext>
            </a:extLst>
          </p:cNvPr>
          <p:cNvSpPr/>
          <p:nvPr/>
        </p:nvSpPr>
        <p:spPr>
          <a:xfrm>
            <a:off x="1900139" y="3679229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B8BB968-3509-414E-B2A2-462D365DAE44}"/>
              </a:ext>
            </a:extLst>
          </p:cNvPr>
          <p:cNvCxnSpPr>
            <a:cxnSpLocks/>
          </p:cNvCxnSpPr>
          <p:nvPr/>
        </p:nvCxnSpPr>
        <p:spPr>
          <a:xfrm>
            <a:off x="2494147" y="550284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54617FD-83F1-8042-98D1-222CC90FC784}"/>
              </a:ext>
            </a:extLst>
          </p:cNvPr>
          <p:cNvCxnSpPr>
            <a:cxnSpLocks/>
          </p:cNvCxnSpPr>
          <p:nvPr/>
        </p:nvCxnSpPr>
        <p:spPr>
          <a:xfrm flipH="1">
            <a:off x="2446021" y="6267683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66BBAC3-4BB4-E04E-B022-C09B8101C1FC}"/>
              </a:ext>
            </a:extLst>
          </p:cNvPr>
          <p:cNvSpPr/>
          <p:nvPr/>
        </p:nvSpPr>
        <p:spPr>
          <a:xfrm>
            <a:off x="3257818" y="4050463"/>
            <a:ext cx="1359552" cy="3511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9CD4F2B-381B-4541-BAB5-8F95872A0C51}"/>
              </a:ext>
            </a:extLst>
          </p:cNvPr>
          <p:cNvSpPr/>
          <p:nvPr/>
        </p:nvSpPr>
        <p:spPr>
          <a:xfrm>
            <a:off x="3339967" y="4160971"/>
            <a:ext cx="364917" cy="32329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D9F9E45-E8F5-4A4F-8A7F-8D15D4CE0D15}"/>
              </a:ext>
            </a:extLst>
          </p:cNvPr>
          <p:cNvCxnSpPr>
            <a:cxnSpLocks/>
          </p:cNvCxnSpPr>
          <p:nvPr/>
        </p:nvCxnSpPr>
        <p:spPr>
          <a:xfrm flipH="1">
            <a:off x="4617370" y="6256582"/>
            <a:ext cx="49258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0179B52-F9E4-FC40-A5D5-30B1ACF20526}"/>
              </a:ext>
            </a:extLst>
          </p:cNvPr>
          <p:cNvCxnSpPr>
            <a:cxnSpLocks/>
          </p:cNvCxnSpPr>
          <p:nvPr/>
        </p:nvCxnSpPr>
        <p:spPr>
          <a:xfrm>
            <a:off x="4617370" y="5465087"/>
            <a:ext cx="4925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6B342A4-6090-4144-8C64-3E490CF54E8B}"/>
              </a:ext>
            </a:extLst>
          </p:cNvPr>
          <p:cNvCxnSpPr>
            <a:cxnSpLocks/>
          </p:cNvCxnSpPr>
          <p:nvPr/>
        </p:nvCxnSpPr>
        <p:spPr>
          <a:xfrm>
            <a:off x="9810725" y="5827005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40A8FE2-011B-CC41-A514-E11C161F1F2A}"/>
              </a:ext>
            </a:extLst>
          </p:cNvPr>
          <p:cNvSpPr txBox="1"/>
          <p:nvPr/>
        </p:nvSpPr>
        <p:spPr>
          <a:xfrm>
            <a:off x="7959256" y="8658550"/>
            <a:ext cx="3702938" cy="9643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默认端口：</a:t>
            </a: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3500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0E7402-6185-8C41-83F0-F27612EA2B94}"/>
              </a:ext>
            </a:extLst>
          </p:cNvPr>
          <p:cNvSpPr txBox="1"/>
          <p:nvPr/>
        </p:nvSpPr>
        <p:spPr>
          <a:xfrm>
            <a:off x="2476466" y="2978771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1F44D6-A535-3345-9FE4-543F928C25D9}"/>
              </a:ext>
            </a:extLst>
          </p:cNvPr>
          <p:cNvSpPr txBox="1"/>
          <p:nvPr/>
        </p:nvSpPr>
        <p:spPr>
          <a:xfrm>
            <a:off x="9550911" y="2972777"/>
            <a:ext cx="3953006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B52015-1536-1C43-96DC-DD7FBC5DFDAC}"/>
              </a:ext>
            </a:extLst>
          </p:cNvPr>
          <p:cNvSpPr txBox="1"/>
          <p:nvPr/>
        </p:nvSpPr>
        <p:spPr>
          <a:xfrm>
            <a:off x="14857107" y="1797399"/>
            <a:ext cx="8681864" cy="5642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Service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介绍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：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接收来自应用的 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outbound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请求</a:t>
            </a:r>
            <a:endParaRPr lang="en-US" altLang="zh-CN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基于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请求的内容（理解为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payload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）以</a:t>
            </a:r>
            <a:b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</a:b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byte[]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数组的方式传递，对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Dapr</a:t>
            </a:r>
            <a:b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</a:b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service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来说是透明的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其他参数在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Message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中传递，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b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可以使用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112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E8F05-369D-F94D-B06C-5156C622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Client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的工作内容：组装请求，调用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5DA80-9658-004B-98DA-FB3135AD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768" y="3777910"/>
            <a:ext cx="3110738" cy="291164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834DFC-86AC-204C-B211-C6431FF1E67F}"/>
              </a:ext>
            </a:extLst>
          </p:cNvPr>
          <p:cNvSpPr/>
          <p:nvPr/>
        </p:nvSpPr>
        <p:spPr>
          <a:xfrm>
            <a:off x="9025970" y="4280839"/>
            <a:ext cx="331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InvokeServiceRequest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BA2271-5D32-7E49-A3B7-9CE278999588}"/>
              </a:ext>
            </a:extLst>
          </p:cNvPr>
          <p:cNvSpPr/>
          <p:nvPr/>
        </p:nvSpPr>
        <p:spPr>
          <a:xfrm>
            <a:off x="8775322" y="5703533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753F0B4-D12F-3E47-8547-256C8F557D01}"/>
              </a:ext>
            </a:extLst>
          </p:cNvPr>
          <p:cNvSpPr/>
          <p:nvPr/>
        </p:nvSpPr>
        <p:spPr>
          <a:xfrm>
            <a:off x="5172726" y="3777916"/>
            <a:ext cx="3129062" cy="2911642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5FFCB36-CA6F-8A45-8DF5-1A3451855187}"/>
              </a:ext>
            </a:extLst>
          </p:cNvPr>
          <p:cNvCxnSpPr>
            <a:cxnSpLocks/>
          </p:cNvCxnSpPr>
          <p:nvPr/>
        </p:nvCxnSpPr>
        <p:spPr>
          <a:xfrm>
            <a:off x="5766734" y="4877202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EA5815B-0834-C54B-A075-503BBD86BD00}"/>
              </a:ext>
            </a:extLst>
          </p:cNvPr>
          <p:cNvCxnSpPr>
            <a:cxnSpLocks/>
          </p:cNvCxnSpPr>
          <p:nvPr/>
        </p:nvCxnSpPr>
        <p:spPr>
          <a:xfrm flipH="1">
            <a:off x="5718608" y="5642041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EB0468F-B749-7244-8A71-B80A5C79F7A1}"/>
              </a:ext>
            </a:extLst>
          </p:cNvPr>
          <p:cNvSpPr/>
          <p:nvPr/>
        </p:nvSpPr>
        <p:spPr>
          <a:xfrm>
            <a:off x="6530405" y="3954208"/>
            <a:ext cx="1359552" cy="25017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E212D03-2C11-5D45-9AB2-60731F43475E}"/>
              </a:ext>
            </a:extLst>
          </p:cNvPr>
          <p:cNvSpPr/>
          <p:nvPr/>
        </p:nvSpPr>
        <p:spPr>
          <a:xfrm>
            <a:off x="6612554" y="4064715"/>
            <a:ext cx="328461" cy="2106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FEEBB7B-C96B-894B-BE51-F90CD456FE8F}"/>
              </a:ext>
            </a:extLst>
          </p:cNvPr>
          <p:cNvCxnSpPr>
            <a:cxnSpLocks/>
          </p:cNvCxnSpPr>
          <p:nvPr/>
        </p:nvCxnSpPr>
        <p:spPr>
          <a:xfrm flipH="1">
            <a:off x="7889957" y="5630940"/>
            <a:ext cx="49258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011F8E2-5110-4B44-80A6-8245504DDC75}"/>
              </a:ext>
            </a:extLst>
          </p:cNvPr>
          <p:cNvCxnSpPr>
            <a:cxnSpLocks/>
          </p:cNvCxnSpPr>
          <p:nvPr/>
        </p:nvCxnSpPr>
        <p:spPr>
          <a:xfrm>
            <a:off x="7889957" y="4839445"/>
            <a:ext cx="4925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7EBD13A-A588-9A4F-BA02-B1E993698AB7}"/>
              </a:ext>
            </a:extLst>
          </p:cNvPr>
          <p:cNvSpPr txBox="1"/>
          <p:nvPr/>
        </p:nvSpPr>
        <p:spPr>
          <a:xfrm>
            <a:off x="5736674" y="3217701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112380-BA5B-3740-9E00-0AAB95E3E1FC}"/>
              </a:ext>
            </a:extLst>
          </p:cNvPr>
          <p:cNvSpPr txBox="1"/>
          <p:nvPr/>
        </p:nvSpPr>
        <p:spPr>
          <a:xfrm>
            <a:off x="12394634" y="3182875"/>
            <a:ext cx="3953006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DF08B0-1F3F-C546-8741-84E61E1D5B96}"/>
              </a:ext>
            </a:extLst>
          </p:cNvPr>
          <p:cNvSpPr/>
          <p:nvPr/>
        </p:nvSpPr>
        <p:spPr>
          <a:xfrm>
            <a:off x="6502561" y="6808060"/>
            <a:ext cx="9892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入口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client.InvokeService(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）方法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CB204D-E696-5B4B-9930-E9B945DEDA09}"/>
              </a:ext>
            </a:extLst>
          </p:cNvPr>
          <p:cNvSpPr/>
          <p:nvPr/>
        </p:nvSpPr>
        <p:spPr>
          <a:xfrm>
            <a:off x="8489703" y="2254660"/>
            <a:ext cx="12194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出口：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gRPC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远程调用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的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InvokeService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方法 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457B520-8AB0-A143-9445-9D53C45FDB6A}"/>
              </a:ext>
            </a:extLst>
          </p:cNvPr>
          <p:cNvCxnSpPr>
            <a:cxnSpLocks/>
          </p:cNvCxnSpPr>
          <p:nvPr/>
        </p:nvCxnSpPr>
        <p:spPr>
          <a:xfrm>
            <a:off x="6056870" y="5056866"/>
            <a:ext cx="0" cy="204176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0864A51-777C-004F-85A9-BEEBAE5FC647}"/>
              </a:ext>
            </a:extLst>
          </p:cNvPr>
          <p:cNvCxnSpPr>
            <a:cxnSpLocks/>
          </p:cNvCxnSpPr>
          <p:nvPr/>
        </p:nvCxnSpPr>
        <p:spPr>
          <a:xfrm flipV="1">
            <a:off x="8486354" y="2334130"/>
            <a:ext cx="0" cy="2408374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AFED1E6-9818-A541-8065-56A73DD3B9C6}"/>
              </a:ext>
            </a:extLst>
          </p:cNvPr>
          <p:cNvSpPr/>
          <p:nvPr/>
        </p:nvSpPr>
        <p:spPr>
          <a:xfrm>
            <a:off x="5037417" y="8628007"/>
            <a:ext cx="84499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 := &amp;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pb.InvokeServiceRequest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Id: </a:t>
            </a:r>
            <a:r>
              <a:rPr lang="en" altLang="zh-CN" sz="2800" dirty="0" err="1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serviceID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Message: &amp;v1.InvokeRequest{ 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Method: </a:t>
            </a:r>
            <a:r>
              <a:rPr lang="en" altLang="zh-CN" sz="28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method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Data: &amp;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anypb.Any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{Value: </a:t>
            </a:r>
            <a:r>
              <a:rPr lang="en" altLang="zh-CN" sz="2800" dirty="0" err="1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content.Data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}, 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ContentType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content.ContentType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HttpExtension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&amp;v1.HTTPExtension{ 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	Verb: v1.HTTPExtension_POST, 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}, 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	},</a:t>
            </a: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}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315531-C120-8F43-85EA-AFCD32278BB7}"/>
              </a:ext>
            </a:extLst>
          </p:cNvPr>
          <p:cNvSpPr txBox="1"/>
          <p:nvPr/>
        </p:nvSpPr>
        <p:spPr>
          <a:xfrm>
            <a:off x="314088" y="8653980"/>
            <a:ext cx="5961669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参数：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ID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1B04F7-E85A-1C40-98D0-0F751481D488}"/>
              </a:ext>
            </a:extLst>
          </p:cNvPr>
          <p:cNvSpPr txBox="1"/>
          <p:nvPr/>
        </p:nvSpPr>
        <p:spPr>
          <a:xfrm>
            <a:off x="314088" y="9222349"/>
            <a:ext cx="281574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参数：</a:t>
            </a:r>
            <a:r>
              <a:rPr lang="en-US" altLang="zh-CN" sz="3200" dirty="0">
                <a:solidFill>
                  <a:schemeClr val="accent1"/>
                </a:solidFill>
              </a:rPr>
              <a:t>Method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EB9EF6-4BCF-8B4B-96C2-47AA39BF815A}"/>
              </a:ext>
            </a:extLst>
          </p:cNvPr>
          <p:cNvSpPr txBox="1"/>
          <p:nvPr/>
        </p:nvSpPr>
        <p:spPr>
          <a:xfrm>
            <a:off x="314088" y="9718529"/>
            <a:ext cx="281574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参数：</a:t>
            </a:r>
            <a:r>
              <a:rPr lang="en-US" altLang="zh-CN" sz="3200" dirty="0">
                <a:solidFill>
                  <a:schemeClr val="accent1"/>
                </a:solidFill>
              </a:rPr>
              <a:t>Data</a:t>
            </a:r>
            <a:r>
              <a:rPr lang="zh-CN" altLang="en-US" sz="3200" dirty="0">
                <a:solidFill>
                  <a:schemeClr val="accent1"/>
                </a:solidFill>
              </a:rPr>
              <a:t>（</a:t>
            </a:r>
            <a:r>
              <a:rPr lang="en-US" altLang="zh-CN" sz="3200" dirty="0">
                <a:solidFill>
                  <a:schemeClr val="accent1"/>
                </a:solidFill>
              </a:rPr>
              <a:t>Content</a:t>
            </a:r>
            <a:r>
              <a:rPr lang="zh-CN" altLang="en-US" sz="3200" dirty="0">
                <a:solidFill>
                  <a:schemeClr val="accent1"/>
                </a:solidFill>
              </a:rPr>
              <a:t>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燕尾形箭头 29">
            <a:extLst>
              <a:ext uri="{FF2B5EF4-FFF2-40B4-BE49-F238E27FC236}">
                <a16:creationId xmlns:a16="http://schemas.microsoft.com/office/drawing/2014/main" id="{C05927E5-CFCF-0245-B024-69850CB3FD41}"/>
              </a:ext>
            </a:extLst>
          </p:cNvPr>
          <p:cNvSpPr/>
          <p:nvPr/>
        </p:nvSpPr>
        <p:spPr>
          <a:xfrm rot="5400000">
            <a:off x="17711002" y="9583103"/>
            <a:ext cx="1091607" cy="1242133"/>
          </a:xfrm>
          <a:prstGeom prst="notched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DB901F-C7E3-2A4A-8390-8CBC99D74A6D}"/>
              </a:ext>
            </a:extLst>
          </p:cNvPr>
          <p:cNvSpPr/>
          <p:nvPr/>
        </p:nvSpPr>
        <p:spPr>
          <a:xfrm>
            <a:off x="14883815" y="8443666"/>
            <a:ext cx="4863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6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InvokeServiceRequest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FEAE1F-8A18-A74F-98A2-BCA6F88FFB6D}"/>
              </a:ext>
            </a:extLst>
          </p:cNvPr>
          <p:cNvSpPr/>
          <p:nvPr/>
        </p:nvSpPr>
        <p:spPr>
          <a:xfrm>
            <a:off x="13944537" y="11346887"/>
            <a:ext cx="10603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resp, err :=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c.protoClient.InvokeService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authContext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), </a:t>
            </a:r>
            <a:r>
              <a:rPr lang="en" altLang="zh-CN" sz="28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req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D2D86A-3F01-FD40-8957-981BDC756B1B}"/>
              </a:ext>
            </a:extLst>
          </p:cNvPr>
          <p:cNvSpPr txBox="1"/>
          <p:nvPr/>
        </p:nvSpPr>
        <p:spPr>
          <a:xfrm>
            <a:off x="3908362" y="8443666"/>
            <a:ext cx="52578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+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8A0086-C0A4-6B40-946B-2F91360C23F6}"/>
              </a:ext>
            </a:extLst>
          </p:cNvPr>
          <p:cNvSpPr txBox="1"/>
          <p:nvPr/>
        </p:nvSpPr>
        <p:spPr>
          <a:xfrm>
            <a:off x="13221423" y="8443666"/>
            <a:ext cx="52578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F053287-BFAB-7845-8662-E955933F206E}"/>
              </a:ext>
            </a:extLst>
          </p:cNvPr>
          <p:cNvSpPr/>
          <p:nvPr/>
        </p:nvSpPr>
        <p:spPr>
          <a:xfrm>
            <a:off x="3926132" y="4386840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ID/Method/Data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云形标注 36">
            <a:extLst>
              <a:ext uri="{FF2B5EF4-FFF2-40B4-BE49-F238E27FC236}">
                <a16:creationId xmlns:a16="http://schemas.microsoft.com/office/drawing/2014/main" id="{2CDA4342-5447-234B-8F94-FF9E9FE45A6D}"/>
              </a:ext>
            </a:extLst>
          </p:cNvPr>
          <p:cNvSpPr/>
          <p:nvPr/>
        </p:nvSpPr>
        <p:spPr>
          <a:xfrm>
            <a:off x="19469997" y="7140533"/>
            <a:ext cx="4219258" cy="1469528"/>
          </a:xfrm>
          <a:prstGeom prst="cloudCallout">
            <a:avLst>
              <a:gd name="adj1" fmla="val -46497"/>
              <a:gd name="adj2" fmla="val 8870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kumimoji="1"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极轻极薄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922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C5914-62A8-6F41-9636-6DBDA765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Dapr Runtime </a:t>
            </a:r>
            <a:r>
              <a:rPr kumimoji="1" lang="zh-CN" altLang="en-US" dirty="0"/>
              <a:t>转发请求到另一个</a:t>
            </a:r>
            <a:r>
              <a:rPr kumimoji="1" lang="en-US" altLang="zh-CN" dirty="0"/>
              <a:t>Dapr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：数据透传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AFBEC78-2591-4848-9648-08F8E5C6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076" y="3382743"/>
            <a:ext cx="2128240" cy="280398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60E1D1E-D1BA-6A46-B9B1-8268D9399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434" y="3382743"/>
            <a:ext cx="2018130" cy="280398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074BB11-C75F-6F44-AA79-83BAE050DEC7}"/>
              </a:ext>
            </a:extLst>
          </p:cNvPr>
          <p:cNvCxnSpPr>
            <a:cxnSpLocks/>
          </p:cNvCxnSpPr>
          <p:nvPr/>
        </p:nvCxnSpPr>
        <p:spPr>
          <a:xfrm flipV="1">
            <a:off x="330420" y="4319559"/>
            <a:ext cx="32856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A3381D2-7CAB-8547-8591-CFE371879C26}"/>
              </a:ext>
            </a:extLst>
          </p:cNvPr>
          <p:cNvCxnSpPr>
            <a:cxnSpLocks/>
          </p:cNvCxnSpPr>
          <p:nvPr/>
        </p:nvCxnSpPr>
        <p:spPr>
          <a:xfrm>
            <a:off x="5812338" y="4319558"/>
            <a:ext cx="67470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D01F20D-309F-F44A-A4B7-BD7DD11B442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846362" y="4784734"/>
            <a:ext cx="6713072" cy="375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0D0A2BA-86C2-6A4B-A62A-CFD1E1E0BC87}"/>
              </a:ext>
            </a:extLst>
          </p:cNvPr>
          <p:cNvCxnSpPr>
            <a:cxnSpLocks/>
          </p:cNvCxnSpPr>
          <p:nvPr/>
        </p:nvCxnSpPr>
        <p:spPr>
          <a:xfrm flipH="1">
            <a:off x="330420" y="4822297"/>
            <a:ext cx="32856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E1517-F78C-F44A-ABE0-B811BDD05AA4}"/>
              </a:ext>
            </a:extLst>
          </p:cNvPr>
          <p:cNvSpPr txBox="1"/>
          <p:nvPr/>
        </p:nvSpPr>
        <p:spPr>
          <a:xfrm>
            <a:off x="2530605" y="2757579"/>
            <a:ext cx="39530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897ABA-BB58-0D4C-B099-C3613AD6155C}"/>
              </a:ext>
            </a:extLst>
          </p:cNvPr>
          <p:cNvSpPr txBox="1"/>
          <p:nvPr/>
        </p:nvSpPr>
        <p:spPr>
          <a:xfrm>
            <a:off x="11830978" y="2757578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A26713-243F-9540-9041-872640534A24}"/>
              </a:ext>
            </a:extLst>
          </p:cNvPr>
          <p:cNvSpPr/>
          <p:nvPr/>
        </p:nvSpPr>
        <p:spPr>
          <a:xfrm>
            <a:off x="1537384" y="6311452"/>
            <a:ext cx="9892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入口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client.InvokeService(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）方法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5CED2C3-2731-7E43-9313-34C96689A473}"/>
              </a:ext>
            </a:extLst>
          </p:cNvPr>
          <p:cNvCxnSpPr>
            <a:cxnSpLocks/>
          </p:cNvCxnSpPr>
          <p:nvPr/>
        </p:nvCxnSpPr>
        <p:spPr>
          <a:xfrm>
            <a:off x="2084914" y="4952082"/>
            <a:ext cx="0" cy="1234642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44F95E0-673A-9D49-840F-8CC5BA1E2237}"/>
              </a:ext>
            </a:extLst>
          </p:cNvPr>
          <p:cNvSpPr/>
          <p:nvPr/>
        </p:nvSpPr>
        <p:spPr>
          <a:xfrm>
            <a:off x="2203693" y="1864105"/>
            <a:ext cx="1391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出口：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gRPC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远程调用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ServiceInvocation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CallLocal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方法 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95821DE-788A-AE4D-93A2-8634F640B0FE}"/>
              </a:ext>
            </a:extLst>
          </p:cNvPr>
          <p:cNvCxnSpPr>
            <a:cxnSpLocks/>
          </p:cNvCxnSpPr>
          <p:nvPr/>
        </p:nvCxnSpPr>
        <p:spPr>
          <a:xfrm flipV="1">
            <a:off x="7259139" y="2519087"/>
            <a:ext cx="0" cy="1615047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6A209D8-8C25-C943-A6DF-3DE6BD7BEF99}"/>
              </a:ext>
            </a:extLst>
          </p:cNvPr>
          <p:cNvSpPr/>
          <p:nvPr/>
        </p:nvSpPr>
        <p:spPr>
          <a:xfrm>
            <a:off x="8501219" y="3740482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E76E7B7-9BCD-EC4D-A175-5B92FBD727FF}"/>
              </a:ext>
            </a:extLst>
          </p:cNvPr>
          <p:cNvSpPr/>
          <p:nvPr/>
        </p:nvSpPr>
        <p:spPr>
          <a:xfrm>
            <a:off x="8236354" y="4327567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50B14-5AA6-A74B-A655-2775638F96C5}"/>
              </a:ext>
            </a:extLst>
          </p:cNvPr>
          <p:cNvSpPr/>
          <p:nvPr/>
        </p:nvSpPr>
        <p:spPr>
          <a:xfrm>
            <a:off x="289025" y="3832821"/>
            <a:ext cx="331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InvokeServiceRequest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047C36-FD56-0149-B817-8302FB73630F}"/>
              </a:ext>
            </a:extLst>
          </p:cNvPr>
          <p:cNvSpPr/>
          <p:nvPr/>
        </p:nvSpPr>
        <p:spPr>
          <a:xfrm>
            <a:off x="93170" y="4380104"/>
            <a:ext cx="2910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BA4514-1149-6944-B4F7-729B7A43DB12}"/>
              </a:ext>
            </a:extLst>
          </p:cNvPr>
          <p:cNvSpPr/>
          <p:nvPr/>
        </p:nvSpPr>
        <p:spPr>
          <a:xfrm>
            <a:off x="6936827" y="8520990"/>
            <a:ext cx="84499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Pb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=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invokeServiceRequest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.Message</a:t>
            </a:r>
          </a:p>
          <a:p>
            <a:pPr algn="l"/>
            <a:endParaRPr lang="en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internalv1pb.InternalInvokeRequest{</a:t>
            </a:r>
            <a:b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Ver:     </a:t>
            </a:r>
            <a:r>
              <a:rPr lang="en" altLang="zh-CN" sz="2800" i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DefaultAPIVersion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b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  Message: pb,</a:t>
            </a:r>
            <a:b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},</a:t>
            </a:r>
            <a:b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}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EE5D6B-6346-F448-B908-87C79A4B1638}"/>
              </a:ext>
            </a:extLst>
          </p:cNvPr>
          <p:cNvSpPr txBox="1"/>
          <p:nvPr/>
        </p:nvSpPr>
        <p:spPr>
          <a:xfrm>
            <a:off x="-155037" y="8357285"/>
            <a:ext cx="5961669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InvokeServiceRequest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燕尾形箭头 41">
            <a:extLst>
              <a:ext uri="{FF2B5EF4-FFF2-40B4-BE49-F238E27FC236}">
                <a16:creationId xmlns:a16="http://schemas.microsoft.com/office/drawing/2014/main" id="{C422C527-A9A0-6044-8A63-4D87285AB407}"/>
              </a:ext>
            </a:extLst>
          </p:cNvPr>
          <p:cNvSpPr/>
          <p:nvPr/>
        </p:nvSpPr>
        <p:spPr>
          <a:xfrm rot="5400000">
            <a:off x="16776565" y="9481795"/>
            <a:ext cx="1091607" cy="1242133"/>
          </a:xfrm>
          <a:prstGeom prst="notched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5744AE-0D41-854D-B642-A4F4A7A601CD}"/>
              </a:ext>
            </a:extLst>
          </p:cNvPr>
          <p:cNvSpPr/>
          <p:nvPr/>
        </p:nvSpPr>
        <p:spPr>
          <a:xfrm>
            <a:off x="15386749" y="8342358"/>
            <a:ext cx="4876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6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03A34F-30AB-1F4E-8FD6-AFB5129B89DA}"/>
              </a:ext>
            </a:extLst>
          </p:cNvPr>
          <p:cNvSpPr/>
          <p:nvPr/>
        </p:nvSpPr>
        <p:spPr>
          <a:xfrm>
            <a:off x="13790619" y="11164198"/>
            <a:ext cx="8068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resp, err := clientV1.CallLocal(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" altLang="zh-CN" sz="2800" dirty="0" err="1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req.Proto</a:t>
            </a:r>
            <a:r>
              <a:rPr lang="en" altLang="zh-CN" sz="28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()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DA58F2-70FF-5645-BB05-D67DC7EED2FD}"/>
              </a:ext>
            </a:extLst>
          </p:cNvPr>
          <p:cNvSpPr txBox="1"/>
          <p:nvPr/>
        </p:nvSpPr>
        <p:spPr>
          <a:xfrm>
            <a:off x="5543739" y="8357285"/>
            <a:ext cx="52578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+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870804-29D3-4741-A30E-0633E6805B22}"/>
              </a:ext>
            </a:extLst>
          </p:cNvPr>
          <p:cNvSpPr txBox="1"/>
          <p:nvPr/>
        </p:nvSpPr>
        <p:spPr>
          <a:xfrm>
            <a:off x="13971370" y="8229506"/>
            <a:ext cx="52578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A707E07-6D13-094C-98F1-BD1C6E5C1419}"/>
              </a:ext>
            </a:extLst>
          </p:cNvPr>
          <p:cNvCxnSpPr/>
          <p:nvPr/>
        </p:nvCxnSpPr>
        <p:spPr>
          <a:xfrm>
            <a:off x="19322716" y="9101540"/>
            <a:ext cx="940689" cy="184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169F39A-A861-C841-A036-9C66EEFC0AF0}"/>
              </a:ext>
            </a:extLst>
          </p:cNvPr>
          <p:cNvSpPr txBox="1"/>
          <p:nvPr/>
        </p:nvSpPr>
        <p:spPr>
          <a:xfrm>
            <a:off x="16084614" y="3498706"/>
            <a:ext cx="7868778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ServiceInvocation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Service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介绍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：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负责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之间通讯</a:t>
            </a:r>
            <a:endParaRPr lang="en-US" altLang="zh-CN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基于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同样以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byte[]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数组的方式透传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yload</a:t>
            </a:r>
          </a:p>
        </p:txBody>
      </p:sp>
    </p:spTree>
    <p:extLst>
      <p:ext uri="{BB962C8B-B14F-4D97-AF65-F5344CB8AC3E}">
        <p14:creationId xmlns:p14="http://schemas.microsoft.com/office/powerpoint/2010/main" val="312415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C5914-62A8-6F41-9636-6DBDA765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 Runtime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转发请求到服务器端用户代码：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60E1D1E-D1BA-6A46-B9B1-8268D9399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88" y="3420353"/>
            <a:ext cx="2389985" cy="280398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A3381D2-7CAB-8547-8591-CFE371879C26}"/>
              </a:ext>
            </a:extLst>
          </p:cNvPr>
          <p:cNvCxnSpPr>
            <a:cxnSpLocks/>
          </p:cNvCxnSpPr>
          <p:nvPr/>
        </p:nvCxnSpPr>
        <p:spPr>
          <a:xfrm>
            <a:off x="752709" y="4357169"/>
            <a:ext cx="4323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D01F20D-309F-F44A-A4B7-BD7DD11B442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52709" y="4822344"/>
            <a:ext cx="4323079" cy="44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8897ABA-BB58-0D4C-B099-C3613AD6155C}"/>
              </a:ext>
            </a:extLst>
          </p:cNvPr>
          <p:cNvSpPr txBox="1"/>
          <p:nvPr/>
        </p:nvSpPr>
        <p:spPr>
          <a:xfrm>
            <a:off x="4347333" y="2795188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A26713-243F-9540-9041-872640534A24}"/>
              </a:ext>
            </a:extLst>
          </p:cNvPr>
          <p:cNvSpPr/>
          <p:nvPr/>
        </p:nvSpPr>
        <p:spPr>
          <a:xfrm>
            <a:off x="752709" y="2311676"/>
            <a:ext cx="10958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入口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ServiceInvocation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 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CallLocal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方法 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5CED2C3-2731-7E43-9313-34C96689A473}"/>
              </a:ext>
            </a:extLst>
          </p:cNvPr>
          <p:cNvCxnSpPr>
            <a:cxnSpLocks/>
          </p:cNvCxnSpPr>
          <p:nvPr/>
        </p:nvCxnSpPr>
        <p:spPr>
          <a:xfrm>
            <a:off x="7918456" y="4365177"/>
            <a:ext cx="0" cy="1793780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44F95E0-673A-9D49-840F-8CC5BA1E2237}"/>
              </a:ext>
            </a:extLst>
          </p:cNvPr>
          <p:cNvSpPr/>
          <p:nvPr/>
        </p:nvSpPr>
        <p:spPr>
          <a:xfrm>
            <a:off x="1608479" y="6398088"/>
            <a:ext cx="12043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出口：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远程调用 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AppCallback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 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OnInvoke 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方法 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95821DE-788A-AE4D-93A2-8634F640B0FE}"/>
              </a:ext>
            </a:extLst>
          </p:cNvPr>
          <p:cNvCxnSpPr>
            <a:cxnSpLocks/>
          </p:cNvCxnSpPr>
          <p:nvPr/>
        </p:nvCxnSpPr>
        <p:spPr>
          <a:xfrm flipV="1">
            <a:off x="816958" y="3120304"/>
            <a:ext cx="0" cy="1079040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6A209D8-8C25-C943-A6DF-3DE6BD7BEF99}"/>
              </a:ext>
            </a:extLst>
          </p:cNvPr>
          <p:cNvSpPr/>
          <p:nvPr/>
        </p:nvSpPr>
        <p:spPr>
          <a:xfrm>
            <a:off x="1017574" y="3778092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E76E7B7-9BCD-EC4D-A175-5B92FBD727FF}"/>
              </a:ext>
            </a:extLst>
          </p:cNvPr>
          <p:cNvSpPr/>
          <p:nvPr/>
        </p:nvSpPr>
        <p:spPr>
          <a:xfrm>
            <a:off x="752709" y="4365177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BA4514-1149-6944-B4F7-729B7A43DB12}"/>
              </a:ext>
            </a:extLst>
          </p:cNvPr>
          <p:cNvSpPr/>
          <p:nvPr/>
        </p:nvSpPr>
        <p:spPr>
          <a:xfrm>
            <a:off x="6936827" y="8520990"/>
            <a:ext cx="8449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eq := &amp;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InvokeMethodRequest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{r: pb}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EE5D6B-6346-F448-B908-87C79A4B1638}"/>
              </a:ext>
            </a:extLst>
          </p:cNvPr>
          <p:cNvSpPr txBox="1"/>
          <p:nvPr/>
        </p:nvSpPr>
        <p:spPr>
          <a:xfrm>
            <a:off x="-155037" y="8357285"/>
            <a:ext cx="5961669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noAutofit/>
          </a:bodyPr>
          <a:lstStyle/>
          <a:p>
            <a:r>
              <a:rPr lang="en" altLang="zh-CN" sz="3200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InternalInvokeRequest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燕尾形箭头 41">
            <a:extLst>
              <a:ext uri="{FF2B5EF4-FFF2-40B4-BE49-F238E27FC236}">
                <a16:creationId xmlns:a16="http://schemas.microsoft.com/office/drawing/2014/main" id="{C422C527-A9A0-6044-8A63-4D87285AB407}"/>
              </a:ext>
            </a:extLst>
          </p:cNvPr>
          <p:cNvSpPr/>
          <p:nvPr/>
        </p:nvSpPr>
        <p:spPr>
          <a:xfrm rot="5400000">
            <a:off x="17063724" y="9017203"/>
            <a:ext cx="523220" cy="770300"/>
          </a:xfrm>
          <a:prstGeom prst="notched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5744AE-0D41-854D-B642-A4F4A7A601CD}"/>
              </a:ext>
            </a:extLst>
          </p:cNvPr>
          <p:cNvSpPr/>
          <p:nvPr/>
        </p:nvSpPr>
        <p:spPr>
          <a:xfrm>
            <a:off x="15254503" y="8342358"/>
            <a:ext cx="5141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600" dirty="0" err="1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InternalMethodRequest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03A34F-30AB-1F4E-8FD6-AFB5129B89DA}"/>
              </a:ext>
            </a:extLst>
          </p:cNvPr>
          <p:cNvSpPr/>
          <p:nvPr/>
        </p:nvSpPr>
        <p:spPr>
          <a:xfrm>
            <a:off x="13457155" y="9590740"/>
            <a:ext cx="9502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resp, err :=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a.appChannel.InvokeMethod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req)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DA58F2-70FF-5645-BB05-D67DC7EED2FD}"/>
              </a:ext>
            </a:extLst>
          </p:cNvPr>
          <p:cNvSpPr txBox="1"/>
          <p:nvPr/>
        </p:nvSpPr>
        <p:spPr>
          <a:xfrm>
            <a:off x="5543739" y="8357285"/>
            <a:ext cx="52578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+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870804-29D3-4741-A30E-0633E6805B22}"/>
              </a:ext>
            </a:extLst>
          </p:cNvPr>
          <p:cNvSpPr txBox="1"/>
          <p:nvPr/>
        </p:nvSpPr>
        <p:spPr>
          <a:xfrm>
            <a:off x="13971370" y="8229506"/>
            <a:ext cx="525785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A707E07-6D13-094C-98F1-BD1C6E5C1419}"/>
              </a:ext>
            </a:extLst>
          </p:cNvPr>
          <p:cNvCxnSpPr>
            <a:cxnSpLocks/>
          </p:cNvCxnSpPr>
          <p:nvPr/>
        </p:nvCxnSpPr>
        <p:spPr>
          <a:xfrm>
            <a:off x="20109817" y="8994200"/>
            <a:ext cx="1043185" cy="59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7C252FD-8A16-3244-961B-F030D35DA7B2}"/>
              </a:ext>
            </a:extLst>
          </p:cNvPr>
          <p:cNvSpPr/>
          <p:nvPr/>
        </p:nvSpPr>
        <p:spPr>
          <a:xfrm>
            <a:off x="11266824" y="3390223"/>
            <a:ext cx="2112294" cy="2768734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0086BD0-70B3-9A4D-B8F4-8C50D1FB03B1}"/>
              </a:ext>
            </a:extLst>
          </p:cNvPr>
          <p:cNvSpPr/>
          <p:nvPr/>
        </p:nvSpPr>
        <p:spPr>
          <a:xfrm>
            <a:off x="11992432" y="3696767"/>
            <a:ext cx="778367" cy="2294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FCED0DF-5766-3E45-AF01-CC85EFFC2207}"/>
              </a:ext>
            </a:extLst>
          </p:cNvPr>
          <p:cNvCxnSpPr>
            <a:cxnSpLocks/>
          </p:cNvCxnSpPr>
          <p:nvPr/>
        </p:nvCxnSpPr>
        <p:spPr>
          <a:xfrm>
            <a:off x="7465773" y="4227105"/>
            <a:ext cx="4526659" cy="43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A529FAE-C6D8-F84E-BA6B-6506C0F55DB0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flipH="1" flipV="1">
            <a:off x="7465773" y="4822344"/>
            <a:ext cx="4526659" cy="21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89B3AEA-7BE5-8049-B1A7-C052EBE88F38}"/>
              </a:ext>
            </a:extLst>
          </p:cNvPr>
          <p:cNvSpPr/>
          <p:nvPr/>
        </p:nvSpPr>
        <p:spPr>
          <a:xfrm>
            <a:off x="14648567" y="10888576"/>
            <a:ext cx="6353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rsp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err = g.invokeMethodV1(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req)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7" name="燕尾形箭头 46">
            <a:extLst>
              <a:ext uri="{FF2B5EF4-FFF2-40B4-BE49-F238E27FC236}">
                <a16:creationId xmlns:a16="http://schemas.microsoft.com/office/drawing/2014/main" id="{BD9AF067-B100-634F-B0EE-E8CBD23BDFF1}"/>
              </a:ext>
            </a:extLst>
          </p:cNvPr>
          <p:cNvSpPr/>
          <p:nvPr/>
        </p:nvSpPr>
        <p:spPr>
          <a:xfrm rot="5400000">
            <a:off x="17185063" y="10042970"/>
            <a:ext cx="523220" cy="960759"/>
          </a:xfrm>
          <a:prstGeom prst="notched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0F50027-2D76-8542-A56B-28EE10DC0654}"/>
              </a:ext>
            </a:extLst>
          </p:cNvPr>
          <p:cNvSpPr/>
          <p:nvPr/>
        </p:nvSpPr>
        <p:spPr>
          <a:xfrm>
            <a:off x="8362788" y="373767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0593739-CB0D-FD4C-8442-A57862327AA8}"/>
              </a:ext>
            </a:extLst>
          </p:cNvPr>
          <p:cNvSpPr/>
          <p:nvPr/>
        </p:nvSpPr>
        <p:spPr>
          <a:xfrm>
            <a:off x="7630320" y="4270518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2" name="燕尾形箭头 51">
            <a:extLst>
              <a:ext uri="{FF2B5EF4-FFF2-40B4-BE49-F238E27FC236}">
                <a16:creationId xmlns:a16="http://schemas.microsoft.com/office/drawing/2014/main" id="{224AB63F-1466-AD4F-A696-3E563A858B31}"/>
              </a:ext>
            </a:extLst>
          </p:cNvPr>
          <p:cNvSpPr/>
          <p:nvPr/>
        </p:nvSpPr>
        <p:spPr>
          <a:xfrm rot="5400000">
            <a:off x="17202022" y="11231353"/>
            <a:ext cx="523220" cy="960759"/>
          </a:xfrm>
          <a:prstGeom prst="notched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E4E25D7-6E93-A541-9173-0CD4698C6E2E}"/>
              </a:ext>
            </a:extLst>
          </p:cNvPr>
          <p:cNvSpPr/>
          <p:nvPr/>
        </p:nvSpPr>
        <p:spPr>
          <a:xfrm>
            <a:off x="7947714" y="12126554"/>
            <a:ext cx="16436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resp, err := clientV1.OnInvoke(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req.Message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(),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grpc.Header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(&amp;header),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grpc.Trailer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(&amp;trailer)) 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301FD22-8122-094E-8DA8-7765D2D5A21B}"/>
              </a:ext>
            </a:extLst>
          </p:cNvPr>
          <p:cNvSpPr txBox="1"/>
          <p:nvPr/>
        </p:nvSpPr>
        <p:spPr>
          <a:xfrm>
            <a:off x="15628936" y="2764357"/>
            <a:ext cx="7868778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AppCallback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Service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介绍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：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负责接收来自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 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Inbound</a:t>
            </a: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请求</a:t>
            </a:r>
            <a:endParaRPr lang="en-US" altLang="zh-CN" sz="4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基于</a:t>
            </a:r>
            <a:r>
              <a:rPr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4000" dirty="0">
                <a:latin typeface="PingFang SC" panose="020B0400000000000000" pitchFamily="34" charset="-122"/>
                <a:ea typeface="PingFang SC" panose="020B0400000000000000" pitchFamily="34" charset="-122"/>
              </a:rPr>
              <a:t>运行在服务器端应用中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8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88F81-4CCA-1D4C-9E31-15D6197D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中的 </a:t>
            </a:r>
            <a:r>
              <a:rPr lang="en-US" altLang="zh-CN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AppCallbackServer</a:t>
            </a:r>
            <a:r>
              <a:rPr lang="zh-CN" altLang="en-US" b="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处理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Callback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D8288EE-6C28-F043-9B97-F579817D6AC1}"/>
              </a:ext>
            </a:extLst>
          </p:cNvPr>
          <p:cNvSpPr/>
          <p:nvPr/>
        </p:nvSpPr>
        <p:spPr>
          <a:xfrm>
            <a:off x="6974414" y="2740517"/>
            <a:ext cx="6597205" cy="2768734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D09A2DE-4C97-7C44-8FB7-7C0A713DCD55}"/>
              </a:ext>
            </a:extLst>
          </p:cNvPr>
          <p:cNvSpPr/>
          <p:nvPr/>
        </p:nvSpPr>
        <p:spPr>
          <a:xfrm>
            <a:off x="7700023" y="3047061"/>
            <a:ext cx="778367" cy="22943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B9E285D-90BB-9A47-BDB3-74F1C63C575D}"/>
              </a:ext>
            </a:extLst>
          </p:cNvPr>
          <p:cNvCxnSpPr>
            <a:cxnSpLocks/>
          </p:cNvCxnSpPr>
          <p:nvPr/>
        </p:nvCxnSpPr>
        <p:spPr>
          <a:xfrm>
            <a:off x="3289338" y="3590050"/>
            <a:ext cx="44106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9D12714-2135-C547-8AE1-53D769D89C9B}"/>
              </a:ext>
            </a:extLst>
          </p:cNvPr>
          <p:cNvCxnSpPr>
            <a:cxnSpLocks/>
          </p:cNvCxnSpPr>
          <p:nvPr/>
        </p:nvCxnSpPr>
        <p:spPr>
          <a:xfrm flipH="1">
            <a:off x="3289338" y="4080136"/>
            <a:ext cx="441068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0A1437A-C2F6-A74E-B549-F88ED25E79B4}"/>
              </a:ext>
            </a:extLst>
          </p:cNvPr>
          <p:cNvSpPr/>
          <p:nvPr/>
        </p:nvSpPr>
        <p:spPr>
          <a:xfrm>
            <a:off x="3420678" y="308797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InvokeRequest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948A0-8EED-3844-9644-C5FAF93B5A97}"/>
              </a:ext>
            </a:extLst>
          </p:cNvPr>
          <p:cNvSpPr/>
          <p:nvPr/>
        </p:nvSpPr>
        <p:spPr>
          <a:xfrm>
            <a:off x="2688210" y="3620812"/>
            <a:ext cx="3968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InvokeResponse</a:t>
            </a:r>
            <a:endParaRPr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多文档 11">
            <a:extLst>
              <a:ext uri="{FF2B5EF4-FFF2-40B4-BE49-F238E27FC236}">
                <a16:creationId xmlns:a16="http://schemas.microsoft.com/office/drawing/2014/main" id="{BF70DF25-8637-EC40-8194-46C59262ABE6}"/>
              </a:ext>
            </a:extLst>
          </p:cNvPr>
          <p:cNvSpPr/>
          <p:nvPr/>
        </p:nvSpPr>
        <p:spPr>
          <a:xfrm>
            <a:off x="10503498" y="3099535"/>
            <a:ext cx="1179095" cy="1291791"/>
          </a:xfrm>
          <a:prstGeom prst="flowChartMultidocumen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solidFill>
              <a:srgbClr val="FFF0E9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116089-CFAE-164A-9B8E-7D7F79A486E5}"/>
              </a:ext>
            </a:extLst>
          </p:cNvPr>
          <p:cNvSpPr/>
          <p:nvPr/>
        </p:nvSpPr>
        <p:spPr>
          <a:xfrm>
            <a:off x="10503498" y="4500200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invokeHandlers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C6AB0E-3447-0F45-8D1E-BCF6438E8BD2}"/>
              </a:ext>
            </a:extLst>
          </p:cNvPr>
          <p:cNvSpPr/>
          <p:nvPr/>
        </p:nvSpPr>
        <p:spPr>
          <a:xfrm>
            <a:off x="2941776" y="9291854"/>
            <a:ext cx="84499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fn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ok :=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s.invokeHandlers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[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in.Method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];</a:t>
            </a:r>
          </a:p>
          <a:p>
            <a:pPr algn="l"/>
            <a:endParaRPr lang="en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e := &amp;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cc.InvocationEvent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{}</a:t>
            </a:r>
          </a:p>
          <a:p>
            <a:pPr algn="l"/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e.ContentType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=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in.ContentType</a:t>
            </a:r>
            <a:endParaRPr lang="en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e.Data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=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in.Data.Value</a:t>
            </a:r>
            <a:endParaRPr lang="en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e.DataTypeURL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=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in.Data.TypeUrl</a:t>
            </a:r>
            <a:endParaRPr lang="en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……</a:t>
            </a:r>
          </a:p>
          <a:p>
            <a:pPr algn="l"/>
            <a:endParaRPr lang="en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ct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er := 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fn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sz="2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ctx</a:t>
            </a:r>
            <a:r>
              <a:rPr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e)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963A093-EAD9-5E42-9C07-030EDA951994}"/>
              </a:ext>
            </a:extLst>
          </p:cNvPr>
          <p:cNvSpPr txBox="1"/>
          <p:nvPr/>
        </p:nvSpPr>
        <p:spPr>
          <a:xfrm>
            <a:off x="2941776" y="5850403"/>
            <a:ext cx="8151270" cy="256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AppCallbackServer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处理请求的步骤：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根据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Method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名称找出已注册的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handler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调用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handler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处理请求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返回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response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0B33DE-F92A-1046-AD7E-E104472296CB}"/>
              </a:ext>
            </a:extLst>
          </p:cNvPr>
          <p:cNvSpPr/>
          <p:nvPr/>
        </p:nvSpPr>
        <p:spPr>
          <a:xfrm>
            <a:off x="12192000" y="9291854"/>
            <a:ext cx="95630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zh-CN" sz="2800" dirty="0"/>
              <a:t>s, err := </a:t>
            </a:r>
            <a:r>
              <a:rPr lang="en" altLang="zh-CN" sz="2800" dirty="0" err="1"/>
              <a:t>daprd.NewService</a:t>
            </a:r>
            <a:r>
              <a:rPr lang="en" altLang="zh-CN" sz="2800" dirty="0"/>
              <a:t>(":50001")</a:t>
            </a:r>
          </a:p>
          <a:p>
            <a:pPr algn="l"/>
            <a:endParaRPr lang="en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2800" dirty="0" err="1"/>
              <a:t>s.AddServiceInvocationHandler</a:t>
            </a:r>
            <a:r>
              <a:rPr lang="en" altLang="zh-CN" sz="2800" dirty="0"/>
              <a:t>("echo", </a:t>
            </a:r>
            <a:r>
              <a:rPr lang="en" altLang="zh-CN" sz="2800" dirty="0" err="1"/>
              <a:t>echoHandler</a:t>
            </a:r>
            <a:r>
              <a:rPr lang="en" altLang="zh-CN" sz="2800" dirty="0"/>
              <a:t>)</a:t>
            </a:r>
          </a:p>
          <a:p>
            <a:pPr algn="l"/>
            <a:endParaRPr lang="en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sz="2800" dirty="0" err="1"/>
              <a:t>s.Start</a:t>
            </a:r>
            <a:r>
              <a:rPr lang="en" altLang="zh-CN" sz="2800" dirty="0"/>
              <a:t>()</a:t>
            </a:r>
            <a:endParaRPr lang="zh-CN" alt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C2BCB8-82EA-F24B-9B79-0207CFFCE962}"/>
              </a:ext>
            </a:extLst>
          </p:cNvPr>
          <p:cNvSpPr txBox="1"/>
          <p:nvPr/>
        </p:nvSpPr>
        <p:spPr>
          <a:xfrm>
            <a:off x="12192000" y="5850402"/>
            <a:ext cx="9965870" cy="2564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服务器端开发的步骤：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创建 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 service server</a:t>
            </a:r>
            <a:endParaRPr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添加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Method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和对应的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lang="en-US" altLang="zh-CN" sz="32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ServiceInvocationHandler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启动 </a:t>
            </a:r>
            <a:r>
              <a:rPr lang="en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 service server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6D9944F-5E26-6549-8C4A-AFE3BEE10F68}"/>
              </a:ext>
            </a:extLst>
          </p:cNvPr>
          <p:cNvCxnSpPr>
            <a:cxnSpLocks/>
          </p:cNvCxnSpPr>
          <p:nvPr/>
        </p:nvCxnSpPr>
        <p:spPr>
          <a:xfrm>
            <a:off x="8478390" y="3590050"/>
            <a:ext cx="2025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60DC6E4-3AE1-384D-A975-8A0568198889}"/>
              </a:ext>
            </a:extLst>
          </p:cNvPr>
          <p:cNvCxnSpPr>
            <a:cxnSpLocks/>
          </p:cNvCxnSpPr>
          <p:nvPr/>
        </p:nvCxnSpPr>
        <p:spPr>
          <a:xfrm flipH="1">
            <a:off x="8478390" y="4080136"/>
            <a:ext cx="20251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F482511-A38C-7640-8CD8-4AABCEEBA20F}"/>
              </a:ext>
            </a:extLst>
          </p:cNvPr>
          <p:cNvSpPr/>
          <p:nvPr/>
        </p:nvSpPr>
        <p:spPr>
          <a:xfrm>
            <a:off x="1169566" y="1853481"/>
            <a:ext cx="60692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入口：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AppCallback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b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</a:b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OnInvoke 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方法 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96A53DC-86DB-3E4B-8B3B-E86B7C043652}"/>
              </a:ext>
            </a:extLst>
          </p:cNvPr>
          <p:cNvCxnSpPr>
            <a:cxnSpLocks/>
          </p:cNvCxnSpPr>
          <p:nvPr/>
        </p:nvCxnSpPr>
        <p:spPr>
          <a:xfrm flipV="1">
            <a:off x="6392860" y="2714760"/>
            <a:ext cx="0" cy="74642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5E44CFB-1402-CC46-A488-FE6784DA17C6}"/>
              </a:ext>
            </a:extLst>
          </p:cNvPr>
          <p:cNvSpPr/>
          <p:nvPr/>
        </p:nvSpPr>
        <p:spPr>
          <a:xfrm>
            <a:off x="7329152" y="1883110"/>
            <a:ext cx="12484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出口：</a:t>
            </a:r>
            <a:r>
              <a:rPr lang="en-US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直接方法调用 </a:t>
            </a:r>
            <a:r>
              <a:rPr lang="en" altLang="zh-CN" sz="36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ServiceInvocationHandler</a:t>
            </a:r>
            <a:endParaRPr lang="zh-CN" altLang="en-US" sz="3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84804FD-D633-A342-A738-5570DE8F63EF}"/>
              </a:ext>
            </a:extLst>
          </p:cNvPr>
          <p:cNvCxnSpPr>
            <a:cxnSpLocks/>
          </p:cNvCxnSpPr>
          <p:nvPr/>
        </p:nvCxnSpPr>
        <p:spPr>
          <a:xfrm flipV="1">
            <a:off x="9144081" y="2453645"/>
            <a:ext cx="0" cy="865160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9574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B234ED5F-A8DC-6A43-ABBB-8240FF7E680D}"/>
              </a:ext>
            </a:extLst>
          </p:cNvPr>
          <p:cNvSpPr/>
          <p:nvPr/>
        </p:nvSpPr>
        <p:spPr>
          <a:xfrm>
            <a:off x="2000000" y="3888070"/>
            <a:ext cx="3129062" cy="4328857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D5C4E1-8E47-D94D-9F98-BE05ECA2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 Invoke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主流程总结（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）：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定义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6CBE4F-799A-8343-85F6-8C68A540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02" y="3888070"/>
            <a:ext cx="3285634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CF1DEAC-3B6F-774D-B711-7539D69E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081" y="3888070"/>
            <a:ext cx="3115643" cy="432886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5DF33EE-6465-1147-89C6-F25A4655EA52}"/>
              </a:ext>
            </a:extLst>
          </p:cNvPr>
          <p:cNvCxnSpPr>
            <a:cxnSpLocks/>
          </p:cNvCxnSpPr>
          <p:nvPr/>
        </p:nvCxnSpPr>
        <p:spPr>
          <a:xfrm>
            <a:off x="2545882" y="5757059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2065041-B692-EB43-9C0E-817B242D0949}"/>
              </a:ext>
            </a:extLst>
          </p:cNvPr>
          <p:cNvCxnSpPr>
            <a:cxnSpLocks/>
          </p:cNvCxnSpPr>
          <p:nvPr/>
        </p:nvCxnSpPr>
        <p:spPr>
          <a:xfrm flipV="1">
            <a:off x="4741569" y="5757059"/>
            <a:ext cx="32856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054FDBC-539D-104A-B654-10308AD96348}"/>
              </a:ext>
            </a:extLst>
          </p:cNvPr>
          <p:cNvCxnSpPr>
            <a:cxnSpLocks/>
          </p:cNvCxnSpPr>
          <p:nvPr/>
        </p:nvCxnSpPr>
        <p:spPr>
          <a:xfrm>
            <a:off x="11312836" y="5757059"/>
            <a:ext cx="29932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65D86FC-E191-774D-AD02-2294645DB6CE}"/>
              </a:ext>
            </a:extLst>
          </p:cNvPr>
          <p:cNvSpPr/>
          <p:nvPr/>
        </p:nvSpPr>
        <p:spPr>
          <a:xfrm>
            <a:off x="20055705" y="3888070"/>
            <a:ext cx="3340659" cy="4328858"/>
          </a:xfrm>
          <a:prstGeom prst="roundRect">
            <a:avLst/>
          </a:prstGeom>
          <a:solidFill>
            <a:srgbClr val="FF6B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FDF9250-A64B-5A40-A624-D6684828581C}"/>
              </a:ext>
            </a:extLst>
          </p:cNvPr>
          <p:cNvSpPr/>
          <p:nvPr/>
        </p:nvSpPr>
        <p:spPr>
          <a:xfrm>
            <a:off x="20811291" y="4343653"/>
            <a:ext cx="778367" cy="34275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</a:t>
            </a:r>
            <a:b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27E5DD2-B015-754D-B143-74CED7086C91}"/>
              </a:ext>
            </a:extLst>
          </p:cNvPr>
          <p:cNvCxnSpPr>
            <a:cxnSpLocks/>
          </p:cNvCxnSpPr>
          <p:nvPr/>
        </p:nvCxnSpPr>
        <p:spPr>
          <a:xfrm>
            <a:off x="17421724" y="5757059"/>
            <a:ext cx="338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387C245-334D-ED49-840D-08F2C85ECE89}"/>
              </a:ext>
            </a:extLst>
          </p:cNvPr>
          <p:cNvCxnSpPr>
            <a:cxnSpLocks/>
          </p:cNvCxnSpPr>
          <p:nvPr/>
        </p:nvCxnSpPr>
        <p:spPr>
          <a:xfrm>
            <a:off x="21589658" y="5746984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88BB807-7181-D34A-866B-FD5760CE41D5}"/>
              </a:ext>
            </a:extLst>
          </p:cNvPr>
          <p:cNvCxnSpPr>
            <a:cxnSpLocks/>
          </p:cNvCxnSpPr>
          <p:nvPr/>
        </p:nvCxnSpPr>
        <p:spPr>
          <a:xfrm flipH="1">
            <a:off x="21623681" y="6259797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1E4C223-4279-F14E-9669-69823364A9B0}"/>
              </a:ext>
            </a:extLst>
          </p:cNvPr>
          <p:cNvCxnSpPr>
            <a:cxnSpLocks/>
          </p:cNvCxnSpPr>
          <p:nvPr/>
        </p:nvCxnSpPr>
        <p:spPr>
          <a:xfrm flipH="1">
            <a:off x="17421724" y="6259797"/>
            <a:ext cx="338956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78ABA9E-3D9E-4240-9A4B-8678C5FDA26A}"/>
              </a:ext>
            </a:extLst>
          </p:cNvPr>
          <p:cNvCxnSpPr>
            <a:cxnSpLocks/>
          </p:cNvCxnSpPr>
          <p:nvPr/>
        </p:nvCxnSpPr>
        <p:spPr>
          <a:xfrm flipH="1">
            <a:off x="11346859" y="6247130"/>
            <a:ext cx="2959225" cy="12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C1F80DBB-CF94-984A-A9E9-F62E60F1DB70}"/>
              </a:ext>
            </a:extLst>
          </p:cNvPr>
          <p:cNvCxnSpPr>
            <a:cxnSpLocks/>
          </p:cNvCxnSpPr>
          <p:nvPr/>
        </p:nvCxnSpPr>
        <p:spPr>
          <a:xfrm flipH="1">
            <a:off x="4741569" y="6259797"/>
            <a:ext cx="32856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BD235B6-EC43-194C-872F-8DE14B890E02}"/>
              </a:ext>
            </a:extLst>
          </p:cNvPr>
          <p:cNvCxnSpPr>
            <a:cxnSpLocks/>
          </p:cNvCxnSpPr>
          <p:nvPr/>
        </p:nvCxnSpPr>
        <p:spPr>
          <a:xfrm flipH="1">
            <a:off x="2545882" y="6259797"/>
            <a:ext cx="81179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B21FE98-BF2F-4B4F-A553-283F604E51B5}"/>
              </a:ext>
            </a:extLst>
          </p:cNvPr>
          <p:cNvSpPr/>
          <p:nvPr/>
        </p:nvSpPr>
        <p:spPr>
          <a:xfrm>
            <a:off x="3357679" y="4259304"/>
            <a:ext cx="1359552" cy="3511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</a:rPr>
              <a:t>S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D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K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33C592-0683-D242-BB28-DBB35D5DDB8C}"/>
              </a:ext>
            </a:extLst>
          </p:cNvPr>
          <p:cNvSpPr txBox="1"/>
          <p:nvPr/>
        </p:nvSpPr>
        <p:spPr>
          <a:xfrm>
            <a:off x="2485616" y="3270984"/>
            <a:ext cx="2091919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253C7E-FEF6-7940-B3B9-EFC216479A36}"/>
              </a:ext>
            </a:extLst>
          </p:cNvPr>
          <p:cNvSpPr txBox="1"/>
          <p:nvPr/>
        </p:nvSpPr>
        <p:spPr>
          <a:xfrm>
            <a:off x="20626374" y="3275619"/>
            <a:ext cx="2199321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E0461F2B-9C59-364B-8049-7AB3A0C00C89}"/>
              </a:ext>
            </a:extLst>
          </p:cNvPr>
          <p:cNvSpPr/>
          <p:nvPr/>
        </p:nvSpPr>
        <p:spPr>
          <a:xfrm>
            <a:off x="3439828" y="4369812"/>
            <a:ext cx="364917" cy="32329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</a:t>
            </a:r>
            <a:b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507074-DA65-5C40-82D3-A6228C6AB88C}"/>
              </a:ext>
            </a:extLst>
          </p:cNvPr>
          <p:cNvSpPr txBox="1"/>
          <p:nvPr/>
        </p:nvSpPr>
        <p:spPr>
          <a:xfrm>
            <a:off x="7776367" y="3237625"/>
            <a:ext cx="3953005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3005E8C-46A7-344F-A741-1E7113CB643E}"/>
              </a:ext>
            </a:extLst>
          </p:cNvPr>
          <p:cNvSpPr txBox="1"/>
          <p:nvPr/>
        </p:nvSpPr>
        <p:spPr>
          <a:xfrm>
            <a:off x="13833698" y="3275425"/>
            <a:ext cx="406040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Server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Runtime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3297B13D-0588-044B-B525-F4D9017503F1}"/>
              </a:ext>
            </a:extLst>
          </p:cNvPr>
          <p:cNvCxnSpPr>
            <a:cxnSpLocks/>
          </p:cNvCxnSpPr>
          <p:nvPr/>
        </p:nvCxnSpPr>
        <p:spPr>
          <a:xfrm>
            <a:off x="3633537" y="6641432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1864854-6CA2-C44D-907E-924093098305}"/>
              </a:ext>
            </a:extLst>
          </p:cNvPr>
          <p:cNvSpPr txBox="1"/>
          <p:nvPr/>
        </p:nvSpPr>
        <p:spPr>
          <a:xfrm>
            <a:off x="1524789" y="9456402"/>
            <a:ext cx="4217501" cy="13952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Client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SDK API</a:t>
            </a:r>
            <a:endParaRPr lang="en-US" altLang="zh-CN" sz="2800" dirty="0">
              <a:solidFill>
                <a:schemeClr val="accent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暴露给调用者</a:t>
            </a:r>
            <a:endParaRPr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暴露方式：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代码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/SDK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8B050713-C234-DA4B-B3B4-115B1F323134}"/>
              </a:ext>
            </a:extLst>
          </p:cNvPr>
          <p:cNvCxnSpPr>
            <a:cxnSpLocks/>
          </p:cNvCxnSpPr>
          <p:nvPr/>
        </p:nvCxnSpPr>
        <p:spPr>
          <a:xfrm>
            <a:off x="8246617" y="6526469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37CC439-F320-8C4E-93D5-0D185EEC4683}"/>
              </a:ext>
            </a:extLst>
          </p:cNvPr>
          <p:cNvSpPr txBox="1"/>
          <p:nvPr/>
        </p:nvSpPr>
        <p:spPr>
          <a:xfrm>
            <a:off x="5988789" y="9456402"/>
            <a:ext cx="4515660" cy="2687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暴露给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SDK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也可以暴露给外部工具</a:t>
            </a:r>
            <a:endParaRPr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暴露方式：网络访问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pitchFamily="34" charset="-122"/>
              <a:ea typeface="PingFang SC" panose="020B0400000000000000" pitchFamily="34" charset="-122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默认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HTTP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端口：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3500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默认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端口：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50001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7AA5B2D-887F-334B-B071-D29D64FAC822}"/>
              </a:ext>
            </a:extLst>
          </p:cNvPr>
          <p:cNvCxnSpPr>
            <a:cxnSpLocks/>
          </p:cNvCxnSpPr>
          <p:nvPr/>
        </p:nvCxnSpPr>
        <p:spPr>
          <a:xfrm>
            <a:off x="14511059" y="6632353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3123DF9-90DF-C148-8586-D82EB81B19B2}"/>
              </a:ext>
            </a:extLst>
          </p:cNvPr>
          <p:cNvSpPr txBox="1"/>
          <p:nvPr/>
        </p:nvSpPr>
        <p:spPr>
          <a:xfrm>
            <a:off x="12380580" y="9456402"/>
            <a:ext cx="5448603" cy="22570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 ServiceInvocation Service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(Dapr Internal gRPC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PingFang SC" panose="020B0400000000000000" pitchFamily="34" charset="-122"/>
                <a:ea typeface="PingFang SC" panose="020B0400000000000000" pitchFamily="34" charset="-122"/>
                <a:sym typeface="Helvetica Light"/>
              </a:rPr>
              <a:t> Service)</a:t>
            </a:r>
            <a:endParaRPr lang="en-US" altLang="zh-CN" sz="2800" dirty="0">
              <a:solidFill>
                <a:schemeClr val="accent2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用于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Sidecar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之间的通讯</a:t>
            </a:r>
            <a:endParaRPr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暴露方式：网络访问</a:t>
            </a:r>
            <a:endParaRPr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默认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端口：？</a:t>
            </a:r>
            <a:endParaRPr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13180549-0A5B-C044-9E05-AAC8F9A2DD8F}"/>
              </a:ext>
            </a:extLst>
          </p:cNvPr>
          <p:cNvCxnSpPr>
            <a:cxnSpLocks/>
          </p:cNvCxnSpPr>
          <p:nvPr/>
        </p:nvCxnSpPr>
        <p:spPr>
          <a:xfrm>
            <a:off x="20964950" y="6632353"/>
            <a:ext cx="0" cy="2719136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AA4DFA6-15D7-6642-BF58-DA71A78F922A}"/>
              </a:ext>
            </a:extLst>
          </p:cNvPr>
          <p:cNvSpPr txBox="1"/>
          <p:nvPr/>
        </p:nvSpPr>
        <p:spPr>
          <a:xfrm>
            <a:off x="17772190" y="9456402"/>
            <a:ext cx="6385531" cy="18261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AppCallback</a:t>
            </a:r>
            <a:r>
              <a:rPr lang="zh-CN" altLang="en-US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Service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用于接受来自 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dapr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的调用</a:t>
            </a:r>
            <a:endParaRPr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暴露方式：网络访问</a:t>
            </a:r>
            <a:endParaRPr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默认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gRPC</a:t>
            </a:r>
            <a:r>
              <a:rPr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端口：</a:t>
            </a:r>
            <a:r>
              <a:rPr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50001</a:t>
            </a:r>
          </a:p>
        </p:txBody>
      </p:sp>
    </p:spTree>
    <p:extLst>
      <p:ext uri="{BB962C8B-B14F-4D97-AF65-F5344CB8AC3E}">
        <p14:creationId xmlns:p14="http://schemas.microsoft.com/office/powerpoint/2010/main" val="138426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rgbClr val="FFFFFF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headEnd type="none" w="med" len="med"/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51331</TotalTime>
  <Words>1819</Words>
  <Application>Microsoft Macintosh PowerPoint</Application>
  <PresentationFormat>自定义</PresentationFormat>
  <Paragraphs>357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STXihei</vt:lpstr>
      <vt:lpstr>Microsoft YaHei</vt:lpstr>
      <vt:lpstr>Microsoft YaHei</vt:lpstr>
      <vt:lpstr>系统字体</vt:lpstr>
      <vt:lpstr>FZLanTingHei-R-GBK</vt:lpstr>
      <vt:lpstr>PingFang SC</vt:lpstr>
      <vt:lpstr>Ubuntu</vt:lpstr>
      <vt:lpstr>Arial</vt:lpstr>
      <vt:lpstr>Arial Black</vt:lpstr>
      <vt:lpstr>Calibri</vt:lpstr>
      <vt:lpstr>Helvetica Light</vt:lpstr>
      <vt:lpstr>Helvetica Neue</vt:lpstr>
      <vt:lpstr>Wingdings</vt:lpstr>
      <vt:lpstr>White</vt:lpstr>
      <vt:lpstr>4_自定义设计方案</vt:lpstr>
      <vt:lpstr>1_自定义设计方案</vt:lpstr>
      <vt:lpstr>Service Invoke 实现分析</vt:lpstr>
      <vt:lpstr>Service Invoke主流程：Dapr Runtime转发请求</vt:lpstr>
      <vt:lpstr>Client SDK 和 Client SDK API：以go-sdk为例</vt:lpstr>
      <vt:lpstr>Dapr Service的 gRPC 定义</vt:lpstr>
      <vt:lpstr>Client SDK的工作内容：组装请求，调用 dapr service</vt:lpstr>
      <vt:lpstr>Dapr Runtime 转发请求到另一个Dapr Runtime：数据透传</vt:lpstr>
      <vt:lpstr>Dapr Runtime 转发请求到服务器端用户代码：App Channel</vt:lpstr>
      <vt:lpstr>Dapr SDK中的 AppCallbackServer 处理Callback</vt:lpstr>
      <vt:lpstr>Service Invoke 主流程总结（1）：API和Service定义</vt:lpstr>
      <vt:lpstr>Service Invoke主流程总结（2）：通讯协议全程都是gRPC</vt:lpstr>
      <vt:lpstr>Service Invoke主流程总结（3）：Payload全程透传，其他参数可见</vt:lpstr>
      <vt:lpstr>gRPC之外：Dapr还支持HTTP协议</vt:lpstr>
      <vt:lpstr>Dapr HTTP API Server的现有实现方式</vt:lpstr>
      <vt:lpstr>Dapr HTTP API Server的改进方向：加强对现有HTTP应用的兼容性</vt:lpstr>
      <vt:lpstr>HTTP Channel的现有实现方式</vt:lpstr>
      <vt:lpstr>HTTP Channel的改进方向：加强对现有HTTP应用的兼容性</vt:lpstr>
      <vt:lpstr>Dapr改进之后的目标：支持 native http，兼容现有HTTP应用</vt:lpstr>
      <vt:lpstr>评估Dapr对 native RPC 支持的可行性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CK</dc:creator>
  <cp:lastModifiedBy>Microsoft Office User</cp:lastModifiedBy>
  <cp:revision>5820</cp:revision>
  <cp:lastPrinted>2020-03-19T05:25:28Z</cp:lastPrinted>
  <dcterms:created xsi:type="dcterms:W3CDTF">2019-11-29T08:04:07Z</dcterms:created>
  <dcterms:modified xsi:type="dcterms:W3CDTF">2020-09-03T12:16:56Z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E6636BC20180234D78A0072836F0BB90F2B9B20C1CBBFBD0ACD98C35B1632BA98B4BBC38B16D0B0D22592A083846A1EB851921DAF1D0EBA11BBFC221767E1ADC24FFB5AD8725944744072F876A524A466A63E6C572426220F8081195E8AFAC88D8062A9AFE3</vt:lpwstr>
  </property>
  <property fmtid="{D5CDD505-2E9C-101B-9397-08002B2CF9AE}" pid="3" name="KSOProductBuildVer">
    <vt:lpwstr>2052-1.7.0.2619</vt:lpwstr>
  </property>
</Properties>
</file>