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4660"/>
  </p:normalViewPr>
  <p:slideViewPr>
    <p:cSldViewPr snapToGrid="0">
      <p:cViewPr varScale="1">
        <p:scale>
          <a:sx n="110" d="100"/>
          <a:sy n="110" d="100"/>
        </p:scale>
        <p:origin x="51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CF3E7-AE4D-40B7-B6DD-772C0B5F46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D61562B-7AD2-4560-927B-CAB1069B97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B3FC7AA-585A-4833-B9E1-51AF44C79B71}"/>
              </a:ext>
            </a:extLst>
          </p:cNvPr>
          <p:cNvSpPr>
            <a:spLocks noGrp="1"/>
          </p:cNvSpPr>
          <p:nvPr>
            <p:ph type="dt" sz="half" idx="10"/>
          </p:nvPr>
        </p:nvSpPr>
        <p:spPr/>
        <p:txBody>
          <a:bodyPr/>
          <a:lstStyle/>
          <a:p>
            <a:fld id="{9C21B191-139C-4000-88FE-3EE9E079CBAB}" type="datetimeFigureOut">
              <a:rPr lang="en-US" smtClean="0"/>
              <a:t>2/27/2022</a:t>
            </a:fld>
            <a:endParaRPr lang="en-US"/>
          </a:p>
        </p:txBody>
      </p:sp>
      <p:sp>
        <p:nvSpPr>
          <p:cNvPr id="5" name="Footer Placeholder 4">
            <a:extLst>
              <a:ext uri="{FF2B5EF4-FFF2-40B4-BE49-F238E27FC236}">
                <a16:creationId xmlns:a16="http://schemas.microsoft.com/office/drawing/2014/main" id="{8AA3DFC8-5078-4095-9022-38D5F2C8D4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507079-7F7D-49D9-A770-D20AF462CE45}"/>
              </a:ext>
            </a:extLst>
          </p:cNvPr>
          <p:cNvSpPr>
            <a:spLocks noGrp="1"/>
          </p:cNvSpPr>
          <p:nvPr>
            <p:ph type="sldNum" sz="quarter" idx="12"/>
          </p:nvPr>
        </p:nvSpPr>
        <p:spPr/>
        <p:txBody>
          <a:bodyPr/>
          <a:lstStyle/>
          <a:p>
            <a:fld id="{B9EFF71A-78E7-48FB-A423-08D5B0639B23}" type="slidenum">
              <a:rPr lang="en-US" smtClean="0"/>
              <a:t>‹#›</a:t>
            </a:fld>
            <a:endParaRPr lang="en-US"/>
          </a:p>
        </p:txBody>
      </p:sp>
    </p:spTree>
    <p:extLst>
      <p:ext uri="{BB962C8B-B14F-4D97-AF65-F5344CB8AC3E}">
        <p14:creationId xmlns:p14="http://schemas.microsoft.com/office/powerpoint/2010/main" val="1966163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07AE9-2F92-4443-9E1A-74CDF8C8E6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248FA94-02A4-4039-8E9A-55E1CB1F12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91B78B-1081-4A89-BD6F-1F6A1595E2A3}"/>
              </a:ext>
            </a:extLst>
          </p:cNvPr>
          <p:cNvSpPr>
            <a:spLocks noGrp="1"/>
          </p:cNvSpPr>
          <p:nvPr>
            <p:ph type="dt" sz="half" idx="10"/>
          </p:nvPr>
        </p:nvSpPr>
        <p:spPr/>
        <p:txBody>
          <a:bodyPr/>
          <a:lstStyle/>
          <a:p>
            <a:fld id="{9C21B191-139C-4000-88FE-3EE9E079CBAB}" type="datetimeFigureOut">
              <a:rPr lang="en-US" smtClean="0"/>
              <a:t>2/27/2022</a:t>
            </a:fld>
            <a:endParaRPr lang="en-US"/>
          </a:p>
        </p:txBody>
      </p:sp>
      <p:sp>
        <p:nvSpPr>
          <p:cNvPr id="5" name="Footer Placeholder 4">
            <a:extLst>
              <a:ext uri="{FF2B5EF4-FFF2-40B4-BE49-F238E27FC236}">
                <a16:creationId xmlns:a16="http://schemas.microsoft.com/office/drawing/2014/main" id="{CE05B414-9DCA-490D-804F-DACA6860E0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41C330-7296-49F2-B8FF-F1EA2A12E25F}"/>
              </a:ext>
            </a:extLst>
          </p:cNvPr>
          <p:cNvSpPr>
            <a:spLocks noGrp="1"/>
          </p:cNvSpPr>
          <p:nvPr>
            <p:ph type="sldNum" sz="quarter" idx="12"/>
          </p:nvPr>
        </p:nvSpPr>
        <p:spPr/>
        <p:txBody>
          <a:bodyPr/>
          <a:lstStyle/>
          <a:p>
            <a:fld id="{B9EFF71A-78E7-48FB-A423-08D5B0639B23}" type="slidenum">
              <a:rPr lang="en-US" smtClean="0"/>
              <a:t>‹#›</a:t>
            </a:fld>
            <a:endParaRPr lang="en-US"/>
          </a:p>
        </p:txBody>
      </p:sp>
    </p:spTree>
    <p:extLst>
      <p:ext uri="{BB962C8B-B14F-4D97-AF65-F5344CB8AC3E}">
        <p14:creationId xmlns:p14="http://schemas.microsoft.com/office/powerpoint/2010/main" val="4210814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268DB0-5030-4B04-B821-FF06FA5D0D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3071C5E-2B95-494C-8C08-7F3287804FB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9D368E-9122-4A82-A172-F367C7D60AE3}"/>
              </a:ext>
            </a:extLst>
          </p:cNvPr>
          <p:cNvSpPr>
            <a:spLocks noGrp="1"/>
          </p:cNvSpPr>
          <p:nvPr>
            <p:ph type="dt" sz="half" idx="10"/>
          </p:nvPr>
        </p:nvSpPr>
        <p:spPr/>
        <p:txBody>
          <a:bodyPr/>
          <a:lstStyle/>
          <a:p>
            <a:fld id="{9C21B191-139C-4000-88FE-3EE9E079CBAB}" type="datetimeFigureOut">
              <a:rPr lang="en-US" smtClean="0"/>
              <a:t>2/27/2022</a:t>
            </a:fld>
            <a:endParaRPr lang="en-US"/>
          </a:p>
        </p:txBody>
      </p:sp>
      <p:sp>
        <p:nvSpPr>
          <p:cNvPr id="5" name="Footer Placeholder 4">
            <a:extLst>
              <a:ext uri="{FF2B5EF4-FFF2-40B4-BE49-F238E27FC236}">
                <a16:creationId xmlns:a16="http://schemas.microsoft.com/office/drawing/2014/main" id="{601CE59A-D7D2-4D4F-8C6D-D8DD4EEF68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1EBFC1-D9E6-474D-A52B-02954A8C67CB}"/>
              </a:ext>
            </a:extLst>
          </p:cNvPr>
          <p:cNvSpPr>
            <a:spLocks noGrp="1"/>
          </p:cNvSpPr>
          <p:nvPr>
            <p:ph type="sldNum" sz="quarter" idx="12"/>
          </p:nvPr>
        </p:nvSpPr>
        <p:spPr/>
        <p:txBody>
          <a:bodyPr/>
          <a:lstStyle/>
          <a:p>
            <a:fld id="{B9EFF71A-78E7-48FB-A423-08D5B0639B23}" type="slidenum">
              <a:rPr lang="en-US" smtClean="0"/>
              <a:t>‹#›</a:t>
            </a:fld>
            <a:endParaRPr lang="en-US"/>
          </a:p>
        </p:txBody>
      </p:sp>
    </p:spTree>
    <p:extLst>
      <p:ext uri="{BB962C8B-B14F-4D97-AF65-F5344CB8AC3E}">
        <p14:creationId xmlns:p14="http://schemas.microsoft.com/office/powerpoint/2010/main" val="626192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A6A47-1310-471B-8331-1FADE9D1DB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EDDE08-535D-45F4-BB48-66C922AF2F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3C825C-C5A2-4BE0-924B-FBD75DCD6B73}"/>
              </a:ext>
            </a:extLst>
          </p:cNvPr>
          <p:cNvSpPr>
            <a:spLocks noGrp="1"/>
          </p:cNvSpPr>
          <p:nvPr>
            <p:ph type="dt" sz="half" idx="10"/>
          </p:nvPr>
        </p:nvSpPr>
        <p:spPr/>
        <p:txBody>
          <a:bodyPr/>
          <a:lstStyle/>
          <a:p>
            <a:fld id="{9C21B191-139C-4000-88FE-3EE9E079CBAB}" type="datetimeFigureOut">
              <a:rPr lang="en-US" smtClean="0"/>
              <a:t>2/27/2022</a:t>
            </a:fld>
            <a:endParaRPr lang="en-US"/>
          </a:p>
        </p:txBody>
      </p:sp>
      <p:sp>
        <p:nvSpPr>
          <p:cNvPr id="5" name="Footer Placeholder 4">
            <a:extLst>
              <a:ext uri="{FF2B5EF4-FFF2-40B4-BE49-F238E27FC236}">
                <a16:creationId xmlns:a16="http://schemas.microsoft.com/office/drawing/2014/main" id="{FDABD6B7-4877-4B31-BE91-1BEF3E18C5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F43041-EBB1-49ED-ADEB-615CE94CFF42}"/>
              </a:ext>
            </a:extLst>
          </p:cNvPr>
          <p:cNvSpPr>
            <a:spLocks noGrp="1"/>
          </p:cNvSpPr>
          <p:nvPr>
            <p:ph type="sldNum" sz="quarter" idx="12"/>
          </p:nvPr>
        </p:nvSpPr>
        <p:spPr/>
        <p:txBody>
          <a:bodyPr/>
          <a:lstStyle/>
          <a:p>
            <a:fld id="{B9EFF71A-78E7-48FB-A423-08D5B0639B23}" type="slidenum">
              <a:rPr lang="en-US" smtClean="0"/>
              <a:t>‹#›</a:t>
            </a:fld>
            <a:endParaRPr lang="en-US"/>
          </a:p>
        </p:txBody>
      </p:sp>
    </p:spTree>
    <p:extLst>
      <p:ext uri="{BB962C8B-B14F-4D97-AF65-F5344CB8AC3E}">
        <p14:creationId xmlns:p14="http://schemas.microsoft.com/office/powerpoint/2010/main" val="3089860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3706F-1FE5-4ABF-87F3-E1CAE2429F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2491B0C-D7DC-40FD-B7E8-95AC41E6CC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B65900-EDC3-4F8A-AFDB-21A00764EB08}"/>
              </a:ext>
            </a:extLst>
          </p:cNvPr>
          <p:cNvSpPr>
            <a:spLocks noGrp="1"/>
          </p:cNvSpPr>
          <p:nvPr>
            <p:ph type="dt" sz="half" idx="10"/>
          </p:nvPr>
        </p:nvSpPr>
        <p:spPr/>
        <p:txBody>
          <a:bodyPr/>
          <a:lstStyle/>
          <a:p>
            <a:fld id="{9C21B191-139C-4000-88FE-3EE9E079CBAB}" type="datetimeFigureOut">
              <a:rPr lang="en-US" smtClean="0"/>
              <a:t>2/27/2022</a:t>
            </a:fld>
            <a:endParaRPr lang="en-US"/>
          </a:p>
        </p:txBody>
      </p:sp>
      <p:sp>
        <p:nvSpPr>
          <p:cNvPr id="5" name="Footer Placeholder 4">
            <a:extLst>
              <a:ext uri="{FF2B5EF4-FFF2-40B4-BE49-F238E27FC236}">
                <a16:creationId xmlns:a16="http://schemas.microsoft.com/office/drawing/2014/main" id="{212BB4FF-B5E9-415C-A59E-F3731C100B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C4DAB6-92D5-4BEF-8004-72A79B241E86}"/>
              </a:ext>
            </a:extLst>
          </p:cNvPr>
          <p:cNvSpPr>
            <a:spLocks noGrp="1"/>
          </p:cNvSpPr>
          <p:nvPr>
            <p:ph type="sldNum" sz="quarter" idx="12"/>
          </p:nvPr>
        </p:nvSpPr>
        <p:spPr/>
        <p:txBody>
          <a:bodyPr/>
          <a:lstStyle/>
          <a:p>
            <a:fld id="{B9EFF71A-78E7-48FB-A423-08D5B0639B23}" type="slidenum">
              <a:rPr lang="en-US" smtClean="0"/>
              <a:t>‹#›</a:t>
            </a:fld>
            <a:endParaRPr lang="en-US"/>
          </a:p>
        </p:txBody>
      </p:sp>
    </p:spTree>
    <p:extLst>
      <p:ext uri="{BB962C8B-B14F-4D97-AF65-F5344CB8AC3E}">
        <p14:creationId xmlns:p14="http://schemas.microsoft.com/office/powerpoint/2010/main" val="592743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E3FC3-D123-4120-93A8-7C7A87E631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9ED6FB-0BF7-474D-BBE0-B728018E07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EBD2CC5-2E0F-4D2E-A830-1520B11B24C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5E92B1E-743C-43F3-AD8E-3D6CA72A2B4B}"/>
              </a:ext>
            </a:extLst>
          </p:cNvPr>
          <p:cNvSpPr>
            <a:spLocks noGrp="1"/>
          </p:cNvSpPr>
          <p:nvPr>
            <p:ph type="dt" sz="half" idx="10"/>
          </p:nvPr>
        </p:nvSpPr>
        <p:spPr/>
        <p:txBody>
          <a:bodyPr/>
          <a:lstStyle/>
          <a:p>
            <a:fld id="{9C21B191-139C-4000-88FE-3EE9E079CBAB}" type="datetimeFigureOut">
              <a:rPr lang="en-US" smtClean="0"/>
              <a:t>2/27/2022</a:t>
            </a:fld>
            <a:endParaRPr lang="en-US"/>
          </a:p>
        </p:txBody>
      </p:sp>
      <p:sp>
        <p:nvSpPr>
          <p:cNvPr id="6" name="Footer Placeholder 5">
            <a:extLst>
              <a:ext uri="{FF2B5EF4-FFF2-40B4-BE49-F238E27FC236}">
                <a16:creationId xmlns:a16="http://schemas.microsoft.com/office/drawing/2014/main" id="{0AD399DB-BDF2-4A89-89C8-52261F2EDC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0672DD-B739-4AEA-8159-A6DAFD3A1441}"/>
              </a:ext>
            </a:extLst>
          </p:cNvPr>
          <p:cNvSpPr>
            <a:spLocks noGrp="1"/>
          </p:cNvSpPr>
          <p:nvPr>
            <p:ph type="sldNum" sz="quarter" idx="12"/>
          </p:nvPr>
        </p:nvSpPr>
        <p:spPr/>
        <p:txBody>
          <a:bodyPr/>
          <a:lstStyle/>
          <a:p>
            <a:fld id="{B9EFF71A-78E7-48FB-A423-08D5B0639B23}" type="slidenum">
              <a:rPr lang="en-US" smtClean="0"/>
              <a:t>‹#›</a:t>
            </a:fld>
            <a:endParaRPr lang="en-US"/>
          </a:p>
        </p:txBody>
      </p:sp>
    </p:spTree>
    <p:extLst>
      <p:ext uri="{BB962C8B-B14F-4D97-AF65-F5344CB8AC3E}">
        <p14:creationId xmlns:p14="http://schemas.microsoft.com/office/powerpoint/2010/main" val="78125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9804E-738F-420E-B30A-18AD65217E4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8709A-7846-415E-BD01-F26A194DC5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0C98C22-620F-46B3-B8D1-556D687D2F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33D9D45-ED6D-4BE0-8747-32D7FEE577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835589-DB8A-45B2-934E-D8119372C35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346AB41-70A7-4B56-9426-9EB06DC11E78}"/>
              </a:ext>
            </a:extLst>
          </p:cNvPr>
          <p:cNvSpPr>
            <a:spLocks noGrp="1"/>
          </p:cNvSpPr>
          <p:nvPr>
            <p:ph type="dt" sz="half" idx="10"/>
          </p:nvPr>
        </p:nvSpPr>
        <p:spPr/>
        <p:txBody>
          <a:bodyPr/>
          <a:lstStyle/>
          <a:p>
            <a:fld id="{9C21B191-139C-4000-88FE-3EE9E079CBAB}" type="datetimeFigureOut">
              <a:rPr lang="en-US" smtClean="0"/>
              <a:t>2/27/2022</a:t>
            </a:fld>
            <a:endParaRPr lang="en-US"/>
          </a:p>
        </p:txBody>
      </p:sp>
      <p:sp>
        <p:nvSpPr>
          <p:cNvPr id="8" name="Footer Placeholder 7">
            <a:extLst>
              <a:ext uri="{FF2B5EF4-FFF2-40B4-BE49-F238E27FC236}">
                <a16:creationId xmlns:a16="http://schemas.microsoft.com/office/drawing/2014/main" id="{2FB6FF8E-BEE6-415E-8429-0FCBC6FEAA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29F5AA7-ED6C-4F83-BF8C-24FD1611F387}"/>
              </a:ext>
            </a:extLst>
          </p:cNvPr>
          <p:cNvSpPr>
            <a:spLocks noGrp="1"/>
          </p:cNvSpPr>
          <p:nvPr>
            <p:ph type="sldNum" sz="quarter" idx="12"/>
          </p:nvPr>
        </p:nvSpPr>
        <p:spPr/>
        <p:txBody>
          <a:bodyPr/>
          <a:lstStyle/>
          <a:p>
            <a:fld id="{B9EFF71A-78E7-48FB-A423-08D5B0639B23}" type="slidenum">
              <a:rPr lang="en-US" smtClean="0"/>
              <a:t>‹#›</a:t>
            </a:fld>
            <a:endParaRPr lang="en-US"/>
          </a:p>
        </p:txBody>
      </p:sp>
    </p:spTree>
    <p:extLst>
      <p:ext uri="{BB962C8B-B14F-4D97-AF65-F5344CB8AC3E}">
        <p14:creationId xmlns:p14="http://schemas.microsoft.com/office/powerpoint/2010/main" val="3891653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B83B6-C19A-4344-8302-43B95C3F7E9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0D0091C-7D10-42DA-BF8D-93A5C7E3F779}"/>
              </a:ext>
            </a:extLst>
          </p:cNvPr>
          <p:cNvSpPr>
            <a:spLocks noGrp="1"/>
          </p:cNvSpPr>
          <p:nvPr>
            <p:ph type="dt" sz="half" idx="10"/>
          </p:nvPr>
        </p:nvSpPr>
        <p:spPr/>
        <p:txBody>
          <a:bodyPr/>
          <a:lstStyle/>
          <a:p>
            <a:fld id="{9C21B191-139C-4000-88FE-3EE9E079CBAB}" type="datetimeFigureOut">
              <a:rPr lang="en-US" smtClean="0"/>
              <a:t>2/27/2022</a:t>
            </a:fld>
            <a:endParaRPr lang="en-US"/>
          </a:p>
        </p:txBody>
      </p:sp>
      <p:sp>
        <p:nvSpPr>
          <p:cNvPr id="4" name="Footer Placeholder 3">
            <a:extLst>
              <a:ext uri="{FF2B5EF4-FFF2-40B4-BE49-F238E27FC236}">
                <a16:creationId xmlns:a16="http://schemas.microsoft.com/office/drawing/2014/main" id="{42B26A9D-74AE-4C3D-B49E-04FA4BF916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C8FE62-4256-4398-A64C-3C0B551DC4D8}"/>
              </a:ext>
            </a:extLst>
          </p:cNvPr>
          <p:cNvSpPr>
            <a:spLocks noGrp="1"/>
          </p:cNvSpPr>
          <p:nvPr>
            <p:ph type="sldNum" sz="quarter" idx="12"/>
          </p:nvPr>
        </p:nvSpPr>
        <p:spPr/>
        <p:txBody>
          <a:bodyPr/>
          <a:lstStyle/>
          <a:p>
            <a:fld id="{B9EFF71A-78E7-48FB-A423-08D5B0639B23}" type="slidenum">
              <a:rPr lang="en-US" smtClean="0"/>
              <a:t>‹#›</a:t>
            </a:fld>
            <a:endParaRPr lang="en-US"/>
          </a:p>
        </p:txBody>
      </p:sp>
    </p:spTree>
    <p:extLst>
      <p:ext uri="{BB962C8B-B14F-4D97-AF65-F5344CB8AC3E}">
        <p14:creationId xmlns:p14="http://schemas.microsoft.com/office/powerpoint/2010/main" val="1102987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9FFCF7-F2C3-4C07-ADEA-923AD0B8683E}"/>
              </a:ext>
            </a:extLst>
          </p:cNvPr>
          <p:cNvSpPr>
            <a:spLocks noGrp="1"/>
          </p:cNvSpPr>
          <p:nvPr>
            <p:ph type="dt" sz="half" idx="10"/>
          </p:nvPr>
        </p:nvSpPr>
        <p:spPr/>
        <p:txBody>
          <a:bodyPr/>
          <a:lstStyle/>
          <a:p>
            <a:fld id="{9C21B191-139C-4000-88FE-3EE9E079CBAB}" type="datetimeFigureOut">
              <a:rPr lang="en-US" smtClean="0"/>
              <a:t>2/27/2022</a:t>
            </a:fld>
            <a:endParaRPr lang="en-US"/>
          </a:p>
        </p:txBody>
      </p:sp>
      <p:sp>
        <p:nvSpPr>
          <p:cNvPr id="3" name="Footer Placeholder 2">
            <a:extLst>
              <a:ext uri="{FF2B5EF4-FFF2-40B4-BE49-F238E27FC236}">
                <a16:creationId xmlns:a16="http://schemas.microsoft.com/office/drawing/2014/main" id="{E34AD988-3A77-4346-A4DB-AA7AB5D3C0A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D446723-BBE5-45E0-8C12-6D0A2D54609A}"/>
              </a:ext>
            </a:extLst>
          </p:cNvPr>
          <p:cNvSpPr>
            <a:spLocks noGrp="1"/>
          </p:cNvSpPr>
          <p:nvPr>
            <p:ph type="sldNum" sz="quarter" idx="12"/>
          </p:nvPr>
        </p:nvSpPr>
        <p:spPr/>
        <p:txBody>
          <a:bodyPr/>
          <a:lstStyle/>
          <a:p>
            <a:fld id="{B9EFF71A-78E7-48FB-A423-08D5B0639B23}" type="slidenum">
              <a:rPr lang="en-US" smtClean="0"/>
              <a:t>‹#›</a:t>
            </a:fld>
            <a:endParaRPr lang="en-US"/>
          </a:p>
        </p:txBody>
      </p:sp>
    </p:spTree>
    <p:extLst>
      <p:ext uri="{BB962C8B-B14F-4D97-AF65-F5344CB8AC3E}">
        <p14:creationId xmlns:p14="http://schemas.microsoft.com/office/powerpoint/2010/main" val="39020021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EA764-0AF0-428A-9F14-F829081F99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19432C-1B66-4D56-A8BB-1DB1BBE8C6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9E9C157-4197-481E-80C0-E7858B350E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10640E-1B4D-4923-8A83-D363F00AF4BA}"/>
              </a:ext>
            </a:extLst>
          </p:cNvPr>
          <p:cNvSpPr>
            <a:spLocks noGrp="1"/>
          </p:cNvSpPr>
          <p:nvPr>
            <p:ph type="dt" sz="half" idx="10"/>
          </p:nvPr>
        </p:nvSpPr>
        <p:spPr/>
        <p:txBody>
          <a:bodyPr/>
          <a:lstStyle/>
          <a:p>
            <a:fld id="{9C21B191-139C-4000-88FE-3EE9E079CBAB}" type="datetimeFigureOut">
              <a:rPr lang="en-US" smtClean="0"/>
              <a:t>2/27/2022</a:t>
            </a:fld>
            <a:endParaRPr lang="en-US"/>
          </a:p>
        </p:txBody>
      </p:sp>
      <p:sp>
        <p:nvSpPr>
          <p:cNvPr id="6" name="Footer Placeholder 5">
            <a:extLst>
              <a:ext uri="{FF2B5EF4-FFF2-40B4-BE49-F238E27FC236}">
                <a16:creationId xmlns:a16="http://schemas.microsoft.com/office/drawing/2014/main" id="{500751EB-63D3-4033-83BC-83324AF1C1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66B8D6-CD16-4E7D-926F-AB95812D5F26}"/>
              </a:ext>
            </a:extLst>
          </p:cNvPr>
          <p:cNvSpPr>
            <a:spLocks noGrp="1"/>
          </p:cNvSpPr>
          <p:nvPr>
            <p:ph type="sldNum" sz="quarter" idx="12"/>
          </p:nvPr>
        </p:nvSpPr>
        <p:spPr/>
        <p:txBody>
          <a:bodyPr/>
          <a:lstStyle/>
          <a:p>
            <a:fld id="{B9EFF71A-78E7-48FB-A423-08D5B0639B23}" type="slidenum">
              <a:rPr lang="en-US" smtClean="0"/>
              <a:t>‹#›</a:t>
            </a:fld>
            <a:endParaRPr lang="en-US"/>
          </a:p>
        </p:txBody>
      </p:sp>
    </p:spTree>
    <p:extLst>
      <p:ext uri="{BB962C8B-B14F-4D97-AF65-F5344CB8AC3E}">
        <p14:creationId xmlns:p14="http://schemas.microsoft.com/office/powerpoint/2010/main" val="1370573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070D6-3EFC-4511-B326-8650B160DA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A2DCA0E-F533-4AA8-8026-6CC76186ED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9CA17E7-3A13-456C-B80B-91311E1BFA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82F8CC-256D-464E-948D-C89BFBF83159}"/>
              </a:ext>
            </a:extLst>
          </p:cNvPr>
          <p:cNvSpPr>
            <a:spLocks noGrp="1"/>
          </p:cNvSpPr>
          <p:nvPr>
            <p:ph type="dt" sz="half" idx="10"/>
          </p:nvPr>
        </p:nvSpPr>
        <p:spPr/>
        <p:txBody>
          <a:bodyPr/>
          <a:lstStyle/>
          <a:p>
            <a:fld id="{9C21B191-139C-4000-88FE-3EE9E079CBAB}" type="datetimeFigureOut">
              <a:rPr lang="en-US" smtClean="0"/>
              <a:t>2/27/2022</a:t>
            </a:fld>
            <a:endParaRPr lang="en-US"/>
          </a:p>
        </p:txBody>
      </p:sp>
      <p:sp>
        <p:nvSpPr>
          <p:cNvPr id="6" name="Footer Placeholder 5">
            <a:extLst>
              <a:ext uri="{FF2B5EF4-FFF2-40B4-BE49-F238E27FC236}">
                <a16:creationId xmlns:a16="http://schemas.microsoft.com/office/drawing/2014/main" id="{4FE0A01F-33AA-4FA4-839F-8F04CE08B4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1359A3-8957-48E9-999B-3BD07EDD6D64}"/>
              </a:ext>
            </a:extLst>
          </p:cNvPr>
          <p:cNvSpPr>
            <a:spLocks noGrp="1"/>
          </p:cNvSpPr>
          <p:nvPr>
            <p:ph type="sldNum" sz="quarter" idx="12"/>
          </p:nvPr>
        </p:nvSpPr>
        <p:spPr/>
        <p:txBody>
          <a:bodyPr/>
          <a:lstStyle/>
          <a:p>
            <a:fld id="{B9EFF71A-78E7-48FB-A423-08D5B0639B23}" type="slidenum">
              <a:rPr lang="en-US" smtClean="0"/>
              <a:t>‹#›</a:t>
            </a:fld>
            <a:endParaRPr lang="en-US"/>
          </a:p>
        </p:txBody>
      </p:sp>
    </p:spTree>
    <p:extLst>
      <p:ext uri="{BB962C8B-B14F-4D97-AF65-F5344CB8AC3E}">
        <p14:creationId xmlns:p14="http://schemas.microsoft.com/office/powerpoint/2010/main" val="3982136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AE2ADE-5081-46A5-945C-47BC61BDC2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116A089-3AC1-44F8-A292-0297DEA7BC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A847F4-432E-4D5B-9126-FE23DE2292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21B191-139C-4000-88FE-3EE9E079CBAB}" type="datetimeFigureOut">
              <a:rPr lang="en-US" smtClean="0"/>
              <a:t>2/27/2022</a:t>
            </a:fld>
            <a:endParaRPr lang="en-US"/>
          </a:p>
        </p:txBody>
      </p:sp>
      <p:sp>
        <p:nvSpPr>
          <p:cNvPr id="5" name="Footer Placeholder 4">
            <a:extLst>
              <a:ext uri="{FF2B5EF4-FFF2-40B4-BE49-F238E27FC236}">
                <a16:creationId xmlns:a16="http://schemas.microsoft.com/office/drawing/2014/main" id="{4CE6BD8E-F5C8-4B1F-BE04-AAE0AE306B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F76BF66-E7F4-43A0-8F99-12596498A1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EFF71A-78E7-48FB-A423-08D5B0639B23}" type="slidenum">
              <a:rPr lang="en-US" smtClean="0"/>
              <a:t>‹#›</a:t>
            </a:fld>
            <a:endParaRPr lang="en-US"/>
          </a:p>
        </p:txBody>
      </p:sp>
    </p:spTree>
    <p:extLst>
      <p:ext uri="{BB962C8B-B14F-4D97-AF65-F5344CB8AC3E}">
        <p14:creationId xmlns:p14="http://schemas.microsoft.com/office/powerpoint/2010/main" val="10271800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22903-45A3-4A91-A901-D5BB77E5E877}"/>
              </a:ext>
            </a:extLst>
          </p:cNvPr>
          <p:cNvSpPr>
            <a:spLocks noGrp="1"/>
          </p:cNvSpPr>
          <p:nvPr>
            <p:ph type="ctrTitle"/>
          </p:nvPr>
        </p:nvSpPr>
        <p:spPr/>
        <p:txBody>
          <a:bodyPr>
            <a:normAutofit fontScale="90000"/>
          </a:bodyPr>
          <a:lstStyle/>
          <a:p>
            <a:r>
              <a:rPr lang="en-US" b="1" dirty="0">
                <a:solidFill>
                  <a:srgbClr val="565A5C"/>
                </a:solidFill>
                <a:latin typeface="Times New Roman" panose="02020603050405020304" pitchFamily="18" charset="0"/>
              </a:rPr>
              <a:t>Agile Methodology &amp; </a:t>
            </a:r>
            <a:br>
              <a:rPr lang="en-US" b="1" dirty="0">
                <a:solidFill>
                  <a:srgbClr val="565A5C"/>
                </a:solidFill>
                <a:latin typeface="Times New Roman" panose="02020603050405020304" pitchFamily="18" charset="0"/>
              </a:rPr>
            </a:br>
            <a:r>
              <a:rPr lang="en-US" b="1" dirty="0">
                <a:solidFill>
                  <a:srgbClr val="565A5C"/>
                </a:solidFill>
                <a:latin typeface="Times New Roman" panose="02020603050405020304" pitchFamily="18" charset="0"/>
              </a:rPr>
              <a:t>Scrum Framework</a:t>
            </a:r>
            <a:br>
              <a:rPr lang="en-US" dirty="0"/>
            </a:br>
            <a:endParaRPr lang="en-US" dirty="0"/>
          </a:p>
        </p:txBody>
      </p:sp>
      <p:sp>
        <p:nvSpPr>
          <p:cNvPr id="3" name="Subtitle 2">
            <a:extLst>
              <a:ext uri="{FF2B5EF4-FFF2-40B4-BE49-F238E27FC236}">
                <a16:creationId xmlns:a16="http://schemas.microsoft.com/office/drawing/2014/main" id="{19F8FFBD-78F6-4BDD-AB4C-8D8D6EC105DB}"/>
              </a:ext>
            </a:extLst>
          </p:cNvPr>
          <p:cNvSpPr>
            <a:spLocks noGrp="1"/>
          </p:cNvSpPr>
          <p:nvPr>
            <p:ph type="subTitle" idx="1"/>
          </p:nvPr>
        </p:nvSpPr>
        <p:spPr/>
        <p:txBody>
          <a:bodyPr/>
          <a:lstStyle/>
          <a:p>
            <a:pPr marL="342900" indent="-342900">
              <a:buFont typeface="Arial" panose="020B0604020202020204" pitchFamily="34" charset="0"/>
              <a:buChar char="•"/>
            </a:pPr>
            <a:r>
              <a:rPr lang="en-US" b="1" dirty="0">
                <a:solidFill>
                  <a:srgbClr val="565A5C"/>
                </a:solidFill>
                <a:latin typeface="Times New Roman" panose="02020603050405020304" pitchFamily="18" charset="0"/>
              </a:rPr>
              <a:t>Overview of roles within an Scrum-Agile Team </a:t>
            </a:r>
          </a:p>
          <a:p>
            <a:pPr marL="342900" indent="-342900">
              <a:buFont typeface="Arial" panose="020B0604020202020204" pitchFamily="34" charset="0"/>
              <a:buChar char="•"/>
            </a:pPr>
            <a:r>
              <a:rPr lang="en-US" b="1" dirty="0">
                <a:solidFill>
                  <a:srgbClr val="565A5C"/>
                </a:solidFill>
                <a:latin typeface="Times New Roman" panose="02020603050405020304" pitchFamily="18" charset="0"/>
              </a:rPr>
              <a:t>Phases of Agile development</a:t>
            </a:r>
          </a:p>
          <a:p>
            <a:pPr marL="342900" indent="-342900">
              <a:buFont typeface="Arial" panose="020B0604020202020204" pitchFamily="34" charset="0"/>
              <a:buChar char="•"/>
            </a:pPr>
            <a:r>
              <a:rPr lang="en-US" b="1" dirty="0">
                <a:solidFill>
                  <a:srgbClr val="565A5C"/>
                </a:solidFill>
                <a:latin typeface="Times New Roman" panose="02020603050405020304" pitchFamily="18" charset="0"/>
              </a:rPr>
              <a:t>Contrast Agile and Waterfall Methodologies</a:t>
            </a:r>
          </a:p>
          <a:p>
            <a:endParaRPr lang="en-US" dirty="0"/>
          </a:p>
        </p:txBody>
      </p:sp>
    </p:spTree>
    <p:extLst>
      <p:ext uri="{BB962C8B-B14F-4D97-AF65-F5344CB8AC3E}">
        <p14:creationId xmlns:p14="http://schemas.microsoft.com/office/powerpoint/2010/main" val="2538278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40784-50E4-4F23-810F-5F71CF070438}"/>
              </a:ext>
            </a:extLst>
          </p:cNvPr>
          <p:cNvSpPr>
            <a:spLocks noGrp="1"/>
          </p:cNvSpPr>
          <p:nvPr>
            <p:ph type="title"/>
          </p:nvPr>
        </p:nvSpPr>
        <p:spPr/>
        <p:txBody>
          <a:bodyPr/>
          <a:lstStyle/>
          <a:p>
            <a:r>
              <a:rPr lang="en-US" b="1" dirty="0">
                <a:solidFill>
                  <a:srgbClr val="565A5C"/>
                </a:solidFill>
                <a:latin typeface="Times New Roman" panose="02020603050405020304" pitchFamily="18" charset="0"/>
              </a:rPr>
              <a:t>Agile vs Waterfall Methodologies</a:t>
            </a:r>
            <a:endParaRPr lang="en-US" dirty="0"/>
          </a:p>
        </p:txBody>
      </p:sp>
      <p:sp>
        <p:nvSpPr>
          <p:cNvPr id="3" name="Content Placeholder 2">
            <a:extLst>
              <a:ext uri="{FF2B5EF4-FFF2-40B4-BE49-F238E27FC236}">
                <a16:creationId xmlns:a16="http://schemas.microsoft.com/office/drawing/2014/main" id="{33B17E83-CC97-445D-AC3A-9E096CA4E772}"/>
              </a:ext>
            </a:extLst>
          </p:cNvPr>
          <p:cNvSpPr>
            <a:spLocks noGrp="1"/>
          </p:cNvSpPr>
          <p:nvPr>
            <p:ph idx="1"/>
          </p:nvPr>
        </p:nvSpPr>
        <p:spPr>
          <a:xfrm>
            <a:off x="838200" y="1825625"/>
            <a:ext cx="10515600" cy="4667250"/>
          </a:xfrm>
        </p:spPr>
        <p:txBody>
          <a:bodyPr>
            <a:normAutofit fontScale="92500" lnSpcReduction="10000"/>
          </a:bodyPr>
          <a:lstStyle/>
          <a:p>
            <a:pPr marL="0" indent="0">
              <a:buNone/>
            </a:pPr>
            <a:r>
              <a:rPr lang="en-US" sz="2400" b="1" u="sng" dirty="0">
                <a:solidFill>
                  <a:srgbClr val="565A5C"/>
                </a:solidFill>
                <a:latin typeface="Times New Roman" panose="02020603050405020304" pitchFamily="18" charset="0"/>
              </a:rPr>
              <a:t>Agile</a:t>
            </a:r>
            <a:r>
              <a:rPr lang="en-US" sz="2400" b="1" dirty="0">
                <a:solidFill>
                  <a:srgbClr val="565A5C"/>
                </a:solidFill>
                <a:latin typeface="Times New Roman" panose="02020603050405020304" pitchFamily="18" charset="0"/>
              </a:rPr>
              <a:t> </a:t>
            </a:r>
          </a:p>
          <a:p>
            <a:r>
              <a:rPr lang="en-US" sz="2400" b="1" dirty="0">
                <a:solidFill>
                  <a:srgbClr val="565A5C"/>
                </a:solidFill>
                <a:latin typeface="Times New Roman" panose="02020603050405020304" pitchFamily="18" charset="0"/>
              </a:rPr>
              <a:t>Focus is on delivering working products as quickly as possible after each 1-2 week Sprint.</a:t>
            </a:r>
          </a:p>
          <a:p>
            <a:r>
              <a:rPr lang="en-US" sz="2400" b="1" dirty="0">
                <a:solidFill>
                  <a:srgbClr val="565A5C"/>
                </a:solidFill>
                <a:latin typeface="Times New Roman" panose="02020603050405020304" pitchFamily="18" charset="0"/>
              </a:rPr>
              <a:t>Planning is done before and after each Sprint.</a:t>
            </a:r>
          </a:p>
          <a:p>
            <a:r>
              <a:rPr lang="en-US" sz="2400" b="1" dirty="0">
                <a:solidFill>
                  <a:srgbClr val="565A5C"/>
                </a:solidFill>
                <a:latin typeface="Times New Roman" panose="02020603050405020304" pitchFamily="18" charset="0"/>
              </a:rPr>
              <a:t>Strength is adaptability and flexibility.</a:t>
            </a:r>
          </a:p>
          <a:p>
            <a:r>
              <a:rPr lang="en-US" sz="2400" b="1" dirty="0">
                <a:solidFill>
                  <a:srgbClr val="565A5C"/>
                </a:solidFill>
                <a:latin typeface="Times New Roman" panose="02020603050405020304" pitchFamily="18" charset="0"/>
              </a:rPr>
              <a:t>Cost is less understood and often more expensive.</a:t>
            </a:r>
          </a:p>
          <a:p>
            <a:pPr marL="0" indent="0">
              <a:buNone/>
            </a:pPr>
            <a:endParaRPr lang="en-US" sz="2400" b="1" dirty="0">
              <a:solidFill>
                <a:srgbClr val="565A5C"/>
              </a:solidFill>
              <a:latin typeface="Times New Roman" panose="02020603050405020304" pitchFamily="18" charset="0"/>
            </a:endParaRPr>
          </a:p>
          <a:p>
            <a:pPr marL="0" indent="0">
              <a:buNone/>
            </a:pPr>
            <a:r>
              <a:rPr lang="en-US" sz="2400" b="1" u="sng" dirty="0">
                <a:solidFill>
                  <a:srgbClr val="565A5C"/>
                </a:solidFill>
                <a:latin typeface="Times New Roman" panose="02020603050405020304" pitchFamily="18" charset="0"/>
              </a:rPr>
              <a:t>Waterfall</a:t>
            </a:r>
          </a:p>
          <a:p>
            <a:r>
              <a:rPr lang="en-US" sz="2400" b="1" dirty="0">
                <a:solidFill>
                  <a:srgbClr val="565A5C"/>
                </a:solidFill>
                <a:latin typeface="Times New Roman" panose="02020603050405020304" pitchFamily="18" charset="0"/>
              </a:rPr>
              <a:t>Focus is on upfront planning and subsequent execution.</a:t>
            </a:r>
          </a:p>
          <a:p>
            <a:r>
              <a:rPr lang="en-US" sz="2400" b="1" dirty="0">
                <a:solidFill>
                  <a:srgbClr val="565A5C"/>
                </a:solidFill>
                <a:latin typeface="Times New Roman" panose="02020603050405020304" pitchFamily="18" charset="0"/>
              </a:rPr>
              <a:t>Follows a step-by-step process.</a:t>
            </a:r>
          </a:p>
          <a:p>
            <a:r>
              <a:rPr lang="en-US" sz="2400" b="1" dirty="0">
                <a:solidFill>
                  <a:srgbClr val="565A5C"/>
                </a:solidFill>
                <a:latin typeface="Times New Roman" panose="02020603050405020304" pitchFamily="18" charset="0"/>
              </a:rPr>
              <a:t>Strength is reliability when factors are well understood.</a:t>
            </a:r>
          </a:p>
          <a:p>
            <a:r>
              <a:rPr lang="en-US" sz="2400" b="1" dirty="0">
                <a:solidFill>
                  <a:srgbClr val="565A5C"/>
                </a:solidFill>
                <a:latin typeface="Times New Roman" panose="02020603050405020304" pitchFamily="18" charset="0"/>
              </a:rPr>
              <a:t>Often less expensive but much less capable of accommodating change.</a:t>
            </a:r>
          </a:p>
          <a:p>
            <a:endParaRPr lang="en-US" sz="2400" b="1" dirty="0">
              <a:solidFill>
                <a:srgbClr val="565A5C"/>
              </a:solidFill>
              <a:latin typeface="Times New Roman" panose="02020603050405020304" pitchFamily="18" charset="0"/>
            </a:endParaRPr>
          </a:p>
          <a:p>
            <a:pPr marL="0" indent="0">
              <a:buNone/>
            </a:pPr>
            <a:endParaRPr lang="en-US" b="1" dirty="0">
              <a:solidFill>
                <a:srgbClr val="565A5C"/>
              </a:solidFill>
              <a:latin typeface="Times New Roman" panose="02020603050405020304" pitchFamily="18" charset="0"/>
            </a:endParaRPr>
          </a:p>
        </p:txBody>
      </p:sp>
    </p:spTree>
    <p:extLst>
      <p:ext uri="{BB962C8B-B14F-4D97-AF65-F5344CB8AC3E}">
        <p14:creationId xmlns:p14="http://schemas.microsoft.com/office/powerpoint/2010/main" val="375497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120E2-95D2-4B97-8DA5-E8D7B97DFFB3}"/>
              </a:ext>
            </a:extLst>
          </p:cNvPr>
          <p:cNvSpPr>
            <a:spLocks noGrp="1"/>
          </p:cNvSpPr>
          <p:nvPr>
            <p:ph type="title"/>
          </p:nvPr>
        </p:nvSpPr>
        <p:spPr/>
        <p:txBody>
          <a:bodyPr/>
          <a:lstStyle/>
          <a:p>
            <a:r>
              <a:rPr lang="en-US" sz="4400" b="1" dirty="0">
                <a:solidFill>
                  <a:srgbClr val="565A5C"/>
                </a:solidFill>
                <a:effectLst/>
                <a:latin typeface="Times New Roman" panose="02020603050405020304" pitchFamily="18" charset="0"/>
                <a:ea typeface="Times New Roman" panose="02020603050405020304" pitchFamily="18" charset="0"/>
              </a:rPr>
              <a:t>Product Owner</a:t>
            </a:r>
            <a:endParaRPr lang="en-US" dirty="0"/>
          </a:p>
        </p:txBody>
      </p:sp>
      <p:sp>
        <p:nvSpPr>
          <p:cNvPr id="3" name="Content Placeholder 2">
            <a:extLst>
              <a:ext uri="{FF2B5EF4-FFF2-40B4-BE49-F238E27FC236}">
                <a16:creationId xmlns:a16="http://schemas.microsoft.com/office/drawing/2014/main" id="{F15611E9-B2F5-40A8-8264-814D7C2BF417}"/>
              </a:ext>
            </a:extLst>
          </p:cNvPr>
          <p:cNvSpPr>
            <a:spLocks noGrp="1"/>
          </p:cNvSpPr>
          <p:nvPr>
            <p:ph idx="1"/>
          </p:nvPr>
        </p:nvSpPr>
        <p:spPr/>
        <p:txBody>
          <a:bodyPr/>
          <a:lstStyle/>
          <a:p>
            <a:r>
              <a:rPr lang="en-US" sz="2000" dirty="0">
                <a:solidFill>
                  <a:srgbClr val="565A5C"/>
                </a:solidFill>
                <a:effectLst/>
                <a:latin typeface="Times New Roman" panose="02020603050405020304" pitchFamily="18" charset="0"/>
                <a:ea typeface="Times New Roman" panose="02020603050405020304" pitchFamily="18" charset="0"/>
              </a:rPr>
              <a:t>The primary focus of the product owner is to engage with users and stakeholders to maintain a clear view of the project’s vision and to attain it in the final product. </a:t>
            </a:r>
          </a:p>
          <a:p>
            <a:r>
              <a:rPr lang="en-US" sz="2000" dirty="0">
                <a:solidFill>
                  <a:srgbClr val="565A5C"/>
                </a:solidFill>
                <a:effectLst/>
                <a:latin typeface="Times New Roman" panose="02020603050405020304" pitchFamily="18" charset="0"/>
                <a:ea typeface="Times New Roman" panose="02020603050405020304" pitchFamily="18" charset="0"/>
              </a:rPr>
              <a:t>The critical piece is to be the conduit between the stakeholders and the user stories, ultimately translating into the items on the product backlog. The product backlog is the nexus of the entire project, as it is where team members go to understand the current state of the project. </a:t>
            </a:r>
          </a:p>
          <a:p>
            <a:r>
              <a:rPr lang="en-US" sz="2000" dirty="0">
                <a:solidFill>
                  <a:srgbClr val="565A5C"/>
                </a:solidFill>
                <a:effectLst/>
                <a:latin typeface="Times New Roman" panose="02020603050405020304" pitchFamily="18" charset="0"/>
                <a:ea typeface="Times New Roman" panose="02020603050405020304" pitchFamily="18" charset="0"/>
              </a:rPr>
              <a:t>The role is particularly challenging within the agile methodology as there is a great deal of uncertainty as change is expected and even encouraged as stakeholders are engaged, therefore it is of the utmost importance that the user stories and product backlog reflect the modifications and refinements that occur during the process. </a:t>
            </a:r>
          </a:p>
          <a:p>
            <a:r>
              <a:rPr lang="en-US" sz="2000" dirty="0">
                <a:solidFill>
                  <a:srgbClr val="565A5C"/>
                </a:solidFill>
                <a:effectLst/>
                <a:latin typeface="Times New Roman" panose="02020603050405020304" pitchFamily="18" charset="0"/>
                <a:ea typeface="Times New Roman" panose="02020603050405020304" pitchFamily="18" charset="0"/>
              </a:rPr>
              <a:t>The product owner must properly develop the user story value statements and the corresponding acceptance criteria for each. </a:t>
            </a:r>
            <a:endParaRPr lang="en-US" sz="2000" dirty="0">
              <a:effectLst/>
              <a:latin typeface="Times New Roman" panose="02020603050405020304" pitchFamily="18" charset="0"/>
              <a:ea typeface="Calibri" panose="020F0502020204030204" pitchFamily="34" charset="0"/>
            </a:endParaRPr>
          </a:p>
          <a:p>
            <a:endParaRPr lang="en-US" dirty="0"/>
          </a:p>
        </p:txBody>
      </p:sp>
    </p:spTree>
    <p:extLst>
      <p:ext uri="{BB962C8B-B14F-4D97-AF65-F5344CB8AC3E}">
        <p14:creationId xmlns:p14="http://schemas.microsoft.com/office/powerpoint/2010/main" val="4159508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F4803-F67C-4FDE-AD38-A2A384736B32}"/>
              </a:ext>
            </a:extLst>
          </p:cNvPr>
          <p:cNvSpPr>
            <a:spLocks noGrp="1"/>
          </p:cNvSpPr>
          <p:nvPr>
            <p:ph type="title"/>
          </p:nvPr>
        </p:nvSpPr>
        <p:spPr/>
        <p:txBody>
          <a:bodyPr/>
          <a:lstStyle/>
          <a:p>
            <a:r>
              <a:rPr lang="en-US" b="1" dirty="0">
                <a:solidFill>
                  <a:srgbClr val="565A5C"/>
                </a:solidFill>
                <a:latin typeface="Times New Roman" panose="02020603050405020304" pitchFamily="18" charset="0"/>
                <a:cs typeface="Times New Roman" panose="02020603050405020304" pitchFamily="18" charset="0"/>
              </a:rPr>
              <a:t>Testers</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653A7EB-0E57-41D0-8F67-8F882D077CD0}"/>
              </a:ext>
            </a:extLst>
          </p:cNvPr>
          <p:cNvSpPr>
            <a:spLocks noGrp="1"/>
          </p:cNvSpPr>
          <p:nvPr>
            <p:ph idx="1"/>
          </p:nvPr>
        </p:nvSpPr>
        <p:spPr/>
        <p:txBody>
          <a:bodyPr/>
          <a:lstStyle/>
          <a:p>
            <a:r>
              <a:rPr lang="en-US" sz="2000" dirty="0">
                <a:solidFill>
                  <a:srgbClr val="565A5C"/>
                </a:solidFill>
                <a:latin typeface="Times New Roman" panose="02020603050405020304" pitchFamily="18" charset="0"/>
                <a:ea typeface="Times New Roman" panose="02020603050405020304" pitchFamily="18" charset="0"/>
              </a:rPr>
              <a:t>The testers test if the product functionality fulfills the acceptance criteria of the user stories.</a:t>
            </a:r>
          </a:p>
          <a:p>
            <a:r>
              <a:rPr lang="en-US" sz="2000" dirty="0">
                <a:solidFill>
                  <a:srgbClr val="565A5C"/>
                </a:solidFill>
                <a:latin typeface="Times New Roman" panose="02020603050405020304" pitchFamily="18" charset="0"/>
                <a:ea typeface="Times New Roman" panose="02020603050405020304" pitchFamily="18" charset="0"/>
              </a:rPr>
              <a:t>Outline t</a:t>
            </a:r>
            <a:r>
              <a:rPr lang="en-US" sz="2000" dirty="0">
                <a:solidFill>
                  <a:srgbClr val="565A5C"/>
                </a:solidFill>
                <a:effectLst/>
                <a:latin typeface="Times New Roman" panose="02020603050405020304" pitchFamily="18" charset="0"/>
                <a:ea typeface="Times New Roman" panose="02020603050405020304" pitchFamily="18" charset="0"/>
              </a:rPr>
              <a:t>he actual product functionality, which is then implemented by the development team. </a:t>
            </a:r>
          </a:p>
          <a:p>
            <a:r>
              <a:rPr lang="en-US" sz="2000" dirty="0">
                <a:solidFill>
                  <a:srgbClr val="565A5C"/>
                </a:solidFill>
                <a:effectLst/>
                <a:latin typeface="Times New Roman" panose="02020603050405020304" pitchFamily="18" charset="0"/>
                <a:ea typeface="Times New Roman" panose="02020603050405020304" pitchFamily="18" charset="0"/>
              </a:rPr>
              <a:t>The testers hammer out the details of what exactly the program will do and then what the expected results should be. </a:t>
            </a:r>
          </a:p>
          <a:p>
            <a:r>
              <a:rPr lang="en-US" sz="2000" dirty="0">
                <a:solidFill>
                  <a:srgbClr val="565A5C"/>
                </a:solidFill>
                <a:effectLst/>
                <a:latin typeface="Times New Roman" panose="02020603050405020304" pitchFamily="18" charset="0"/>
                <a:ea typeface="Times New Roman" panose="02020603050405020304" pitchFamily="18" charset="0"/>
              </a:rPr>
              <a:t>The role of the testers is very much reliant on the accuracy of the user stories and the product owner’s work of maintaining a clear vision for the project based on regular input from the stakeholders. </a:t>
            </a:r>
          </a:p>
          <a:p>
            <a:r>
              <a:rPr lang="en-US" sz="2000" dirty="0">
                <a:solidFill>
                  <a:srgbClr val="565A5C"/>
                </a:solidFill>
                <a:effectLst/>
                <a:latin typeface="Times New Roman" panose="02020603050405020304" pitchFamily="18" charset="0"/>
                <a:ea typeface="Times New Roman" panose="02020603050405020304" pitchFamily="18" charset="0"/>
              </a:rPr>
              <a:t>The testers must push for a level of detail that will give adequate clarity for the development team so they can build something specific enough to suit the needs of the stakeholders.</a:t>
            </a:r>
          </a:p>
          <a:p>
            <a:r>
              <a:rPr lang="en-US" sz="2000" dirty="0">
                <a:solidFill>
                  <a:srgbClr val="565A5C"/>
                </a:solidFill>
                <a:effectLst/>
                <a:latin typeface="Times New Roman" panose="02020603050405020304" pitchFamily="18" charset="0"/>
                <a:ea typeface="Times New Roman" panose="02020603050405020304" pitchFamily="18" charset="0"/>
              </a:rPr>
              <a:t>Role is to translate the user stories and acceptance criteria into concrete inputs and testable results.</a:t>
            </a:r>
            <a:endParaRPr lang="en-US" sz="2000" dirty="0">
              <a:effectLst/>
              <a:latin typeface="Times New Roman" panose="02020603050405020304" pitchFamily="18" charset="0"/>
              <a:ea typeface="Calibri" panose="020F0502020204030204" pitchFamily="34" charset="0"/>
            </a:endParaRPr>
          </a:p>
          <a:p>
            <a:pPr marL="0" indent="0">
              <a:buNone/>
            </a:pPr>
            <a:endParaRPr lang="en-US" dirty="0"/>
          </a:p>
        </p:txBody>
      </p:sp>
    </p:spTree>
    <p:extLst>
      <p:ext uri="{BB962C8B-B14F-4D97-AF65-F5344CB8AC3E}">
        <p14:creationId xmlns:p14="http://schemas.microsoft.com/office/powerpoint/2010/main" val="536275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A7E54-0E98-4259-9F53-A09FC5842FEE}"/>
              </a:ext>
            </a:extLst>
          </p:cNvPr>
          <p:cNvSpPr>
            <a:spLocks noGrp="1"/>
          </p:cNvSpPr>
          <p:nvPr>
            <p:ph type="title"/>
          </p:nvPr>
        </p:nvSpPr>
        <p:spPr/>
        <p:txBody>
          <a:bodyPr/>
          <a:lstStyle/>
          <a:p>
            <a:r>
              <a:rPr lang="en-US" sz="4400" b="1" dirty="0">
                <a:solidFill>
                  <a:srgbClr val="565A5C"/>
                </a:solidFill>
                <a:effectLst/>
                <a:latin typeface="Times New Roman" panose="02020603050405020304" pitchFamily="18" charset="0"/>
                <a:ea typeface="Times New Roman" panose="02020603050405020304" pitchFamily="18" charset="0"/>
              </a:rPr>
              <a:t>Development Team</a:t>
            </a:r>
            <a:endParaRPr lang="en-US" dirty="0"/>
          </a:p>
        </p:txBody>
      </p:sp>
      <p:sp>
        <p:nvSpPr>
          <p:cNvPr id="3" name="Content Placeholder 2">
            <a:extLst>
              <a:ext uri="{FF2B5EF4-FFF2-40B4-BE49-F238E27FC236}">
                <a16:creationId xmlns:a16="http://schemas.microsoft.com/office/drawing/2014/main" id="{ED383A71-E5B9-4A9C-B055-BF44933BDCA9}"/>
              </a:ext>
            </a:extLst>
          </p:cNvPr>
          <p:cNvSpPr>
            <a:spLocks noGrp="1"/>
          </p:cNvSpPr>
          <p:nvPr>
            <p:ph idx="1"/>
          </p:nvPr>
        </p:nvSpPr>
        <p:spPr/>
        <p:txBody>
          <a:bodyPr>
            <a:normAutofit/>
          </a:bodyPr>
          <a:lstStyle/>
          <a:p>
            <a:r>
              <a:rPr lang="en-US" sz="2000" dirty="0">
                <a:solidFill>
                  <a:srgbClr val="565A5C"/>
                </a:solidFill>
                <a:effectLst/>
                <a:latin typeface="Times New Roman" panose="02020603050405020304" pitchFamily="18" charset="0"/>
                <a:ea typeface="Times New Roman" panose="02020603050405020304" pitchFamily="18" charset="0"/>
              </a:rPr>
              <a:t>Role is to build the software product based on the specifications and functionality set forth in the user stories and test cases. </a:t>
            </a:r>
          </a:p>
          <a:p>
            <a:r>
              <a:rPr lang="en-US" sz="2000" dirty="0">
                <a:solidFill>
                  <a:srgbClr val="565A5C"/>
                </a:solidFill>
                <a:effectLst/>
                <a:latin typeface="Times New Roman" panose="02020603050405020304" pitchFamily="18" charset="0"/>
                <a:ea typeface="Times New Roman" panose="02020603050405020304" pitchFamily="18" charset="0"/>
              </a:rPr>
              <a:t>If the product owner’s work is done properly and the testers have laid out the specifics clearly, then the work of the developers can be streamlined. </a:t>
            </a:r>
          </a:p>
          <a:p>
            <a:r>
              <a:rPr lang="en-US" sz="2000" dirty="0">
                <a:solidFill>
                  <a:srgbClr val="565A5C"/>
                </a:solidFill>
                <a:effectLst/>
                <a:latin typeface="Times New Roman" panose="02020603050405020304" pitchFamily="18" charset="0"/>
                <a:ea typeface="Times New Roman" panose="02020603050405020304" pitchFamily="18" charset="0"/>
              </a:rPr>
              <a:t>The minutia within product specifications is often where challenges arise from and can slow the work down considerably if there is any lack of clarity, therefore the development team must regularly go back to the product owner and testers for clarification.</a:t>
            </a:r>
          </a:p>
          <a:p>
            <a:r>
              <a:rPr lang="en-US" sz="2000" dirty="0">
                <a:solidFill>
                  <a:srgbClr val="565A5C"/>
                </a:solidFill>
                <a:latin typeface="Times New Roman" panose="02020603050405020304" pitchFamily="18" charset="0"/>
                <a:ea typeface="Times New Roman" panose="02020603050405020304" pitchFamily="18" charset="0"/>
              </a:rPr>
              <a:t>Role is to take the tester’s test cases and develop them based on the outlined input and their expected output.</a:t>
            </a:r>
            <a:endParaRPr lang="en-US" sz="2000" dirty="0">
              <a:solidFill>
                <a:srgbClr val="565A5C"/>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003289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47AFE-83F9-43DC-B0D7-655A75C7E11B}"/>
              </a:ext>
            </a:extLst>
          </p:cNvPr>
          <p:cNvSpPr>
            <a:spLocks noGrp="1"/>
          </p:cNvSpPr>
          <p:nvPr>
            <p:ph type="title"/>
          </p:nvPr>
        </p:nvSpPr>
        <p:spPr/>
        <p:txBody>
          <a:bodyPr/>
          <a:lstStyle/>
          <a:p>
            <a:r>
              <a:rPr lang="en-US" b="1" dirty="0">
                <a:solidFill>
                  <a:srgbClr val="565A5C"/>
                </a:solidFill>
                <a:latin typeface="Times New Roman" panose="02020603050405020304" pitchFamily="18" charset="0"/>
              </a:rPr>
              <a:t>Scrum Master</a:t>
            </a:r>
            <a:endParaRPr lang="en-US" dirty="0"/>
          </a:p>
        </p:txBody>
      </p:sp>
      <p:sp>
        <p:nvSpPr>
          <p:cNvPr id="3" name="Content Placeholder 2">
            <a:extLst>
              <a:ext uri="{FF2B5EF4-FFF2-40B4-BE49-F238E27FC236}">
                <a16:creationId xmlns:a16="http://schemas.microsoft.com/office/drawing/2014/main" id="{B53C3F88-FE30-4F3D-9BE4-980094B3D50C}"/>
              </a:ext>
            </a:extLst>
          </p:cNvPr>
          <p:cNvSpPr>
            <a:spLocks noGrp="1"/>
          </p:cNvSpPr>
          <p:nvPr>
            <p:ph idx="1"/>
          </p:nvPr>
        </p:nvSpPr>
        <p:spPr/>
        <p:txBody>
          <a:bodyPr/>
          <a:lstStyle/>
          <a:p>
            <a:r>
              <a:rPr lang="en-US" sz="2000" dirty="0">
                <a:solidFill>
                  <a:srgbClr val="565A5C"/>
                </a:solidFill>
                <a:effectLst/>
                <a:latin typeface="Times New Roman" panose="02020603050405020304" pitchFamily="18" charset="0"/>
                <a:ea typeface="Times New Roman" panose="02020603050405020304" pitchFamily="18" charset="0"/>
              </a:rPr>
              <a:t>Role is to be Scrum-Agile guide for the project, helping to keep the team on track and utilizing agile principles, which are essential to the long-term success of any agile project. </a:t>
            </a:r>
          </a:p>
          <a:p>
            <a:pPr marL="0" indent="0">
              <a:buNone/>
            </a:pPr>
            <a:endParaRPr lang="en-US" sz="2000" dirty="0">
              <a:solidFill>
                <a:srgbClr val="565A5C"/>
              </a:solidFill>
              <a:effectLst/>
              <a:latin typeface="Times New Roman" panose="02020603050405020304" pitchFamily="18" charset="0"/>
              <a:ea typeface="Times New Roman" panose="02020603050405020304" pitchFamily="18" charset="0"/>
            </a:endParaRPr>
          </a:p>
          <a:p>
            <a:r>
              <a:rPr lang="en-US" sz="2000" dirty="0">
                <a:solidFill>
                  <a:srgbClr val="565A5C"/>
                </a:solidFill>
                <a:effectLst/>
                <a:latin typeface="Times New Roman" panose="02020603050405020304" pitchFamily="18" charset="0"/>
                <a:ea typeface="Times New Roman" panose="02020603050405020304" pitchFamily="18" charset="0"/>
              </a:rPr>
              <a:t>Hold daily scrum meetings and be a support system for the whole team. </a:t>
            </a:r>
          </a:p>
          <a:p>
            <a:pPr marL="0" indent="0">
              <a:buNone/>
            </a:pPr>
            <a:endParaRPr lang="en-US" sz="2000" dirty="0">
              <a:solidFill>
                <a:srgbClr val="565A5C"/>
              </a:solidFill>
              <a:effectLst/>
              <a:latin typeface="Times New Roman" panose="02020603050405020304" pitchFamily="18" charset="0"/>
              <a:ea typeface="Times New Roman" panose="02020603050405020304" pitchFamily="18" charset="0"/>
            </a:endParaRPr>
          </a:p>
          <a:p>
            <a:r>
              <a:rPr lang="en-US" sz="2000" dirty="0">
                <a:solidFill>
                  <a:srgbClr val="565A5C"/>
                </a:solidFill>
                <a:latin typeface="Times New Roman" panose="02020603050405020304" pitchFamily="18" charset="0"/>
                <a:ea typeface="Times New Roman" panose="02020603050405020304" pitchFamily="18" charset="0"/>
              </a:rPr>
              <a:t>This </a:t>
            </a:r>
            <a:r>
              <a:rPr lang="en-US" sz="2000" dirty="0">
                <a:solidFill>
                  <a:srgbClr val="565A5C"/>
                </a:solidFill>
                <a:effectLst/>
                <a:latin typeface="Times New Roman" panose="02020603050405020304" pitchFamily="18" charset="0"/>
                <a:ea typeface="Times New Roman" panose="02020603050405020304" pitchFamily="18" charset="0"/>
              </a:rPr>
              <a:t>role is crucial to maintaining communication and the other intangibles that allow a scrum-agile team to take on certain types of projects that would be very difficult or even impossible for other development methodologies to undertake.</a:t>
            </a:r>
            <a:endParaRPr lang="en-US" sz="2000" dirty="0">
              <a:effectLst/>
              <a:latin typeface="Times New Roman" panose="02020603050405020304" pitchFamily="18" charset="0"/>
              <a:ea typeface="Calibri" panose="020F0502020204030204" pitchFamily="34" charset="0"/>
            </a:endParaRPr>
          </a:p>
          <a:p>
            <a:pPr marL="0" indent="0">
              <a:buNone/>
            </a:pPr>
            <a:endParaRPr lang="en-US" dirty="0"/>
          </a:p>
        </p:txBody>
      </p:sp>
    </p:spTree>
    <p:extLst>
      <p:ext uri="{BB962C8B-B14F-4D97-AF65-F5344CB8AC3E}">
        <p14:creationId xmlns:p14="http://schemas.microsoft.com/office/powerpoint/2010/main" val="2251344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7210A-509E-4589-858F-68C81BFA19F0}"/>
              </a:ext>
            </a:extLst>
          </p:cNvPr>
          <p:cNvSpPr>
            <a:spLocks noGrp="1"/>
          </p:cNvSpPr>
          <p:nvPr>
            <p:ph type="title"/>
          </p:nvPr>
        </p:nvSpPr>
        <p:spPr/>
        <p:txBody>
          <a:bodyPr/>
          <a:lstStyle/>
          <a:p>
            <a:r>
              <a:rPr lang="en-US" b="1" dirty="0">
                <a:solidFill>
                  <a:srgbClr val="565A5C"/>
                </a:solidFill>
                <a:latin typeface="Times New Roman" panose="02020603050405020304" pitchFamily="18" charset="0"/>
              </a:rPr>
              <a:t>Phases of Agile Development</a:t>
            </a:r>
            <a:endParaRPr lang="en-US" dirty="0"/>
          </a:p>
        </p:txBody>
      </p:sp>
      <p:sp>
        <p:nvSpPr>
          <p:cNvPr id="3" name="Content Placeholder 2">
            <a:extLst>
              <a:ext uri="{FF2B5EF4-FFF2-40B4-BE49-F238E27FC236}">
                <a16:creationId xmlns:a16="http://schemas.microsoft.com/office/drawing/2014/main" id="{EAE8A91E-E2DC-45AC-8327-8AB082B6E8B6}"/>
              </a:ext>
            </a:extLst>
          </p:cNvPr>
          <p:cNvSpPr>
            <a:spLocks noGrp="1"/>
          </p:cNvSpPr>
          <p:nvPr>
            <p:ph idx="1"/>
          </p:nvPr>
        </p:nvSpPr>
        <p:spPr/>
        <p:txBody>
          <a:bodyPr>
            <a:normAutofit/>
          </a:bodyPr>
          <a:lstStyle/>
          <a:p>
            <a:pPr marL="0" indent="0">
              <a:buNone/>
            </a:pPr>
            <a:r>
              <a:rPr lang="en-US" sz="2000" b="1" dirty="0">
                <a:solidFill>
                  <a:srgbClr val="565A5C"/>
                </a:solidFill>
                <a:latin typeface="Times New Roman" panose="02020603050405020304" pitchFamily="18" charset="0"/>
              </a:rPr>
              <a:t>Stage 1 - </a:t>
            </a:r>
            <a:r>
              <a:rPr lang="en-US" sz="2000" b="1" u="sng" dirty="0">
                <a:solidFill>
                  <a:srgbClr val="565A5C"/>
                </a:solidFill>
                <a:latin typeface="Times New Roman" panose="02020603050405020304" pitchFamily="18" charset="0"/>
              </a:rPr>
              <a:t>Product Initiation</a:t>
            </a:r>
          </a:p>
          <a:p>
            <a:pPr marL="0" indent="0">
              <a:buNone/>
            </a:pPr>
            <a:endParaRPr lang="en-US" sz="2000" b="1" dirty="0">
              <a:solidFill>
                <a:srgbClr val="565A5C"/>
              </a:solidFill>
              <a:latin typeface="Times New Roman" panose="02020603050405020304" pitchFamily="18" charset="0"/>
            </a:endParaRPr>
          </a:p>
          <a:p>
            <a:r>
              <a:rPr lang="en-US" sz="2000" b="1" dirty="0">
                <a:solidFill>
                  <a:srgbClr val="565A5C"/>
                </a:solidFill>
                <a:latin typeface="Times New Roman" panose="02020603050405020304" pitchFamily="18" charset="0"/>
              </a:rPr>
              <a:t>Product vision – </a:t>
            </a:r>
            <a:r>
              <a:rPr lang="en-US" sz="2000" dirty="0">
                <a:solidFill>
                  <a:srgbClr val="565A5C"/>
                </a:solidFill>
                <a:latin typeface="Times New Roman" panose="02020603050405020304" pitchFamily="18" charset="0"/>
              </a:rPr>
              <a:t>vision statement articulates the end goals of the project and the desired functionality it would provide.</a:t>
            </a:r>
          </a:p>
          <a:p>
            <a:pPr marL="0" indent="0">
              <a:buNone/>
            </a:pPr>
            <a:r>
              <a:rPr lang="en-US" sz="2000" dirty="0">
                <a:solidFill>
                  <a:srgbClr val="565A5C"/>
                </a:solidFill>
                <a:latin typeface="Times New Roman" panose="02020603050405020304" pitchFamily="18" charset="0"/>
              </a:rPr>
              <a:t> </a:t>
            </a:r>
          </a:p>
          <a:p>
            <a:r>
              <a:rPr lang="en-US" sz="2000" b="1" dirty="0">
                <a:solidFill>
                  <a:srgbClr val="565A5C"/>
                </a:solidFill>
                <a:latin typeface="Times New Roman" panose="02020603050405020304" pitchFamily="18" charset="0"/>
              </a:rPr>
              <a:t>High level feasibility </a:t>
            </a:r>
            <a:r>
              <a:rPr lang="en-US" sz="2000" dirty="0">
                <a:solidFill>
                  <a:srgbClr val="565A5C"/>
                </a:solidFill>
                <a:latin typeface="Times New Roman" panose="02020603050405020304" pitchFamily="18" charset="0"/>
              </a:rPr>
              <a:t>- discussions with stakeholders and bringing a team together.</a:t>
            </a:r>
          </a:p>
          <a:p>
            <a:endParaRPr lang="en-US" sz="2000" dirty="0">
              <a:solidFill>
                <a:srgbClr val="565A5C"/>
              </a:solidFill>
              <a:latin typeface="Times New Roman" panose="02020603050405020304" pitchFamily="18" charset="0"/>
            </a:endParaRPr>
          </a:p>
          <a:p>
            <a:r>
              <a:rPr lang="en-US" sz="2000" b="1" dirty="0">
                <a:solidFill>
                  <a:srgbClr val="565A5C"/>
                </a:solidFill>
                <a:latin typeface="Times New Roman" panose="02020603050405020304" pitchFamily="18" charset="0"/>
              </a:rPr>
              <a:t>ROI and financial </a:t>
            </a:r>
            <a:r>
              <a:rPr lang="en-US" sz="2000" dirty="0">
                <a:solidFill>
                  <a:srgbClr val="565A5C"/>
                </a:solidFill>
                <a:latin typeface="Times New Roman" panose="02020603050405020304" pitchFamily="18" charset="0"/>
              </a:rPr>
              <a:t>– understanding costs and if return on investment is justified.</a:t>
            </a:r>
          </a:p>
        </p:txBody>
      </p:sp>
    </p:spTree>
    <p:extLst>
      <p:ext uri="{BB962C8B-B14F-4D97-AF65-F5344CB8AC3E}">
        <p14:creationId xmlns:p14="http://schemas.microsoft.com/office/powerpoint/2010/main" val="1695816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2D157-553C-4796-87FE-C799106A491A}"/>
              </a:ext>
            </a:extLst>
          </p:cNvPr>
          <p:cNvSpPr>
            <a:spLocks noGrp="1"/>
          </p:cNvSpPr>
          <p:nvPr>
            <p:ph type="title"/>
          </p:nvPr>
        </p:nvSpPr>
        <p:spPr/>
        <p:txBody>
          <a:bodyPr/>
          <a:lstStyle/>
          <a:p>
            <a:r>
              <a:rPr lang="en-US" b="1" dirty="0">
                <a:solidFill>
                  <a:srgbClr val="565A5C"/>
                </a:solidFill>
                <a:latin typeface="Times New Roman" panose="02020603050405020304" pitchFamily="18" charset="0"/>
              </a:rPr>
              <a:t>Phases of Agile Development</a:t>
            </a:r>
            <a:endParaRPr lang="en-US" dirty="0"/>
          </a:p>
        </p:txBody>
      </p:sp>
      <p:sp>
        <p:nvSpPr>
          <p:cNvPr id="3" name="Content Placeholder 2">
            <a:extLst>
              <a:ext uri="{FF2B5EF4-FFF2-40B4-BE49-F238E27FC236}">
                <a16:creationId xmlns:a16="http://schemas.microsoft.com/office/drawing/2014/main" id="{D64C25C7-E984-42B0-8C3A-FD04C48E01B1}"/>
              </a:ext>
            </a:extLst>
          </p:cNvPr>
          <p:cNvSpPr>
            <a:spLocks noGrp="1"/>
          </p:cNvSpPr>
          <p:nvPr>
            <p:ph idx="1"/>
          </p:nvPr>
        </p:nvSpPr>
        <p:spPr/>
        <p:txBody>
          <a:bodyPr/>
          <a:lstStyle/>
          <a:p>
            <a:pPr marL="0" indent="0">
              <a:buNone/>
            </a:pPr>
            <a:r>
              <a:rPr lang="en-US" b="1" dirty="0">
                <a:solidFill>
                  <a:srgbClr val="565A5C"/>
                </a:solidFill>
                <a:latin typeface="Times New Roman" panose="02020603050405020304" pitchFamily="18" charset="0"/>
              </a:rPr>
              <a:t>Stage 2 – Planning</a:t>
            </a:r>
          </a:p>
          <a:p>
            <a:pPr marL="0" indent="0">
              <a:buNone/>
            </a:pPr>
            <a:endParaRPr lang="en-US" b="1" dirty="0">
              <a:solidFill>
                <a:srgbClr val="565A5C"/>
              </a:solidFill>
              <a:latin typeface="Times New Roman" panose="02020603050405020304" pitchFamily="18" charset="0"/>
            </a:endParaRPr>
          </a:p>
          <a:p>
            <a:r>
              <a:rPr lang="en-US" sz="2000" b="1" dirty="0">
                <a:solidFill>
                  <a:srgbClr val="565A5C"/>
                </a:solidFill>
                <a:latin typeface="Times New Roman" panose="02020603050405020304" pitchFamily="18" charset="0"/>
              </a:rPr>
              <a:t>Planning stage – </a:t>
            </a:r>
            <a:r>
              <a:rPr lang="en-US" sz="2000" dirty="0">
                <a:solidFill>
                  <a:srgbClr val="565A5C"/>
                </a:solidFill>
                <a:latin typeface="Times New Roman" panose="02020603050405020304" pitchFamily="18" charset="0"/>
              </a:rPr>
              <a:t>this is where the project commences.</a:t>
            </a:r>
          </a:p>
          <a:p>
            <a:r>
              <a:rPr lang="en-US" sz="2000" b="1" dirty="0">
                <a:solidFill>
                  <a:srgbClr val="565A5C"/>
                </a:solidFill>
                <a:latin typeface="Times New Roman" panose="02020603050405020304" pitchFamily="18" charset="0"/>
              </a:rPr>
              <a:t>Foundation</a:t>
            </a:r>
            <a:r>
              <a:rPr lang="en-US" sz="2000" dirty="0">
                <a:solidFill>
                  <a:srgbClr val="565A5C"/>
                </a:solidFill>
                <a:latin typeface="Times New Roman" panose="02020603050405020304" pitchFamily="18" charset="0"/>
              </a:rPr>
              <a:t> - User stories are developed.</a:t>
            </a:r>
          </a:p>
          <a:p>
            <a:r>
              <a:rPr lang="en-US" sz="2000" b="1" dirty="0">
                <a:solidFill>
                  <a:srgbClr val="565A5C"/>
                </a:solidFill>
                <a:latin typeface="Times New Roman" panose="02020603050405020304" pitchFamily="18" charset="0"/>
              </a:rPr>
              <a:t>ROI and Finances </a:t>
            </a:r>
            <a:r>
              <a:rPr lang="en-US" sz="2000" dirty="0">
                <a:solidFill>
                  <a:srgbClr val="565A5C"/>
                </a:solidFill>
                <a:latin typeface="Times New Roman" panose="02020603050405020304" pitchFamily="18" charset="0"/>
              </a:rPr>
              <a:t>- Product viability is assessed, product vision can be modified</a:t>
            </a:r>
            <a:endParaRPr lang="en-US" sz="2000" dirty="0"/>
          </a:p>
        </p:txBody>
      </p:sp>
    </p:spTree>
    <p:extLst>
      <p:ext uri="{BB962C8B-B14F-4D97-AF65-F5344CB8AC3E}">
        <p14:creationId xmlns:p14="http://schemas.microsoft.com/office/powerpoint/2010/main" val="1290666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4B174-EC80-4CA6-A423-6423D646008E}"/>
              </a:ext>
            </a:extLst>
          </p:cNvPr>
          <p:cNvSpPr>
            <a:spLocks noGrp="1"/>
          </p:cNvSpPr>
          <p:nvPr>
            <p:ph type="title"/>
          </p:nvPr>
        </p:nvSpPr>
        <p:spPr/>
        <p:txBody>
          <a:bodyPr/>
          <a:lstStyle/>
          <a:p>
            <a:r>
              <a:rPr lang="en-US" b="1" dirty="0">
                <a:solidFill>
                  <a:srgbClr val="565A5C"/>
                </a:solidFill>
                <a:latin typeface="Times New Roman" panose="02020603050405020304" pitchFamily="18" charset="0"/>
              </a:rPr>
              <a:t>Phases of Agile Development</a:t>
            </a:r>
            <a:endParaRPr lang="en-US" dirty="0"/>
          </a:p>
        </p:txBody>
      </p:sp>
      <p:sp>
        <p:nvSpPr>
          <p:cNvPr id="3" name="Content Placeholder 2">
            <a:extLst>
              <a:ext uri="{FF2B5EF4-FFF2-40B4-BE49-F238E27FC236}">
                <a16:creationId xmlns:a16="http://schemas.microsoft.com/office/drawing/2014/main" id="{4A8647F6-2F64-43CF-B0FC-6BCB7D1F4BAF}"/>
              </a:ext>
            </a:extLst>
          </p:cNvPr>
          <p:cNvSpPr>
            <a:spLocks noGrp="1"/>
          </p:cNvSpPr>
          <p:nvPr>
            <p:ph idx="1"/>
          </p:nvPr>
        </p:nvSpPr>
        <p:spPr/>
        <p:txBody>
          <a:bodyPr/>
          <a:lstStyle/>
          <a:p>
            <a:pPr marL="0" indent="0">
              <a:buNone/>
            </a:pPr>
            <a:r>
              <a:rPr lang="en-US" b="1" dirty="0">
                <a:solidFill>
                  <a:srgbClr val="565A5C"/>
                </a:solidFill>
                <a:latin typeface="Times New Roman" panose="02020603050405020304" pitchFamily="18" charset="0"/>
              </a:rPr>
              <a:t>Stage 3 – Development</a:t>
            </a:r>
          </a:p>
          <a:p>
            <a:pPr marL="0" indent="0">
              <a:buNone/>
            </a:pPr>
            <a:endParaRPr lang="en-US" b="1" dirty="0">
              <a:solidFill>
                <a:srgbClr val="565A5C"/>
              </a:solidFill>
              <a:latin typeface="Times New Roman" panose="02020603050405020304" pitchFamily="18" charset="0"/>
            </a:endParaRPr>
          </a:p>
          <a:p>
            <a:r>
              <a:rPr lang="en-US" sz="2000" b="1" dirty="0">
                <a:solidFill>
                  <a:srgbClr val="565A5C"/>
                </a:solidFill>
                <a:latin typeface="Times New Roman" panose="02020603050405020304" pitchFamily="18" charset="0"/>
              </a:rPr>
              <a:t>Sprints/Iterations </a:t>
            </a:r>
            <a:r>
              <a:rPr lang="en-US" sz="2000" dirty="0">
                <a:solidFill>
                  <a:srgbClr val="565A5C"/>
                </a:solidFill>
                <a:latin typeface="Times New Roman" panose="02020603050405020304" pitchFamily="18" charset="0"/>
              </a:rPr>
              <a:t>- each Sprint begins with a Sprint planning meeting and ends with a Sprint review and retrospective.</a:t>
            </a:r>
          </a:p>
          <a:p>
            <a:r>
              <a:rPr lang="en-US" sz="2000" b="1" dirty="0">
                <a:solidFill>
                  <a:srgbClr val="565A5C"/>
                </a:solidFill>
                <a:latin typeface="Times New Roman" panose="02020603050405020304" pitchFamily="18" charset="0"/>
              </a:rPr>
              <a:t>Sprint Duration </a:t>
            </a:r>
            <a:r>
              <a:rPr lang="en-US" sz="2000" dirty="0">
                <a:solidFill>
                  <a:srgbClr val="565A5C"/>
                </a:solidFill>
                <a:latin typeface="Times New Roman" panose="02020603050405020304" pitchFamily="18" charset="0"/>
              </a:rPr>
              <a:t>- Sprints will last 1-2 weeks on average.</a:t>
            </a:r>
          </a:p>
          <a:p>
            <a:r>
              <a:rPr lang="en-US" sz="2000" b="1" dirty="0">
                <a:solidFill>
                  <a:srgbClr val="565A5C"/>
                </a:solidFill>
                <a:latin typeface="Times New Roman" panose="02020603050405020304" pitchFamily="18" charset="0"/>
              </a:rPr>
              <a:t>Team Meetings - </a:t>
            </a:r>
            <a:r>
              <a:rPr lang="en-US" sz="2000" dirty="0">
                <a:solidFill>
                  <a:srgbClr val="565A5C"/>
                </a:solidFill>
                <a:latin typeface="Times New Roman" panose="02020603050405020304" pitchFamily="18" charset="0"/>
              </a:rPr>
              <a:t>Daily team meetings.</a:t>
            </a:r>
          </a:p>
          <a:p>
            <a:r>
              <a:rPr lang="en-US" sz="2000" b="1" dirty="0">
                <a:solidFill>
                  <a:srgbClr val="565A5C"/>
                </a:solidFill>
                <a:latin typeface="Times New Roman" panose="02020603050405020304" pitchFamily="18" charset="0"/>
              </a:rPr>
              <a:t>Product backlog management -  </a:t>
            </a:r>
            <a:r>
              <a:rPr lang="en-US" sz="2000" dirty="0">
                <a:solidFill>
                  <a:srgbClr val="565A5C"/>
                </a:solidFill>
                <a:latin typeface="Times New Roman" panose="02020603050405020304" pitchFamily="18" charset="0"/>
              </a:rPr>
              <a:t>product owner will manage product backlog, an information radiator site for public viewing (team and stakeholders only).</a:t>
            </a:r>
          </a:p>
          <a:p>
            <a:r>
              <a:rPr lang="en-US" sz="2000" b="1" dirty="0">
                <a:solidFill>
                  <a:srgbClr val="565A5C"/>
                </a:solidFill>
                <a:latin typeface="Times New Roman" panose="02020603050405020304" pitchFamily="18" charset="0"/>
              </a:rPr>
              <a:t>Working Products -</a:t>
            </a:r>
            <a:r>
              <a:rPr lang="en-US" sz="2000" dirty="0">
                <a:solidFill>
                  <a:srgbClr val="565A5C"/>
                </a:solidFill>
                <a:latin typeface="Times New Roman" panose="02020603050405020304" pitchFamily="18" charset="0"/>
              </a:rPr>
              <a:t> A new version of a working product will be delivered to be tested at the end of each sprint.</a:t>
            </a:r>
          </a:p>
          <a:p>
            <a:endParaRPr lang="en-US" dirty="0"/>
          </a:p>
        </p:txBody>
      </p:sp>
    </p:spTree>
    <p:extLst>
      <p:ext uri="{BB962C8B-B14F-4D97-AF65-F5344CB8AC3E}">
        <p14:creationId xmlns:p14="http://schemas.microsoft.com/office/powerpoint/2010/main" val="3627874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9E6FA-3A2D-4D2B-8CD3-E3D0EA10C284}"/>
              </a:ext>
            </a:extLst>
          </p:cNvPr>
          <p:cNvSpPr>
            <a:spLocks noGrp="1"/>
          </p:cNvSpPr>
          <p:nvPr>
            <p:ph type="title"/>
          </p:nvPr>
        </p:nvSpPr>
        <p:spPr/>
        <p:txBody>
          <a:bodyPr/>
          <a:lstStyle/>
          <a:p>
            <a:r>
              <a:rPr lang="en-US" b="1" dirty="0">
                <a:solidFill>
                  <a:srgbClr val="565A5C"/>
                </a:solidFill>
                <a:latin typeface="Times New Roman" panose="02020603050405020304" pitchFamily="18" charset="0"/>
              </a:rPr>
              <a:t>Phases of Agile Development</a:t>
            </a:r>
            <a:endParaRPr lang="en-US" dirty="0"/>
          </a:p>
        </p:txBody>
      </p:sp>
      <p:sp>
        <p:nvSpPr>
          <p:cNvPr id="3" name="Content Placeholder 2">
            <a:extLst>
              <a:ext uri="{FF2B5EF4-FFF2-40B4-BE49-F238E27FC236}">
                <a16:creationId xmlns:a16="http://schemas.microsoft.com/office/drawing/2014/main" id="{9E468DE7-64DB-45E3-B35C-1558AD4010EB}"/>
              </a:ext>
            </a:extLst>
          </p:cNvPr>
          <p:cNvSpPr>
            <a:spLocks noGrp="1"/>
          </p:cNvSpPr>
          <p:nvPr>
            <p:ph idx="1"/>
          </p:nvPr>
        </p:nvSpPr>
        <p:spPr/>
        <p:txBody>
          <a:bodyPr/>
          <a:lstStyle/>
          <a:p>
            <a:pPr marL="0" indent="0">
              <a:buNone/>
            </a:pPr>
            <a:r>
              <a:rPr lang="en-US" b="1" dirty="0">
                <a:solidFill>
                  <a:srgbClr val="565A5C"/>
                </a:solidFill>
                <a:latin typeface="Times New Roman" panose="02020603050405020304" pitchFamily="18" charset="0"/>
              </a:rPr>
              <a:t>Stage 4 – Production</a:t>
            </a:r>
          </a:p>
          <a:p>
            <a:pPr marL="0" indent="0">
              <a:buNone/>
            </a:pPr>
            <a:endParaRPr lang="en-US" b="1" dirty="0">
              <a:solidFill>
                <a:srgbClr val="565A5C"/>
              </a:solidFill>
              <a:latin typeface="Times New Roman" panose="02020603050405020304" pitchFamily="18" charset="0"/>
            </a:endParaRPr>
          </a:p>
          <a:p>
            <a:r>
              <a:rPr lang="en-US" sz="2000" b="1" dirty="0">
                <a:solidFill>
                  <a:srgbClr val="565A5C"/>
                </a:solidFill>
                <a:latin typeface="Times New Roman" panose="02020603050405020304" pitchFamily="18" charset="0"/>
              </a:rPr>
              <a:t>Product deployment – </a:t>
            </a:r>
            <a:r>
              <a:rPr lang="en-US" sz="2000" dirty="0">
                <a:solidFill>
                  <a:srgbClr val="565A5C"/>
                </a:solidFill>
                <a:latin typeface="Times New Roman" panose="02020603050405020304" pitchFamily="18" charset="0"/>
              </a:rPr>
              <a:t>Use in the real world</a:t>
            </a:r>
          </a:p>
          <a:p>
            <a:r>
              <a:rPr lang="en-US" sz="2000" b="1" dirty="0">
                <a:solidFill>
                  <a:srgbClr val="565A5C"/>
                </a:solidFill>
                <a:latin typeface="Times New Roman" panose="02020603050405020304" pitchFamily="18" charset="0"/>
              </a:rPr>
              <a:t>Monitor Product </a:t>
            </a:r>
            <a:r>
              <a:rPr lang="en-US" sz="2000" dirty="0">
                <a:solidFill>
                  <a:srgbClr val="565A5C"/>
                </a:solidFill>
                <a:latin typeface="Times New Roman" panose="02020603050405020304" pitchFamily="18" charset="0"/>
              </a:rPr>
              <a:t>– Product should be regularly monitored for bugs.</a:t>
            </a:r>
          </a:p>
          <a:p>
            <a:r>
              <a:rPr lang="en-US" sz="2000" b="1" dirty="0">
                <a:solidFill>
                  <a:srgbClr val="565A5C"/>
                </a:solidFill>
                <a:latin typeface="Times New Roman" panose="02020603050405020304" pitchFamily="18" charset="0"/>
              </a:rPr>
              <a:t>Communicate with users </a:t>
            </a:r>
            <a:r>
              <a:rPr lang="en-US" sz="2000" dirty="0">
                <a:solidFill>
                  <a:srgbClr val="565A5C"/>
                </a:solidFill>
                <a:latin typeface="Times New Roman" panose="02020603050405020304" pitchFamily="18" charset="0"/>
              </a:rPr>
              <a:t>– Close communications with users</a:t>
            </a:r>
            <a:endParaRPr lang="en-US" sz="2000" dirty="0"/>
          </a:p>
        </p:txBody>
      </p:sp>
    </p:spTree>
    <p:extLst>
      <p:ext uri="{BB962C8B-B14F-4D97-AF65-F5344CB8AC3E}">
        <p14:creationId xmlns:p14="http://schemas.microsoft.com/office/powerpoint/2010/main" val="18344262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TotalTime>
  <Words>834</Words>
  <Application>Microsoft Office PowerPoint</Application>
  <PresentationFormat>Widescreen</PresentationFormat>
  <Paragraphs>67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Agile Methodology &amp;  Scrum Framework </vt:lpstr>
      <vt:lpstr>Product Owner</vt:lpstr>
      <vt:lpstr>Testers</vt:lpstr>
      <vt:lpstr>Development Team</vt:lpstr>
      <vt:lpstr>Scrum Master</vt:lpstr>
      <vt:lpstr>Phases of Agile Development</vt:lpstr>
      <vt:lpstr>Phases of Agile Development</vt:lpstr>
      <vt:lpstr>Phases of Agile Development</vt:lpstr>
      <vt:lpstr>Phases of Agile Development</vt:lpstr>
      <vt:lpstr>Agile vs Waterfall Methodologies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Methodology &amp;  Scrum Framework </dc:title>
  <dc:creator>Eusebius Ballentine</dc:creator>
  <cp:lastModifiedBy>Eusebius Ballentine</cp:lastModifiedBy>
  <cp:revision>11</cp:revision>
  <dcterms:created xsi:type="dcterms:W3CDTF">2022-02-26T16:26:12Z</dcterms:created>
  <dcterms:modified xsi:type="dcterms:W3CDTF">2022-02-27T16:40:24Z</dcterms:modified>
</cp:coreProperties>
</file>