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35"/>
  </p:notesMasterIdLst>
  <p:sldIdLst>
    <p:sldId id="299" r:id="rId2"/>
    <p:sldId id="294" r:id="rId3"/>
    <p:sldId id="280" r:id="rId4"/>
    <p:sldId id="283" r:id="rId5"/>
    <p:sldId id="285" r:id="rId6"/>
    <p:sldId id="286" r:id="rId7"/>
    <p:sldId id="284" r:id="rId8"/>
    <p:sldId id="315" r:id="rId9"/>
    <p:sldId id="331" r:id="rId10"/>
    <p:sldId id="328" r:id="rId11"/>
    <p:sldId id="330" r:id="rId12"/>
    <p:sldId id="327" r:id="rId13"/>
    <p:sldId id="293" r:id="rId14"/>
    <p:sldId id="301" r:id="rId15"/>
    <p:sldId id="292" r:id="rId16"/>
    <p:sldId id="317" r:id="rId17"/>
    <p:sldId id="324" r:id="rId18"/>
    <p:sldId id="334" r:id="rId19"/>
    <p:sldId id="287" r:id="rId20"/>
    <p:sldId id="288" r:id="rId21"/>
    <p:sldId id="289" r:id="rId22"/>
    <p:sldId id="290" r:id="rId23"/>
    <p:sldId id="291" r:id="rId24"/>
    <p:sldId id="321" r:id="rId25"/>
    <p:sldId id="307" r:id="rId26"/>
    <p:sldId id="308" r:id="rId27"/>
    <p:sldId id="322" r:id="rId28"/>
    <p:sldId id="325" r:id="rId29"/>
    <p:sldId id="326" r:id="rId30"/>
    <p:sldId id="333" r:id="rId31"/>
    <p:sldId id="312" r:id="rId32"/>
    <p:sldId id="329" r:id="rId33"/>
    <p:sldId id="310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彩粉(Caifen Chen)" initials="陈彩粉(Caifen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197" autoAdjust="0"/>
  </p:normalViewPr>
  <p:slideViewPr>
    <p:cSldViewPr>
      <p:cViewPr varScale="1">
        <p:scale>
          <a:sx n="110" d="100"/>
          <a:sy n="110" d="100"/>
        </p:scale>
        <p:origin x="701" y="72"/>
      </p:cViewPr>
      <p:guideLst>
        <p:guide orient="horz" pos="26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0T08:16:51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4604 0,'13'0'188,"0"0"-188,0 0 15,27 0 1,-14 13-1,-12-13 1,-1 0 0,0 0 140,0 0-109,1 0-47,-1 0 0,13 0 15,1 0 1,-14 0 125,0 0-126,0 0 1,1 0 0,-1 0-16,0 0 31,0 0-31,1 0 47,-14-13-47,13 13 15,0 0 345,0 0-188</inkml:trace>
  <inkml:trace contextRef="#ctx0" brushRef="#br0" timeOffset="1597.2987">12158 6985 0,'13'0'141,"0"0"-141,0 0 0,1 0 15,12 0 1,0 0 0,14 0-1,-13-13 1,-1 13-1,-13 0 1,0 0 15,1 0-31,-1 0 32,0 0 14</inkml:trace>
  <inkml:trace contextRef="#ctx0" brushRef="#br0" timeOffset="3329.9368">12422 9406 0,'0'13'79,"13"-13"-48,1 0-31,-1 0 15,0 0 1,0 0 0,1 0-1,-1 0 1,0 0 0,0 0-1,0 0 1,1 0-1,12 0 1,-13-13 0,1 13-16,-1 0 15,-13-13 1,13 13 0,0 0 15,1 0-31,-1 0 15,0 0 1,0 0 0,0 0-16,1 0 15,-1 0 1,-13-14-16,13 14 16,0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0T08:17:13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11734 4736 0,'13'0'219,"1"0"-219,-1 0 0,0 0 15,0 0-15,14 0 16,-14 0-16,14 0 15,-1 0 1,-13 0 0,0 0-1,1 0 1,-1 0 0,0 0-1,0 0 32,1 0-31,-1 0-1,0 0 17,0 0 30,1 0 16</inkml:trace>
  <inkml:trace contextRef="#ctx0" brushRef="#br0" timeOffset="1881.0936">11470 7144 0,'13'0'79,"0"0"-79,0 0 15,1 0-15,-1 0 16,0 0-16,0-13 15,1 13-15,-1 0 0,0 0 16,0 0 0,0 0-16,1 0 15,-1 0 1,0 0 0,-13-14 46,13 14-46,1 0-16,-1-13 93,0 13-77,0 0 0,0 0 46,1 0-46,-1 0 46,0 0-62,0 0 16,1 0 0</inkml:trace>
  <inkml:trace contextRef="#ctx0" brushRef="#br0" timeOffset="3783.7025">11747 9419 0,'14'0'78,"-1"0"-62,0 0-1,-13-13-15,13 13 16,27 0-1,-27 0 1,14 0 0,-14 0-1,13-13 1,-12 13-16,-1-14 16,0 14-16,0 0 15,1 0 16,-1 0 16,0 0-15,0 0-32,1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A6023-605D-3B43-943E-05438FD8F960}" type="datetimeFigureOut">
              <a:rPr kumimoji="1" lang="zh-CN" altLang="en-US" smtClean="0"/>
              <a:t>2020/8/3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8D49-89F0-B84A-A2E9-4954859F3F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Bwa</a:t>
            </a:r>
            <a:r>
              <a:rPr lang="zh-CN" altLang="en-US" dirty="0" smtClean="0"/>
              <a:t>中对于</a:t>
            </a:r>
            <a:r>
              <a:rPr lang="en-US" altLang="zh-CN" dirty="0" smtClean="0"/>
              <a:t>read2</a:t>
            </a:r>
            <a:r>
              <a:rPr lang="zh-CN" altLang="en-US" dirty="0" smtClean="0"/>
              <a:t>有两条比对，</a:t>
            </a:r>
            <a:r>
              <a:rPr lang="en-US" altLang="zh-CN" dirty="0" err="1" smtClean="0"/>
              <a:t>ema</a:t>
            </a:r>
            <a:r>
              <a:rPr lang="zh-CN" altLang="en-US" dirty="0" smtClean="0"/>
              <a:t>选取了</a:t>
            </a:r>
            <a:r>
              <a:rPr lang="en-US" altLang="zh-CN" dirty="0" err="1" smtClean="0"/>
              <a:t>supplyment</a:t>
            </a:r>
            <a:r>
              <a:rPr lang="en-US" altLang="zh-CN" dirty="0" smtClean="0"/>
              <a:t> alignment</a:t>
            </a:r>
            <a:r>
              <a:rPr lang="zh-CN" altLang="en-US" dirty="0" smtClean="0"/>
              <a:t>作为主比对，并计算了比对概率，</a:t>
            </a:r>
            <a:r>
              <a:rPr lang="en-US" altLang="zh-CN" dirty="0" smtClean="0"/>
              <a:t>XG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0.99988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3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Ema</a:t>
            </a:r>
            <a:r>
              <a:rPr lang="zh-CN" altLang="en-US" dirty="0" smtClean="0"/>
              <a:t>重新选取位置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30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4012-1E5F-244E-BA90-0C3499FA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FE46A-7C3F-5148-BA49-942A7DD9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4B72-6982-EA41-918B-286DC5EC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BEBD-EA2E-B448-9F57-744EDEE5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8C02-995D-4147-983D-616953C6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38A-186B-1F47-BFD5-524E5931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1DF61-FF90-7246-B9AE-8D2C587B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FE01-701F-BF4F-806A-DE8DAFC3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BE60-F71A-D64A-B395-653AFD33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9F2B-91A4-4C41-9B5D-879CF24C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334D-C1FA-9740-B4D3-29BF4D499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89BB-4D4B-784B-BA9E-BB065BB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4F46-475D-4147-9F83-F8C7D116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F9F8-D163-9949-9BE0-FDEFF31F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C959-51BF-2D4C-96B6-F0C7E4AE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3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F3F52B-37C4-724B-B0EF-EBDD5D9D4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垂直排列标题与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302911-D32A-41BC-BBCB-509EBECFFFFE}"/>
              </a:ext>
            </a:extLst>
          </p:cNvPr>
          <p:cNvSpPr txBox="1"/>
          <p:nvPr userDrawn="1"/>
        </p:nvSpPr>
        <p:spPr>
          <a:xfrm>
            <a:off x="1115616" y="2067694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your attention!</a:t>
            </a:r>
            <a:endParaRPr lang="zh-CN" alt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9DF-FDB1-2E41-AC98-E5473BC4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3D0A-AAD8-4941-ADD0-5D9088C5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C00D-BA16-DC46-87B9-0F9B6F62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19C-9EFF-E94A-B8A1-804D361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FA91-870C-E44D-92AD-DDDA033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62F4-6BDF-9641-A036-C5EAD6A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720A-814B-D54F-85C6-A3CEC308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ABCB-A65E-4249-985D-E16AE32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A689-886D-A144-B919-133B2545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76F7-28A6-144F-9A66-57C6F05F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3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6A5-21E0-7540-B67B-F623D7E9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AF3D-D91F-7041-8BEB-C0C71093F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EFCC-ED8A-6D4F-8F9C-96D7E955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724F-607B-C649-ACBC-99344057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CFB7-46B2-BD47-93F8-CA771A2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3769-9C21-5448-BCB6-DFBC96E5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3E13-5145-764B-B980-29B19C82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E838-CC51-BC4E-A4A9-79D2029E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0855-1BD8-984A-B6FB-ABE527B9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66AAC-657E-E240-9CDC-75C0A19B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C2BE4-080F-8747-8D5A-0F3CD172C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1DFC6-1DBE-7B4E-AC76-10BDA1B8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16FFE-F1A8-EA47-B7BB-F073F356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72997-C506-534A-8FEE-F8070044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34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E819-EE0E-A14D-B695-8C18DBCB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78D6-F075-5E4D-84C6-CF584E51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953DF-C1D0-D649-A3FA-0885FF87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1FA2F-1FAB-894D-8D1C-B7E3E79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6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D0131-E95F-AF47-B4C4-CC344AA4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0C48-1B90-CA43-8EE0-2569AFFD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AC00-3E0F-B14A-8F52-10F0476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D2E1-C94B-A445-986E-A52377B9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6A28-E2AB-D84B-9B3F-0EA74897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E18FF-067A-7045-8A9F-DBA109F3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E7E76-6C11-A14A-8AF1-8379F879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CCF0C-5051-EB4E-A689-8C73DC38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25BD-510A-674D-AEA0-7A57AB86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7320-0C34-0946-8D71-93961B3A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A727C-753A-174F-B4CC-442B4775A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6295D-E31D-E442-8529-EF22DA3B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9F1-B7EE-6541-9DFD-C26A475B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6496-F712-FB43-BA15-3E0357F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1AE8-2609-4E4C-9398-D5B088D6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63BAE-B519-A840-BB5F-2DAA8CAC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5278-B198-8B43-8693-8AEC7AEC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139C-DDDD-E044-B308-EAE844BB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0C81-9DBD-B248-B1BE-3132A611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1A2B-D80B-674B-8642-05CD4BD9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dell\桌面\PPT合集_Artboard 4 copy 10.jpg">
            <a:extLst>
              <a:ext uri="{FF2B5EF4-FFF2-40B4-BE49-F238E27FC236}">
                <a16:creationId xmlns:a16="http://schemas.microsoft.com/office/drawing/2014/main" id="{397E2E7B-1431-5A47-88A6-62B2587BDA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117" cy="514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51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3A2865A-5A96-8344-9BC4-23BB16CB6ADE}"/>
              </a:ext>
            </a:extLst>
          </p:cNvPr>
          <p:cNvSpPr/>
          <p:nvPr/>
        </p:nvSpPr>
        <p:spPr>
          <a:xfrm>
            <a:off x="6127205" y="2110085"/>
            <a:ext cx="821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>
              <a:defRPr/>
            </a:pPr>
            <a:r>
              <a:rPr kumimoji="1" lang="en-US" altLang="zh-CN" sz="5400" dirty="0" smtClean="0">
                <a:solidFill>
                  <a:srgbClr val="424242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5400" dirty="0">
              <a:solidFill>
                <a:srgbClr val="040504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B5A0A-8A37-DF46-A72E-7BD20347B632}"/>
              </a:ext>
            </a:extLst>
          </p:cNvPr>
          <p:cNvSpPr txBox="1"/>
          <p:nvPr/>
        </p:nvSpPr>
        <p:spPr>
          <a:xfrm>
            <a:off x="5594495" y="2859782"/>
            <a:ext cx="1886478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14350">
              <a:lnSpc>
                <a:spcPct val="200000"/>
              </a:lnSpc>
              <a:defRPr/>
            </a:pPr>
            <a:r>
              <a:rPr lang="en-US" altLang="zh-CN" sz="2800" b="1" dirty="0" smtClean="0">
                <a:solidFill>
                  <a:srgbClr val="040504"/>
                </a:solidFill>
                <a:latin typeface="+mj-lt"/>
                <a:ea typeface="微软雅黑" panose="020B0503020204020204" pitchFamily="34" charset="-122"/>
              </a:rPr>
              <a:t>Background</a:t>
            </a:r>
            <a:endParaRPr lang="en-US" altLang="zh-CN" sz="2800" b="1" dirty="0">
              <a:solidFill>
                <a:srgbClr val="040504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915566"/>
            <a:ext cx="6678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alignment of a read that cannot be represented as a linear alignment. Typically, one of the linear alignments in a chimeric alignment is considered the “representative” alignment, and the others are called “supplementary” and are distinguished by the supplementary alignment flag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Chimeric reads are indicative of structural variation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 DNA-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seq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it may indicate the presence of chimeric 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genes.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short, chimeric reads can be split in to two or more parts, each part would be mapped to reference(it’s not hard-clipped), the total length of the mapped part is 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longger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than read length.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0232" y="195486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Chimeric read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11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1520" y="1347614"/>
            <a:ext cx="5351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BWA</a:t>
            </a:r>
          </a:p>
          <a:p>
            <a:r>
              <a:rPr lang="en-US" altLang="zh-CN" dirty="0" err="1" smtClean="0"/>
              <a:t>SA:</a:t>
            </a:r>
            <a:r>
              <a:rPr lang="en-US" altLang="zh-CN" dirty="0" err="1"/>
              <a:t>Other</a:t>
            </a:r>
            <a:r>
              <a:rPr lang="en-US" altLang="zh-CN" dirty="0"/>
              <a:t> canonical alignments in a chimeric alignment </a:t>
            </a:r>
            <a:endParaRPr lang="en-US" altLang="zh-CN" dirty="0" smtClean="0"/>
          </a:p>
          <a:p>
            <a:r>
              <a:rPr lang="en-US" altLang="zh-CN" dirty="0" err="1" smtClean="0"/>
              <a:t>XA:</a:t>
            </a:r>
            <a:r>
              <a:rPr lang="en-US" altLang="zh-CN" dirty="0" err="1"/>
              <a:t>alternate</a:t>
            </a:r>
            <a:r>
              <a:rPr lang="en-US" altLang="zh-CN" dirty="0"/>
              <a:t> high-probability alignments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2715766"/>
            <a:ext cx="3983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EMA</a:t>
            </a:r>
          </a:p>
          <a:p>
            <a:r>
              <a:rPr lang="en-US" altLang="zh-CN" dirty="0" err="1" smtClean="0"/>
              <a:t>XG:</a:t>
            </a:r>
            <a:r>
              <a:rPr lang="en-US" altLang="zh-CN" dirty="0" err="1"/>
              <a:t>alignment</a:t>
            </a:r>
            <a:r>
              <a:rPr lang="en-US" altLang="zh-CN" dirty="0"/>
              <a:t> </a:t>
            </a:r>
            <a:r>
              <a:rPr lang="en-US" altLang="zh-CN" dirty="0" smtClean="0"/>
              <a:t>probability</a:t>
            </a:r>
          </a:p>
          <a:p>
            <a:r>
              <a:rPr lang="en-US" altLang="zh-CN" dirty="0" err="1" smtClean="0"/>
              <a:t>MI:</a:t>
            </a:r>
            <a:r>
              <a:rPr lang="en-US" altLang="zh-CN" dirty="0" err="1"/>
              <a:t>cloud</a:t>
            </a:r>
            <a:r>
              <a:rPr lang="en-US" altLang="zh-CN" dirty="0"/>
              <a:t> </a:t>
            </a:r>
            <a:r>
              <a:rPr lang="en-US" altLang="zh-CN" dirty="0" smtClean="0"/>
              <a:t>identifier</a:t>
            </a:r>
          </a:p>
          <a:p>
            <a:r>
              <a:rPr lang="en-US" altLang="zh-CN" dirty="0" err="1" smtClean="0"/>
              <a:t>XA:</a:t>
            </a:r>
            <a:r>
              <a:rPr lang="en-US" altLang="zh-CN" dirty="0" err="1"/>
              <a:t>alternate</a:t>
            </a:r>
            <a:r>
              <a:rPr lang="en-US" altLang="zh-CN" dirty="0"/>
              <a:t> high-probability alignments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148064" y="2715766"/>
            <a:ext cx="57606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68770" y="2531100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292080" y="3231624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75892" y="3035156"/>
            <a:ext cx="67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ead: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724128" y="2715766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12160" y="2715766"/>
            <a:ext cx="93610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8264" y="2715766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36296" y="2715766"/>
            <a:ext cx="93610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436096" y="278777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80112" y="2793675"/>
            <a:ext cx="1512168" cy="36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61242" y="2158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XA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21188" y="3554590"/>
            <a:ext cx="30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XA</a:t>
            </a:r>
            <a:r>
              <a:rPr lang="zh-CN" altLang="en-US" dirty="0" smtClean="0"/>
              <a:t>的那条比对结果</a:t>
            </a:r>
            <a:endParaRPr lang="en-US" altLang="zh-CN" dirty="0" smtClean="0"/>
          </a:p>
          <a:p>
            <a:r>
              <a:rPr lang="zh-CN" altLang="en-US" dirty="0" smtClean="0"/>
              <a:t>一般不会出现在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bwa</a:t>
            </a:r>
            <a:r>
              <a:rPr lang="zh-CN" altLang="en-US" dirty="0" smtClean="0"/>
              <a:t>中可以通过</a:t>
            </a:r>
            <a:r>
              <a:rPr lang="en-US" altLang="zh-CN" dirty="0" smtClean="0"/>
              <a:t>-a</a:t>
            </a:r>
            <a:r>
              <a:rPr lang="zh-CN" altLang="en-US" dirty="0" smtClean="0"/>
              <a:t>将其输出</a:t>
            </a:r>
            <a:endParaRPr lang="en-US" altLang="zh-CN" dirty="0"/>
          </a:p>
          <a:p>
            <a:r>
              <a:rPr lang="zh-CN" altLang="en-US" dirty="0" smtClean="0"/>
              <a:t>带有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46517" y="2766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20" name="文本框 1"/>
          <p:cNvSpPr txBox="1"/>
          <p:nvPr/>
        </p:nvSpPr>
        <p:spPr>
          <a:xfrm>
            <a:off x="6336196" y="29004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5" y="1028225"/>
            <a:ext cx="5547841" cy="40389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380312" y="1855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TAG:XA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4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148064" y="2715766"/>
            <a:ext cx="57606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68770" y="2531100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292080" y="3231624"/>
            <a:ext cx="14401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34195" y="3046958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Microsoft YaHei" panose="020B0503020204020204" pitchFamily="34" charset="-122"/>
              </a:rPr>
              <a:t>Chimeric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/>
              <a:t>read: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724128" y="2715766"/>
            <a:ext cx="14401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68144" y="2715766"/>
            <a:ext cx="122413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36296" y="2715766"/>
            <a:ext cx="93610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436096" y="278777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80112" y="2793675"/>
            <a:ext cx="1512168" cy="36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36096" y="3231624"/>
            <a:ext cx="14401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92280" y="2715766"/>
            <a:ext cx="15314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61242" y="2158818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057508" y="3539212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</a:t>
            </a:r>
            <a:r>
              <a:rPr lang="zh-CN" altLang="en-US" dirty="0" smtClean="0"/>
              <a:t>的那条比对结果</a:t>
            </a:r>
            <a:endParaRPr lang="en-US" altLang="zh-CN" dirty="0" smtClean="0"/>
          </a:p>
          <a:p>
            <a:r>
              <a:rPr lang="zh-CN" altLang="en-US" dirty="0" smtClean="0"/>
              <a:t>会在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文件中出现</a:t>
            </a:r>
            <a:endParaRPr lang="en-US" altLang="zh-CN" dirty="0" smtClean="0"/>
          </a:p>
          <a:p>
            <a:r>
              <a:rPr lang="zh-CN" altLang="en-US" dirty="0" smtClean="0"/>
              <a:t>带有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117069" y="279246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480212" y="27924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28460" y="883886"/>
            <a:ext cx="6336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Chimeric reads are indicative of structural </a:t>
            </a:r>
            <a:r>
              <a:rPr lang="en-US" altLang="zh-CN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variation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short, chimeric reads can be split in to two or more parts, each part would be mapped to reference(it’s not hard-clipped), the total length of the mapped part is 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longger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than read length.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80312" y="185535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TAG:SA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8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36940" y="204564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Nounce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Explaination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27584" y="1707654"/>
            <a:ext cx="331236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1520" y="1522988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ref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17784" y="2497162"/>
            <a:ext cx="86409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69912" y="2497162"/>
            <a:ext cx="9361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94048" y="2497162"/>
            <a:ext cx="93610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0100" y="2312496"/>
            <a:ext cx="6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well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909554" y="2091982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long 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21840" y="3289250"/>
            <a:ext cx="86409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06728" y="4153346"/>
            <a:ext cx="61206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63621" y="3279092"/>
            <a:ext cx="9361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0100" y="3104584"/>
            <a:ext cx="6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well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652822" y="4153346"/>
            <a:ext cx="61206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52565" y="4153346"/>
            <a:ext cx="61206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88669" y="4153346"/>
            <a:ext cx="61206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9043" y="3968680"/>
            <a:ext cx="6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well</a:t>
            </a:r>
            <a:r>
              <a:rPr lang="en-US" altLang="zh-CN" baseline="-25000" dirty="0" smtClean="0">
                <a:solidFill>
                  <a:schemeClr val="accent4"/>
                </a:solidFill>
              </a:rPr>
              <a:t>2</a:t>
            </a:r>
            <a:endParaRPr lang="zh-CN" altLang="en-US" baseline="-25000" dirty="0">
              <a:solidFill>
                <a:schemeClr val="accent4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17784" y="2649562"/>
            <a:ext cx="86409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69912" y="2649562"/>
            <a:ext cx="936104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94048" y="2649562"/>
            <a:ext cx="936104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21840" y="3441650"/>
            <a:ext cx="86409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563621" y="3431492"/>
            <a:ext cx="936104" cy="0"/>
          </a:xfrm>
          <a:prstGeom prst="line">
            <a:avLst/>
          </a:prstGeom>
          <a:ln w="508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82659" y="4305746"/>
            <a:ext cx="61206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28753" y="4305746"/>
            <a:ext cx="61206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28496" y="4305746"/>
            <a:ext cx="61206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464600" y="4305746"/>
            <a:ext cx="61206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726846" y="3423088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read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71168" y="929303"/>
            <a:ext cx="162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Experiment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96136" y="929303"/>
            <a:ext cx="147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Alignment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985045" y="1707654"/>
            <a:ext cx="1008112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291223" y="1707654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164288" y="1718313"/>
            <a:ext cx="89845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985045" y="2101317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36096" y="1882385"/>
            <a:ext cx="936104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1751" y="1892320"/>
            <a:ext cx="94507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868144" y="2101317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762675" y="2101317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560332" y="2101317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箭头 58"/>
          <p:cNvSpPr/>
          <p:nvPr/>
        </p:nvSpPr>
        <p:spPr>
          <a:xfrm>
            <a:off x="6352420" y="2232242"/>
            <a:ext cx="375257" cy="111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5116880" y="3956064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116880" y="4191910"/>
            <a:ext cx="8200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235863" y="4421335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548928" y="4013560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4920327" y="3753139"/>
            <a:ext cx="1135127" cy="9149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876600" y="3367347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Read cloud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6428752" y="4013560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373773" y="4191910"/>
            <a:ext cx="317978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6745570" y="4349684"/>
            <a:ext cx="383500" cy="652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805821" y="4013560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177220" y="3753139"/>
            <a:ext cx="1135127" cy="9149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133493" y="3367347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Read cloud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7861758" y="4305746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674393" y="4185381"/>
            <a:ext cx="238760" cy="652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661125" y="4013560"/>
            <a:ext cx="5040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033681" y="4421335"/>
            <a:ext cx="262999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477840" y="3746610"/>
            <a:ext cx="1135127" cy="9149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434113" y="3360818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Read cloud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88" name="直接箭头连接符 87"/>
          <p:cNvCxnSpPr>
            <a:stCxn id="69" idx="0"/>
            <a:endCxn id="17" idx="3"/>
          </p:cNvCxnSpPr>
          <p:nvPr/>
        </p:nvCxnSpPr>
        <p:spPr>
          <a:xfrm flipH="1" flipV="1">
            <a:off x="4414646" y="2276648"/>
            <a:ext cx="1073244" cy="109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 rot="2700000">
            <a:off x="4325481" y="2762756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estimate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3A2865A-5A96-8344-9BC4-23BB16CB6ADE}"/>
              </a:ext>
            </a:extLst>
          </p:cNvPr>
          <p:cNvSpPr/>
          <p:nvPr/>
        </p:nvSpPr>
        <p:spPr>
          <a:xfrm>
            <a:off x="6127205" y="2110085"/>
            <a:ext cx="92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>
              <a:defRPr/>
            </a:pPr>
            <a:r>
              <a:rPr kumimoji="1" lang="en-US" altLang="zh-CN" sz="5400" dirty="0" smtClean="0">
                <a:solidFill>
                  <a:srgbClr val="424242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sz="5400" dirty="0">
              <a:solidFill>
                <a:srgbClr val="040504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B5A0A-8A37-DF46-A72E-7BD20347B632}"/>
              </a:ext>
            </a:extLst>
          </p:cNvPr>
          <p:cNvSpPr txBox="1"/>
          <p:nvPr/>
        </p:nvSpPr>
        <p:spPr>
          <a:xfrm>
            <a:off x="6162470" y="2859782"/>
            <a:ext cx="853119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14350">
              <a:lnSpc>
                <a:spcPct val="200000"/>
              </a:lnSpc>
              <a:defRPr/>
            </a:pPr>
            <a:r>
              <a:rPr lang="en-US" altLang="zh-CN" sz="2800" b="1" dirty="0" smtClean="0">
                <a:solidFill>
                  <a:srgbClr val="040504"/>
                </a:solidFill>
                <a:latin typeface="+mj-lt"/>
                <a:ea typeface="微软雅黑" panose="020B0503020204020204" pitchFamily="34" charset="-122"/>
              </a:rPr>
              <a:t>EMA</a:t>
            </a:r>
            <a:endParaRPr lang="en-US" altLang="zh-CN" sz="2800" b="1" dirty="0">
              <a:solidFill>
                <a:srgbClr val="040504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2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876256" y="1954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EMA 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Pipeline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17620"/>
            <a:ext cx="5194750" cy="30963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15075" y="1373131"/>
            <a:ext cx="3096344" cy="258532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reads</a:t>
            </a:r>
            <a:r>
              <a:rPr lang="zh-CN" altLang="en-US" dirty="0" smtClean="0"/>
              <a:t>聚类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Reads</a:t>
            </a:r>
            <a:r>
              <a:rPr lang="zh-CN" altLang="en-US" dirty="0" smtClean="0"/>
              <a:t>间距相近、相同</a:t>
            </a:r>
            <a:r>
              <a:rPr lang="en-US" altLang="zh-CN" dirty="0" smtClean="0"/>
              <a:t>barcode</a:t>
            </a:r>
            <a:br>
              <a:rPr lang="en-US" altLang="zh-CN" dirty="0" smtClean="0"/>
            </a:br>
            <a:r>
              <a:rPr lang="zh-CN" altLang="en-US" dirty="0" smtClean="0"/>
              <a:t>构成</a:t>
            </a:r>
            <a:r>
              <a:rPr lang="en-US" altLang="zh-CN" dirty="0" smtClean="0"/>
              <a:t>candidate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Cloud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如果一个</a:t>
            </a:r>
            <a:r>
              <a:rPr lang="en-US" altLang="zh-CN" dirty="0" smtClean="0"/>
              <a:t>read</a:t>
            </a:r>
            <a:br>
              <a:rPr lang="en-US" altLang="zh-CN" dirty="0" smtClean="0"/>
            </a:br>
            <a:r>
              <a:rPr lang="zh-CN" altLang="en-US" dirty="0" smtClean="0"/>
              <a:t>可以比对到多个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则将两个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连接（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1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0722"/>
            <a:ext cx="5832648" cy="21012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6256" y="1954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EMA 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Pipeline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6781" y="2067694"/>
            <a:ext cx="3006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/>
              <a:t>read</a:t>
            </a:r>
            <a:r>
              <a:rPr lang="zh-CN" altLang="en-US" dirty="0"/>
              <a:t>密度优化算法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决定最优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并计算多比对</a:t>
            </a:r>
            <a:r>
              <a:rPr lang="en-US" altLang="zh-CN" dirty="0" smtClean="0"/>
              <a:t>read</a:t>
            </a:r>
            <a:br>
              <a:rPr lang="en-US" altLang="zh-CN" dirty="0" smtClean="0"/>
            </a:br>
            <a:r>
              <a:rPr lang="zh-CN" altLang="en-US" dirty="0" smtClean="0"/>
              <a:t>分别的比对概率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1292" y="4227934"/>
            <a:ext cx="774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总结：用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LFR</a:t>
            </a:r>
            <a:r>
              <a:rPr lang="zh-CN" altLang="en-US" dirty="0" smtClean="0"/>
              <a:t>，计算多比对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比对到对应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可能性，选出最优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96336" y="195486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Pipline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91995" y="2057050"/>
            <a:ext cx="1080120" cy="613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stLFR</a:t>
            </a:r>
            <a:endParaRPr lang="en-US" altLang="zh-CN" dirty="0" smtClean="0"/>
          </a:p>
          <a:p>
            <a:pPr algn="ctr"/>
            <a:r>
              <a:rPr lang="en-US" altLang="zh-CN" dirty="0"/>
              <a:t>data</a:t>
            </a:r>
            <a:endParaRPr lang="en-US" altLang="zh-CN" dirty="0" smtClean="0"/>
          </a:p>
        </p:txBody>
      </p:sp>
      <p:cxnSp>
        <p:nvCxnSpPr>
          <p:cNvPr id="16" name="直接箭头连接符 15"/>
          <p:cNvCxnSpPr>
            <a:stCxn id="15" idx="3"/>
            <a:endCxn id="20" idx="1"/>
          </p:cNvCxnSpPr>
          <p:nvPr/>
        </p:nvCxnSpPr>
        <p:spPr>
          <a:xfrm flipV="1">
            <a:off x="2772115" y="2363867"/>
            <a:ext cx="1799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14478" y="198760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stLFR_to_ema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1995685"/>
            <a:ext cx="1379641" cy="73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interleaved</a:t>
            </a:r>
          </a:p>
          <a:p>
            <a:pPr algn="ctr"/>
            <a:r>
              <a:rPr lang="en-US" altLang="zh-CN" dirty="0"/>
              <a:t>data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365696" y="910865"/>
            <a:ext cx="173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stLFRread1.fastq</a:t>
            </a:r>
          </a:p>
          <a:p>
            <a:pPr algn="ctr"/>
            <a:r>
              <a:rPr lang="en-US" altLang="zh-CN" dirty="0" smtClean="0"/>
              <a:t>stLFRread2.fastq</a:t>
            </a:r>
          </a:p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eference.fasta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2"/>
            <a:endCxn id="15" idx="0"/>
          </p:cNvCxnSpPr>
          <p:nvPr/>
        </p:nvCxnSpPr>
        <p:spPr>
          <a:xfrm>
            <a:off x="2232055" y="1834195"/>
            <a:ext cx="0" cy="22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7544" y="12431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1199" y="217920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0178" y="365187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0" idx="3"/>
            <a:endCxn id="37" idx="1"/>
          </p:cNvCxnSpPr>
          <p:nvPr/>
        </p:nvCxnSpPr>
        <p:spPr>
          <a:xfrm flipV="1">
            <a:off x="5951641" y="2363866"/>
            <a:ext cx="822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773903" y="1995684"/>
            <a:ext cx="1379641" cy="73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065254" y="20602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ema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7" idx="2"/>
            <a:endCxn id="46" idx="0"/>
          </p:cNvCxnSpPr>
          <p:nvPr/>
        </p:nvCxnSpPr>
        <p:spPr>
          <a:xfrm>
            <a:off x="3672057" y="2356935"/>
            <a:ext cx="477" cy="1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795114" y="3513370"/>
            <a:ext cx="1754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interleaved.fastq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hitelist.txt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esult.log</a:t>
            </a:r>
            <a:endParaRPr lang="en-US" altLang="zh-CN" dirty="0"/>
          </a:p>
        </p:txBody>
      </p:sp>
      <p:cxnSp>
        <p:nvCxnSpPr>
          <p:cNvPr id="49" name="直接箭头连接符 48"/>
          <p:cNvCxnSpPr>
            <a:stCxn id="37" idx="2"/>
            <a:endCxn id="50" idx="0"/>
          </p:cNvCxnSpPr>
          <p:nvPr/>
        </p:nvCxnSpPr>
        <p:spPr>
          <a:xfrm flipH="1">
            <a:off x="7463723" y="2732047"/>
            <a:ext cx="1" cy="91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82900" y="3651870"/>
            <a:ext cx="1561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ema_final.sam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*.log</a:t>
            </a:r>
            <a:endParaRPr lang="en-US" altLang="zh-CN" dirty="0"/>
          </a:p>
        </p:txBody>
      </p:sp>
      <p:cxnSp>
        <p:nvCxnSpPr>
          <p:cNvPr id="56" name="肘形连接符 55"/>
          <p:cNvCxnSpPr>
            <a:stCxn id="46" idx="3"/>
            <a:endCxn id="41" idx="2"/>
          </p:cNvCxnSpPr>
          <p:nvPr/>
        </p:nvCxnSpPr>
        <p:spPr>
          <a:xfrm flipV="1">
            <a:off x="4549953" y="2429609"/>
            <a:ext cx="1812819" cy="1545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96136" y="219425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EMA Software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Pipline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91995" y="2057050"/>
            <a:ext cx="1080120" cy="613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</a:t>
            </a:r>
          </a:p>
          <a:p>
            <a:pPr algn="ctr"/>
            <a:r>
              <a:rPr lang="en-US" altLang="zh-CN" dirty="0" smtClean="0"/>
              <a:t>count</a:t>
            </a:r>
          </a:p>
        </p:txBody>
      </p:sp>
      <p:cxnSp>
        <p:nvCxnSpPr>
          <p:cNvPr id="16" name="直接箭头连接符 15"/>
          <p:cNvCxnSpPr>
            <a:stCxn id="15" idx="3"/>
            <a:endCxn id="20" idx="1"/>
          </p:cNvCxnSpPr>
          <p:nvPr/>
        </p:nvCxnSpPr>
        <p:spPr>
          <a:xfrm>
            <a:off x="2772115" y="2363868"/>
            <a:ext cx="362729" cy="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134844" y="2063594"/>
            <a:ext cx="1137442" cy="60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</a:t>
            </a:r>
          </a:p>
          <a:p>
            <a:pPr algn="ctr"/>
            <a:r>
              <a:rPr lang="en-US" altLang="zh-CN" dirty="0" err="1"/>
              <a:t>preproc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354635" y="1076436"/>
            <a:ext cx="175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interleaved.fastq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whitelist.txt</a:t>
            </a:r>
            <a:endParaRPr lang="en-US" altLang="zh-CN" dirty="0"/>
          </a:p>
        </p:txBody>
      </p:sp>
      <p:cxnSp>
        <p:nvCxnSpPr>
          <p:cNvPr id="28" name="直接箭头连接符 27"/>
          <p:cNvCxnSpPr>
            <a:stCxn id="26" idx="2"/>
            <a:endCxn id="15" idx="0"/>
          </p:cNvCxnSpPr>
          <p:nvPr/>
        </p:nvCxnSpPr>
        <p:spPr>
          <a:xfrm>
            <a:off x="2232055" y="1722767"/>
            <a:ext cx="0" cy="33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7544" y="12431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1199" y="217920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0178" y="365187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5" idx="2"/>
            <a:endCxn id="34" idx="0"/>
          </p:cNvCxnSpPr>
          <p:nvPr/>
        </p:nvCxnSpPr>
        <p:spPr>
          <a:xfrm flipH="1">
            <a:off x="2232054" y="2670686"/>
            <a:ext cx="1" cy="8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45024" y="3513370"/>
            <a:ext cx="77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fcnt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*.</a:t>
            </a:r>
            <a:r>
              <a:rPr lang="en-US" altLang="zh-CN" dirty="0" err="1" smtClean="0"/>
              <a:t>ncnt</a:t>
            </a:r>
            <a:endParaRPr lang="en-US" altLang="zh-CN" dirty="0" smtClean="0"/>
          </a:p>
        </p:txBody>
      </p:sp>
      <p:cxnSp>
        <p:nvCxnSpPr>
          <p:cNvPr id="40" name="直接箭头连接符 39"/>
          <p:cNvCxnSpPr>
            <a:stCxn id="20" idx="3"/>
            <a:endCxn id="42" idx="1"/>
          </p:cNvCxnSpPr>
          <p:nvPr/>
        </p:nvCxnSpPr>
        <p:spPr>
          <a:xfrm>
            <a:off x="4272286" y="2367140"/>
            <a:ext cx="362729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35015" y="2064601"/>
            <a:ext cx="1137442" cy="60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</a:t>
            </a:r>
          </a:p>
          <a:p>
            <a:pPr algn="ctr"/>
            <a:r>
              <a:rPr lang="en-US" altLang="zh-CN" dirty="0"/>
              <a:t>align</a:t>
            </a:r>
            <a:endParaRPr lang="en-US" altLang="zh-CN" dirty="0" smtClean="0"/>
          </a:p>
        </p:txBody>
      </p:sp>
      <p:cxnSp>
        <p:nvCxnSpPr>
          <p:cNvPr id="47" name="直接箭头连接符 46"/>
          <p:cNvCxnSpPr>
            <a:endCxn id="48" idx="1"/>
          </p:cNvCxnSpPr>
          <p:nvPr/>
        </p:nvCxnSpPr>
        <p:spPr>
          <a:xfrm flipV="1">
            <a:off x="5679459" y="2367140"/>
            <a:ext cx="455727" cy="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135186" y="2063594"/>
            <a:ext cx="1317134" cy="60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sambamba</a:t>
            </a:r>
            <a:endParaRPr lang="en-US" altLang="zh-CN" dirty="0" smtClean="0"/>
          </a:p>
        </p:txBody>
      </p:sp>
      <p:cxnSp>
        <p:nvCxnSpPr>
          <p:cNvPr id="44" name="直接箭头连接符 43"/>
          <p:cNvCxnSpPr>
            <a:stCxn id="20" idx="2"/>
            <a:endCxn id="52" idx="0"/>
          </p:cNvCxnSpPr>
          <p:nvPr/>
        </p:nvCxnSpPr>
        <p:spPr>
          <a:xfrm>
            <a:off x="3703565" y="2670686"/>
            <a:ext cx="0" cy="84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982213" y="3513368"/>
            <a:ext cx="144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ema_preproc</a:t>
            </a:r>
            <a:endParaRPr lang="en-US" altLang="zh-CN" dirty="0" smtClean="0"/>
          </a:p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ma-000-bin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569938" y="3683858"/>
            <a:ext cx="18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ma-000-bin.bam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434376" y="368385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ema_final.bam</a:t>
            </a:r>
            <a:endParaRPr lang="en-US" altLang="zh-CN" dirty="0" smtClean="0"/>
          </a:p>
        </p:txBody>
      </p:sp>
      <p:cxnSp>
        <p:nvCxnSpPr>
          <p:cNvPr id="57" name="直接箭头连接符 56"/>
          <p:cNvCxnSpPr>
            <a:stCxn id="42" idx="2"/>
          </p:cNvCxnSpPr>
          <p:nvPr/>
        </p:nvCxnSpPr>
        <p:spPr>
          <a:xfrm>
            <a:off x="5203736" y="2671693"/>
            <a:ext cx="0" cy="84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</p:cNvCxnSpPr>
          <p:nvPr/>
        </p:nvCxnSpPr>
        <p:spPr>
          <a:xfrm flipH="1">
            <a:off x="6789266" y="2670686"/>
            <a:ext cx="4487" cy="90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56176" y="1954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EMA——raw data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43558"/>
            <a:ext cx="5400600" cy="36622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750354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Input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8184" y="1140589"/>
            <a:ext cx="22717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Interleaved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ID Split(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\space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 Black" panose="020B0A040201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1:N:0:0        3:N:0:0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Same barcode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Same well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whitelist</a:t>
            </a:r>
          </a:p>
        </p:txBody>
      </p:sp>
    </p:spTree>
    <p:extLst>
      <p:ext uri="{BB962C8B-B14F-4D97-AF65-F5344CB8AC3E}">
        <p14:creationId xmlns:p14="http://schemas.microsoft.com/office/powerpoint/2010/main" val="26134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64288" y="195486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Alignment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253" y="1707654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Input: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830279" y="2427734"/>
            <a:ext cx="104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Process: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53073" y="3147814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Output: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987824" y="2427734"/>
            <a:ext cx="476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lignment tools(bowtie2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bwa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rfa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ema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987824" y="3147814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*.</a:t>
            </a:r>
            <a:r>
              <a:rPr lang="en-US" altLang="zh-CN" sz="2000" dirty="0" err="1" smtClean="0"/>
              <a:t>sam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34136" y="314781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*.bam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3794455" y="3347869"/>
            <a:ext cx="1339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2021" y="3349623"/>
            <a:ext cx="137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Binary type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987824" y="1707654"/>
            <a:ext cx="2044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</a:t>
            </a:r>
            <a:r>
              <a:rPr lang="en-US" altLang="zh-CN" sz="2000" dirty="0" smtClean="0"/>
              <a:t>eference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query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78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4896" y="203655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stLFR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——clean data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9" y="1397038"/>
            <a:ext cx="5604767" cy="2664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376880" y="1657440"/>
              <a:ext cx="223920" cy="17337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7520" y="1648080"/>
                <a:ext cx="242640" cy="1752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6948264" y="89640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Input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7976" y="1358566"/>
            <a:ext cx="23626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separated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ID Split(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\t</a:t>
            </a:r>
            <a:r>
              <a:rPr lang="zh-CN" altLang="en-US" dirty="0" smtClean="0"/>
              <a:t>’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/1</a:t>
            </a:r>
            <a:r>
              <a:rPr lang="en-US" altLang="zh-CN" dirty="0"/>
              <a:t>	</a:t>
            </a:r>
            <a:r>
              <a:rPr lang="en-US" altLang="zh-CN" dirty="0" smtClean="0"/>
              <a:t>/2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same#	      same well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No barcode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8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12160" y="195486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stLFR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——clean data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91630"/>
            <a:ext cx="5516516" cy="2592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129200" y="1704960"/>
              <a:ext cx="205200" cy="16862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9840" y="1695600"/>
                <a:ext cx="223920" cy="1704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6948264" y="89640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Input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7976" y="1358566"/>
            <a:ext cx="23626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separated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ID Split(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\t</a:t>
            </a:r>
            <a:r>
              <a:rPr lang="zh-CN" altLang="en-US" dirty="0" smtClean="0"/>
              <a:t>’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/1</a:t>
            </a:r>
            <a:r>
              <a:rPr lang="en-US" altLang="zh-CN" dirty="0"/>
              <a:t>	</a:t>
            </a:r>
            <a:r>
              <a:rPr lang="en-US" altLang="zh-CN" dirty="0" smtClean="0"/>
              <a:t>/2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same#	      same well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No barcode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9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56176" y="195486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EMA——whitelist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703388"/>
            <a:ext cx="2124075" cy="2524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46141" y="1275606"/>
            <a:ext cx="489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10x data:</a:t>
            </a:r>
          </a:p>
          <a:p>
            <a:r>
              <a:rPr lang="en-US" altLang="zh-CN" dirty="0" smtClean="0"/>
              <a:t>151bp Read1= 128 read + 16 barcode + 7 addition</a:t>
            </a:r>
          </a:p>
          <a:p>
            <a:r>
              <a:rPr lang="en-US" altLang="zh-CN" dirty="0" smtClean="0"/>
              <a:t>151bp </a:t>
            </a:r>
            <a:r>
              <a:rPr lang="en-US" altLang="zh-CN" dirty="0"/>
              <a:t>R</a:t>
            </a:r>
            <a:r>
              <a:rPr lang="en-US" altLang="zh-CN" dirty="0" smtClean="0"/>
              <a:t>ead2= 151 read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838" y="973224"/>
            <a:ext cx="23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Whitelist:16bp barcode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6141" y="2198936"/>
            <a:ext cx="2468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stLFR</a:t>
            </a:r>
            <a:r>
              <a:rPr lang="en-US" altLang="zh-CN" dirty="0" smtClean="0"/>
              <a:t> data:</a:t>
            </a:r>
          </a:p>
          <a:p>
            <a:r>
              <a:rPr lang="en-US" altLang="zh-CN" dirty="0" smtClean="0"/>
              <a:t>100bp Read1= 100 read </a:t>
            </a:r>
          </a:p>
          <a:p>
            <a:r>
              <a:rPr lang="en-US" altLang="zh-CN" dirty="0" smtClean="0"/>
              <a:t>100bp Read2= 100 read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46141" y="3363838"/>
            <a:ext cx="485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stLFR_to_ema</a:t>
            </a:r>
            <a:r>
              <a:rPr lang="en-US" altLang="zh-CN" dirty="0" smtClean="0"/>
              <a:t> data:</a:t>
            </a:r>
          </a:p>
          <a:p>
            <a:r>
              <a:rPr lang="en-US" altLang="zh-CN" dirty="0" smtClean="0"/>
              <a:t>123bp Read1= 100 read </a:t>
            </a:r>
            <a:r>
              <a:rPr lang="en-US" altLang="zh-CN" smtClean="0"/>
              <a:t>+ 16 barcode </a:t>
            </a:r>
            <a:r>
              <a:rPr lang="en-US" altLang="zh-CN" dirty="0" smtClean="0"/>
              <a:t>+ 7 addition</a:t>
            </a:r>
          </a:p>
          <a:p>
            <a:r>
              <a:rPr lang="en-US" altLang="zh-CN" dirty="0" smtClean="0"/>
              <a:t>100bp Read2= 100 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609153" y="203655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stLFR_to_EMA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916" y="1299061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Input:	</a:t>
            </a:r>
            <a:r>
              <a:rPr lang="en-US" altLang="zh-CN" dirty="0" err="1" smtClean="0"/>
              <a:t>stLFR</a:t>
            </a:r>
            <a:r>
              <a:rPr lang="en-US" altLang="zh-CN" dirty="0" smtClean="0"/>
              <a:t> clean data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24" y="2344987"/>
            <a:ext cx="580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Process:	</a:t>
            </a:r>
            <a:r>
              <a:rPr lang="zh-CN" altLang="en-US" dirty="0" smtClean="0"/>
              <a:t>交叉、改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、加</a:t>
            </a:r>
            <a:r>
              <a:rPr lang="en-US" altLang="zh-CN" dirty="0" smtClean="0"/>
              <a:t>16bp barcode</a:t>
            </a:r>
            <a:r>
              <a:rPr lang="zh-CN" altLang="en-US" dirty="0" smtClean="0"/>
              <a:t>、加</a:t>
            </a:r>
            <a:r>
              <a:rPr lang="en-US" altLang="zh-CN" dirty="0" smtClean="0"/>
              <a:t>7bp addition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1916" y="3228795"/>
            <a:ext cx="2734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Output:	interleaved data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           whitelist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65" y="1117340"/>
            <a:ext cx="5130933" cy="8077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65" y="3102073"/>
            <a:ext cx="4913620" cy="7974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03165" y="4059792"/>
            <a:ext cx="227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AAAAAAAAAAAAAAAT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7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92280" y="19548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EMA_result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58"/>
            <a:ext cx="9144000" cy="40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3A2865A-5A96-8344-9BC4-23BB16CB6ADE}"/>
              </a:ext>
            </a:extLst>
          </p:cNvPr>
          <p:cNvSpPr/>
          <p:nvPr/>
        </p:nvSpPr>
        <p:spPr>
          <a:xfrm>
            <a:off x="6127205" y="2110085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>
              <a:defRPr/>
            </a:pPr>
            <a:r>
              <a:rPr kumimoji="1" lang="en-US" altLang="zh-CN" sz="5400" dirty="0" smtClean="0">
                <a:solidFill>
                  <a:srgbClr val="424242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5400" dirty="0">
              <a:solidFill>
                <a:srgbClr val="040504"/>
              </a:solidFill>
              <a:latin typeface="Impact" panose="020B080603090205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B5A0A-8A37-DF46-A72E-7BD20347B632}"/>
              </a:ext>
            </a:extLst>
          </p:cNvPr>
          <p:cNvSpPr txBox="1"/>
          <p:nvPr/>
        </p:nvSpPr>
        <p:spPr>
          <a:xfrm>
            <a:off x="4966918" y="2859782"/>
            <a:ext cx="3223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14350">
              <a:lnSpc>
                <a:spcPct val="200000"/>
              </a:lnSpc>
              <a:defRPr/>
            </a:pPr>
            <a:r>
              <a:rPr lang="en-US" altLang="zh-CN" sz="2800" b="1" dirty="0" smtClean="0">
                <a:solidFill>
                  <a:srgbClr val="040504"/>
                </a:solidFill>
                <a:latin typeface="+mj-lt"/>
                <a:ea typeface="微软雅黑" panose="020B0503020204020204" pitchFamily="34" charset="-122"/>
              </a:rPr>
              <a:t>Result and Discussion</a:t>
            </a:r>
            <a:endParaRPr lang="en-US" altLang="zh-CN" sz="2800" b="1" dirty="0">
              <a:solidFill>
                <a:srgbClr val="040504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3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72200" y="19548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U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sing new tools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5" y="1278079"/>
            <a:ext cx="1584176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paper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771799" y="1278079"/>
            <a:ext cx="1584176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</a:p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ample data</a:t>
            </a:r>
          </a:p>
          <a:p>
            <a:pPr algn="ctr"/>
            <a:r>
              <a:rPr lang="en-US" altLang="zh-CN" dirty="0" smtClean="0"/>
              <a:t>test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2"/>
            <a:endCxn id="12" idx="0"/>
          </p:cNvCxnSpPr>
          <p:nvPr/>
        </p:nvCxnSpPr>
        <p:spPr>
          <a:xfrm>
            <a:off x="1547663" y="2178079"/>
            <a:ext cx="0" cy="22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2941" y="2398117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oftware</a:t>
            </a:r>
          </a:p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788023" y="1278079"/>
            <a:ext cx="1584176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ser</a:t>
            </a:r>
          </a:p>
          <a:p>
            <a:pPr algn="ctr"/>
            <a:r>
              <a:rPr lang="en-US" altLang="zh-CN" dirty="0" smtClean="0"/>
              <a:t>sample data test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804247" y="1278079"/>
            <a:ext cx="1584176" cy="9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ser</a:t>
            </a:r>
          </a:p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  <a:p>
            <a:pPr algn="ctr"/>
            <a:r>
              <a:rPr lang="en-US" altLang="zh-CN" dirty="0" smtClean="0"/>
              <a:t>test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2"/>
            <a:endCxn id="20" idx="0"/>
          </p:cNvCxnSpPr>
          <p:nvPr/>
        </p:nvCxnSpPr>
        <p:spPr>
          <a:xfrm flipH="1">
            <a:off x="1537244" y="3044448"/>
            <a:ext cx="10419" cy="22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0939" y="3266259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feature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21174" y="3266259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ser data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49847" y="3266259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eatured data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3"/>
            <a:endCxn id="24" idx="1"/>
          </p:cNvCxnSpPr>
          <p:nvPr/>
        </p:nvCxnSpPr>
        <p:spPr>
          <a:xfrm>
            <a:off x="4080951" y="3450925"/>
            <a:ext cx="76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3"/>
            <a:endCxn id="10" idx="1"/>
          </p:cNvCxnSpPr>
          <p:nvPr/>
        </p:nvCxnSpPr>
        <p:spPr>
          <a:xfrm>
            <a:off x="2339751" y="172807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3"/>
            <a:endCxn id="16" idx="1"/>
          </p:cNvCxnSpPr>
          <p:nvPr/>
        </p:nvCxnSpPr>
        <p:spPr>
          <a:xfrm>
            <a:off x="4355975" y="172807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17" idx="1"/>
          </p:cNvCxnSpPr>
          <p:nvPr/>
        </p:nvCxnSpPr>
        <p:spPr>
          <a:xfrm>
            <a:off x="6372199" y="172807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4" idx="3"/>
            <a:endCxn id="17" idx="2"/>
          </p:cNvCxnSpPr>
          <p:nvPr/>
        </p:nvCxnSpPr>
        <p:spPr>
          <a:xfrm flipV="1">
            <a:off x="6304284" y="2178079"/>
            <a:ext cx="1292051" cy="1272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0"/>
            <a:endCxn id="61" idx="2"/>
          </p:cNvCxnSpPr>
          <p:nvPr/>
        </p:nvCxnSpPr>
        <p:spPr>
          <a:xfrm flipH="1" flipV="1">
            <a:off x="5577065" y="2900704"/>
            <a:ext cx="1" cy="3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485965" y="2531372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ample featured data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1" idx="0"/>
            <a:endCxn id="16" idx="2"/>
          </p:cNvCxnSpPr>
          <p:nvPr/>
        </p:nvCxnSpPr>
        <p:spPr>
          <a:xfrm flipV="1">
            <a:off x="5577065" y="2178079"/>
            <a:ext cx="3046" cy="3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3"/>
            <a:endCxn id="71" idx="1"/>
          </p:cNvCxnSpPr>
          <p:nvPr/>
        </p:nvCxnSpPr>
        <p:spPr>
          <a:xfrm flipV="1">
            <a:off x="2052385" y="2716038"/>
            <a:ext cx="849265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901650" y="253137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ample 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1" idx="0"/>
            <a:endCxn id="10" idx="2"/>
          </p:cNvCxnSpPr>
          <p:nvPr/>
        </p:nvCxnSpPr>
        <p:spPr>
          <a:xfrm flipH="1" flipV="1">
            <a:off x="3563887" y="2178079"/>
            <a:ext cx="1503" cy="3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984946" y="4077152"/>
            <a:ext cx="11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 </a:t>
            </a:r>
          </a:p>
          <a:p>
            <a:pPr algn="ctr"/>
            <a:r>
              <a:rPr lang="en-US" altLang="zh-CN" dirty="0" smtClean="0"/>
              <a:t>workflow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872802" y="4077152"/>
            <a:ext cx="140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</a:t>
            </a:r>
          </a:p>
          <a:p>
            <a:pPr algn="ctr"/>
            <a:r>
              <a:rPr lang="en-US" altLang="zh-CN" dirty="0" smtClean="0"/>
              <a:t>compatibility</a:t>
            </a:r>
            <a:endParaRPr lang="zh-CN" altLang="en-US" dirty="0"/>
          </a:p>
        </p:txBody>
      </p:sp>
      <p:cxnSp>
        <p:nvCxnSpPr>
          <p:cNvPr id="93" name="肘形连接符 92"/>
          <p:cNvCxnSpPr>
            <a:stCxn id="20" idx="2"/>
          </p:cNvCxnSpPr>
          <p:nvPr/>
        </p:nvCxnSpPr>
        <p:spPr>
          <a:xfrm rot="16200000" flipH="1">
            <a:off x="2998881" y="2173953"/>
            <a:ext cx="12700" cy="29232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37006" y="4077152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get</a:t>
            </a:r>
          </a:p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4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00790"/>
            <a:ext cx="5670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Command: </a:t>
            </a:r>
          </a:p>
          <a:p>
            <a:r>
              <a:rPr lang="zh-CN" altLang="en-US" sz="1400" dirty="0" smtClean="0"/>
              <a:t>awk </a:t>
            </a:r>
            <a:r>
              <a:rPr lang="zh-CN" altLang="en-US" sz="1400" dirty="0"/>
              <a:t>'{sum[$1]+=1}END{for(i in sum</a:t>
            </a:r>
            <a:r>
              <a:rPr lang="zh-CN" altLang="en-US" sz="1400" dirty="0" smtClean="0"/>
              <a:t>)</a:t>
            </a:r>
            <a:endParaRPr lang="en-US" altLang="zh-CN" sz="1400" dirty="0" smtClean="0"/>
          </a:p>
          <a:p>
            <a:r>
              <a:rPr lang="zh-CN" altLang="en-US" sz="1400" dirty="0">
                <a:solidFill>
                  <a:srgbClr val="FF0000"/>
                </a:solidFill>
              </a:rPr>
              <a:t>if(sum[i]&gt;</a:t>
            </a:r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)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r>
              <a:rPr lang="zh-CN" altLang="en-US" sz="1400" dirty="0" smtClean="0"/>
              <a:t>print </a:t>
            </a:r>
            <a:r>
              <a:rPr lang="zh-CN" altLang="en-US" sz="1400" dirty="0"/>
              <a:t>i"\t"sum[i]}' bwa-mem-aln-pe.sam | tee bwa.mul</a:t>
            </a:r>
          </a:p>
        </p:txBody>
      </p:sp>
      <p:sp>
        <p:nvSpPr>
          <p:cNvPr id="5" name="矩形 4"/>
          <p:cNvSpPr/>
          <p:nvPr/>
        </p:nvSpPr>
        <p:spPr>
          <a:xfrm>
            <a:off x="5796136" y="195486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BWA_multi_alignment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0571" r="885" b="48183"/>
          <a:stretch/>
        </p:blipFill>
        <p:spPr>
          <a:xfrm>
            <a:off x="539552" y="2211710"/>
            <a:ext cx="4032448" cy="15045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5696" y="17612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ID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1673" y="1759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频次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536" y="3880644"/>
            <a:ext cx="383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统计每种</a:t>
            </a:r>
            <a:r>
              <a:rPr lang="en-US" altLang="zh-CN" sz="1600" dirty="0" smtClean="0"/>
              <a:t>read ID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BWA.sam</a:t>
            </a:r>
            <a:r>
              <a:rPr lang="zh-CN" altLang="en-US" sz="1600" dirty="0" smtClean="0"/>
              <a:t>中出现的频次</a:t>
            </a:r>
            <a:endParaRPr lang="en-US" altLang="zh-CN" sz="1600" dirty="0" smtClean="0"/>
          </a:p>
          <a:p>
            <a:r>
              <a:rPr lang="zh-CN" altLang="en-US" sz="1600" dirty="0"/>
              <a:t>可以</a:t>
            </a:r>
            <a:r>
              <a:rPr lang="zh-CN" altLang="en-US" sz="1600" dirty="0" smtClean="0"/>
              <a:t>通过添加红色部分筛选出现的频次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816652" y="908512"/>
            <a:ext cx="4032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Command: </a:t>
            </a:r>
          </a:p>
          <a:p>
            <a:r>
              <a:rPr lang="zh-CN" altLang="en-US" sz="1400" dirty="0" smtClean="0"/>
              <a:t>awk ‘{</a:t>
            </a:r>
            <a:r>
              <a:rPr lang="zh-CN" altLang="en-US" sz="1400" dirty="0"/>
              <a:t>sum</a:t>
            </a:r>
            <a:r>
              <a:rPr lang="zh-CN" altLang="en-US" sz="1400" dirty="0" smtClean="0"/>
              <a:t>[$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]+=</a:t>
            </a:r>
            <a:r>
              <a:rPr lang="zh-CN" altLang="en-US" sz="1400" dirty="0"/>
              <a:t>1}</a:t>
            </a:r>
            <a:r>
              <a:rPr lang="zh-CN" altLang="en-US" sz="1400" dirty="0" smtClean="0"/>
              <a:t>END{</a:t>
            </a:r>
            <a:r>
              <a:rPr lang="zh-CN" altLang="en-US" sz="1400" dirty="0"/>
              <a:t>for(i in sum) </a:t>
            </a:r>
            <a:r>
              <a:rPr lang="zh-CN" altLang="en-US" sz="1400" dirty="0" smtClean="0"/>
              <a:t>print i“\t”sum</a:t>
            </a:r>
            <a:r>
              <a:rPr lang="zh-CN" altLang="en-US" sz="1400" dirty="0"/>
              <a:t>[i</a:t>
            </a:r>
            <a:r>
              <a:rPr lang="zh-CN" altLang="en-US" sz="1400" dirty="0" smtClean="0"/>
              <a:t>]}’ </a:t>
            </a:r>
            <a:r>
              <a:rPr lang="en-US" altLang="zh-CN" sz="1400" dirty="0" err="1" smtClean="0"/>
              <a:t>bwa.mul</a:t>
            </a:r>
            <a:r>
              <a:rPr lang="zh-CN" altLang="en-US" sz="1400" dirty="0" smtClean="0"/>
              <a:t> | </a:t>
            </a:r>
            <a:r>
              <a:rPr lang="zh-CN" altLang="en-US" sz="1400" dirty="0"/>
              <a:t>tee </a:t>
            </a:r>
            <a:r>
              <a:rPr lang="en-US" altLang="zh-CN" sz="1400" dirty="0" smtClean="0"/>
              <a:t>mulcount.txt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4140" y="1952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频次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29987" y="1952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次数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2056" y="3716219"/>
            <a:ext cx="4521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统计每种频次出现的次数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频次为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最多，即</a:t>
            </a:r>
            <a:r>
              <a:rPr lang="en-US" altLang="zh-CN" sz="1600" dirty="0" err="1" smtClean="0"/>
              <a:t>sam</a:t>
            </a:r>
            <a:r>
              <a:rPr lang="zh-CN" altLang="en-US" sz="1600" dirty="0" smtClean="0"/>
              <a:t>中只含</a:t>
            </a:r>
            <a:r>
              <a:rPr lang="en-US" altLang="zh-CN" sz="1600" dirty="0" smtClean="0"/>
              <a:t>read1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read2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频次</a:t>
            </a:r>
            <a:r>
              <a:rPr lang="en-US" altLang="zh-CN" sz="1600" dirty="0" smtClean="0"/>
              <a:t>&gt;2</a:t>
            </a:r>
            <a:r>
              <a:rPr lang="zh-CN" altLang="en-US" sz="1600" dirty="0" smtClean="0"/>
              <a:t>说明</a:t>
            </a:r>
            <a:r>
              <a:rPr lang="en-US" altLang="zh-CN" sz="1600" dirty="0" smtClean="0"/>
              <a:t>read1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read2</a:t>
            </a:r>
            <a:r>
              <a:rPr lang="zh-CN" altLang="en-US" sz="1600" dirty="0" smtClean="0"/>
              <a:t>含有补充比对（</a:t>
            </a:r>
            <a:r>
              <a:rPr lang="en-US" altLang="zh-CN" sz="1600" dirty="0" smtClean="0"/>
              <a:t>SA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39" y="2395817"/>
            <a:ext cx="1508805" cy="2426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33417" y="1615589"/>
            <a:ext cx="49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1"/>
                </a:solidFill>
              </a:rPr>
              <a:t>bwa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29049" y="161558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1"/>
                </a:solidFill>
              </a:rPr>
              <a:t>ema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64021" y="1952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频次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032965" y="1949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次数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65" y="2255519"/>
            <a:ext cx="1888871" cy="14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8435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Command: 	</a:t>
            </a:r>
            <a:r>
              <a:rPr lang="zh-CN" altLang="en-US" dirty="0" smtClean="0"/>
              <a:t>grep </a:t>
            </a:r>
            <a:r>
              <a:rPr lang="zh-CN" altLang="en-US" dirty="0"/>
              <a:t>-C 2 'CL100050450L1C001R019_521609#632_1265_1066' --color bwa-mem-aln-pe.sam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678"/>
            <a:ext cx="9145016" cy="23540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96136" y="195486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BWA_multi_alignment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5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7340"/>
            <a:ext cx="9143999" cy="23683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96136" y="195486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BWA_multi_alignment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8435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Command: 	</a:t>
            </a:r>
            <a:r>
              <a:rPr lang="zh-CN" altLang="en-US" dirty="0" smtClean="0"/>
              <a:t>grep </a:t>
            </a:r>
            <a:r>
              <a:rPr lang="zh-CN" altLang="en-US" dirty="0"/>
              <a:t>-C 2 'CL100050450L1C001R019_521609#632_1265_1066' --color bwa-mem-aln-pe.sam</a:t>
            </a:r>
          </a:p>
        </p:txBody>
      </p:sp>
    </p:spTree>
    <p:extLst>
      <p:ext uri="{BB962C8B-B14F-4D97-AF65-F5344CB8AC3E}">
        <p14:creationId xmlns:p14="http://schemas.microsoft.com/office/powerpoint/2010/main" val="12340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380312" y="267494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 File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" y="1109361"/>
            <a:ext cx="8992783" cy="29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" y="3363838"/>
            <a:ext cx="9144000" cy="1158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686"/>
            <a:ext cx="9144000" cy="1104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328" y="195486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Analysis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940309"/>
            <a:ext cx="3220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bwa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ema</a:t>
            </a:r>
            <a:r>
              <a:rPr lang="zh-CN" altLang="en-US" dirty="0" smtClean="0"/>
              <a:t>产生的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 smtClean="0"/>
              <a:t>提取相同</a:t>
            </a:r>
            <a:r>
              <a:rPr lang="en-US" altLang="zh-CN" dirty="0" smtClean="0"/>
              <a:t>read ID</a:t>
            </a:r>
            <a:endParaRPr lang="en-US" altLang="zh-CN" dirty="0"/>
          </a:p>
          <a:p>
            <a:r>
              <a:rPr lang="zh-CN" altLang="en-US" dirty="0" smtClean="0"/>
              <a:t>根据比对位置进行分析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07904" y="729333"/>
            <a:ext cx="4969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Match:</a:t>
            </a:r>
            <a:r>
              <a:rPr lang="en-US" altLang="zh-CN" dirty="0"/>
              <a:t> </a:t>
            </a:r>
            <a:r>
              <a:rPr lang="en-US" altLang="zh-CN" dirty="0" err="1" smtClean="0"/>
              <a:t>bwa</a:t>
            </a:r>
            <a:r>
              <a:rPr lang="zh-CN" altLang="en-US" dirty="0"/>
              <a:t>与</a:t>
            </a:r>
            <a:r>
              <a:rPr lang="en-US" altLang="zh-CN" dirty="0" err="1" smtClean="0"/>
              <a:t>ema</a:t>
            </a:r>
            <a:r>
              <a:rPr lang="zh-CN" altLang="en-US" dirty="0" smtClean="0"/>
              <a:t>比对位置相同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Unmatch:distance_1_10:</a:t>
            </a:r>
            <a:r>
              <a:rPr lang="zh-CN" altLang="en-US" dirty="0" smtClean="0"/>
              <a:t>比对位置相差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	distance_11_100:</a:t>
            </a:r>
            <a:r>
              <a:rPr lang="zh-CN" altLang="en-US" dirty="0"/>
              <a:t>比对位置相差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Nokey:ema</a:t>
            </a:r>
            <a:r>
              <a:rPr lang="zh-CN" altLang="en-US" dirty="0" smtClean="0"/>
              <a:t>中没有此</a:t>
            </a:r>
            <a:r>
              <a:rPr lang="en-US" altLang="zh-CN" dirty="0" err="1" smtClean="0"/>
              <a:t>readID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74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903"/>
            <a:ext cx="9144000" cy="20470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89209" y="2670571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BWA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7944" y="29426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EMA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8652"/>
            <a:ext cx="9144000" cy="19969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24328" y="195486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Analysis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8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781"/>
            <a:ext cx="9144000" cy="25877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70"/>
            <a:ext cx="9144000" cy="21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-2256" b="-2256"/>
          <a:stretch/>
        </p:blipFill>
        <p:spPr>
          <a:xfrm>
            <a:off x="107504" y="857989"/>
            <a:ext cx="10382111" cy="259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3458651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Helvetica Neue"/>
              </a:rPr>
              <a:t>SAM</a:t>
            </a:r>
            <a:r>
              <a:rPr lang="zh-CN" altLang="en-US" dirty="0">
                <a:solidFill>
                  <a:schemeClr val="accent1"/>
                </a:solidFill>
                <a:latin typeface="Helvetica Neue"/>
              </a:rPr>
              <a:t>分为两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部分</a:t>
            </a: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注释</a:t>
            </a:r>
            <a:r>
              <a:rPr lang="zh-CN" altLang="en-US" dirty="0">
                <a:solidFill>
                  <a:schemeClr val="accent1"/>
                </a:solidFill>
                <a:latin typeface="Helvetica Neue"/>
              </a:rPr>
              <a:t>信息（</a:t>
            </a:r>
            <a:r>
              <a:rPr lang="en-US" altLang="zh-CN" dirty="0">
                <a:solidFill>
                  <a:schemeClr val="accent1"/>
                </a:solidFill>
                <a:latin typeface="Helvetica Neue"/>
              </a:rPr>
              <a:t>header section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）</a:t>
            </a: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>,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 可有可无，以</a:t>
            </a:r>
            <a:r>
              <a:rPr lang="en-US" altLang="zh-CN" dirty="0">
                <a:solidFill>
                  <a:schemeClr val="accent1"/>
                </a:solidFill>
                <a:latin typeface="Helvetica Neue"/>
              </a:rPr>
              <a:t>@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开头</a:t>
            </a: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/>
            </a:r>
            <a:br>
              <a:rPr lang="en-US" altLang="zh-CN" dirty="0" smtClean="0">
                <a:solidFill>
                  <a:schemeClr val="accent1"/>
                </a:solidFill>
                <a:latin typeface="Helvetica Neue"/>
              </a:rPr>
            </a:b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>              @</a:t>
            </a:r>
            <a:r>
              <a:rPr lang="en-US" altLang="zh-CN" dirty="0">
                <a:solidFill>
                  <a:schemeClr val="accent1"/>
                </a:solidFill>
                <a:latin typeface="Helvetica Neue"/>
              </a:rPr>
              <a:t>SQ</a:t>
            </a:r>
            <a:r>
              <a:rPr lang="zh-CN" altLang="en-US" dirty="0">
                <a:solidFill>
                  <a:schemeClr val="accent1"/>
                </a:solidFill>
                <a:latin typeface="Helvetica Neue"/>
              </a:rPr>
              <a:t>，参考序列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说明；</a:t>
            </a: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>@PG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，使用的程序说明；</a:t>
            </a:r>
            <a:endParaRPr lang="en-US" altLang="zh-CN" dirty="0" smtClean="0">
              <a:solidFill>
                <a:schemeClr val="accent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比对结果部分（</a:t>
            </a:r>
            <a:r>
              <a:rPr lang="en-US" altLang="zh-CN" dirty="0" smtClean="0">
                <a:solidFill>
                  <a:schemeClr val="accent1"/>
                </a:solidFill>
                <a:latin typeface="Helvetica Neue"/>
              </a:rPr>
              <a:t>alignment section</a:t>
            </a:r>
            <a:r>
              <a:rPr lang="zh-CN" altLang="en-US" dirty="0" smtClean="0">
                <a:solidFill>
                  <a:schemeClr val="accent1"/>
                </a:solidFill>
                <a:latin typeface="Helvetica Neue"/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8304" y="19548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File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5854" y="202994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File——Header Section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4" y="2859782"/>
            <a:ext cx="7318578" cy="9286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5394" y="110509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@SQ	SN:chr19	LN:</a:t>
            </a:r>
            <a:r>
              <a:rPr lang="zh-CN" altLang="en-US" sz="1600" dirty="0" smtClean="0"/>
              <a:t>59128983</a:t>
            </a:r>
            <a:endParaRPr lang="en-US" altLang="zh-CN" sz="1600" dirty="0" smtClean="0"/>
          </a:p>
          <a:p>
            <a:r>
              <a:rPr lang="zh-CN" altLang="en-US" sz="1600" dirty="0" smtClean="0"/>
              <a:t>@</a:t>
            </a:r>
            <a:r>
              <a:rPr lang="zh-CN" altLang="en-US" sz="1600" dirty="0"/>
              <a:t>PG	ID:bwa	PN:bwa	VN:0.7.17-r1194-dirty	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CL</a:t>
            </a:r>
            <a:r>
              <a:rPr lang="zh-CN" altLang="en-US" sz="1600" dirty="0"/>
              <a:t>:./bwa mem /home/guolidong/data/chr19/chr19.fa /home/guolidong/data/chr19/chr19_reads1.clean.fastq /home/guolidong/data/chr19/chr19_reads2.clean.fastq</a:t>
            </a:r>
          </a:p>
        </p:txBody>
      </p:sp>
    </p:spTree>
    <p:extLst>
      <p:ext uri="{BB962C8B-B14F-4D97-AF65-F5344CB8AC3E}">
        <p14:creationId xmlns:p14="http://schemas.microsoft.com/office/powerpoint/2010/main" val="10447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5394" y="110509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@SQ	SN:chr19	LN:</a:t>
            </a:r>
            <a:r>
              <a:rPr lang="zh-CN" altLang="en-US" sz="1600" dirty="0" smtClean="0"/>
              <a:t>59128983</a:t>
            </a:r>
            <a:endParaRPr lang="en-US" altLang="zh-CN" sz="1600" dirty="0" smtClean="0"/>
          </a:p>
          <a:p>
            <a:r>
              <a:rPr lang="zh-CN" altLang="en-US" sz="1600" dirty="0" smtClean="0"/>
              <a:t>@</a:t>
            </a:r>
            <a:r>
              <a:rPr lang="zh-CN" altLang="en-US" sz="1600" dirty="0"/>
              <a:t>PG	ID:bwa	PN:bwa	VN:0.7.17-r1194-dirty	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CL</a:t>
            </a:r>
            <a:r>
              <a:rPr lang="zh-CN" altLang="en-US" sz="1600" dirty="0"/>
              <a:t>:./bwa mem /home/guolidong/data/chr19/chr19.fa /home/guolidong/data/chr19/chr19_reads1.clean.fastq /home/guolidong/data/chr19/chr19_reads2.clean.fastq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4" y="2571750"/>
            <a:ext cx="6890341" cy="1050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22405"/>
            <a:ext cx="6688151" cy="1769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65854" y="202994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File——Header Section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4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99770"/>
              </p:ext>
            </p:extLst>
          </p:nvPr>
        </p:nvGraphicFramePr>
        <p:xfrm>
          <a:off x="-6" y="1491630"/>
          <a:ext cx="9144012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72878775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1437751080"/>
                    </a:ext>
                  </a:extLst>
                </a:gridCol>
                <a:gridCol w="743748">
                  <a:extLst>
                    <a:ext uri="{9D8B030D-6E8A-4147-A177-3AD203B41FA5}">
                      <a16:colId xmlns:a16="http://schemas.microsoft.com/office/drawing/2014/main" val="14939918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304778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112113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3160009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7150914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353319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185183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7064293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402021"/>
                    </a:ext>
                  </a:extLst>
                </a:gridCol>
                <a:gridCol w="1547670">
                  <a:extLst>
                    <a:ext uri="{9D8B030D-6E8A-4147-A177-3AD203B41FA5}">
                      <a16:colId xmlns:a16="http://schemas.microsoft.com/office/drawing/2014/main" val="182074117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</a:p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CIGAR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</a:p>
                    <a:p>
                      <a:pPr algn="ctr"/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</a:p>
                    <a:p>
                      <a:pPr algn="ctr"/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TLEN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QUAL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58124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CL100…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chr19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17578627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74S20M6S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17578628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GCAG…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F&gt;FG…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TAG:TYPE:VALUE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69384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003798"/>
            <a:ext cx="5040549" cy="16292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05455" y="195486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File_Alignment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Section_CIGAR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94126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I</a:t>
            </a:r>
            <a:r>
              <a:rPr lang="zh-CN" altLang="en-US" dirty="0"/>
              <a:t>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insert</a:t>
            </a:r>
            <a:endParaRPr lang="zh-CN" altLang="en-US" dirty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deletion</a:t>
            </a:r>
            <a:endParaRPr lang="zh-CN" altLang="en-US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skipped</a:t>
            </a:r>
            <a:endParaRPr lang="zh-CN" altLang="en-US" dirty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soft clipping</a:t>
            </a:r>
            <a:endParaRPr lang="zh-CN" altLang="en-US" dirty="0"/>
          </a:p>
          <a:p>
            <a:r>
              <a:rPr lang="en-US" altLang="zh-CN" dirty="0" smtClean="0"/>
              <a:t>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hard clipping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5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7411" y="2266108"/>
            <a:ext cx="4968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：采用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PE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双端测序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序列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和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参考序列完全匹配，没有插入缺失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序列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没有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mapping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到参考序列上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：序列的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另一端序列没有比对到参考序列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上</a:t>
            </a:r>
            <a:endParaRPr lang="en-US" altLang="zh-CN" sz="16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16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：序列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比对到参考序列的负链上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32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：序列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对应的另一端序列比对到参考序列的负链上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64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 序列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端序列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read1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128: 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序列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端序列，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read2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256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：序列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不是主要的比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对</a:t>
            </a:r>
            <a:endParaRPr lang="en-US" altLang="zh-CN" sz="16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3714" y="311929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99=64+32+2+1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94083" y="3488625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read1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</a:t>
            </a:r>
            <a:r>
              <a:rPr lang="zh-CN" altLang="en-US" dirty="0" smtClean="0"/>
              <a:t>一端比对到负链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完全匹配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双端测序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49005"/>
              </p:ext>
            </p:extLst>
          </p:nvPr>
        </p:nvGraphicFramePr>
        <p:xfrm>
          <a:off x="0" y="1003573"/>
          <a:ext cx="9144012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72878775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1437751080"/>
                    </a:ext>
                  </a:extLst>
                </a:gridCol>
                <a:gridCol w="743748">
                  <a:extLst>
                    <a:ext uri="{9D8B030D-6E8A-4147-A177-3AD203B41FA5}">
                      <a16:colId xmlns:a16="http://schemas.microsoft.com/office/drawing/2014/main" val="14939918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304778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112113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3160009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7150914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353319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185183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7064293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402021"/>
                    </a:ext>
                  </a:extLst>
                </a:gridCol>
                <a:gridCol w="1547670">
                  <a:extLst>
                    <a:ext uri="{9D8B030D-6E8A-4147-A177-3AD203B41FA5}">
                      <a16:colId xmlns:a16="http://schemas.microsoft.com/office/drawing/2014/main" val="182074117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</a:p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CIGAR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</a:p>
                    <a:p>
                      <a:pPr algn="ctr"/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</a:p>
                    <a:p>
                      <a:pPr algn="ctr"/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TLEN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QUAL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58124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CL100…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chr19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17578627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74S20M6S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17578628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GCAG…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F&gt;FG…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TAG:TYPE:VALUE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69384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598554" y="225751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512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：序列在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QC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时失败了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1024: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序列是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PCR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重复序列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2048: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序列是补充的比对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1960" y="179546"/>
            <a:ext cx="470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File_Alignment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Section_FLAG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9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5598"/>
          <a:stretch/>
        </p:blipFill>
        <p:spPr>
          <a:xfrm>
            <a:off x="683567" y="1515228"/>
            <a:ext cx="3456384" cy="936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707654"/>
            <a:ext cx="3816424" cy="14416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4364" y="966758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BWA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8672" y="9610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EMA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1960" y="179546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SAM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File_Alignment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+mn-ea"/>
              </a:rPr>
              <a:t>Section_TAG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75084" b="13654"/>
          <a:stretch/>
        </p:blipFill>
        <p:spPr>
          <a:xfrm>
            <a:off x="683567" y="2717223"/>
            <a:ext cx="3456384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22396" t="4729"/>
          <a:stretch/>
        </p:blipFill>
        <p:spPr>
          <a:xfrm>
            <a:off x="1043608" y="3262237"/>
            <a:ext cx="3451629" cy="1551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t="1" r="94129" b="-9502"/>
          <a:stretch/>
        </p:blipFill>
        <p:spPr>
          <a:xfrm>
            <a:off x="755576" y="3241471"/>
            <a:ext cx="288032" cy="1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{97C6E2B0-2A82-A148-94F8-5BB5F4C06167}tf10001119</Template>
  <TotalTime>19916</TotalTime>
  <Words>1001</Words>
  <Application>Microsoft Office PowerPoint</Application>
  <PresentationFormat>全屏显示(16:9)</PresentationFormat>
  <Paragraphs>306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Helvetica Neue</vt:lpstr>
      <vt:lpstr>等线</vt:lpstr>
      <vt:lpstr>等线</vt:lpstr>
      <vt:lpstr>Microsoft YaHei</vt:lpstr>
      <vt:lpstr>Microsoft YaHei</vt:lpstr>
      <vt:lpstr>Arial</vt:lpstr>
      <vt:lpstr>Arial Black</vt:lpstr>
      <vt:lpstr>Calibri</vt:lpstr>
      <vt:lpstr>Calibri Light</vt:lpstr>
      <vt:lpstr>Impact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临床应用研发进展汇报 20160418-20160429</dc:title>
  <dc:creator>Microsoft Office 用户</dc:creator>
  <cp:lastModifiedBy>DELL</cp:lastModifiedBy>
  <cp:revision>668</cp:revision>
  <dcterms:created xsi:type="dcterms:W3CDTF">2016-05-04T01:37:00Z</dcterms:created>
  <dcterms:modified xsi:type="dcterms:W3CDTF">2020-08-03T00:51:11Z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