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9"/>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ADB"/>
          </a:solidFill>
        </a:fill>
      </a:tcStyle>
    </a:wholeTbl>
    <a:band2H>
      <a:tcTxStyle b="def" i="def"/>
      <a:tcStyle>
        <a:tcBdr/>
        <a:fill>
          <a:solidFill>
            <a:srgbClr val="E6ED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7CB"/>
          </a:solidFill>
        </a:fill>
      </a:tcStyle>
    </a:wholeTbl>
    <a:band2H>
      <a:tcTxStyle b="def" i="def"/>
      <a:tcStyle>
        <a:tcBdr/>
        <a:fill>
          <a:solidFill>
            <a:srgbClr val="F3EC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FF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0000"/>
        </a:fontRef>
        <a:srgbClr val="FF0000"/>
      </a:tcTxStyle>
      <a:tcStyle>
        <a:tcBdr>
          <a:left>
            <a:ln w="12700" cap="flat">
              <a:noFill/>
              <a:miter lim="400000"/>
            </a:ln>
          </a:left>
          <a:right>
            <a:ln w="12700" cap="flat">
              <a:noFill/>
              <a:miter lim="400000"/>
            </a:ln>
          </a:right>
          <a:top>
            <a:ln w="50800" cap="flat">
              <a:solidFill>
                <a:srgbClr val="FF0000"/>
              </a:solidFill>
              <a:prstDash val="solid"/>
              <a:round/>
            </a:ln>
          </a:top>
          <a:bottom>
            <a:ln w="25400" cap="flat">
              <a:solidFill>
                <a:srgbClr val="FF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FF0000"/>
              </a:solidFill>
              <a:prstDash val="solid"/>
              <a:round/>
            </a:ln>
          </a:top>
          <a:bottom>
            <a:ln w="25400" cap="flat">
              <a:solidFill>
                <a:srgbClr val="FF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b="def" i="def"/>
      <a:tcStyle>
        <a:tcBdr/>
        <a:fill>
          <a:solidFill>
            <a:srgbClr val="FF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29200"/>
            <a:ext cx="10464800" cy="1130300"/>
          </a:xfrm>
          <a:prstGeom prst="rect">
            <a:avLst/>
          </a:prstGeom>
        </p:spPr>
        <p:txBody>
          <a:bodyPr anchor="t"/>
          <a:lstStyle>
            <a:lvl1pPr marL="0" indent="0">
              <a:spcBef>
                <a:spcPts val="0"/>
              </a:spcBef>
              <a:buSzTx/>
              <a:buNone/>
              <a:defRPr sz="1900"/>
            </a:lvl1pPr>
            <a:lvl2pPr marL="0" indent="0">
              <a:spcBef>
                <a:spcPts val="0"/>
              </a:spcBef>
              <a:buSzTx/>
              <a:buNone/>
              <a:defRPr sz="1900"/>
            </a:lvl2pPr>
            <a:lvl3pPr marL="0" indent="0">
              <a:spcBef>
                <a:spcPts val="0"/>
              </a:spcBef>
              <a:buSzTx/>
              <a:buNone/>
              <a:defRPr sz="1900"/>
            </a:lvl3pPr>
            <a:lvl4pPr marL="0" indent="0">
              <a:spcBef>
                <a:spcPts val="0"/>
              </a:spcBef>
              <a:buSzTx/>
              <a:buNone/>
              <a:defRPr sz="1900"/>
            </a:lvl4pPr>
            <a:lvl5pPr marL="0" indent="0">
              <a:spcBef>
                <a:spcPts val="0"/>
              </a:spcBef>
              <a:buSzTx/>
              <a:buNone/>
              <a:defRPr sz="19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正文级别 1…"/>
          <p:cNvSpPr txBox="1"/>
          <p:nvPr>
            <p:ph type="body" sz="quarter" idx="1"/>
          </p:nvPr>
        </p:nvSpPr>
        <p:spPr>
          <a:xfrm>
            <a:off x="1270000" y="6362700"/>
            <a:ext cx="10464800" cy="533400"/>
          </a:xfrm>
          <a:prstGeom prst="rect">
            <a:avLst/>
          </a:prstGeom>
        </p:spPr>
        <p:txBody>
          <a:bodyPr anchor="t"/>
          <a:lstStyle>
            <a:lvl1pPr marL="0" indent="0" algn="ctr">
              <a:spcBef>
                <a:spcPts val="0"/>
              </a:spcBef>
              <a:buSzTx/>
              <a:buNone/>
              <a:defRPr b="1" sz="2800">
                <a:latin typeface="+mj-lt"/>
                <a:ea typeface="+mj-ea"/>
                <a:cs typeface="+mj-cs"/>
                <a:sym typeface="Helvetica"/>
              </a:defRPr>
            </a:lvl1pPr>
            <a:lvl2pPr marL="794084" indent="-336884" algn="ctr">
              <a:spcBef>
                <a:spcPts val="0"/>
              </a:spcBef>
              <a:defRPr b="1" sz="2800">
                <a:latin typeface="+mj-lt"/>
                <a:ea typeface="+mj-ea"/>
                <a:cs typeface="+mj-cs"/>
                <a:sym typeface="Helvetica"/>
              </a:defRPr>
            </a:lvl2pPr>
            <a:lvl3pPr marL="1251284" indent="-336884" algn="ctr">
              <a:spcBef>
                <a:spcPts val="0"/>
              </a:spcBef>
              <a:defRPr b="1" sz="2800">
                <a:latin typeface="+mj-lt"/>
                <a:ea typeface="+mj-ea"/>
                <a:cs typeface="+mj-cs"/>
                <a:sym typeface="Helvetica"/>
              </a:defRPr>
            </a:lvl3pPr>
            <a:lvl4pPr marL="1708484" indent="-336884" algn="ctr">
              <a:spcBef>
                <a:spcPts val="0"/>
              </a:spcBef>
              <a:defRPr b="1" sz="2800">
                <a:latin typeface="+mj-lt"/>
                <a:ea typeface="+mj-ea"/>
                <a:cs typeface="+mj-cs"/>
                <a:sym typeface="Helvetica"/>
              </a:defRPr>
            </a:lvl4pPr>
            <a:lvl5pPr marL="2165684" indent="-336884" algn="ctr">
              <a:spcBef>
                <a:spcPts val="0"/>
              </a:spcBef>
              <a:defRPr b="1" sz="2800">
                <a:latin typeface="+mj-lt"/>
                <a:ea typeface="+mj-ea"/>
                <a:cs typeface="+mj-cs"/>
                <a:sym typeface="Helvetica"/>
              </a:defRPr>
            </a:lvl5pPr>
          </a:lstStyle>
          <a:p>
            <a:pPr/>
            <a:r>
              <a:t>正文级别 1</a:t>
            </a:r>
          </a:p>
          <a:p>
            <a:pPr lvl="1"/>
            <a:r>
              <a:t>正文级别 2</a:t>
            </a:r>
          </a:p>
          <a:p>
            <a:pPr lvl="2"/>
            <a:r>
              <a:t>正文级别 3</a:t>
            </a:r>
          </a:p>
          <a:p>
            <a:pPr lvl="3"/>
            <a:r>
              <a:t>正文级别 4</a:t>
            </a:r>
          </a:p>
          <a:p>
            <a:pPr lvl="4"/>
            <a:r>
              <a:t>正文级别 5</a:t>
            </a:r>
          </a:p>
        </p:txBody>
      </p:sp>
      <p:sp>
        <p:nvSpPr>
          <p:cNvPr id="94" name="“Type a quote here.”"/>
          <p:cNvSpPr txBox="1"/>
          <p:nvPr>
            <p:ph type="body" sz="quarter" idx="13"/>
          </p:nvPr>
        </p:nvSpPr>
        <p:spPr>
          <a:xfrm>
            <a:off x="1270000" y="4254500"/>
            <a:ext cx="10464800" cy="711200"/>
          </a:xfrm>
          <a:prstGeom prst="rect">
            <a:avLst/>
          </a:prstGeom>
        </p:spPr>
        <p:txBody>
          <a:bodyPr/>
          <a:lstStyle/>
          <a:p>
            <a:pPr marL="0" indent="0" algn="ctr">
              <a:spcBef>
                <a:spcPts val="2400"/>
              </a:spcBef>
              <a:buSzTx/>
              <a:buNone/>
              <a:defRPr sz="4000"/>
            </a:pP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91500"/>
            <a:ext cx="10464800" cy="1219200"/>
          </a:xfrm>
          <a:prstGeom prst="rect">
            <a:avLst/>
          </a:prstGeom>
        </p:spPr>
        <p:txBody>
          <a:bodyPr anchor="t"/>
          <a:lstStyle>
            <a:lvl1pPr marL="0" indent="0">
              <a:spcBef>
                <a:spcPts val="0"/>
              </a:spcBef>
              <a:buSzTx/>
              <a:buNone/>
              <a:defRPr sz="1900"/>
            </a:lvl1pPr>
            <a:lvl2pPr marL="0" indent="0">
              <a:spcBef>
                <a:spcPts val="0"/>
              </a:spcBef>
              <a:buSzTx/>
              <a:buNone/>
              <a:defRPr sz="1900"/>
            </a:lvl2pPr>
            <a:lvl3pPr marL="0" indent="0">
              <a:spcBef>
                <a:spcPts val="0"/>
              </a:spcBef>
              <a:buSzTx/>
              <a:buNone/>
              <a:defRPr sz="1900"/>
            </a:lvl3pPr>
            <a:lvl4pPr marL="0" indent="0">
              <a:spcBef>
                <a:spcPts val="0"/>
              </a:spcBef>
              <a:buSzTx/>
              <a:buNone/>
              <a:defRPr sz="1900"/>
            </a:lvl4pPr>
            <a:lvl5pPr marL="0" indent="0">
              <a:spcBef>
                <a:spcPts val="0"/>
              </a:spcBef>
              <a:buSzTx/>
              <a:buNone/>
              <a:defRPr sz="19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762000"/>
            <a:ext cx="5334000" cy="40005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5003800"/>
            <a:ext cx="5334000" cy="4000500"/>
          </a:xfrm>
          <a:prstGeom prst="rect">
            <a:avLst/>
          </a:prstGeom>
        </p:spPr>
        <p:txBody>
          <a:bodyPr anchor="t"/>
          <a:lstStyle>
            <a:lvl1pPr marL="0" indent="0">
              <a:spcBef>
                <a:spcPts val="0"/>
              </a:spcBef>
              <a:buSzTx/>
              <a:buNone/>
              <a:defRPr sz="1900"/>
            </a:lvl1pPr>
            <a:lvl2pPr marL="0" indent="0">
              <a:spcBef>
                <a:spcPts val="0"/>
              </a:spcBef>
              <a:buSzTx/>
              <a:buNone/>
              <a:defRPr sz="1900"/>
            </a:lvl2pPr>
            <a:lvl3pPr marL="0" indent="0">
              <a:spcBef>
                <a:spcPts val="0"/>
              </a:spcBef>
              <a:buSzTx/>
              <a:buNone/>
              <a:defRPr sz="1900"/>
            </a:lvl3pPr>
            <a:lvl4pPr marL="0" indent="0">
              <a:spcBef>
                <a:spcPts val="0"/>
              </a:spcBef>
              <a:buSzTx/>
              <a:buNone/>
              <a:defRPr sz="1900"/>
            </a:lvl4pPr>
            <a:lvl5pPr marL="0" indent="0">
              <a:spcBef>
                <a:spcPts val="0"/>
              </a:spcBef>
              <a:buSzTx/>
              <a:buNone/>
              <a:defRPr sz="19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xfrm>
            <a:off x="6311798" y="9245599"/>
            <a:ext cx="368504" cy="381001"/>
          </a:xfrm>
          <a:prstGeom prst="rect">
            <a:avLst/>
          </a:prstGeom>
        </p:spPr>
        <p:txBody>
          <a:bodyPr anchor="b"/>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App Fingerprinting data collection"/>
          <p:cNvSpPr txBox="1"/>
          <p:nvPr>
            <p:ph type="ctrTitle"/>
          </p:nvPr>
        </p:nvSpPr>
        <p:spPr>
          <a:prstGeom prst="rect">
            <a:avLst/>
          </a:prstGeom>
        </p:spPr>
        <p:txBody>
          <a:bodyPr/>
          <a:lstStyle/>
          <a:p>
            <a:pPr/>
            <a:r>
              <a:t>App Fingerprinting data collection</a:t>
            </a:r>
          </a:p>
        </p:txBody>
      </p:sp>
      <p:sp>
        <p:nvSpPr>
          <p:cNvPr id="120" name="CS 6350.001 - Big Data Management and Analytics"/>
          <p:cNvSpPr txBox="1"/>
          <p:nvPr>
            <p:ph type="subTitle" sz="quarter" idx="1"/>
          </p:nvPr>
        </p:nvSpPr>
        <p:spPr>
          <a:xfrm>
            <a:off x="1270000" y="7823200"/>
            <a:ext cx="10464800" cy="1130300"/>
          </a:xfrm>
          <a:prstGeom prst="rect">
            <a:avLst/>
          </a:prstGeom>
        </p:spPr>
        <p:txBody>
          <a:bodyPr/>
          <a:lstStyle/>
          <a:p>
            <a:pPr/>
            <a:r>
              <a:t>CS 6350.001 - Big Data Management and Analytics</a:t>
            </a:r>
          </a:p>
        </p:txBody>
      </p:sp>
      <p:sp>
        <p:nvSpPr>
          <p:cNvPr id="121" name="---Group member:…"/>
          <p:cNvSpPr txBox="1"/>
          <p:nvPr/>
        </p:nvSpPr>
        <p:spPr>
          <a:xfrm>
            <a:off x="7553100" y="5419416"/>
            <a:ext cx="5210469"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300">
                <a:solidFill>
                  <a:srgbClr val="FFFFFF"/>
                </a:solidFill>
              </a:defRPr>
            </a:pPr>
            <a:r>
              <a:t>---Group member:</a:t>
            </a:r>
          </a:p>
          <a:p>
            <a:pPr lvl="2" indent="457200" algn="l">
              <a:defRPr sz="1300">
                <a:solidFill>
                  <a:srgbClr val="FFFFFF"/>
                </a:solidFill>
              </a:defRPr>
            </a:pPr>
            <a:r>
              <a:t>Xin Yang ,Yili Zou, Tingyu Gu, Yuting  Wang, Renchi Liu</a:t>
            </a:r>
          </a:p>
          <a:p>
            <a:pPr>
              <a:defRPr sz="1300">
                <a:solidFill>
                  <a:srgbClr val="FFFFFF"/>
                </a:solidFill>
              </a:defRPr>
            </a:pPr>
          </a:p>
          <a:p>
            <a:pPr>
              <a:defRPr sz="1300">
                <a:solidFill>
                  <a:srgbClr val="FFFFFF"/>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Citation"/>
          <p:cNvSpPr txBox="1"/>
          <p:nvPr>
            <p:ph type="ctrTitle"/>
          </p:nvPr>
        </p:nvSpPr>
        <p:spPr>
          <a:xfrm>
            <a:off x="1270000" y="370258"/>
            <a:ext cx="10464800" cy="1296726"/>
          </a:xfrm>
          <a:prstGeom prst="rect">
            <a:avLst/>
          </a:prstGeom>
        </p:spPr>
        <p:txBody>
          <a:bodyPr/>
          <a:lstStyle>
            <a:lvl1pPr defTabSz="572516">
              <a:defRPr sz="6000"/>
            </a:lvl1pPr>
          </a:lstStyle>
          <a:p>
            <a:pPr/>
            <a:r>
              <a:t>Citation</a:t>
            </a:r>
          </a:p>
        </p:txBody>
      </p:sp>
      <p:sp>
        <p:nvSpPr>
          <p:cNvPr id="165" name="[1]AppScanner: Automatic Fingerprinting of Smartphone Apps From Encrypted Network Trafﬁc…"/>
          <p:cNvSpPr txBox="1"/>
          <p:nvPr>
            <p:ph type="subTitle" sz="half" idx="1"/>
          </p:nvPr>
        </p:nvSpPr>
        <p:spPr>
          <a:xfrm>
            <a:off x="1270000" y="3225800"/>
            <a:ext cx="10464800" cy="3302000"/>
          </a:xfrm>
          <a:prstGeom prst="rect">
            <a:avLst/>
          </a:prstGeom>
        </p:spPr>
        <p:txBody>
          <a:bodyPr/>
          <a:lstStyle/>
          <a:p>
            <a:pPr defTabSz="578358">
              <a:defRPr sz="1800"/>
            </a:pPr>
            <a:r>
              <a:t>[1]AppScanner: Automatic Fingerprinting of Smartphone Apps From Encrypted Network Trafﬁc</a:t>
            </a:r>
          </a:p>
          <a:p>
            <a:pPr lvl="1" indent="226313" defTabSz="578358">
              <a:defRPr sz="1800"/>
            </a:pPr>
            <a:r>
              <a:t> Vincent F. Taylor ∗ , Riccardo Spolaor † , Mauro Conti † and Ivan Martinovic ∗</a:t>
            </a:r>
          </a:p>
          <a:p>
            <a:pPr lvl="1" indent="226313" defTabSz="578358">
              <a:defRPr sz="1800"/>
            </a:pPr>
          </a:p>
          <a:p>
            <a:pPr defTabSz="578358">
              <a:defRPr sz="1800"/>
            </a:pPr>
            <a:r>
              <a:t>[2]App Fingerprinting data collection example</a:t>
            </a:r>
          </a:p>
          <a:p>
            <a:pPr defTabSz="578358">
              <a:defRPr sz="1800"/>
            </a:pPr>
          </a:p>
          <a:p>
            <a:pPr defTabSz="578358">
              <a:defRPr sz="1800"/>
            </a:pPr>
            <a:r>
              <a:t>[3]Adaptive Encrypted Trafﬁc Fingerprinting With Bi-Directional Dependence</a:t>
            </a:r>
          </a:p>
          <a:p>
            <a:pPr lvl="1" indent="226313" defTabSz="578358">
              <a:defRPr sz="1800"/>
            </a:pPr>
            <a:r>
              <a:t> Khaled Al-Naami, Swarup Chandra, Ahmad Mustafa, Latifur Khan, Zhiqiang Lin,Kevin   </a:t>
            </a:r>
          </a:p>
          <a:p>
            <a:pPr lvl="1" indent="226313" defTabSz="578358">
              <a:defRPr sz="1800"/>
            </a:pPr>
            <a:r>
              <a:t> Hamlen, and Bhavani Thuraisingham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Motivation"/>
          <p:cNvSpPr txBox="1"/>
          <p:nvPr>
            <p:ph type="title"/>
          </p:nvPr>
        </p:nvSpPr>
        <p:spPr>
          <a:prstGeom prst="rect">
            <a:avLst/>
          </a:prstGeom>
        </p:spPr>
        <p:txBody>
          <a:bodyPr/>
          <a:lstStyle>
            <a:lvl1pPr>
              <a:defRPr sz="6000"/>
            </a:lvl1pPr>
          </a:lstStyle>
          <a:p>
            <a:pPr/>
            <a:r>
              <a:t>Motivation</a:t>
            </a:r>
          </a:p>
        </p:txBody>
      </p:sp>
      <p:sp>
        <p:nvSpPr>
          <p:cNvPr id="124" name="The focus of App Fingerprinting project is to identify an app (e.g. a bank app) by listening to the encrypted TCP traffic as illustrated in Right Figure…"/>
          <p:cNvSpPr txBox="1"/>
          <p:nvPr>
            <p:ph type="body" sz="half" idx="1"/>
          </p:nvPr>
        </p:nvSpPr>
        <p:spPr>
          <a:prstGeom prst="rect">
            <a:avLst/>
          </a:prstGeom>
        </p:spPr>
        <p:txBody>
          <a:bodyPr/>
          <a:lstStyle/>
          <a:p>
            <a:pPr marL="342900" indent="-342900" defTabSz="525779">
              <a:lnSpc>
                <a:spcPct val="90000"/>
              </a:lnSpc>
              <a:spcBef>
                <a:spcPts val="3400"/>
              </a:spcBef>
              <a:defRPr sz="2500"/>
            </a:pPr>
            <a:r>
              <a:t>The focus of App Fingerprinting project is to identify an app (e.g. a bank app) by listening to the encrypted TCP traffic as illustrated in Right Figure </a:t>
            </a:r>
          </a:p>
          <a:p>
            <a:pPr marL="342900" indent="-342900" defTabSz="525779">
              <a:lnSpc>
                <a:spcPct val="90000"/>
              </a:lnSpc>
              <a:spcBef>
                <a:spcPts val="3400"/>
              </a:spcBef>
              <a:defRPr sz="2500"/>
            </a:pPr>
            <a:r>
              <a:t>The attacker passively gathers encrypted packets, extracts features, and uses data analytics/machine learning to predict the name of the app. This is known as App Fingerprinting, where attacker can gain information that negatively affects the peace and security of the end users or the general population at large.</a:t>
            </a:r>
          </a:p>
        </p:txBody>
      </p:sp>
      <p:pic>
        <p:nvPicPr>
          <p:cNvPr id="125" name="Image from ProjectGuidelineWithSample, page 4.png" descr="Image from ProjectGuidelineWithSample, page 4.png"/>
          <p:cNvPicPr>
            <a:picLocks noChangeAspect="1"/>
          </p:cNvPicPr>
          <p:nvPr/>
        </p:nvPicPr>
        <p:blipFill>
          <a:blip r:embed="rId2">
            <a:extLst/>
          </a:blip>
          <a:stretch>
            <a:fillRect/>
          </a:stretch>
        </p:blipFill>
        <p:spPr>
          <a:xfrm>
            <a:off x="6464300" y="3065571"/>
            <a:ext cx="5842000" cy="2882901"/>
          </a:xfrm>
          <a:prstGeom prst="rect">
            <a:avLst/>
          </a:prstGeom>
          <a:ln w="12700">
            <a:miter lim="400000"/>
          </a:ln>
        </p:spPr>
      </p:pic>
      <p:sp>
        <p:nvSpPr>
          <p:cNvPr id="126" name="Figure: App Fingerprinting data collection example"/>
          <p:cNvSpPr txBox="1"/>
          <p:nvPr/>
        </p:nvSpPr>
        <p:spPr>
          <a:xfrm>
            <a:off x="8488626" y="9179663"/>
            <a:ext cx="4152317"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400">
                <a:solidFill>
                  <a:srgbClr val="FFFFFF"/>
                </a:solidFill>
              </a:defRPr>
            </a:lvl1pPr>
          </a:lstStyle>
          <a:p>
            <a:pPr/>
            <a:r>
              <a:t>Figure: App Fingerprinting data collection example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Data collection procedure"/>
          <p:cNvSpPr txBox="1"/>
          <p:nvPr>
            <p:ph type="title"/>
          </p:nvPr>
        </p:nvSpPr>
        <p:spPr>
          <a:prstGeom prst="rect">
            <a:avLst/>
          </a:prstGeom>
        </p:spPr>
        <p:txBody>
          <a:bodyPr/>
          <a:lstStyle>
            <a:lvl1pPr defTabSz="543305">
              <a:defRPr sz="6000"/>
            </a:lvl1pPr>
          </a:lstStyle>
          <a:p>
            <a:pPr/>
            <a:r>
              <a:t>Data collection procedure</a:t>
            </a:r>
          </a:p>
        </p:txBody>
      </p:sp>
      <p:sp>
        <p:nvSpPr>
          <p:cNvPr id="129" name="The dataset was collected by running multiple Android apps on a Samsung Galaxy S device, running Android version 4.3.1. Total 30,000 apps were randomly selected from three different categories in Google Play Store. The categories include Finance, Communication, and Social. Apps were then installed and launched on the phone which is connected to the Internet via a wireless router. Each trace per app is collected over a 30-sec period passively using a mirroring switch at the wireless router. These traces from such apps are then used to perform data analytics."/>
          <p:cNvSpPr txBox="1"/>
          <p:nvPr>
            <p:ph type="body" sz="half" idx="1"/>
          </p:nvPr>
        </p:nvSpPr>
        <p:spPr>
          <a:xfrm>
            <a:off x="952500" y="3396119"/>
            <a:ext cx="5815296" cy="5997184"/>
          </a:xfrm>
          <a:prstGeom prst="rect">
            <a:avLst/>
          </a:prstGeom>
        </p:spPr>
        <p:txBody>
          <a:bodyPr/>
          <a:lstStyle>
            <a:lvl1pPr marL="288036" indent="-288036" defTabSz="368045">
              <a:spcBef>
                <a:spcPts val="2600"/>
              </a:spcBef>
              <a:defRPr sz="2300"/>
            </a:lvl1pPr>
          </a:lstStyle>
          <a:p>
            <a:pPr/>
            <a:r>
              <a:t>The dataset was collected by running multiple Android apps on a Samsung Galaxy S device, running Android version 4.3.1. Total 30,000 apps were randomly selected from three different categories in Google Play Store. The categories include Finance, Communication, and Social. Apps were then installed and launched on the phone which is connected to the Internet via a wireless router. Each trace per app is collected over a 30-sec period passively using a mirroring switch at the wireless router. These traces from such apps are then used to perform data analytics.</a:t>
            </a:r>
          </a:p>
        </p:txBody>
      </p:sp>
      <p:sp>
        <p:nvSpPr>
          <p:cNvPr id="130" name="Dynamic Analysis"/>
          <p:cNvSpPr txBox="1"/>
          <p:nvPr/>
        </p:nvSpPr>
        <p:spPr>
          <a:xfrm>
            <a:off x="890738" y="2618809"/>
            <a:ext cx="454040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indent="-457200" algn="l">
              <a:spcBef>
                <a:spcPts val="4200"/>
              </a:spcBef>
              <a:buSzPct val="75000"/>
              <a:buChar char="•"/>
              <a:defRPr>
                <a:solidFill>
                  <a:srgbClr val="FFFFFF"/>
                </a:solidFill>
              </a:defRPr>
            </a:lvl1pPr>
          </a:lstStyle>
          <a:p>
            <a:pPr/>
            <a:r>
              <a:t>Dynamic Analysis </a:t>
            </a:r>
          </a:p>
        </p:txBody>
      </p:sp>
      <p:pic>
        <p:nvPicPr>
          <p:cNvPr id="131" name="Image from ProjectGuidelineWithSample, page 5.png" descr="Image from ProjectGuidelineWithSample, page 5.png"/>
          <p:cNvPicPr>
            <a:picLocks noChangeAspect="1"/>
          </p:cNvPicPr>
          <p:nvPr/>
        </p:nvPicPr>
        <p:blipFill>
          <a:blip r:embed="rId2">
            <a:extLst/>
          </a:blip>
          <a:stretch>
            <a:fillRect/>
          </a:stretch>
        </p:blipFill>
        <p:spPr>
          <a:xfrm>
            <a:off x="7228561" y="3632069"/>
            <a:ext cx="5577738" cy="4216662"/>
          </a:xfrm>
          <a:prstGeom prst="rect">
            <a:avLst/>
          </a:prstGeom>
          <a:ln w="12700">
            <a:miter lim="400000"/>
          </a:ln>
        </p:spPr>
      </p:pic>
      <p:sp>
        <p:nvSpPr>
          <p:cNvPr id="132" name="Figure: App Fingerprinting data collection example"/>
          <p:cNvSpPr txBox="1"/>
          <p:nvPr/>
        </p:nvSpPr>
        <p:spPr>
          <a:xfrm>
            <a:off x="8488626" y="9179663"/>
            <a:ext cx="4152317"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400">
                <a:solidFill>
                  <a:srgbClr val="FFFFFF"/>
                </a:solidFill>
              </a:defRPr>
            </a:lvl1pPr>
          </a:lstStyle>
          <a:p>
            <a:pPr/>
            <a:r>
              <a:t>Figure: App Fingerprinting data collection example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Data collection procedure"/>
          <p:cNvSpPr txBox="1"/>
          <p:nvPr>
            <p:ph type="title"/>
          </p:nvPr>
        </p:nvSpPr>
        <p:spPr>
          <a:prstGeom prst="rect">
            <a:avLst/>
          </a:prstGeom>
        </p:spPr>
        <p:txBody>
          <a:bodyPr/>
          <a:lstStyle>
            <a:lvl1pPr defTabSz="543305">
              <a:defRPr sz="6000"/>
            </a:lvl1pPr>
          </a:lstStyle>
          <a:p>
            <a:pPr/>
            <a:r>
              <a:t>Data collection procedure</a:t>
            </a:r>
          </a:p>
        </p:txBody>
      </p:sp>
      <p:sp>
        <p:nvSpPr>
          <p:cNvPr id="135" name="The traces are used from Data Collection to determine patterns which are used for app fingerprinting. Various features from network packets are extracted and then used alongside machine learning techniques to train a model that can identify an app from its network traffic."/>
          <p:cNvSpPr txBox="1"/>
          <p:nvPr>
            <p:ph type="body" sz="quarter" idx="1"/>
          </p:nvPr>
        </p:nvSpPr>
        <p:spPr>
          <a:xfrm>
            <a:off x="952500" y="3396119"/>
            <a:ext cx="5140631" cy="4914728"/>
          </a:xfrm>
          <a:prstGeom prst="rect">
            <a:avLst/>
          </a:prstGeom>
        </p:spPr>
        <p:txBody>
          <a:bodyPr/>
          <a:lstStyle>
            <a:lvl1pPr marL="338326" indent="-338326" defTabSz="432308">
              <a:spcBef>
                <a:spcPts val="3100"/>
              </a:spcBef>
              <a:defRPr sz="2800"/>
            </a:lvl1pPr>
          </a:lstStyle>
          <a:p>
            <a:pPr/>
            <a:r>
              <a:t>The traces are used from Data Collection to determine patterns which are used for app fingerprinting. Various features from network packets are extracted and then used alongside machine learning techniques to train a model that can identify an app from its network traffic.</a:t>
            </a:r>
          </a:p>
        </p:txBody>
      </p:sp>
      <p:sp>
        <p:nvSpPr>
          <p:cNvPr id="136" name="Data Analytics"/>
          <p:cNvSpPr txBox="1"/>
          <p:nvPr/>
        </p:nvSpPr>
        <p:spPr>
          <a:xfrm>
            <a:off x="890739" y="2618809"/>
            <a:ext cx="381698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indent="-457200" algn="l">
              <a:spcBef>
                <a:spcPts val="4200"/>
              </a:spcBef>
              <a:buSzPct val="75000"/>
              <a:buChar char="•"/>
              <a:defRPr>
                <a:solidFill>
                  <a:srgbClr val="FFFFFF"/>
                </a:solidFill>
              </a:defRPr>
            </a:lvl1pPr>
          </a:lstStyle>
          <a:p>
            <a:pPr/>
            <a:r>
              <a:t>Data Analytics </a:t>
            </a:r>
          </a:p>
        </p:txBody>
      </p:sp>
      <p:pic>
        <p:nvPicPr>
          <p:cNvPr id="137" name="Image from ProjectfGuidelineWithSample, page 5.png" descr="Image from ProjectfGuidelineWithSample, page 5.png"/>
          <p:cNvPicPr>
            <a:picLocks noChangeAspect="1"/>
          </p:cNvPicPr>
          <p:nvPr/>
        </p:nvPicPr>
        <p:blipFill>
          <a:blip r:embed="rId2">
            <a:extLst/>
          </a:blip>
          <a:stretch>
            <a:fillRect/>
          </a:stretch>
        </p:blipFill>
        <p:spPr>
          <a:xfrm>
            <a:off x="6779451" y="3624631"/>
            <a:ext cx="5270502" cy="4457703"/>
          </a:xfrm>
          <a:prstGeom prst="rect">
            <a:avLst/>
          </a:prstGeom>
          <a:ln w="12700">
            <a:miter lim="400000"/>
          </a:ln>
        </p:spPr>
      </p:pic>
      <p:sp>
        <p:nvSpPr>
          <p:cNvPr id="138" name="Figure: App Fingerprinting data collection example"/>
          <p:cNvSpPr txBox="1"/>
          <p:nvPr/>
        </p:nvSpPr>
        <p:spPr>
          <a:xfrm>
            <a:off x="8488626" y="9179663"/>
            <a:ext cx="4152317"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400">
                <a:solidFill>
                  <a:srgbClr val="FFFFFF"/>
                </a:solidFill>
              </a:defRPr>
            </a:lvl1pPr>
          </a:lstStyle>
          <a:p>
            <a:pPr/>
            <a:r>
              <a:t>Figure: App Fingerprinting data collection example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Fingerprint Making"/>
          <p:cNvSpPr txBox="1"/>
          <p:nvPr>
            <p:ph type="ctrTitle"/>
          </p:nvPr>
        </p:nvSpPr>
        <p:spPr>
          <a:xfrm>
            <a:off x="1114120" y="570282"/>
            <a:ext cx="10464801" cy="1386041"/>
          </a:xfrm>
          <a:prstGeom prst="rect">
            <a:avLst/>
          </a:prstGeom>
        </p:spPr>
        <p:txBody>
          <a:bodyPr/>
          <a:lstStyle>
            <a:lvl1pPr>
              <a:defRPr sz="6000"/>
            </a:lvl1pPr>
          </a:lstStyle>
          <a:p>
            <a:pPr/>
            <a:r>
              <a:t>Fingerprint Making</a:t>
            </a:r>
          </a:p>
        </p:txBody>
      </p:sp>
      <p:sp>
        <p:nvSpPr>
          <p:cNvPr id="141" name="Network Trace Capture"/>
          <p:cNvSpPr txBox="1"/>
          <p:nvPr/>
        </p:nvSpPr>
        <p:spPr>
          <a:xfrm>
            <a:off x="548186" y="2479109"/>
            <a:ext cx="3733803"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800">
                <a:solidFill>
                  <a:srgbClr val="FFFFFF"/>
                </a:solidFill>
                <a:latin typeface="+mj-lt"/>
                <a:ea typeface="+mj-ea"/>
                <a:cs typeface="+mj-cs"/>
                <a:sym typeface="Helvetica"/>
              </a:defRPr>
            </a:lvl1pPr>
          </a:lstStyle>
          <a:p>
            <a:pPr/>
            <a:r>
              <a:t>Network Trace Capture</a:t>
            </a:r>
          </a:p>
        </p:txBody>
      </p:sp>
      <p:pic>
        <p:nvPicPr>
          <p:cNvPr id="142" name="Screen Shot 2017-12-14 at 3.47.44 PM.png" descr="Screen Shot 2017-12-14 at 3.47.44 PM.png"/>
          <p:cNvPicPr>
            <a:picLocks noChangeAspect="1"/>
          </p:cNvPicPr>
          <p:nvPr/>
        </p:nvPicPr>
        <p:blipFill>
          <a:blip r:embed="rId2">
            <a:extLst/>
          </a:blip>
          <a:stretch>
            <a:fillRect/>
          </a:stretch>
        </p:blipFill>
        <p:spPr>
          <a:xfrm>
            <a:off x="548186" y="3486150"/>
            <a:ext cx="3733803" cy="2781300"/>
          </a:xfrm>
          <a:prstGeom prst="rect">
            <a:avLst/>
          </a:prstGeom>
          <a:ln w="12700">
            <a:miter lim="400000"/>
          </a:ln>
        </p:spPr>
      </p:pic>
      <p:pic>
        <p:nvPicPr>
          <p:cNvPr id="143" name="Screen Shot 2017-12-14 at 4.25.28 PM.png" descr="Screen Shot 2017-12-14 at 4.25.28 PM.png"/>
          <p:cNvPicPr>
            <a:picLocks noChangeAspect="1"/>
          </p:cNvPicPr>
          <p:nvPr/>
        </p:nvPicPr>
        <p:blipFill>
          <a:blip r:embed="rId3">
            <a:extLst/>
          </a:blip>
          <a:stretch>
            <a:fillRect/>
          </a:stretch>
        </p:blipFill>
        <p:spPr>
          <a:xfrm>
            <a:off x="4667250" y="3500937"/>
            <a:ext cx="3670300" cy="3441702"/>
          </a:xfrm>
          <a:prstGeom prst="rect">
            <a:avLst/>
          </a:prstGeom>
          <a:ln w="12700">
            <a:miter lim="400000"/>
          </a:ln>
        </p:spPr>
      </p:pic>
      <p:pic>
        <p:nvPicPr>
          <p:cNvPr id="144" name="Screen Shot 2017-12-14 at 4.25.34 PM.png" descr="Screen Shot 2017-12-14 at 4.25.34 PM.png"/>
          <p:cNvPicPr>
            <a:picLocks noChangeAspect="1"/>
          </p:cNvPicPr>
          <p:nvPr/>
        </p:nvPicPr>
        <p:blipFill>
          <a:blip r:embed="rId4">
            <a:extLst/>
          </a:blip>
          <a:stretch>
            <a:fillRect/>
          </a:stretch>
        </p:blipFill>
        <p:spPr>
          <a:xfrm>
            <a:off x="8722811" y="3967097"/>
            <a:ext cx="3644902" cy="3098801"/>
          </a:xfrm>
          <a:prstGeom prst="rect">
            <a:avLst/>
          </a:prstGeom>
          <a:ln w="12700">
            <a:miter lim="400000"/>
          </a:ln>
        </p:spPr>
      </p:pic>
      <p:sp>
        <p:nvSpPr>
          <p:cNvPr id="145" name="Trafﬁc Burstiﬁcation and Flow Separation"/>
          <p:cNvSpPr txBox="1"/>
          <p:nvPr/>
        </p:nvSpPr>
        <p:spPr>
          <a:xfrm>
            <a:off x="4667250" y="2479109"/>
            <a:ext cx="3733800"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800">
                <a:solidFill>
                  <a:srgbClr val="FFFFFF"/>
                </a:solidFill>
                <a:latin typeface="+mj-lt"/>
                <a:ea typeface="+mj-ea"/>
                <a:cs typeface="+mj-cs"/>
                <a:sym typeface="Helvetica"/>
              </a:defRPr>
            </a:lvl1pPr>
          </a:lstStyle>
          <a:p>
            <a:pPr/>
            <a:r>
              <a:t>Trafﬁc Burstiﬁcation and Flow Separation</a:t>
            </a:r>
          </a:p>
        </p:txBody>
      </p:sp>
      <p:sp>
        <p:nvSpPr>
          <p:cNvPr id="146" name="Feature Extraction and Classiﬁer Training:"/>
          <p:cNvSpPr txBox="1"/>
          <p:nvPr/>
        </p:nvSpPr>
        <p:spPr>
          <a:xfrm>
            <a:off x="8786311" y="2434920"/>
            <a:ext cx="3733802"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800">
                <a:solidFill>
                  <a:srgbClr val="FFFFFF"/>
                </a:solidFill>
                <a:latin typeface="+mj-lt"/>
                <a:ea typeface="+mj-ea"/>
                <a:cs typeface="+mj-cs"/>
                <a:sym typeface="Helvetica"/>
              </a:defRPr>
            </a:lvl1pPr>
          </a:lstStyle>
          <a:p>
            <a:pPr/>
            <a:r>
              <a:t>Feature Extraction and Classiﬁer Training:</a:t>
            </a:r>
          </a:p>
        </p:txBody>
      </p:sp>
      <p:sp>
        <p:nvSpPr>
          <p:cNvPr id="147" name="Figure : AppScanner: Automatic Fingerprinting of Smartphone Apps From Encrypted Network Trafﬁc…"/>
          <p:cNvSpPr txBox="1"/>
          <p:nvPr/>
        </p:nvSpPr>
        <p:spPr>
          <a:xfrm>
            <a:off x="4677929" y="9076672"/>
            <a:ext cx="8108012" cy="53695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400">
                <a:solidFill>
                  <a:srgbClr val="FFFFFF"/>
                </a:solidFill>
              </a:defRPr>
            </a:lvl1pPr>
            <a:lvl2pPr indent="228600" algn="l">
              <a:defRPr sz="1400">
                <a:solidFill>
                  <a:srgbClr val="FFFFFF"/>
                </a:solidFill>
              </a:defRPr>
            </a:lvl2pPr>
          </a:lstStyle>
          <a:p>
            <a:pPr/>
            <a:r>
              <a:t>Figure : AppScanner: Automatic Fingerprinting of Smartphone Apps From Encrypted Network Trafﬁc</a:t>
            </a:r>
          </a:p>
          <a:p>
            <a:pPr lvl="1"/>
            <a:r>
              <a:t> Vincent F. Taylor ∗ , Riccardo Spolaor † , Mauro Conti † and Ivan Martinovic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Fingerprint Matching"/>
          <p:cNvSpPr txBox="1"/>
          <p:nvPr>
            <p:ph type="title"/>
          </p:nvPr>
        </p:nvSpPr>
        <p:spPr>
          <a:prstGeom prst="rect">
            <a:avLst/>
          </a:prstGeom>
        </p:spPr>
        <p:txBody>
          <a:bodyPr/>
          <a:lstStyle>
            <a:lvl1pPr>
              <a:defRPr sz="6000"/>
            </a:lvl1pPr>
          </a:lstStyle>
          <a:p>
            <a:pPr/>
            <a:r>
              <a:t>Fingerprint Matching</a:t>
            </a:r>
          </a:p>
        </p:txBody>
      </p:sp>
      <p:sp>
        <p:nvSpPr>
          <p:cNvPr id="150" name="Network Trafﬁc Capturing"/>
          <p:cNvSpPr txBox="1"/>
          <p:nvPr>
            <p:ph type="body" sz="quarter" idx="1"/>
          </p:nvPr>
        </p:nvSpPr>
        <p:spPr>
          <a:xfrm>
            <a:off x="952500" y="2590800"/>
            <a:ext cx="11099800" cy="1488355"/>
          </a:xfrm>
          <a:prstGeom prst="rect">
            <a:avLst/>
          </a:prstGeom>
        </p:spPr>
        <p:txBody>
          <a:bodyPr/>
          <a:lstStyle/>
          <a:p>
            <a:pPr/>
            <a:r>
              <a:t>Network Trafﬁc Capturing</a:t>
            </a:r>
          </a:p>
        </p:txBody>
      </p:sp>
      <p:sp>
        <p:nvSpPr>
          <p:cNvPr id="151" name="TCP Pre-processing and Flow Classiﬁcation"/>
          <p:cNvSpPr txBox="1"/>
          <p:nvPr/>
        </p:nvSpPr>
        <p:spPr>
          <a:xfrm>
            <a:off x="952500" y="4142654"/>
            <a:ext cx="11099800" cy="14883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57200" indent="-457200" algn="l">
              <a:spcBef>
                <a:spcPts val="4200"/>
              </a:spcBef>
              <a:buSzPct val="75000"/>
              <a:buChar char="•"/>
              <a:defRPr>
                <a:solidFill>
                  <a:srgbClr val="FFFFFF"/>
                </a:solidFill>
              </a:defRPr>
            </a:lvl1pPr>
          </a:lstStyle>
          <a:p>
            <a:pPr/>
            <a:r>
              <a:t>TCP Pre-processing and Flow Classiﬁcation</a:t>
            </a:r>
          </a:p>
        </p:txBody>
      </p:sp>
      <p:sp>
        <p:nvSpPr>
          <p:cNvPr id="152" name="Classiﬁcation Validation"/>
          <p:cNvSpPr txBox="1"/>
          <p:nvPr/>
        </p:nvSpPr>
        <p:spPr>
          <a:xfrm>
            <a:off x="952500" y="5694509"/>
            <a:ext cx="11099800" cy="14883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57200" indent="-457200" algn="l">
              <a:spcBef>
                <a:spcPts val="4200"/>
              </a:spcBef>
              <a:buSzPct val="75000"/>
              <a:buChar char="•"/>
              <a:defRPr>
                <a:solidFill>
                  <a:srgbClr val="FFFFFF"/>
                </a:solidFill>
              </a:defRPr>
            </a:lvl1pPr>
          </a:lstStyle>
          <a:p>
            <a:pPr/>
            <a:r>
              <a:t>Classiﬁcation Validation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xfrm>
            <a:off x="952500" y="406400"/>
            <a:ext cx="11099800" cy="786296"/>
          </a:xfrm>
          <a:prstGeom prst="rect">
            <a:avLst/>
          </a:prstGeom>
        </p:spPr>
        <p:txBody>
          <a:bodyPr/>
          <a:lstStyle>
            <a:lvl1pPr defTabSz="443991">
              <a:defRPr sz="4560"/>
            </a:lvl1pPr>
          </a:lstStyle>
          <a:p>
            <a:pPr/>
            <a:r>
              <a:t>Data Flow</a:t>
            </a:r>
          </a:p>
        </p:txBody>
      </p:sp>
      <p:sp>
        <p:nvSpPr>
          <p:cNvPr id="155" name="矩形"/>
          <p:cNvSpPr/>
          <p:nvPr/>
        </p:nvSpPr>
        <p:spPr>
          <a:xfrm>
            <a:off x="444010" y="1640805"/>
            <a:ext cx="12377749" cy="6775696"/>
          </a:xfrm>
          <a:prstGeom prst="rect">
            <a:avLst/>
          </a:prstGeom>
          <a:solidFill>
            <a:srgbClr val="FFFFFF"/>
          </a:solidFill>
          <a:ln w="12700">
            <a:miter lim="400000"/>
          </a:ln>
          <a:effectLst>
            <a:outerShdw sx="100000" sy="100000" kx="0" ky="0" algn="b" rotWithShape="0" blurRad="76200" dist="0" dir="18900000">
              <a:srgbClr val="000000">
                <a:alpha val="80000"/>
              </a:srgbClr>
            </a:outerShdw>
          </a:effectLst>
        </p:spPr>
        <p:txBody>
          <a:bodyPr lIns="50800" tIns="50800" rIns="50800" bIns="50800" anchor="ctr"/>
          <a:lstStyle/>
          <a:p>
            <a:pPr/>
          </a:p>
        </p:txBody>
      </p:sp>
      <p:pic>
        <p:nvPicPr>
          <p:cNvPr id="156" name="Picture 31" descr="Picture 31"/>
          <p:cNvPicPr>
            <a:picLocks noChangeAspect="1"/>
          </p:cNvPicPr>
          <p:nvPr/>
        </p:nvPicPr>
        <p:blipFill>
          <a:blip r:embed="rId2">
            <a:extLst/>
          </a:blip>
          <a:stretch>
            <a:fillRect/>
          </a:stretch>
        </p:blipFill>
        <p:spPr>
          <a:xfrm>
            <a:off x="0" y="1328998"/>
            <a:ext cx="13004801" cy="730202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Output"/>
          <p:cNvSpPr txBox="1"/>
          <p:nvPr>
            <p:ph type="ctrTitle"/>
          </p:nvPr>
        </p:nvSpPr>
        <p:spPr>
          <a:xfrm>
            <a:off x="952500" y="406400"/>
            <a:ext cx="11099800" cy="2120900"/>
          </a:xfrm>
          <a:prstGeom prst="rect">
            <a:avLst/>
          </a:prstGeom>
        </p:spPr>
        <p:txBody>
          <a:bodyPr anchor="ctr"/>
          <a:lstStyle>
            <a:lvl1pPr>
              <a:defRPr sz="6000"/>
            </a:lvl1pPr>
          </a:lstStyle>
          <a:p>
            <a:pPr/>
            <a:r>
              <a:t>Output</a:t>
            </a:r>
          </a:p>
        </p:txBody>
      </p:sp>
      <p:pic>
        <p:nvPicPr>
          <p:cNvPr id="159" name="WechatIMG554.jpeg" descr="WechatIMG554.jpeg"/>
          <p:cNvPicPr>
            <a:picLocks noChangeAspect="1"/>
          </p:cNvPicPr>
          <p:nvPr/>
        </p:nvPicPr>
        <p:blipFill>
          <a:blip r:embed="rId2">
            <a:extLst/>
          </a:blip>
          <a:stretch>
            <a:fillRect/>
          </a:stretch>
        </p:blipFill>
        <p:spPr>
          <a:xfrm>
            <a:off x="1422400" y="3829050"/>
            <a:ext cx="10160000" cy="20955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ystem Evaluation"/>
          <p:cNvSpPr txBox="1"/>
          <p:nvPr>
            <p:ph type="title"/>
          </p:nvPr>
        </p:nvSpPr>
        <p:spPr>
          <a:xfrm>
            <a:off x="952500" y="317931"/>
            <a:ext cx="11099800" cy="2120901"/>
          </a:xfrm>
          <a:prstGeom prst="rect">
            <a:avLst/>
          </a:prstGeom>
        </p:spPr>
        <p:txBody>
          <a:bodyPr/>
          <a:lstStyle>
            <a:lvl1pPr>
              <a:defRPr sz="6000"/>
            </a:lvl1pPr>
          </a:lstStyle>
          <a:p>
            <a:pPr/>
            <a:r>
              <a:t>System Evaluation</a:t>
            </a:r>
          </a:p>
        </p:txBody>
      </p:sp>
      <p:pic>
        <p:nvPicPr>
          <p:cNvPr id="162" name="WechatIMG552.jpeg" descr="WechatIMG552.jpeg"/>
          <p:cNvPicPr>
            <a:picLocks noChangeAspect="1"/>
          </p:cNvPicPr>
          <p:nvPr/>
        </p:nvPicPr>
        <p:blipFill>
          <a:blip r:embed="rId2">
            <a:extLst/>
          </a:blip>
          <a:stretch>
            <a:fillRect/>
          </a:stretch>
        </p:blipFill>
        <p:spPr>
          <a:xfrm>
            <a:off x="1422400" y="2180666"/>
            <a:ext cx="10160000" cy="67691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FFFF"/>
      </a:dk1>
      <a:lt1>
        <a:srgbClr val="FF0000"/>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Neue"/>
        <a:ea typeface="Helvetica Neue"/>
        <a:cs typeface="Helvetica Neue"/>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Neue"/>
        <a:ea typeface="Helvetica Neue"/>
        <a:cs typeface="Helvetica Neue"/>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