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34"/>
  </p:notesMasterIdLst>
  <p:sldIdLst>
    <p:sldId id="257" r:id="rId4"/>
    <p:sldId id="262" r:id="rId5"/>
    <p:sldId id="295" r:id="rId6"/>
    <p:sldId id="294" r:id="rId7"/>
    <p:sldId id="296" r:id="rId8"/>
    <p:sldId id="275" r:id="rId9"/>
    <p:sldId id="323" r:id="rId10"/>
    <p:sldId id="305" r:id="rId11"/>
    <p:sldId id="326" r:id="rId12"/>
    <p:sldId id="327" r:id="rId13"/>
    <p:sldId id="291" r:id="rId14"/>
    <p:sldId id="292" r:id="rId15"/>
    <p:sldId id="293" r:id="rId16"/>
    <p:sldId id="297" r:id="rId17"/>
    <p:sldId id="298" r:id="rId18"/>
    <p:sldId id="299" r:id="rId19"/>
    <p:sldId id="300" r:id="rId20"/>
    <p:sldId id="302" r:id="rId21"/>
    <p:sldId id="317" r:id="rId22"/>
    <p:sldId id="308" r:id="rId23"/>
    <p:sldId id="318" r:id="rId24"/>
    <p:sldId id="319" r:id="rId25"/>
    <p:sldId id="320" r:id="rId26"/>
    <p:sldId id="321" r:id="rId27"/>
    <p:sldId id="322" r:id="rId28"/>
    <p:sldId id="314" r:id="rId29"/>
    <p:sldId id="287" r:id="rId30"/>
    <p:sldId id="324" r:id="rId31"/>
    <p:sldId id="316" r:id="rId32"/>
    <p:sldId id="30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AD0"/>
    <a:srgbClr val="F5D8D3"/>
    <a:srgbClr val="C6BBCA"/>
    <a:srgbClr val="F9EAE7"/>
    <a:srgbClr val="D1CCC5"/>
    <a:srgbClr val="B2AA9F"/>
    <a:srgbClr val="A2978D"/>
    <a:srgbClr val="D7DBDC"/>
    <a:srgbClr val="6C9CC2"/>
    <a:srgbClr val="7593B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6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75B4-577E-4768-AB6E-745B58FEAAA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88A2F-3D0F-4660-A5D3-DB266A7C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9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88A2F-3D0F-4660-A5D3-DB266A7C32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88A2F-3D0F-4660-A5D3-DB266A7C32D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4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2B849-3AF0-4F56-9B97-4C5D8996C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D76E58-5019-4709-AA35-5F5CED21F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C45E9-7093-4978-ADEE-D1F13C8F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E226-A6C7-4EF9-A9A8-FB1C86D04B0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880D-34E3-4CF1-99CE-4781C0F8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8352C-C952-466D-9AA3-0492EDA0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05A-C3A3-49BB-9150-A02DEE627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2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B55CE-E372-4CF5-A240-57134F42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FE582-118D-42E1-A5C9-B27097E8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25794-1A13-4727-9521-0CE52EDD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E226-A6C7-4EF9-A9A8-FB1C86D04B0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06A68-94E7-44B5-8F4A-0873BC45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0113A-0914-4CB0-B7A9-DB31A6CB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05A-C3A3-49BB-9150-A02DEE627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92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168B2-A476-46F2-BDA2-6107AC69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5841D-E4A4-46B5-AB54-789BC9956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48CCA-A506-45AE-848A-F50CE208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E226-A6C7-4EF9-A9A8-FB1C86D04B0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08F28-5B20-4F47-A051-E3A7BA5C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73CBE-8C63-494B-8D53-D02E823F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05A-C3A3-49BB-9150-A02DEE627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5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D7A23-2DE9-4ADA-8A7E-6CAED4B5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3E310-AA05-4E7F-83AB-B806474D8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D2479-0B27-4DAF-8035-9FCAC11A7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836C3-3148-4953-9D29-81EE41D9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E226-A6C7-4EF9-A9A8-FB1C86D04B0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CE06-B5FB-467E-BDBA-92D3E44F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3CFB4-C7FE-477F-ABEF-7A040876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05A-C3A3-49BB-9150-A02DEE627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82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D8B7C-F065-4BA5-8FBE-6A336777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92529-937A-44CD-B12A-3BF51425F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EDF33-CAA1-4FC2-A776-049EB26E5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52B451-A042-4D47-A64B-453C3FE74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941B7C-1FE6-4A9E-BC88-826661B0C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DFBB0C-2DF1-47AA-BDB3-7D1EB7D9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E226-A6C7-4EF9-A9A8-FB1C86D04B0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4627C7-17E2-441C-9E53-47DC317E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729C92-A504-4959-9C87-CE47AF8A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05A-C3A3-49BB-9150-A02DEE627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04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05F4A-C884-497D-82E6-7C7CC525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64480F-C382-4AE0-95EB-8E243864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E226-A6C7-4EF9-A9A8-FB1C86D04B0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48778A-C959-44B0-A76A-62A45CB9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A0BA4-5CAE-4C12-B243-C15A6D26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05A-C3A3-49BB-9150-A02DEE627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32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CD8B7B-CC5E-44BC-A73C-7AC2AA84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E226-A6C7-4EF9-A9A8-FB1C86D04B0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79CC6F-AFA8-4CC2-A796-47E9DF90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16923-4061-4D80-B85E-8CDBB27F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05A-C3A3-49BB-9150-A02DEE627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0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BE026-A9DF-4169-953E-F77C137E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20A89-0FFA-4DC7-AC06-329DF56B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CC8C31-1289-4B71-87C0-ABB19F76A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30329-3903-44F7-9984-128F2343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E226-A6C7-4EF9-A9A8-FB1C86D04B0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C0B7F-5232-4C9F-A1AC-4F57279A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6DEB4-2F4B-4994-8603-BFB9F9B2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05A-C3A3-49BB-9150-A02DEE627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19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0B441-8A1A-43DF-8F51-590D8034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C86BB9-4BAD-479D-901E-722AF4F80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54DD6-B277-416E-AD19-B82FA0134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5DFAB-35AB-4BE6-9B35-1C1EFF80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E226-A6C7-4EF9-A9A8-FB1C86D04B0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4E83A-D0C3-4833-A268-FC4356D6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AA3E0-231D-4179-A584-A0734067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05A-C3A3-49BB-9150-A02DEE627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12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E2220-9F18-4BBF-9F08-C89F0631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A64528-2E0D-4749-A200-12D3A65C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187AE-61A4-4381-BB09-7969B995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E226-A6C7-4EF9-A9A8-FB1C86D04B0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97F1B-E589-405F-AD92-976947F6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1A1B2-756F-4970-B8FD-44CEA22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05A-C3A3-49BB-9150-A02DEE627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33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C5CC40-18BD-454E-8185-7E1774F38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3CD61-F985-4B0B-AFD1-8FC703346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25DD7-D5B7-489D-90C2-C81AFA82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E226-A6C7-4EF9-A9A8-FB1C86D04B0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DC018-BBCB-4D9A-9040-445ADE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D01BB-16AA-46EB-8CE2-4B540C34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05A-C3A3-49BB-9150-A02DEE627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70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38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946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47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27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4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96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48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51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421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389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6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831AD-A7EC-429F-A0E2-13E0AF0F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EFAC5D-06ED-4990-B80B-35B3ECD63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90592-3E29-4ACC-AECA-3E81901FD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E226-A6C7-4EF9-A9A8-FB1C86D04B0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B3D58-C35D-41E0-B97F-8DC7AADC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12FD8-6270-4ACE-B3A8-DA63354B1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05A-C3A3-49BB-9150-A02DEE627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stefanblattmann/real-time-smoke-detection-with-ai-based-sensor-fusion-1086e6" TargetMode="External"/><Relationship Id="rId2" Type="http://schemas.openxmlformats.org/officeDocument/2006/relationships/hyperlink" Target="https://www.kaggle.com/datasets/deepcontractor/smoke-detection-datase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704781" y="1043608"/>
            <a:ext cx="5391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화재여부예측 시스템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25A746-87A4-4F66-B5DF-4E56E71127A8}"/>
              </a:ext>
            </a:extLst>
          </p:cNvPr>
          <p:cNvSpPr txBox="1"/>
          <p:nvPr/>
        </p:nvSpPr>
        <p:spPr>
          <a:xfrm>
            <a:off x="9014588" y="5429671"/>
            <a:ext cx="2526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</a:rPr>
              <a:t>경영데이터분석</a:t>
            </a:r>
            <a:r>
              <a:rPr lang="en-US" altLang="ko-KR" sz="1800" b="1" dirty="0">
                <a:solidFill>
                  <a:schemeClr val="bg1"/>
                </a:solidFill>
              </a:rPr>
              <a:t>2  </a:t>
            </a:r>
          </a:p>
          <a:p>
            <a:r>
              <a:rPr lang="en-US" altLang="ko-KR" sz="1800" b="1" dirty="0">
                <a:solidFill>
                  <a:schemeClr val="bg1"/>
                </a:solidFill>
              </a:rPr>
              <a:t>IT</a:t>
            </a:r>
            <a:r>
              <a:rPr lang="ko-KR" altLang="en-US" sz="1800" b="1" dirty="0">
                <a:solidFill>
                  <a:schemeClr val="bg1"/>
                </a:solidFill>
              </a:rPr>
              <a:t>공학 </a:t>
            </a:r>
            <a:r>
              <a:rPr lang="en-US" altLang="ko-KR" sz="1800" b="1" dirty="0">
                <a:solidFill>
                  <a:schemeClr val="bg1"/>
                </a:solidFill>
              </a:rPr>
              <a:t>1910554 </a:t>
            </a:r>
            <a:r>
              <a:rPr lang="ko-KR" altLang="en-US" sz="1800" b="1" dirty="0">
                <a:solidFill>
                  <a:schemeClr val="bg1"/>
                </a:solidFill>
              </a:rPr>
              <a:t>김예지 </a:t>
            </a: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268495" y="1062190"/>
            <a:ext cx="387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1 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데이터프레임 준비 및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412384" y="1518195"/>
            <a:ext cx="9367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nsolas" panose="020B0609020204030204" pitchFamily="49" charset="0"/>
              </a:rPr>
              <a:t>이상치를 벗어나지 않은 애들만 추출하여 이상치를 제거한 데이터 프레임을 생성하였다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1374F2-B540-492E-A6BD-BCC238CAC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7284" y="1879605"/>
            <a:ext cx="6522316" cy="26035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3EF719-7F91-4D97-B5EC-025EE932CE2F}"/>
              </a:ext>
            </a:extLst>
          </p:cNvPr>
          <p:cNvSpPr txBox="1"/>
          <p:nvPr/>
        </p:nvSpPr>
        <p:spPr>
          <a:xfrm>
            <a:off x="1504747" y="4844574"/>
            <a:ext cx="99676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Consolas" panose="020B0609020204030204" pitchFamily="49" charset="0"/>
              </a:rPr>
              <a:t>smoke_iot</a:t>
            </a:r>
            <a:r>
              <a:rPr lang="ko-KR" altLang="en-US" sz="1600" dirty="0">
                <a:latin typeface="Consolas" panose="020B0609020204030204" pitchFamily="49" charset="0"/>
              </a:rPr>
              <a:t>에서 이상치를 제거한 </a:t>
            </a:r>
            <a:r>
              <a:rPr lang="ko-KR" altLang="en-US" sz="1600" dirty="0" err="1">
                <a:latin typeface="Consolas" panose="020B0609020204030204" pitchFamily="49" charset="0"/>
              </a:rPr>
              <a:t>데이터프레임인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smoke</a:t>
            </a:r>
            <a:r>
              <a:rPr lang="ko-KR" altLang="en-US" sz="1600" dirty="0">
                <a:latin typeface="Consolas" panose="020B0609020204030204" pitchFamily="49" charset="0"/>
              </a:rPr>
              <a:t>를 생성하였으며</a:t>
            </a:r>
            <a:r>
              <a:rPr lang="en-US" altLang="ko-KR" sz="1600" dirty="0">
                <a:latin typeface="Consolas" panose="020B0609020204030204" pitchFamily="49" charset="0"/>
              </a:rPr>
              <a:t>, smoke</a:t>
            </a:r>
            <a:r>
              <a:rPr lang="ko-KR" altLang="en-US" sz="1600" dirty="0"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</a:rPr>
              <a:t>54494</a:t>
            </a:r>
            <a:r>
              <a:rPr lang="ko-KR" altLang="en-US" sz="1600" dirty="0">
                <a:latin typeface="Consolas" panose="020B0609020204030204" pitchFamily="49" charset="0"/>
              </a:rPr>
              <a:t>행과 </a:t>
            </a:r>
            <a:r>
              <a:rPr lang="en-US" altLang="ko-KR" sz="1600" dirty="0">
                <a:latin typeface="Consolas" panose="020B0609020204030204" pitchFamily="49" charset="0"/>
              </a:rPr>
              <a:t>15</a:t>
            </a:r>
            <a:r>
              <a:rPr lang="ko-KR" altLang="en-US" sz="1600" dirty="0">
                <a:latin typeface="Consolas" panose="020B0609020204030204" pitchFamily="49" charset="0"/>
              </a:rPr>
              <a:t>개의 열로 이루어져 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3D6171-3C01-4050-A574-01269AEDC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323" y="6424472"/>
            <a:ext cx="5495925" cy="333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31E801-5017-4C60-83D6-B6CE8DB11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8323" y="5519331"/>
            <a:ext cx="5438775" cy="296998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3469056-0AE4-46AF-BEA9-ACAAE49B0F26}"/>
              </a:ext>
            </a:extLst>
          </p:cNvPr>
          <p:cNvSpPr/>
          <p:nvPr/>
        </p:nvSpPr>
        <p:spPr>
          <a:xfrm>
            <a:off x="3836709" y="5925166"/>
            <a:ext cx="329938" cy="44735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2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87813" y="275692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074820" y="1179883"/>
            <a:ext cx="387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1 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데이터프레임 준비 및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75F54-C66A-4E89-A62A-7628C7CAE86E}"/>
              </a:ext>
            </a:extLst>
          </p:cNvPr>
          <p:cNvSpPr txBox="1"/>
          <p:nvPr/>
        </p:nvSpPr>
        <p:spPr>
          <a:xfrm>
            <a:off x="1368557" y="4101678"/>
            <a:ext cx="104620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6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smoke_pred</a:t>
            </a:r>
            <a:r>
              <a:rPr lang="ko-KR" altLang="en-US" sz="1600" dirty="0"/>
              <a:t>에 사용된 데이터가 </a:t>
            </a:r>
            <a:r>
              <a:rPr lang="en-US" altLang="ko-KR" sz="1600" dirty="0"/>
              <a:t>train</a:t>
            </a:r>
            <a:r>
              <a:rPr lang="ko-KR" altLang="en-US" sz="1600" dirty="0"/>
              <a:t>에 그대로 </a:t>
            </a:r>
            <a:r>
              <a:rPr lang="ko-KR" altLang="en-US" sz="1600" dirty="0" err="1"/>
              <a:t>사용되다면</a:t>
            </a:r>
            <a:r>
              <a:rPr lang="en-US" altLang="ko-KR" sz="1600" dirty="0"/>
              <a:t>, </a:t>
            </a:r>
            <a:r>
              <a:rPr lang="ko-KR" altLang="en-US" sz="1600" dirty="0"/>
              <a:t>예측을 할 때 이미 학습 된 데이터가 쓰여서 과대 적합이 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smoke_pred</a:t>
            </a:r>
            <a:r>
              <a:rPr lang="ko-KR" altLang="en-US" sz="1600" dirty="0"/>
              <a:t>에 들어간</a:t>
            </a:r>
            <a:r>
              <a:rPr lang="en-US" altLang="ko-KR" sz="1600" dirty="0"/>
              <a:t> id 10</a:t>
            </a:r>
            <a:r>
              <a:rPr lang="ko-KR" altLang="en-US" sz="1600" dirty="0"/>
              <a:t>개를 </a:t>
            </a:r>
            <a:r>
              <a:rPr lang="en-US" altLang="ko-KR" sz="1600" dirty="0"/>
              <a:t>smoke </a:t>
            </a:r>
            <a:r>
              <a:rPr lang="ko-KR" altLang="en-US" sz="1600" dirty="0"/>
              <a:t>데이터 프레임에서 찾아 </a:t>
            </a:r>
            <a:r>
              <a:rPr lang="en-US" altLang="ko-KR" sz="1600" dirty="0"/>
              <a:t>filter</a:t>
            </a:r>
            <a:r>
              <a:rPr lang="ko-KR" altLang="en-US" sz="1600" dirty="0"/>
              <a:t>함수를 사용해 제거하였다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이렇게 하면 </a:t>
            </a:r>
            <a:r>
              <a:rPr lang="en-US" altLang="ko-KR" sz="1600" dirty="0"/>
              <a:t>smoke </a:t>
            </a:r>
            <a:r>
              <a:rPr lang="ko-KR" altLang="en-US" sz="1600" dirty="0"/>
              <a:t>데이터 셋에는 </a:t>
            </a:r>
            <a:r>
              <a:rPr lang="en-US" altLang="ko-KR" sz="1600" dirty="0" err="1"/>
              <a:t>smoke_pred</a:t>
            </a:r>
            <a:r>
              <a:rPr lang="en-US" altLang="ko-KR" sz="1600" dirty="0"/>
              <a:t> </a:t>
            </a:r>
            <a:r>
              <a:rPr lang="ko-KR" altLang="en-US" sz="1600" dirty="0"/>
              <a:t>에 사용된 변수가 들어가 있지 않아서</a:t>
            </a:r>
            <a:r>
              <a:rPr lang="en-US" altLang="ko-KR" sz="1600" dirty="0"/>
              <a:t>, </a:t>
            </a:r>
            <a:r>
              <a:rPr lang="ko-KR" altLang="en-US" sz="1600" dirty="0"/>
              <a:t>추후에 실제로 예측을 할 때 예측을 잘했는지 정확하게 확인할 수 있다</a:t>
            </a:r>
            <a:r>
              <a:rPr lang="en-US" altLang="ko-KR" sz="1600" dirty="0"/>
              <a:t>.  </a:t>
            </a:r>
            <a:r>
              <a:rPr lang="ko-KR" altLang="en-US" sz="1600" dirty="0"/>
              <a:t>따라서 전처리가 끝난  </a:t>
            </a:r>
            <a:r>
              <a:rPr lang="en-US" altLang="ko-KR" sz="1600" dirty="0"/>
              <a:t>smoke</a:t>
            </a:r>
            <a:r>
              <a:rPr lang="ko-KR" altLang="en-US" sz="1600" dirty="0"/>
              <a:t>는 </a:t>
            </a:r>
            <a:r>
              <a:rPr lang="en-US" altLang="ko-KR" sz="1600" dirty="0"/>
              <a:t>54484</a:t>
            </a:r>
            <a:r>
              <a:rPr lang="ko-KR" altLang="en-US" sz="1600" dirty="0"/>
              <a:t>의 행과 </a:t>
            </a:r>
            <a:r>
              <a:rPr lang="en-US" altLang="ko-KR" sz="1600" dirty="0"/>
              <a:t>15</a:t>
            </a:r>
            <a:r>
              <a:rPr lang="ko-KR" altLang="en-US" sz="1600" dirty="0"/>
              <a:t>개의 열을 가지고 있다</a:t>
            </a:r>
            <a:r>
              <a:rPr lang="en-US" altLang="ko-KR" sz="1600" dirty="0"/>
              <a:t>. 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4DA59D-513D-4FBC-A51E-C904B65E78B3}"/>
              </a:ext>
            </a:extLst>
          </p:cNvPr>
          <p:cNvSpPr txBox="1"/>
          <p:nvPr/>
        </p:nvSpPr>
        <p:spPr>
          <a:xfrm>
            <a:off x="1368557" y="1694062"/>
            <a:ext cx="103960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/>
              <a:t>예측 데이터를 미리 생성 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화재 경보가 울리지 않은 </a:t>
            </a:r>
            <a:r>
              <a:rPr lang="en-US" altLang="ko-KR" sz="1600" dirty="0"/>
              <a:t>0 </a:t>
            </a:r>
            <a:r>
              <a:rPr lang="ko-KR" altLang="en-US" sz="1600" dirty="0"/>
              <a:t>에 해당하는 것 중에서 </a:t>
            </a:r>
            <a:r>
              <a:rPr lang="en-US" altLang="ko-KR" sz="1600" dirty="0"/>
              <a:t>5</a:t>
            </a:r>
            <a:r>
              <a:rPr lang="ko-KR" altLang="en-US" sz="1600" dirty="0"/>
              <a:t>개의 행을 랜덤하게 추출하고</a:t>
            </a:r>
            <a:r>
              <a:rPr lang="en-US" altLang="ko-KR" sz="1600" dirty="0"/>
              <a:t>, </a:t>
            </a:r>
            <a:r>
              <a:rPr lang="ko-KR" altLang="en-US" sz="1600" dirty="0"/>
              <a:t>화재 경보가 울린 </a:t>
            </a:r>
            <a:r>
              <a:rPr lang="en-US" altLang="ko-KR" sz="1600" dirty="0"/>
              <a:t>1</a:t>
            </a:r>
            <a:r>
              <a:rPr lang="ko-KR" altLang="en-US" sz="1600" dirty="0"/>
              <a:t>에 해당하는 것 중에서 </a:t>
            </a:r>
            <a:r>
              <a:rPr lang="en-US" altLang="ko-KR" sz="1600" dirty="0"/>
              <a:t>5</a:t>
            </a:r>
            <a:r>
              <a:rPr lang="ko-KR" altLang="en-US" sz="1600" dirty="0"/>
              <a:t>개의 행을 랜덤하게 추출하여 합친 후에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smoke_pred</a:t>
            </a:r>
            <a:r>
              <a:rPr lang="ko-KR" altLang="en-US" sz="1600" dirty="0"/>
              <a:t>을 생성하였다</a:t>
            </a:r>
            <a:r>
              <a:rPr lang="en-US" altLang="ko-KR" sz="1600" dirty="0"/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D2A0ECB-CE7E-43E2-BC6C-91088B27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47" y="2312014"/>
            <a:ext cx="5957272" cy="20121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3D4AF-DC18-480F-9E37-874128FF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680" y="6481841"/>
            <a:ext cx="5505450" cy="29527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EA2439F-86F3-4F4D-A9A5-354F777B3B26}"/>
              </a:ext>
            </a:extLst>
          </p:cNvPr>
          <p:cNvSpPr/>
          <p:nvPr/>
        </p:nvSpPr>
        <p:spPr>
          <a:xfrm>
            <a:off x="3827282" y="6144236"/>
            <a:ext cx="207390" cy="2952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D993D6-65EA-431E-A210-57D998095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205" y="5734091"/>
            <a:ext cx="5495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7988462" y="5374800"/>
            <a:ext cx="4062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b="0" i="0" dirty="0">
              <a:effectLst/>
              <a:latin typeface="proxima-nov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5A2ED-5B09-40F6-97E9-85E17D0087BF}"/>
              </a:ext>
            </a:extLst>
          </p:cNvPr>
          <p:cNvSpPr txBox="1"/>
          <p:nvPr/>
        </p:nvSpPr>
        <p:spPr>
          <a:xfrm>
            <a:off x="1268495" y="1003350"/>
            <a:ext cx="387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1 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데이터프레임 준비 및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2C9A859-1D0B-489E-A6A9-689E7BF17D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2693" y="3336126"/>
            <a:ext cx="6096000" cy="1469893"/>
          </a:xfrm>
          <a:prstGeom prst="rect">
            <a:avLst/>
          </a:prstGeom>
        </p:spPr>
      </p:pic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B71E2F4B-D11B-4801-ADE2-82664D4F9464}"/>
              </a:ext>
            </a:extLst>
          </p:cNvPr>
          <p:cNvSpPr/>
          <p:nvPr/>
        </p:nvSpPr>
        <p:spPr>
          <a:xfrm>
            <a:off x="4090951" y="4868982"/>
            <a:ext cx="242047" cy="2747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1575621-989C-487A-9A49-AE0806B6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22" y="5201130"/>
            <a:ext cx="5425683" cy="1470212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CF5AD5AD-62D5-46D0-B0A8-87899B60241E}"/>
              </a:ext>
            </a:extLst>
          </p:cNvPr>
          <p:cNvSpPr/>
          <p:nvPr/>
        </p:nvSpPr>
        <p:spPr>
          <a:xfrm>
            <a:off x="1332693" y="3192572"/>
            <a:ext cx="428058" cy="41273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B42F0AC-36FF-498C-800D-852F710E8DBD}"/>
              </a:ext>
            </a:extLst>
          </p:cNvPr>
          <p:cNvSpPr/>
          <p:nvPr/>
        </p:nvSpPr>
        <p:spPr>
          <a:xfrm>
            <a:off x="7000635" y="3192571"/>
            <a:ext cx="428058" cy="41274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3BD8E3-66C3-4C42-A236-07F395091D9F}"/>
              </a:ext>
            </a:extLst>
          </p:cNvPr>
          <p:cNvSpPr txBox="1"/>
          <p:nvPr/>
        </p:nvSpPr>
        <p:spPr>
          <a:xfrm>
            <a:off x="7456749" y="1194108"/>
            <a:ext cx="423226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/>
              <a:t>해당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smoke_pred</a:t>
            </a:r>
            <a:r>
              <a:rPr lang="ko-KR" altLang="en-US" sz="1600" dirty="0"/>
              <a:t>는  </a:t>
            </a:r>
            <a:r>
              <a:rPr lang="en-US" altLang="ko-KR" sz="1600" dirty="0" err="1"/>
              <a:t>FireAlarm</a:t>
            </a:r>
            <a:r>
              <a:rPr lang="ko-KR" altLang="en-US" sz="1600" dirty="0"/>
              <a:t>이</a:t>
            </a:r>
            <a:r>
              <a:rPr lang="en-US" altLang="ko-KR" sz="1600" dirty="0"/>
              <a:t> 0 0 0 0 0 1 1 1 1 1 </a:t>
            </a:r>
            <a:r>
              <a:rPr lang="ko-KR" altLang="en-US" sz="1600" dirty="0"/>
              <a:t>순서로 구성 되어있음을 확인하였다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이후 예측 단계에서 </a:t>
            </a:r>
            <a:r>
              <a:rPr lang="en-US" altLang="ko-KR" sz="1600" dirty="0" err="1"/>
              <a:t>knn</a:t>
            </a:r>
            <a:r>
              <a:rPr lang="ko-KR" altLang="en-US" sz="1600" dirty="0"/>
              <a:t>이나 </a:t>
            </a:r>
            <a:r>
              <a:rPr lang="en-US" altLang="ko-KR" sz="1600" dirty="0" err="1"/>
              <a:t>svm</a:t>
            </a:r>
            <a:r>
              <a:rPr lang="ko-KR" altLang="en-US" sz="1600" dirty="0"/>
              <a:t>이 예측을 올바르게 했는지 확인하기 위해 미리 결과를 파악해둔 것이다</a:t>
            </a:r>
            <a:r>
              <a:rPr lang="en-US" altLang="ko-KR" sz="1600" dirty="0"/>
              <a:t>. </a:t>
            </a:r>
          </a:p>
          <a:p>
            <a:pPr algn="just"/>
            <a:r>
              <a:rPr lang="en-US" altLang="ko-KR" sz="1600" dirty="0"/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/>
              <a:t>예측 데이터 </a:t>
            </a:r>
            <a:r>
              <a:rPr lang="en-US" altLang="ko-KR" sz="1600" dirty="0" err="1"/>
              <a:t>smoke_pred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FireAlarm</a:t>
            </a:r>
            <a:r>
              <a:rPr lang="ko-KR" altLang="en-US" sz="1600" dirty="0"/>
              <a:t>이 예측을 </a:t>
            </a:r>
            <a:r>
              <a:rPr lang="ko-KR" altLang="en-US" sz="1600" dirty="0" err="1"/>
              <a:t>해야하는</a:t>
            </a:r>
            <a:r>
              <a:rPr lang="ko-KR" altLang="en-US" sz="1600" dirty="0"/>
              <a:t> 종속변수이기 때문에 해당 열을 삭제하였고</a:t>
            </a:r>
            <a:r>
              <a:rPr lang="en-US" altLang="ko-KR" sz="1600" dirty="0"/>
              <a:t>, train </a:t>
            </a:r>
            <a:r>
              <a:rPr lang="ko-KR" altLang="en-US" sz="1600" dirty="0"/>
              <a:t>데이터를 생성할 때 </a:t>
            </a:r>
            <a:r>
              <a:rPr lang="en-US" altLang="ko-KR" sz="1600" dirty="0"/>
              <a:t>id </a:t>
            </a:r>
            <a:r>
              <a:rPr lang="ko-KR" altLang="en-US" sz="1600" dirty="0"/>
              <a:t>변수를 사용하지 않음으로 </a:t>
            </a:r>
            <a:r>
              <a:rPr lang="en-US" altLang="ko-KR" sz="1600" dirty="0" err="1"/>
              <a:t>smoke_pred</a:t>
            </a:r>
            <a:r>
              <a:rPr lang="en-US" altLang="ko-KR" sz="1600" dirty="0"/>
              <a:t> </a:t>
            </a:r>
            <a:r>
              <a:rPr lang="ko-KR" altLang="en-US" sz="1600" dirty="0"/>
              <a:t>의 </a:t>
            </a:r>
            <a:r>
              <a:rPr lang="en-US" altLang="ko-KR" sz="1600" dirty="0"/>
              <a:t>id </a:t>
            </a:r>
            <a:r>
              <a:rPr lang="ko-KR" altLang="en-US" sz="1600" dirty="0"/>
              <a:t>미리 삭제하였다</a:t>
            </a:r>
            <a:r>
              <a:rPr lang="en-US" altLang="ko-KR" sz="1600" dirty="0"/>
              <a:t>.  </a:t>
            </a:r>
            <a:r>
              <a:rPr lang="ko-KR" altLang="en-US" sz="1600" dirty="0"/>
              <a:t>그리고 </a:t>
            </a:r>
            <a:r>
              <a:rPr lang="en-US" altLang="ko-KR" sz="1600" dirty="0"/>
              <a:t>write</a:t>
            </a:r>
            <a:r>
              <a:rPr lang="ko-KR" altLang="en-US" sz="1600" dirty="0"/>
              <a:t>를 사용해 </a:t>
            </a:r>
            <a:r>
              <a:rPr lang="en-US" altLang="ko-KR" sz="1600" dirty="0"/>
              <a:t>csv </a:t>
            </a:r>
            <a:r>
              <a:rPr lang="ko-KR" altLang="en-US" sz="1600" dirty="0"/>
              <a:t>파일로 내보냈다</a:t>
            </a:r>
            <a:r>
              <a:rPr lang="en-US" altLang="ko-KR" sz="1600" dirty="0"/>
              <a:t>. </a:t>
            </a:r>
          </a:p>
          <a:p>
            <a:pPr algn="just"/>
            <a:endParaRPr lang="en-US" altLang="ko-KR" sz="16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smoke </a:t>
            </a:r>
            <a:r>
              <a:rPr lang="ko-KR" altLang="en-US" sz="1600" b="0" i="0" dirty="0">
                <a:effectLst/>
                <a:latin typeface="proxima-nova"/>
              </a:rPr>
              <a:t>데이터 프레임에서 </a:t>
            </a:r>
            <a:r>
              <a:rPr lang="en-US" altLang="ko-KR" sz="1600" b="0" i="0" dirty="0">
                <a:effectLst/>
                <a:latin typeface="proxima-nova"/>
              </a:rPr>
              <a:t>i</a:t>
            </a:r>
            <a:r>
              <a:rPr lang="en-US" altLang="ko-KR" sz="1600" dirty="0">
                <a:latin typeface="proxima-nova"/>
              </a:rPr>
              <a:t>d</a:t>
            </a:r>
            <a:r>
              <a:rPr lang="ko-KR" altLang="en-US" sz="1600" dirty="0">
                <a:latin typeface="proxima-nova"/>
              </a:rPr>
              <a:t> 를 제외한 </a:t>
            </a:r>
            <a:r>
              <a:rPr lang="en-US" altLang="ko-KR" sz="1600" dirty="0">
                <a:latin typeface="proxima-nova"/>
              </a:rPr>
              <a:t>2</a:t>
            </a:r>
            <a:r>
              <a:rPr lang="ko-KR" altLang="en-US" sz="1600" dirty="0">
                <a:latin typeface="proxima-nova"/>
              </a:rPr>
              <a:t>번째 변수 </a:t>
            </a:r>
            <a:r>
              <a:rPr lang="en-US" altLang="ko-KR" sz="1600" dirty="0">
                <a:latin typeface="proxima-nova"/>
              </a:rPr>
              <a:t>UTC </a:t>
            </a:r>
            <a:r>
              <a:rPr lang="ko-KR" altLang="en-US" sz="1600" dirty="0">
                <a:latin typeface="proxima-nova"/>
              </a:rPr>
              <a:t>부터 </a:t>
            </a:r>
            <a:r>
              <a:rPr lang="en-US" altLang="ko-KR" sz="1600" dirty="0">
                <a:latin typeface="proxima-nova"/>
              </a:rPr>
              <a:t>14</a:t>
            </a:r>
            <a:r>
              <a:rPr lang="ko-KR" altLang="en-US" sz="1600" dirty="0">
                <a:latin typeface="proxima-nova"/>
              </a:rPr>
              <a:t>번째 변수인 </a:t>
            </a:r>
            <a:r>
              <a:rPr lang="en-US" altLang="ko-KR" sz="1600" dirty="0">
                <a:latin typeface="proxima-nova"/>
              </a:rPr>
              <a:t>NC2.5 </a:t>
            </a:r>
            <a:r>
              <a:rPr lang="ko-KR" altLang="en-US" sz="1600" dirty="0">
                <a:latin typeface="proxima-nova"/>
              </a:rPr>
              <a:t>까지 </a:t>
            </a:r>
            <a:r>
              <a:rPr lang="en-US" altLang="ko-KR" sz="1600" dirty="0">
                <a:latin typeface="proxima-nova"/>
              </a:rPr>
              <a:t>scale</a:t>
            </a:r>
            <a:r>
              <a:rPr lang="ko-KR" altLang="en-US" sz="1600" dirty="0">
                <a:latin typeface="proxima-nova"/>
              </a:rPr>
              <a:t>한 후 새로운 데이터 프레임으로 구성하였고</a:t>
            </a:r>
            <a:r>
              <a:rPr lang="en-US" altLang="ko-KR" sz="1600" dirty="0">
                <a:latin typeface="proxima-nova"/>
              </a:rPr>
              <a:t>, </a:t>
            </a:r>
            <a:r>
              <a:rPr lang="ko-KR" altLang="en-US" sz="1600" dirty="0">
                <a:latin typeface="proxima-nova"/>
              </a:rPr>
              <a:t>그 후에 </a:t>
            </a:r>
            <a:r>
              <a:rPr lang="en-US" altLang="ko-KR" sz="1600" b="0" i="0" dirty="0">
                <a:effectLst/>
                <a:latin typeface="proxima-nova"/>
              </a:rPr>
              <a:t> factor </a:t>
            </a:r>
            <a:r>
              <a:rPr lang="ko-KR" altLang="en-US" sz="1600" b="0" i="0" dirty="0">
                <a:effectLst/>
                <a:latin typeface="proxima-nova"/>
              </a:rPr>
              <a:t>형 변수인 </a:t>
            </a:r>
            <a:r>
              <a:rPr lang="en-US" altLang="ko-KR" sz="1600" dirty="0" err="1">
                <a:latin typeface="proxima-nova"/>
              </a:rPr>
              <a:t>FireAlarm</a:t>
            </a:r>
            <a:r>
              <a:rPr lang="ko-KR" altLang="en-US" sz="1600" dirty="0">
                <a:latin typeface="proxima-nova"/>
              </a:rPr>
              <a:t>을 마지막에 추가하였다</a:t>
            </a:r>
            <a:r>
              <a:rPr lang="en-US" altLang="ko-KR" sz="1600" dirty="0">
                <a:latin typeface="proxima-nova"/>
              </a:rPr>
              <a:t>. </a:t>
            </a:r>
            <a:endParaRPr lang="en-US" altLang="ko-KR" sz="1600" b="0" i="0" dirty="0">
              <a:effectLst/>
              <a:latin typeface="proxima-nov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D53C112-5566-4FCE-B30D-7AB865BDD9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928" y="1606636"/>
            <a:ext cx="5979094" cy="146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1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385036" y="4566392"/>
            <a:ext cx="1060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Fire Alarm : class </a:t>
            </a:r>
            <a:r>
              <a:rPr lang="ko-KR" altLang="en-US" sz="1600" b="0" i="0" dirty="0">
                <a:effectLst/>
                <a:latin typeface="proxima-nova"/>
              </a:rPr>
              <a:t>변수로서 화재경보 울리지 않음</a:t>
            </a:r>
            <a:r>
              <a:rPr lang="en-US" altLang="ko-KR" sz="1600" b="0" i="0" dirty="0">
                <a:effectLst/>
                <a:latin typeface="proxima-nova"/>
              </a:rPr>
              <a:t>(0), </a:t>
            </a:r>
            <a:r>
              <a:rPr lang="ko-KR" altLang="en-US" sz="1600" b="0" i="0" dirty="0">
                <a:effectLst/>
                <a:latin typeface="proxima-nova"/>
              </a:rPr>
              <a:t>혹은 화재경보 울림</a:t>
            </a:r>
            <a:r>
              <a:rPr lang="en-US" altLang="ko-KR" sz="1600" b="0" i="0" dirty="0">
                <a:effectLst/>
                <a:latin typeface="proxima-nova"/>
              </a:rPr>
              <a:t>(1) </a:t>
            </a:r>
            <a:r>
              <a:rPr lang="ko-KR" altLang="en-US" sz="1600" b="0" i="0" dirty="0">
                <a:effectLst/>
                <a:latin typeface="proxima-nova"/>
              </a:rPr>
              <a:t>두가지 결과이다</a:t>
            </a:r>
            <a:r>
              <a:rPr lang="en-US" altLang="ko-KR" sz="1600" b="0" i="0" dirty="0">
                <a:effectLst/>
                <a:latin typeface="proxima-nova"/>
              </a:rPr>
              <a:t>. </a:t>
            </a:r>
            <a:r>
              <a:rPr lang="ko-KR" altLang="en-US" sz="1600" b="0" i="0" dirty="0">
                <a:effectLst/>
                <a:latin typeface="proxima-nova"/>
              </a:rPr>
              <a:t>화재경보가 울렸을 때</a:t>
            </a:r>
            <a:r>
              <a:rPr lang="en-US" altLang="ko-KR" sz="1600" b="0" i="0" dirty="0">
                <a:effectLst/>
                <a:latin typeface="proxima-nova"/>
              </a:rPr>
              <a:t>, True</a:t>
            </a:r>
            <a:r>
              <a:rPr lang="ko-KR" altLang="en-US" sz="1600" b="0" i="0" dirty="0">
                <a:effectLst/>
                <a:latin typeface="proxima-nova"/>
              </a:rPr>
              <a:t>인 비율이 </a:t>
            </a:r>
            <a:r>
              <a:rPr lang="en-US" altLang="ko-KR" sz="1600" b="0" i="0" dirty="0">
                <a:effectLst/>
                <a:latin typeface="proxima-nova"/>
              </a:rPr>
              <a:t>0.8007672, 0.8007604, 0.8007832</a:t>
            </a:r>
            <a:r>
              <a:rPr lang="ko-KR" altLang="en-US" sz="1600" b="0" i="0" dirty="0">
                <a:effectLst/>
                <a:latin typeface="proxima-nova"/>
              </a:rPr>
              <a:t>으로</a:t>
            </a:r>
            <a:r>
              <a:rPr lang="en-US" altLang="ko-KR" sz="1600" b="0" i="0" dirty="0">
                <a:effectLst/>
                <a:latin typeface="proxima-nova"/>
              </a:rPr>
              <a:t> </a:t>
            </a:r>
            <a:r>
              <a:rPr lang="ko-KR" altLang="en-US" sz="1600" b="0" i="0" dirty="0">
                <a:effectLst/>
                <a:latin typeface="proxima-nova"/>
              </a:rPr>
              <a:t>비슷하기 때문에 다시 구분할 필요가 없다</a:t>
            </a:r>
            <a:r>
              <a:rPr lang="en-US" altLang="ko-KR" sz="1600" b="0" i="0" dirty="0">
                <a:effectLst/>
                <a:latin typeface="proxima-nova"/>
              </a:rPr>
              <a:t>. </a:t>
            </a:r>
            <a:r>
              <a:rPr lang="ko-KR" altLang="en-US" sz="1600" b="0" i="0" dirty="0">
                <a:effectLst/>
                <a:latin typeface="proxima-nova"/>
              </a:rPr>
              <a:t> </a:t>
            </a:r>
            <a:endParaRPr lang="en-US" altLang="ko-KR" sz="1600" b="0" i="0" dirty="0">
              <a:effectLst/>
              <a:latin typeface="proxima-nov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643ED4-F788-43F5-BBA8-B4630B92A69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3741" y="5162635"/>
            <a:ext cx="4400262" cy="16428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2F1DB4-AB0D-497B-BEBB-CB148A8C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274" y="3906177"/>
            <a:ext cx="4481713" cy="4520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6AF528-1C81-487B-A27F-C4FFDF39D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274" y="2254926"/>
            <a:ext cx="5162550" cy="14430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CD71AB-C69B-4706-80D1-36FEF7257A7A}"/>
              </a:ext>
            </a:extLst>
          </p:cNvPr>
          <p:cNvSpPr txBox="1"/>
          <p:nvPr/>
        </p:nvSpPr>
        <p:spPr>
          <a:xfrm>
            <a:off x="1385036" y="1449154"/>
            <a:ext cx="1060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oxima-nova"/>
              </a:rPr>
              <a:t>Smoke</a:t>
            </a:r>
            <a:r>
              <a:rPr lang="ko-KR" altLang="en-US" sz="1600" dirty="0">
                <a:latin typeface="proxima-nova"/>
              </a:rPr>
              <a:t> 전체 데이터가 </a:t>
            </a:r>
            <a:r>
              <a:rPr lang="en-US" altLang="ko-KR" sz="1600" dirty="0">
                <a:latin typeface="proxima-nova"/>
              </a:rPr>
              <a:t>5</a:t>
            </a:r>
            <a:r>
              <a:rPr lang="ko-KR" altLang="en-US" sz="1600" dirty="0">
                <a:latin typeface="proxima-nova"/>
              </a:rPr>
              <a:t>만개가 넘어서</a:t>
            </a:r>
            <a:r>
              <a:rPr lang="en-US" altLang="ko-KR" sz="1600" dirty="0">
                <a:latin typeface="proxima-nova"/>
              </a:rPr>
              <a:t>, train</a:t>
            </a:r>
            <a:r>
              <a:rPr lang="ko-KR" altLang="en-US" sz="1600" dirty="0">
                <a:latin typeface="proxima-nova"/>
              </a:rPr>
              <a:t>과 </a:t>
            </a:r>
            <a:r>
              <a:rPr lang="en-US" altLang="ko-KR" sz="1600" dirty="0">
                <a:latin typeface="proxima-nova"/>
              </a:rPr>
              <a:t>test </a:t>
            </a:r>
            <a:r>
              <a:rPr lang="ko-KR" altLang="en-US" sz="1600" dirty="0">
                <a:latin typeface="proxima-nova"/>
              </a:rPr>
              <a:t>데이터를 구분할 때 정확하게 구분하고 싶었다</a:t>
            </a:r>
            <a:r>
              <a:rPr lang="en-US" altLang="ko-KR" sz="1600" dirty="0">
                <a:latin typeface="proxima-nova"/>
              </a:rPr>
              <a:t>. </a:t>
            </a:r>
            <a:r>
              <a:rPr lang="ko-KR" altLang="en-US" sz="1600" dirty="0">
                <a:latin typeface="proxima-nova"/>
              </a:rPr>
              <a:t>따라서 </a:t>
            </a:r>
            <a:r>
              <a:rPr lang="ko-KR" altLang="en-US" sz="1600" b="0" i="0" dirty="0">
                <a:effectLst/>
                <a:latin typeface="proxima-nova"/>
              </a:rPr>
              <a:t>클래스 불균형을 고려해주는 </a:t>
            </a:r>
            <a:r>
              <a:rPr lang="en-US" altLang="ko-KR" sz="1600" b="0" i="0" dirty="0" err="1">
                <a:effectLst/>
                <a:latin typeface="proxima-nova"/>
              </a:rPr>
              <a:t>createDataPa</a:t>
            </a:r>
            <a:r>
              <a:rPr lang="en-US" altLang="ko-KR" sz="1600" dirty="0" err="1">
                <a:latin typeface="proxima-nova"/>
              </a:rPr>
              <a:t>rtition</a:t>
            </a:r>
            <a:r>
              <a:rPr lang="ko-KR" altLang="en-US" sz="1600" dirty="0">
                <a:latin typeface="proxima-nova"/>
              </a:rPr>
              <a:t>이라는 함수를 사용하여 </a:t>
            </a:r>
            <a:r>
              <a:rPr lang="en-US" altLang="ko-KR" sz="1600" dirty="0">
                <a:latin typeface="proxima-nova"/>
              </a:rPr>
              <a:t>0.7 : 0.3</a:t>
            </a:r>
            <a:r>
              <a:rPr lang="ko-KR" altLang="en-US" sz="1600" dirty="0">
                <a:latin typeface="proxima-nova"/>
              </a:rPr>
              <a:t>의 비율로 </a:t>
            </a:r>
            <a:r>
              <a:rPr lang="en-US" altLang="ko-KR" sz="1600" dirty="0">
                <a:latin typeface="proxima-nova"/>
              </a:rPr>
              <a:t>train</a:t>
            </a:r>
            <a:r>
              <a:rPr lang="ko-KR" altLang="en-US" sz="1600" dirty="0">
                <a:latin typeface="proxima-nova"/>
              </a:rPr>
              <a:t>데이터와 </a:t>
            </a:r>
            <a:r>
              <a:rPr lang="en-US" altLang="ko-KR" sz="1600" dirty="0">
                <a:latin typeface="proxima-nova"/>
              </a:rPr>
              <a:t>test </a:t>
            </a:r>
            <a:r>
              <a:rPr lang="ko-KR" altLang="en-US" sz="1600" dirty="0">
                <a:latin typeface="proxima-nova"/>
              </a:rPr>
              <a:t>데이터를 구분하였다</a:t>
            </a:r>
            <a:r>
              <a:rPr lang="en-US" altLang="ko-KR" sz="1600" dirty="0">
                <a:latin typeface="proxima-nova"/>
              </a:rPr>
              <a:t>. </a:t>
            </a: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6D209-4CBC-4712-ADC5-7DEAA4647D0C}"/>
              </a:ext>
            </a:extLst>
          </p:cNvPr>
          <p:cNvSpPr txBox="1"/>
          <p:nvPr/>
        </p:nvSpPr>
        <p:spPr>
          <a:xfrm>
            <a:off x="1268495" y="998984"/>
            <a:ext cx="318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2 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두개의 데이터셋 구성 </a:t>
            </a:r>
          </a:p>
        </p:txBody>
      </p:sp>
    </p:spTree>
    <p:extLst>
      <p:ext uri="{BB962C8B-B14F-4D97-AF65-F5344CB8AC3E}">
        <p14:creationId xmlns:p14="http://schemas.microsoft.com/office/powerpoint/2010/main" val="428751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316510" y="4113871"/>
            <a:ext cx="1060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/>
              <a:t>최적의 </a:t>
            </a:r>
            <a:r>
              <a:rPr lang="ko-KR" altLang="en-US" sz="1600" dirty="0" err="1"/>
              <a:t>k는</a:t>
            </a:r>
            <a:r>
              <a:rPr lang="ko-KR" altLang="en-US" sz="1600" dirty="0"/>
              <a:t> 5이다</a:t>
            </a:r>
            <a:r>
              <a:rPr lang="en-US" altLang="ko-KR" sz="1600" dirty="0"/>
              <a:t>. </a:t>
            </a:r>
            <a:r>
              <a:rPr lang="ko-KR" altLang="en-US" sz="1600" dirty="0"/>
              <a:t>왜냐하면  </a:t>
            </a:r>
            <a:r>
              <a:rPr lang="en-US" altLang="ko-KR" sz="1600" dirty="0"/>
              <a:t>k</a:t>
            </a:r>
            <a:r>
              <a:rPr lang="ko-KR" altLang="en-US" sz="1600" dirty="0"/>
              <a:t>가 </a:t>
            </a:r>
            <a:r>
              <a:rPr lang="en-US" altLang="ko-KR" sz="1600" dirty="0"/>
              <a:t>5</a:t>
            </a:r>
            <a:r>
              <a:rPr lang="ko-KR" altLang="en-US" sz="1600" dirty="0"/>
              <a:t>일 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A&amp;K가</a:t>
            </a:r>
            <a:r>
              <a:rPr lang="ko-KR" altLang="en-US" sz="1600" dirty="0"/>
              <a:t> (0.9990761, 0.9977340) 가장 크기 때문이다</a:t>
            </a:r>
            <a:r>
              <a:rPr lang="en-US" altLang="ko-KR" sz="1600" b="0" i="0" dirty="0">
                <a:effectLst/>
                <a:latin typeface="proxima-nova"/>
              </a:rPr>
              <a:t>. </a:t>
            </a:r>
            <a:r>
              <a:rPr lang="ko-KR" altLang="en-US" sz="1600" b="0" i="0" dirty="0">
                <a:effectLst/>
                <a:latin typeface="proxima-nova"/>
              </a:rPr>
              <a:t> </a:t>
            </a:r>
            <a:endParaRPr lang="en-US" altLang="ko-KR" sz="1600" b="0" i="0" dirty="0">
              <a:effectLst/>
              <a:latin typeface="proxima-nov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CD71AB-C69B-4706-80D1-36FEF7257A7A}"/>
              </a:ext>
            </a:extLst>
          </p:cNvPr>
          <p:cNvSpPr txBox="1"/>
          <p:nvPr/>
        </p:nvSpPr>
        <p:spPr>
          <a:xfrm>
            <a:off x="1377704" y="1787757"/>
            <a:ext cx="1031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proxima-nova"/>
              </a:rPr>
              <a:t>최적의 </a:t>
            </a:r>
            <a:r>
              <a:rPr lang="en-US" altLang="ko-KR" sz="1600" b="0" i="0" dirty="0">
                <a:effectLst/>
                <a:latin typeface="proxima-nova"/>
              </a:rPr>
              <a:t>k</a:t>
            </a:r>
            <a:r>
              <a:rPr lang="ko-KR" altLang="en-US" sz="1600" b="0" i="0" dirty="0">
                <a:effectLst/>
                <a:latin typeface="proxima-nova"/>
              </a:rPr>
              <a:t>값을 도출하기 위해 </a:t>
            </a:r>
            <a:r>
              <a:rPr lang="en-US" altLang="ko-KR" sz="1600" b="0" i="0" dirty="0">
                <a:effectLst/>
                <a:latin typeface="proxima-nova"/>
              </a:rPr>
              <a:t>grid</a:t>
            </a:r>
            <a:r>
              <a:rPr lang="ko-KR" altLang="en-US" sz="1600" b="0" i="0" dirty="0">
                <a:effectLst/>
                <a:latin typeface="proxima-nova"/>
              </a:rPr>
              <a:t>는 </a:t>
            </a:r>
            <a:r>
              <a:rPr lang="en-US" altLang="ko-KR" sz="1600" b="0" i="0" dirty="0">
                <a:effectLst/>
                <a:latin typeface="proxima-nova"/>
              </a:rPr>
              <a:t>k = 5:7</a:t>
            </a:r>
            <a:r>
              <a:rPr lang="ko-KR" altLang="en-US" sz="1600" b="0" i="0" dirty="0">
                <a:effectLst/>
                <a:latin typeface="proxima-nova"/>
              </a:rPr>
              <a:t>로 설정하고</a:t>
            </a:r>
            <a:r>
              <a:rPr lang="en-US" altLang="ko-KR" sz="1600" b="0" i="0" dirty="0">
                <a:effectLst/>
                <a:latin typeface="proxima-nova"/>
              </a:rPr>
              <a:t>, control</a:t>
            </a:r>
            <a:r>
              <a:rPr lang="ko-KR" altLang="en-US" sz="1600" b="0" i="0" dirty="0">
                <a:effectLst/>
                <a:latin typeface="proxima-nova"/>
              </a:rPr>
              <a:t>은 </a:t>
            </a:r>
            <a:r>
              <a:rPr lang="en-US" altLang="ko-KR" sz="1600" dirty="0" err="1">
                <a:latin typeface="proxima-nova"/>
              </a:rPr>
              <a:t>repeatedcv</a:t>
            </a:r>
            <a:r>
              <a:rPr lang="en-US" altLang="ko-KR" sz="1600" dirty="0">
                <a:latin typeface="proxima-nova"/>
              </a:rPr>
              <a:t> </a:t>
            </a:r>
            <a:r>
              <a:rPr lang="ko-KR" altLang="en-US" sz="1600" dirty="0">
                <a:latin typeface="proxima-nova"/>
              </a:rPr>
              <a:t>메소드를 사용하였으며</a:t>
            </a:r>
            <a:r>
              <a:rPr lang="en-US" altLang="ko-KR" sz="1600" dirty="0">
                <a:latin typeface="proxima-nova"/>
              </a:rPr>
              <a:t>, number</a:t>
            </a:r>
            <a:r>
              <a:rPr lang="ko-KR" altLang="en-US" sz="1600" dirty="0">
                <a:latin typeface="proxima-nova"/>
              </a:rPr>
              <a:t>는 </a:t>
            </a:r>
            <a:r>
              <a:rPr lang="en-US" altLang="ko-KR" sz="1600" dirty="0">
                <a:latin typeface="proxima-nova"/>
              </a:rPr>
              <a:t>10, repeats</a:t>
            </a:r>
            <a:r>
              <a:rPr lang="ko-KR" altLang="en-US" sz="1600" dirty="0">
                <a:latin typeface="proxima-nova"/>
              </a:rPr>
              <a:t>는 </a:t>
            </a:r>
            <a:r>
              <a:rPr lang="en-US" altLang="ko-KR" sz="1600" dirty="0">
                <a:latin typeface="proxima-nova"/>
              </a:rPr>
              <a:t>2</a:t>
            </a:r>
            <a:r>
              <a:rPr lang="ko-KR" altLang="en-US" sz="1600" dirty="0">
                <a:latin typeface="proxima-nova"/>
              </a:rPr>
              <a:t>로 학습방법을 세팅하였다</a:t>
            </a:r>
            <a:r>
              <a:rPr lang="en-US" altLang="ko-KR" sz="1600" dirty="0">
                <a:latin typeface="proxima-nova"/>
              </a:rPr>
              <a:t>. </a:t>
            </a: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6D209-4CBC-4712-ADC5-7DEAA4647D0C}"/>
              </a:ext>
            </a:extLst>
          </p:cNvPr>
          <p:cNvSpPr txBox="1"/>
          <p:nvPr/>
        </p:nvSpPr>
        <p:spPr>
          <a:xfrm>
            <a:off x="1316510" y="1219467"/>
            <a:ext cx="265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3 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최적의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값 도출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301810-AE09-48F7-93B1-91BCD671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23" y="4499926"/>
            <a:ext cx="5113475" cy="11386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08EF78-5C46-46E8-8499-D6831AD772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6770" y="2412887"/>
            <a:ext cx="6376621" cy="14487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042F83-9029-473A-86B0-129C5118E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070" y="5217724"/>
            <a:ext cx="1515035" cy="16018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7BA733E-9EAA-47E3-9261-19B4D64CE840}"/>
              </a:ext>
            </a:extLst>
          </p:cNvPr>
          <p:cNvSpPr txBox="1"/>
          <p:nvPr/>
        </p:nvSpPr>
        <p:spPr>
          <a:xfrm>
            <a:off x="1316510" y="5961926"/>
            <a:ext cx="106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/>
              <a:t>가장 중요한 변수는 </a:t>
            </a:r>
            <a:r>
              <a:rPr lang="en-US" altLang="ko-KR" sz="1600" dirty="0"/>
              <a:t>Raw Ethanol </a:t>
            </a:r>
            <a:r>
              <a:rPr lang="ko-KR" altLang="en-US" sz="1600" dirty="0"/>
              <a:t>인 것을 확인할 수 있다</a:t>
            </a:r>
            <a:r>
              <a:rPr lang="en-US" altLang="ko-KR" sz="1600" dirty="0"/>
              <a:t>. 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5A4E22B-6C83-40F7-9187-262AADAF7C48}"/>
              </a:ext>
            </a:extLst>
          </p:cNvPr>
          <p:cNvSpPr/>
          <p:nvPr/>
        </p:nvSpPr>
        <p:spPr>
          <a:xfrm>
            <a:off x="6831105" y="6013000"/>
            <a:ext cx="439271" cy="2364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94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362790" y="3690610"/>
            <a:ext cx="10192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앞에서 </a:t>
            </a:r>
            <a:r>
              <a:rPr lang="en-US" altLang="ko-KR" sz="1600" dirty="0" err="1"/>
              <a:t>knn.train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했을때의</a:t>
            </a:r>
            <a:r>
              <a:rPr lang="ko-KR" altLang="en-US" sz="1600" dirty="0"/>
              <a:t> A: 0.9990761 &amp; K: 0.9977340 가</a:t>
            </a:r>
            <a:r>
              <a:rPr lang="en-US" altLang="ko-KR" sz="1600" dirty="0"/>
              <a:t> </a:t>
            </a:r>
            <a:r>
              <a:rPr lang="ko-KR" altLang="en-US" sz="1600" dirty="0"/>
              <a:t>나왔다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ConfusionMatrix</a:t>
            </a:r>
            <a:r>
              <a:rPr lang="ko-KR" altLang="en-US" sz="1600" dirty="0"/>
              <a:t>의 결과로는  A: 0.9995 &amp; K: 0.9987 가 나와서 근소하지만 더 커졌다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과대적합은 우려할 필요가 없다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CD71AB-C69B-4706-80D1-36FEF7257A7A}"/>
              </a:ext>
            </a:extLst>
          </p:cNvPr>
          <p:cNvSpPr txBox="1"/>
          <p:nvPr/>
        </p:nvSpPr>
        <p:spPr>
          <a:xfrm>
            <a:off x="1362790" y="1888853"/>
            <a:ext cx="10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proxima-nova"/>
              </a:rPr>
              <a:t>성능 평가를 위해 </a:t>
            </a:r>
            <a:r>
              <a:rPr lang="en-US" altLang="ko-KR" sz="1600" b="0" i="0" dirty="0">
                <a:effectLst/>
                <a:latin typeface="proxima-nova"/>
              </a:rPr>
              <a:t>test </a:t>
            </a:r>
            <a:r>
              <a:rPr lang="ko-KR" altLang="en-US" sz="1600" b="0" i="0" dirty="0">
                <a:effectLst/>
                <a:latin typeface="proxima-nova"/>
              </a:rPr>
              <a:t>데이터 셋에 적용해보았다</a:t>
            </a:r>
            <a:r>
              <a:rPr lang="en-US" altLang="ko-KR" sz="1600" b="0" i="0" dirty="0">
                <a:effectLst/>
                <a:latin typeface="proxima-nova"/>
              </a:rPr>
              <a:t>. </a:t>
            </a: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6D209-4CBC-4712-ADC5-7DEAA4647D0C}"/>
              </a:ext>
            </a:extLst>
          </p:cNvPr>
          <p:cNvSpPr txBox="1"/>
          <p:nvPr/>
        </p:nvSpPr>
        <p:spPr>
          <a:xfrm>
            <a:off x="1316510" y="1175924"/>
            <a:ext cx="18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4 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성능평가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E7908D-2229-4AF5-9461-BE6418DA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09" y="2315832"/>
            <a:ext cx="6153694" cy="9149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CB3141-635D-4D7E-86A4-4AE1861C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173" y="4767828"/>
            <a:ext cx="3629978" cy="12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0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316511" y="3273396"/>
            <a:ext cx="106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Minimal misclassification: 0.0004106308(bias</a:t>
            </a:r>
            <a:r>
              <a:rPr lang="ko-KR" altLang="en-US" sz="1600" dirty="0"/>
              <a:t>에 해당</a:t>
            </a:r>
            <a:r>
              <a:rPr lang="en-US" altLang="ko-KR" sz="1600" dirty="0"/>
              <a:t>), Best kernel: rectangular, Best k: 1</a:t>
            </a:r>
            <a:r>
              <a:rPr lang="ko-KR" altLang="en-US" sz="1600" dirty="0"/>
              <a:t>가 나왔다</a:t>
            </a:r>
            <a:r>
              <a:rPr lang="en-US" altLang="ko-KR" sz="1600" dirty="0"/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CD71AB-C69B-4706-80D1-36FEF7257A7A}"/>
              </a:ext>
            </a:extLst>
          </p:cNvPr>
          <p:cNvSpPr txBox="1"/>
          <p:nvPr/>
        </p:nvSpPr>
        <p:spPr>
          <a:xfrm>
            <a:off x="1394257" y="1409807"/>
            <a:ext cx="1031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proxima-nova"/>
              </a:rPr>
              <a:t>성능개선을 위해서 </a:t>
            </a:r>
            <a:r>
              <a:rPr lang="en-US" altLang="ko-KR" sz="1600" b="0" i="0" dirty="0" err="1">
                <a:effectLst/>
                <a:latin typeface="proxima-nova"/>
              </a:rPr>
              <a:t>train.kknn</a:t>
            </a:r>
            <a:r>
              <a:rPr lang="en-US" altLang="ko-KR" sz="1600" b="0" i="0" dirty="0">
                <a:effectLst/>
                <a:latin typeface="proxima-nova"/>
              </a:rPr>
              <a:t> </a:t>
            </a:r>
            <a:r>
              <a:rPr lang="ko-KR" altLang="en-US" sz="1600" b="0" i="0" dirty="0">
                <a:effectLst/>
                <a:latin typeface="proxima-nova"/>
              </a:rPr>
              <a:t>함수를 사용해보았다</a:t>
            </a:r>
            <a:r>
              <a:rPr lang="en-US" altLang="ko-KR" sz="1600" b="0" i="0" dirty="0">
                <a:effectLst/>
                <a:latin typeface="proxima-nova"/>
              </a:rPr>
              <a:t>. </a:t>
            </a: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6D209-4CBC-4712-ADC5-7DEAA4647D0C}"/>
              </a:ext>
            </a:extLst>
          </p:cNvPr>
          <p:cNvSpPr txBox="1"/>
          <p:nvPr/>
        </p:nvSpPr>
        <p:spPr>
          <a:xfrm>
            <a:off x="1394257" y="962863"/>
            <a:ext cx="140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5 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23ED9F-CDE6-46C5-A573-82B5B094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21" y="3544719"/>
            <a:ext cx="3593726" cy="7727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C0255B-2AB5-4EC0-B6D4-1E4D86233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21" y="1699563"/>
            <a:ext cx="6812055" cy="13131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424801-C862-4D83-8AA2-841872DEB42E}"/>
              </a:ext>
            </a:extLst>
          </p:cNvPr>
          <p:cNvSpPr txBox="1"/>
          <p:nvPr/>
        </p:nvSpPr>
        <p:spPr>
          <a:xfrm>
            <a:off x="1268495" y="6033731"/>
            <a:ext cx="8225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ConfusionMatrix</a:t>
            </a:r>
            <a:r>
              <a:rPr lang="ko-KR" altLang="en-US" sz="1600" dirty="0"/>
              <a:t>를 사용해서 </a:t>
            </a:r>
            <a:r>
              <a:rPr lang="en-US" altLang="ko-KR" sz="1600" dirty="0"/>
              <a:t>test </a:t>
            </a:r>
            <a:r>
              <a:rPr lang="ko-KR" altLang="en-US" sz="1600" dirty="0"/>
              <a:t>데이터를 검정 했을 때는</a:t>
            </a:r>
            <a:r>
              <a:rPr lang="en-US" altLang="ko-KR" sz="1600" dirty="0"/>
              <a:t>, </a:t>
            </a:r>
            <a:r>
              <a:rPr lang="ko-KR" altLang="en-US" sz="1600" dirty="0"/>
              <a:t>기존 </a:t>
            </a:r>
            <a:r>
              <a:rPr lang="en-US" altLang="ko-KR" sz="1600" dirty="0" err="1"/>
              <a:t>knn.train</a:t>
            </a:r>
            <a:r>
              <a:rPr lang="ko-KR" altLang="en-US" sz="1600" dirty="0"/>
              <a:t>과 비교해서 </a:t>
            </a:r>
            <a:r>
              <a:rPr lang="en-US" altLang="ko-KR" sz="1600" dirty="0" err="1"/>
              <a:t>kknn.train</a:t>
            </a:r>
            <a:r>
              <a:rPr lang="ko-KR" altLang="en-US" sz="1600" dirty="0"/>
              <a:t>의 성능은 기존의 A: 0.9995 &amp; K: 0.9987값에서 </a:t>
            </a:r>
            <a:r>
              <a:rPr lang="en-US" altLang="ko-KR" sz="1600" dirty="0"/>
              <a:t>A: 0.9996 &amp; K: 0.999</a:t>
            </a:r>
            <a:r>
              <a:rPr lang="ko-KR" altLang="en-US" sz="1600" dirty="0"/>
              <a:t>로 매우 소폭 증가하였다</a:t>
            </a:r>
            <a:r>
              <a:rPr lang="en-US" altLang="ko-KR" sz="1600" dirty="0"/>
              <a:t>.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4FC41BE-C487-43F2-8734-7D59A04766B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7521" y="4953977"/>
            <a:ext cx="6366128" cy="76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799544-401D-4C63-86DF-32331EF86DD5}"/>
              </a:ext>
            </a:extLst>
          </p:cNvPr>
          <p:cNvSpPr txBox="1"/>
          <p:nvPr/>
        </p:nvSpPr>
        <p:spPr>
          <a:xfrm>
            <a:off x="1316511" y="4588819"/>
            <a:ext cx="106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Accuracy</a:t>
            </a:r>
            <a:r>
              <a:rPr lang="ko-KR" altLang="en-US" sz="1600" dirty="0"/>
              <a:t>를 구해보니</a:t>
            </a:r>
            <a:r>
              <a:rPr lang="en-US" altLang="ko-KR" sz="1600" dirty="0"/>
              <a:t>, </a:t>
            </a:r>
            <a:r>
              <a:rPr lang="ko-KR" altLang="en-US" sz="1600" dirty="0"/>
              <a:t>기존 0.9990761</a:t>
            </a:r>
            <a:r>
              <a:rPr lang="en-US" altLang="ko-KR" sz="1600" dirty="0"/>
              <a:t> </a:t>
            </a:r>
            <a:r>
              <a:rPr lang="ko-KR" altLang="en-US" sz="1600" dirty="0"/>
              <a:t>인 값에서 </a:t>
            </a:r>
            <a:r>
              <a:rPr lang="en-US" altLang="ko-KR" sz="1600" dirty="0"/>
              <a:t>-&gt; 0.9995894</a:t>
            </a:r>
            <a:r>
              <a:rPr lang="ko-KR" altLang="en-US" sz="1600" dirty="0"/>
              <a:t>로 매우 소폭 증가하였다</a:t>
            </a:r>
            <a:r>
              <a:rPr lang="en-US" altLang="ko-KR" sz="1600" dirty="0"/>
              <a:t>.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860CE9E-9175-445B-9646-F13FE230E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3624" y="6033731"/>
            <a:ext cx="2698376" cy="63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69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547343" y="1375693"/>
            <a:ext cx="9963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앞서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할때</a:t>
            </a:r>
            <a:r>
              <a:rPr lang="ko-KR" altLang="en-US" sz="1600" dirty="0"/>
              <a:t> 미리 만들어 두었던 </a:t>
            </a:r>
            <a:r>
              <a:rPr lang="en-US" altLang="ko-KR" sz="1600" dirty="0" err="1"/>
              <a:t>smoke_pred</a:t>
            </a:r>
            <a:r>
              <a:rPr lang="ko-KR" altLang="en-US" sz="1600" dirty="0"/>
              <a:t>를 데이터 프레임으로 불러온다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smoke_pred</a:t>
            </a:r>
            <a:r>
              <a:rPr lang="ko-KR" altLang="en-US" sz="1600" dirty="0"/>
              <a:t>는 </a:t>
            </a:r>
            <a:r>
              <a:rPr lang="en-US" altLang="ko-KR" sz="1600" dirty="0"/>
              <a:t>id</a:t>
            </a:r>
            <a:r>
              <a:rPr lang="ko-KR" altLang="en-US" sz="1600" dirty="0"/>
              <a:t>가 제외되어 있고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FireAlarm</a:t>
            </a:r>
            <a:r>
              <a:rPr lang="ko-KR" altLang="en-US" sz="1600" dirty="0"/>
              <a:t>열 또한 없다</a:t>
            </a:r>
            <a:r>
              <a:rPr lang="en-US" altLang="ko-KR" sz="1600" dirty="0"/>
              <a:t>.  </a:t>
            </a:r>
            <a:r>
              <a:rPr lang="ko-KR" altLang="en-US" sz="1600" dirty="0"/>
              <a:t>또한</a:t>
            </a:r>
            <a:r>
              <a:rPr lang="en-US" altLang="ko-KR" sz="1600" dirty="0"/>
              <a:t>, 10</a:t>
            </a:r>
            <a:r>
              <a:rPr lang="ko-KR" altLang="en-US" sz="1600" dirty="0"/>
              <a:t>개의 행과 </a:t>
            </a:r>
            <a:r>
              <a:rPr lang="en-US" altLang="ko-KR" sz="1600" dirty="0"/>
              <a:t>13</a:t>
            </a:r>
            <a:r>
              <a:rPr lang="ko-KR" altLang="en-US" sz="1600" dirty="0"/>
              <a:t>개의 열로 이루어져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행이 </a:t>
            </a:r>
            <a:r>
              <a:rPr lang="en-US" altLang="ko-KR" sz="1600" dirty="0"/>
              <a:t>10</a:t>
            </a:r>
            <a:r>
              <a:rPr lang="ko-KR" altLang="en-US" sz="1600" dirty="0"/>
              <a:t>개이기 때문에 </a:t>
            </a:r>
            <a:r>
              <a:rPr lang="en-US" altLang="ko-KR" sz="1600" dirty="0"/>
              <a:t>scale</a:t>
            </a:r>
            <a:r>
              <a:rPr lang="ko-KR" altLang="en-US" sz="1600" dirty="0"/>
              <a:t>을 진행해 주었다</a:t>
            </a:r>
            <a:r>
              <a:rPr lang="en-US" altLang="ko-KR" sz="16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앞서 </a:t>
            </a:r>
            <a:r>
              <a:rPr lang="en-US" altLang="ko-KR" sz="1600" dirty="0" err="1"/>
              <a:t>smoke_pred</a:t>
            </a:r>
            <a:r>
              <a:rPr lang="ko-KR" altLang="en-US" sz="1600" dirty="0"/>
              <a:t>를 구성하는 과정에서 </a:t>
            </a:r>
            <a:r>
              <a:rPr lang="en-US" altLang="ko-KR" sz="1600" dirty="0" err="1"/>
              <a:t>FireAlarm</a:t>
            </a:r>
            <a:r>
              <a:rPr lang="en-US" altLang="ko-KR" sz="1600" dirty="0"/>
              <a:t> </a:t>
            </a:r>
            <a:r>
              <a:rPr lang="ko-KR" altLang="en-US" sz="1600" dirty="0"/>
              <a:t>값이 </a:t>
            </a:r>
            <a:r>
              <a:rPr lang="en-US" altLang="ko-KR" sz="1600" dirty="0"/>
              <a:t>0 0 0 0 0 1 1 1 1 </a:t>
            </a:r>
            <a:r>
              <a:rPr lang="ko-KR" altLang="en-US" sz="1600" dirty="0"/>
              <a:t>이라는 것을 확인한 후</a:t>
            </a:r>
            <a:r>
              <a:rPr lang="en-US" altLang="ko-KR" sz="1600" dirty="0"/>
              <a:t>, </a:t>
            </a:r>
            <a:r>
              <a:rPr lang="ko-KR" altLang="en-US" sz="1600" dirty="0"/>
              <a:t> </a:t>
            </a:r>
            <a:r>
              <a:rPr lang="en-US" altLang="ko-KR" sz="1600" dirty="0" err="1"/>
              <a:t>FireAlarm</a:t>
            </a:r>
            <a:r>
              <a:rPr lang="en-US" altLang="ko-KR" sz="1600" dirty="0"/>
              <a:t> </a:t>
            </a:r>
            <a:r>
              <a:rPr lang="ko-KR" altLang="en-US" sz="1600" dirty="0"/>
              <a:t>열을 삭제하였다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과정에서 </a:t>
            </a:r>
            <a:r>
              <a:rPr lang="en-US" altLang="ko-KR" sz="1600" dirty="0" err="1"/>
              <a:t>FireAlarm</a:t>
            </a:r>
            <a:r>
              <a:rPr lang="en-US" altLang="ko-KR" sz="1600" dirty="0"/>
              <a:t>  </a:t>
            </a:r>
            <a:r>
              <a:rPr lang="ko-KR" altLang="en-US" sz="1600" dirty="0"/>
              <a:t>값이 어떤 값인지 확인을 한 후에 해당 열을 삭제하였던 이유는</a:t>
            </a:r>
            <a:r>
              <a:rPr lang="en-US" altLang="ko-KR" sz="1600" dirty="0"/>
              <a:t>, </a:t>
            </a:r>
            <a:r>
              <a:rPr lang="ko-KR" altLang="en-US" sz="1600" dirty="0"/>
              <a:t>예측 </a:t>
            </a:r>
            <a:r>
              <a:rPr lang="ko-KR" altLang="en-US" sz="1600" dirty="0" err="1"/>
              <a:t>할때</a:t>
            </a:r>
            <a:r>
              <a:rPr lang="ko-KR" altLang="en-US" sz="1600" dirty="0"/>
              <a:t> </a:t>
            </a:r>
            <a:r>
              <a:rPr lang="en-US" altLang="ko-KR" sz="1600" dirty="0" err="1"/>
              <a:t>knn</a:t>
            </a:r>
            <a:r>
              <a:rPr lang="ko-KR" altLang="en-US" sz="1600" dirty="0"/>
              <a:t>모델이 정확한 결과를 도출하는지 확인하기 위해서 였고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FireAlarm</a:t>
            </a:r>
            <a:r>
              <a:rPr lang="ko-KR" altLang="en-US" sz="1600" dirty="0"/>
              <a:t>을 예측하기 위해서 활용하는 데이터이기 때문에 삭제하였다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knn.train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kknn.train</a:t>
            </a:r>
            <a:r>
              <a:rPr lang="ko-KR" altLang="en-US" sz="1600" dirty="0"/>
              <a:t>을 사용해서 </a:t>
            </a:r>
            <a:r>
              <a:rPr lang="en-US" altLang="ko-KR" sz="1600" dirty="0" err="1"/>
              <a:t>smoke_pred</a:t>
            </a:r>
            <a:r>
              <a:rPr lang="ko-KR" altLang="en-US" sz="1600" dirty="0"/>
              <a:t>을 예측해보았다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6D209-4CBC-4712-ADC5-7DEAA4647D0C}"/>
              </a:ext>
            </a:extLst>
          </p:cNvPr>
          <p:cNvSpPr txBox="1"/>
          <p:nvPr/>
        </p:nvSpPr>
        <p:spPr>
          <a:xfrm>
            <a:off x="1547343" y="974472"/>
            <a:ext cx="140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6 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24801-C862-4D83-8AA2-841872DEB42E}"/>
              </a:ext>
            </a:extLst>
          </p:cNvPr>
          <p:cNvSpPr txBox="1"/>
          <p:nvPr/>
        </p:nvSpPr>
        <p:spPr>
          <a:xfrm>
            <a:off x="1547343" y="4867865"/>
            <a:ext cx="10142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pred.test2</a:t>
            </a:r>
            <a:r>
              <a:rPr lang="ko-KR" altLang="en-US" sz="1600" dirty="0"/>
              <a:t>와 </a:t>
            </a:r>
            <a:r>
              <a:rPr lang="en-US" altLang="ko-KR" sz="1600" dirty="0"/>
              <a:t>pred.test3 </a:t>
            </a:r>
            <a:r>
              <a:rPr lang="ko-KR" altLang="en-US" sz="1600" dirty="0"/>
              <a:t>두개 다</a:t>
            </a:r>
            <a:r>
              <a:rPr lang="en-US" altLang="ko-KR" sz="1600" dirty="0"/>
              <a:t> </a:t>
            </a:r>
            <a:r>
              <a:rPr lang="ko-KR" altLang="en-US" sz="1600" dirty="0"/>
              <a:t>정확하게 </a:t>
            </a:r>
            <a:r>
              <a:rPr lang="en-US" altLang="ko-KR" sz="1600" dirty="0" err="1"/>
              <a:t>FireAlarm</a:t>
            </a:r>
            <a:r>
              <a:rPr lang="ko-KR" altLang="en-US" sz="1600" dirty="0"/>
              <a:t>의 값을 예측하였다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해당값은</a:t>
            </a:r>
            <a:r>
              <a:rPr lang="ko-KR" altLang="en-US" sz="1600" dirty="0"/>
              <a:t> 첫번째 부터 </a:t>
            </a:r>
            <a:r>
              <a:rPr lang="en-US" altLang="ko-KR" sz="1600" dirty="0"/>
              <a:t>5</a:t>
            </a:r>
            <a:r>
              <a:rPr lang="ko-KR" altLang="en-US" sz="1600" dirty="0"/>
              <a:t>번째 까지의 번호 순서는 화재 경보가 울리지 않았고</a:t>
            </a:r>
            <a:r>
              <a:rPr lang="en-US" altLang="ko-KR" sz="1600" dirty="0"/>
              <a:t>, 6</a:t>
            </a:r>
            <a:r>
              <a:rPr lang="ko-KR" altLang="en-US" sz="1600" dirty="0"/>
              <a:t>번째 부터 </a:t>
            </a:r>
            <a:r>
              <a:rPr lang="en-US" altLang="ko-KR" sz="1600" dirty="0"/>
              <a:t>10</a:t>
            </a:r>
            <a:r>
              <a:rPr lang="ko-KR" altLang="en-US" sz="1600" dirty="0"/>
              <a:t>번째까지의 번호는 화재경보가 울렸다고 해석할 수 있다</a:t>
            </a:r>
            <a:r>
              <a:rPr lang="en-US" altLang="ko-KR" sz="1600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CF9087-B952-4F63-BD96-4B9913C5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70" y="3429000"/>
            <a:ext cx="7790329" cy="13511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AE45F1-A208-4E56-85AE-94BE9551A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370" y="5698862"/>
            <a:ext cx="2426733" cy="11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4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7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596504" y="1753867"/>
            <a:ext cx="9367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SVM</a:t>
            </a:r>
            <a:r>
              <a:rPr lang="ko-KR" altLang="en-US" sz="1600" b="0" i="0" dirty="0">
                <a:effectLst/>
                <a:latin typeface="proxima-nova"/>
              </a:rPr>
              <a:t>에서도 </a:t>
            </a:r>
            <a:r>
              <a:rPr lang="en-US" altLang="ko-KR" sz="1600" b="0" i="0" dirty="0">
                <a:effectLst/>
                <a:latin typeface="proxima-nova"/>
              </a:rPr>
              <a:t>KNN</a:t>
            </a:r>
            <a:r>
              <a:rPr lang="ko-KR" altLang="en-US" sz="1600" b="0" i="0" dirty="0">
                <a:effectLst/>
                <a:latin typeface="proxima-nova"/>
              </a:rPr>
              <a:t>과 동일하게 </a:t>
            </a:r>
            <a:r>
              <a:rPr lang="en-US" altLang="ko-KR" sz="1600" dirty="0">
                <a:latin typeface="proxima-nova"/>
              </a:rPr>
              <a:t>smoke </a:t>
            </a:r>
            <a:r>
              <a:rPr lang="ko-KR" altLang="en-US" sz="1600" dirty="0">
                <a:latin typeface="proxima-nova"/>
              </a:rPr>
              <a:t>데이터를 사용하고</a:t>
            </a:r>
            <a:r>
              <a:rPr lang="en-US" altLang="ko-KR" sz="1600" b="0" i="0" dirty="0">
                <a:effectLst/>
                <a:latin typeface="proxima-nova"/>
              </a:rPr>
              <a:t>, </a:t>
            </a:r>
            <a:r>
              <a:rPr lang="en-US" altLang="ko-KR" sz="1600" dirty="0">
                <a:latin typeface="proxima-nova"/>
              </a:rPr>
              <a:t>KNN</a:t>
            </a:r>
            <a:r>
              <a:rPr lang="ko-KR" altLang="en-US" sz="1600" dirty="0">
                <a:latin typeface="proxima-nova"/>
              </a:rPr>
              <a:t>에서 했던 전처리와</a:t>
            </a:r>
            <a:r>
              <a:rPr lang="en-US" altLang="ko-KR" sz="1600" dirty="0">
                <a:latin typeface="proxima-nova"/>
              </a:rPr>
              <a:t>, train</a:t>
            </a:r>
            <a:r>
              <a:rPr lang="ko-KR" altLang="en-US" sz="1600" dirty="0">
                <a:latin typeface="proxima-nova"/>
              </a:rPr>
              <a:t>과 </a:t>
            </a:r>
            <a:r>
              <a:rPr lang="en-US" altLang="ko-KR" sz="1600" dirty="0">
                <a:latin typeface="proxima-nova"/>
              </a:rPr>
              <a:t>test </a:t>
            </a:r>
            <a:r>
              <a:rPr lang="ko-KR" altLang="en-US" sz="1600" dirty="0">
                <a:latin typeface="proxima-nova"/>
              </a:rPr>
              <a:t>데이터를 분할하는 </a:t>
            </a:r>
            <a:r>
              <a:rPr lang="en-US" altLang="ko-KR" sz="1600" dirty="0">
                <a:latin typeface="proxima-nova"/>
              </a:rPr>
              <a:t>step1,2 </a:t>
            </a:r>
            <a:r>
              <a:rPr lang="ko-KR" altLang="en-US" sz="1600" dirty="0">
                <a:latin typeface="proxima-nova"/>
              </a:rPr>
              <a:t>과정까지 동일하기 때문에</a:t>
            </a:r>
            <a:r>
              <a:rPr lang="en-US" altLang="ko-KR" sz="1600" dirty="0">
                <a:latin typeface="proxima-nova"/>
              </a:rPr>
              <a:t>, </a:t>
            </a:r>
            <a:r>
              <a:rPr lang="ko-KR" altLang="en-US" sz="1600" dirty="0">
                <a:latin typeface="proxima-nova"/>
              </a:rPr>
              <a:t>앞서 만들었던 </a:t>
            </a:r>
            <a:r>
              <a:rPr lang="en-US" altLang="ko-KR" sz="1600" dirty="0" err="1">
                <a:latin typeface="proxima-nova"/>
              </a:rPr>
              <a:t>smoke_test</a:t>
            </a:r>
            <a:r>
              <a:rPr lang="en-US" altLang="ko-KR" sz="1600" dirty="0">
                <a:latin typeface="proxima-nova"/>
              </a:rPr>
              <a:t>, </a:t>
            </a:r>
            <a:r>
              <a:rPr lang="en-US" altLang="ko-KR" sz="1600" dirty="0" err="1">
                <a:latin typeface="proxima-nova"/>
              </a:rPr>
              <a:t>smoke_train</a:t>
            </a:r>
            <a:r>
              <a:rPr lang="en-US" altLang="ko-KR" sz="1600" dirty="0">
                <a:latin typeface="proxima-nova"/>
              </a:rPr>
              <a:t> </a:t>
            </a:r>
            <a:r>
              <a:rPr lang="ko-KR" altLang="en-US" sz="1600" dirty="0">
                <a:latin typeface="proxima-nova"/>
              </a:rPr>
              <a:t>을</a:t>
            </a:r>
            <a:r>
              <a:rPr lang="en-US" altLang="ko-KR" sz="1600" dirty="0">
                <a:latin typeface="proxima-nova"/>
              </a:rPr>
              <a:t> </a:t>
            </a:r>
            <a:r>
              <a:rPr lang="ko-KR" altLang="en-US" sz="1600" dirty="0">
                <a:latin typeface="proxima-nova"/>
              </a:rPr>
              <a:t>가져왔다</a:t>
            </a:r>
            <a:r>
              <a:rPr lang="en-US" altLang="ko-KR" sz="1600" dirty="0">
                <a:latin typeface="proxima-nova"/>
              </a:rPr>
              <a:t>. </a:t>
            </a:r>
            <a:endParaRPr lang="en-US" altLang="ko-KR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6CF50-4F4D-4A5C-93E9-B2F0C128A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3461" y="2419264"/>
            <a:ext cx="4481713" cy="452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B4766C-02F2-4876-8BDC-889F9E157DA3}"/>
              </a:ext>
            </a:extLst>
          </p:cNvPr>
          <p:cNvSpPr txBox="1"/>
          <p:nvPr/>
        </p:nvSpPr>
        <p:spPr>
          <a:xfrm>
            <a:off x="1596504" y="3216415"/>
            <a:ext cx="97169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proxima-nova"/>
              </a:rPr>
              <a:t>위의 </a:t>
            </a:r>
            <a:r>
              <a:rPr lang="en-US" altLang="ko-KR" sz="1600" b="0" i="0" dirty="0" err="1">
                <a:effectLst/>
                <a:latin typeface="proxima-nova"/>
              </a:rPr>
              <a:t>smoke_test</a:t>
            </a:r>
            <a:r>
              <a:rPr lang="ko-KR" altLang="en-US" sz="1600" b="0" i="0" dirty="0">
                <a:effectLst/>
                <a:latin typeface="proxima-nova"/>
              </a:rPr>
              <a:t>와 </a:t>
            </a:r>
            <a:r>
              <a:rPr lang="en-US" altLang="ko-KR" sz="1600" b="0" i="0" dirty="0" err="1">
                <a:effectLst/>
                <a:latin typeface="proxima-nova"/>
              </a:rPr>
              <a:t>smoke_train</a:t>
            </a:r>
            <a:r>
              <a:rPr lang="en-US" altLang="ko-KR" sz="1600" b="0" i="0" dirty="0">
                <a:effectLst/>
                <a:latin typeface="proxima-nova"/>
              </a:rPr>
              <a:t> </a:t>
            </a:r>
            <a:r>
              <a:rPr lang="ko-KR" altLang="en-US" sz="1600" b="0" i="0" dirty="0">
                <a:effectLst/>
                <a:latin typeface="proxima-nova"/>
              </a:rPr>
              <a:t>데이터를 사용하여</a:t>
            </a:r>
            <a:r>
              <a:rPr lang="en-US" altLang="ko-KR" sz="1600" dirty="0">
                <a:latin typeface="proxima-nova"/>
              </a:rPr>
              <a:t> SVM </a:t>
            </a:r>
            <a:r>
              <a:rPr lang="ko-KR" altLang="en-US" sz="1600" dirty="0">
                <a:latin typeface="proxima-nova"/>
              </a:rPr>
              <a:t>모델을 생성하려고 해보았다</a:t>
            </a:r>
            <a:r>
              <a:rPr lang="en-US" altLang="ko-KR" sz="1600" dirty="0">
                <a:latin typeface="proxima-nova"/>
              </a:rPr>
              <a:t>. </a:t>
            </a:r>
            <a:r>
              <a:rPr lang="ko-KR" altLang="en-US" sz="1600" b="0" i="0" dirty="0">
                <a:effectLst/>
                <a:latin typeface="proxima-nova"/>
              </a:rPr>
              <a:t>하지만 거의 </a:t>
            </a:r>
            <a:r>
              <a:rPr lang="en-US" altLang="ko-KR" sz="1600" b="0" i="0" dirty="0">
                <a:effectLst/>
                <a:latin typeface="proxima-nova"/>
              </a:rPr>
              <a:t>4</a:t>
            </a:r>
            <a:r>
              <a:rPr lang="ko-KR" altLang="en-US" sz="1600" b="0" i="0" dirty="0">
                <a:effectLst/>
                <a:latin typeface="proxima-nova"/>
              </a:rPr>
              <a:t>만개가 </a:t>
            </a:r>
            <a:r>
              <a:rPr lang="ko-KR" altLang="en-US" sz="1600" dirty="0">
                <a:latin typeface="proxima-nova"/>
              </a:rPr>
              <a:t>되</a:t>
            </a:r>
            <a:r>
              <a:rPr lang="ko-KR" altLang="en-US" sz="1600" b="0" i="0" dirty="0">
                <a:effectLst/>
                <a:latin typeface="proxima-nova"/>
              </a:rPr>
              <a:t>는 데이터로 </a:t>
            </a:r>
            <a:r>
              <a:rPr lang="en-US" altLang="ko-KR" sz="1600" dirty="0">
                <a:latin typeface="proxima-nova"/>
              </a:rPr>
              <a:t>SVM </a:t>
            </a:r>
            <a:r>
              <a:rPr lang="ko-KR" altLang="en-US" sz="1600" dirty="0">
                <a:latin typeface="proxima-nova"/>
              </a:rPr>
              <a:t>모델을 사용해 </a:t>
            </a:r>
            <a:r>
              <a:rPr lang="en-US" altLang="ko-KR" sz="1600" dirty="0">
                <a:latin typeface="proxima-nova"/>
              </a:rPr>
              <a:t>train</a:t>
            </a:r>
            <a:r>
              <a:rPr lang="ko-KR" altLang="en-US" sz="1600" dirty="0">
                <a:latin typeface="proxima-nova"/>
              </a:rPr>
              <a:t>을 </a:t>
            </a:r>
            <a:r>
              <a:rPr lang="ko-KR" altLang="en-US" sz="1600" dirty="0" err="1">
                <a:latin typeface="proxima-nova"/>
              </a:rPr>
              <a:t>하려다</a:t>
            </a:r>
            <a:r>
              <a:rPr lang="ko-KR" altLang="en-US" sz="1600" dirty="0">
                <a:latin typeface="proxima-nova"/>
              </a:rPr>
              <a:t> 보니</a:t>
            </a:r>
            <a:r>
              <a:rPr lang="en-US" altLang="ko-KR" sz="1600" dirty="0">
                <a:latin typeface="proxima-nova"/>
              </a:rPr>
              <a:t>, SVM </a:t>
            </a:r>
            <a:r>
              <a:rPr lang="ko-KR" altLang="en-US" sz="1600" dirty="0">
                <a:latin typeface="proxima-nova"/>
              </a:rPr>
              <a:t>모델들이 잘 돌아가지 않거나</a:t>
            </a:r>
            <a:r>
              <a:rPr lang="en-US" altLang="ko-KR" sz="1600" dirty="0">
                <a:latin typeface="proxima-nova"/>
              </a:rPr>
              <a:t>, </a:t>
            </a:r>
            <a:r>
              <a:rPr lang="ko-KR" altLang="en-US" sz="1600" dirty="0">
                <a:latin typeface="proxima-nova"/>
              </a:rPr>
              <a:t>에러가 발생하는 문제에 봉착하였다</a:t>
            </a:r>
            <a:r>
              <a:rPr lang="en-US" altLang="ko-KR" sz="1600" dirty="0">
                <a:latin typeface="proxima-nova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>
              <a:latin typeface="proxima-nov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oxima-nova"/>
              </a:rPr>
              <a:t>따라서 </a:t>
            </a:r>
            <a:r>
              <a:rPr lang="en-US" altLang="ko-KR" sz="1600" dirty="0" err="1">
                <a:latin typeface="proxima-nova"/>
              </a:rPr>
              <a:t>smoke_train</a:t>
            </a:r>
            <a:r>
              <a:rPr lang="ko-KR" altLang="en-US" sz="1600" dirty="0">
                <a:latin typeface="proxima-nova"/>
              </a:rPr>
              <a:t> 데이터셋에서 일부를 추출해서 </a:t>
            </a:r>
            <a:r>
              <a:rPr lang="ko-KR" altLang="en-US" sz="1600" dirty="0" err="1">
                <a:latin typeface="proxima-nova"/>
              </a:rPr>
              <a:t>사용해야겠다고</a:t>
            </a:r>
            <a:r>
              <a:rPr lang="ko-KR" altLang="en-US" sz="1600" dirty="0">
                <a:latin typeface="proxima-nova"/>
              </a:rPr>
              <a:t> 판단하였다</a:t>
            </a:r>
            <a:r>
              <a:rPr lang="en-US" altLang="ko-KR" sz="1600" dirty="0">
                <a:latin typeface="proxima-nova"/>
              </a:rPr>
              <a:t>. Train</a:t>
            </a:r>
            <a:r>
              <a:rPr lang="ko-KR" altLang="en-US" sz="1600" dirty="0">
                <a:latin typeface="proxima-nova"/>
              </a:rPr>
              <a:t>과 </a:t>
            </a:r>
            <a:r>
              <a:rPr lang="en-US" altLang="ko-KR" sz="1600" dirty="0">
                <a:latin typeface="proxima-nova"/>
              </a:rPr>
              <a:t>test </a:t>
            </a:r>
            <a:r>
              <a:rPr lang="ko-KR" altLang="en-US" sz="1600" dirty="0">
                <a:latin typeface="proxima-nova"/>
              </a:rPr>
              <a:t>데이터 셋을 </a:t>
            </a:r>
            <a:r>
              <a:rPr lang="ko-KR" altLang="en-US" sz="1600" dirty="0" err="1">
                <a:latin typeface="proxima-nova"/>
              </a:rPr>
              <a:t>구성할때</a:t>
            </a:r>
            <a:r>
              <a:rPr lang="en-US" altLang="ko-KR" sz="1600" dirty="0">
                <a:latin typeface="proxima-nova"/>
              </a:rPr>
              <a:t>, </a:t>
            </a:r>
            <a:r>
              <a:rPr lang="ko-KR" altLang="en-US" sz="1600" dirty="0">
                <a:latin typeface="proxima-nova"/>
              </a:rPr>
              <a:t>비율을 맞춰주는 것이 중요하기 때문에 </a:t>
            </a:r>
            <a:r>
              <a:rPr lang="en-US" altLang="ko-KR" sz="1600" dirty="0" err="1">
                <a:latin typeface="proxima-nova"/>
              </a:rPr>
              <a:t>smoke_train</a:t>
            </a:r>
            <a:r>
              <a:rPr lang="en-US" altLang="ko-KR" sz="1600" dirty="0">
                <a:latin typeface="proxima-nova"/>
              </a:rPr>
              <a:t> </a:t>
            </a:r>
            <a:r>
              <a:rPr lang="ko-KR" altLang="en-US" sz="1600" dirty="0">
                <a:latin typeface="proxima-nova"/>
              </a:rPr>
              <a:t>데이터에서만 샘플링을 </a:t>
            </a:r>
            <a:r>
              <a:rPr lang="ko-KR" altLang="en-US" sz="1600" dirty="0" err="1">
                <a:latin typeface="proxima-nova"/>
              </a:rPr>
              <a:t>한것이</a:t>
            </a:r>
            <a:r>
              <a:rPr lang="ko-KR" altLang="en-US" sz="1600" dirty="0">
                <a:latin typeface="proxima-nova"/>
              </a:rPr>
              <a:t> 아니라  </a:t>
            </a:r>
            <a:r>
              <a:rPr lang="en-US" altLang="ko-KR" sz="1600" dirty="0" err="1">
                <a:latin typeface="proxima-nova"/>
              </a:rPr>
              <a:t>smoke_test</a:t>
            </a:r>
            <a:r>
              <a:rPr lang="ko-KR" altLang="en-US" sz="1600" dirty="0">
                <a:latin typeface="proxima-nova"/>
              </a:rPr>
              <a:t>인 테스트 데이터 셋에서도 샘플링을 하였다</a:t>
            </a:r>
            <a:r>
              <a:rPr lang="en-US" altLang="ko-KR" sz="1600" dirty="0">
                <a:latin typeface="proxima-nova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>
              <a:latin typeface="proxima-nov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oxima-nova"/>
              </a:rPr>
              <a:t>샘플링 된 </a:t>
            </a:r>
            <a:r>
              <a:rPr lang="en-US" altLang="ko-KR" sz="1600" dirty="0">
                <a:latin typeface="proxima-nova"/>
              </a:rPr>
              <a:t>train</a:t>
            </a:r>
            <a:r>
              <a:rPr lang="ko-KR" altLang="en-US" sz="1600" dirty="0">
                <a:latin typeface="proxima-nova"/>
              </a:rPr>
              <a:t>과 </a:t>
            </a:r>
            <a:r>
              <a:rPr lang="en-US" altLang="ko-KR" sz="1600" dirty="0">
                <a:latin typeface="proxima-nova"/>
              </a:rPr>
              <a:t>test </a:t>
            </a:r>
            <a:r>
              <a:rPr lang="ko-KR" altLang="en-US" sz="1600" dirty="0">
                <a:latin typeface="proxima-nova"/>
              </a:rPr>
              <a:t>데이터셋의 비율이 </a:t>
            </a:r>
            <a:r>
              <a:rPr lang="en-US" altLang="ko-KR" sz="1600" dirty="0">
                <a:latin typeface="proxima-nova"/>
              </a:rPr>
              <a:t>7 : 3 </a:t>
            </a:r>
            <a:r>
              <a:rPr lang="ko-KR" altLang="en-US" sz="1600" dirty="0">
                <a:latin typeface="proxima-nova"/>
              </a:rPr>
              <a:t>이 되게 하였다</a:t>
            </a:r>
            <a:r>
              <a:rPr lang="en-US" altLang="ko-KR" sz="1600" dirty="0">
                <a:latin typeface="proxima-nova"/>
              </a:rPr>
              <a:t>. </a:t>
            </a:r>
            <a:r>
              <a:rPr lang="ko-KR" altLang="en-US" sz="1600" dirty="0">
                <a:latin typeface="proxima-nova"/>
              </a:rPr>
              <a:t>따라서</a:t>
            </a:r>
            <a:r>
              <a:rPr lang="en-US" altLang="ko-KR" sz="1600" dirty="0">
                <a:latin typeface="proxima-nova"/>
              </a:rPr>
              <a:t>, 1400 : 600 </a:t>
            </a:r>
            <a:r>
              <a:rPr lang="ko-KR" altLang="en-US" sz="1600" dirty="0">
                <a:latin typeface="proxima-nova"/>
              </a:rPr>
              <a:t>으로 비율을 맞추었다</a:t>
            </a:r>
            <a:r>
              <a:rPr lang="en-US" altLang="ko-KR" sz="1600" dirty="0">
                <a:latin typeface="proxima-nova"/>
              </a:rPr>
              <a:t>. </a:t>
            </a:r>
            <a:r>
              <a:rPr lang="ko-KR" altLang="en-US" sz="1600" dirty="0">
                <a:latin typeface="proxima-nova"/>
              </a:rPr>
              <a:t>비율이 </a:t>
            </a:r>
            <a:r>
              <a:rPr lang="en-US" altLang="ko-KR" sz="1600" dirty="0">
                <a:latin typeface="proxima-nova"/>
              </a:rPr>
              <a:t>2100 : 900 </a:t>
            </a:r>
            <a:r>
              <a:rPr lang="ko-KR" altLang="en-US" sz="1600" dirty="0" err="1">
                <a:latin typeface="proxima-nova"/>
              </a:rPr>
              <a:t>일때는</a:t>
            </a:r>
            <a:r>
              <a:rPr lang="ko-KR" altLang="en-US" sz="1600" dirty="0">
                <a:latin typeface="proxima-nova"/>
              </a:rPr>
              <a:t> </a:t>
            </a:r>
            <a:r>
              <a:rPr lang="en-US" altLang="ko-KR" sz="1600" dirty="0">
                <a:latin typeface="proxima-nova"/>
              </a:rPr>
              <a:t>train</a:t>
            </a:r>
            <a:r>
              <a:rPr lang="ko-KR" altLang="en-US" sz="1600" dirty="0">
                <a:latin typeface="proxima-nova"/>
              </a:rPr>
              <a:t> 데이터가 커서 시간이 오래 걸리고 오류가 발생하였다</a:t>
            </a:r>
            <a:r>
              <a:rPr lang="en-US" altLang="ko-KR" sz="1600" dirty="0">
                <a:latin typeface="proxima-nova"/>
              </a:rPr>
              <a:t>.  </a:t>
            </a:r>
            <a:r>
              <a:rPr lang="ko-KR" altLang="en-US" sz="1600" dirty="0">
                <a:latin typeface="proxima-nova"/>
              </a:rPr>
              <a:t>비율이 </a:t>
            </a:r>
            <a:r>
              <a:rPr lang="en-US" altLang="ko-KR" sz="1600" dirty="0">
                <a:latin typeface="proxima-nova"/>
              </a:rPr>
              <a:t>700</a:t>
            </a:r>
            <a:r>
              <a:rPr lang="ko-KR" altLang="en-US" sz="1600" dirty="0">
                <a:latin typeface="proxima-nova"/>
              </a:rPr>
              <a:t> </a:t>
            </a:r>
            <a:r>
              <a:rPr lang="en-US" altLang="ko-KR" sz="1600" dirty="0">
                <a:latin typeface="proxima-nova"/>
              </a:rPr>
              <a:t>: 300 </a:t>
            </a:r>
            <a:r>
              <a:rPr lang="ko-KR" altLang="en-US" sz="1600" dirty="0" err="1">
                <a:latin typeface="proxima-nova"/>
              </a:rPr>
              <a:t>이였을때는</a:t>
            </a:r>
            <a:r>
              <a:rPr lang="ko-KR" altLang="en-US" sz="1600" dirty="0">
                <a:latin typeface="proxima-nova"/>
              </a:rPr>
              <a:t> </a:t>
            </a:r>
            <a:r>
              <a:rPr lang="en-US" altLang="ko-KR" sz="1600" dirty="0">
                <a:latin typeface="proxima-nova"/>
              </a:rPr>
              <a:t>Accuracy</a:t>
            </a:r>
            <a:r>
              <a:rPr lang="ko-KR" altLang="en-US" sz="1600" dirty="0">
                <a:latin typeface="proxima-nova"/>
              </a:rPr>
              <a:t>의 값이 너무 낮게 나왔다</a:t>
            </a:r>
            <a:r>
              <a:rPr lang="en-US" altLang="ko-KR" sz="1600" dirty="0">
                <a:latin typeface="proxima-nova"/>
              </a:rPr>
              <a:t>. </a:t>
            </a:r>
            <a:r>
              <a:rPr lang="ko-KR" altLang="en-US" sz="1600" dirty="0">
                <a:latin typeface="proxima-nova"/>
              </a:rPr>
              <a:t>따라서</a:t>
            </a:r>
            <a:r>
              <a:rPr lang="en-US" altLang="ko-KR" sz="1600" dirty="0">
                <a:latin typeface="proxima-nova"/>
              </a:rPr>
              <a:t>, 1400 : 600</a:t>
            </a:r>
            <a:r>
              <a:rPr lang="ko-KR" altLang="en-US" sz="1600" dirty="0">
                <a:latin typeface="proxima-nova"/>
              </a:rPr>
              <a:t>인  </a:t>
            </a:r>
            <a:r>
              <a:rPr lang="en-US" altLang="ko-KR" sz="1600" dirty="0">
                <a:latin typeface="proxima-nova"/>
              </a:rPr>
              <a:t>train </a:t>
            </a:r>
            <a:r>
              <a:rPr lang="ko-KR" altLang="en-US" sz="1600" dirty="0">
                <a:latin typeface="proxima-nova"/>
              </a:rPr>
              <a:t>데이터 </a:t>
            </a:r>
            <a:r>
              <a:rPr lang="en-US" altLang="ko-KR" sz="1600" dirty="0">
                <a:latin typeface="proxima-nova"/>
              </a:rPr>
              <a:t>1400</a:t>
            </a:r>
            <a:r>
              <a:rPr lang="ko-KR" altLang="en-US" sz="1600" dirty="0">
                <a:latin typeface="proxima-nova"/>
              </a:rPr>
              <a:t>개와 </a:t>
            </a:r>
            <a:r>
              <a:rPr lang="en-US" altLang="ko-KR" sz="1600" dirty="0">
                <a:latin typeface="proxima-nova"/>
              </a:rPr>
              <a:t>test </a:t>
            </a:r>
            <a:r>
              <a:rPr lang="ko-KR" altLang="en-US" sz="1600" dirty="0">
                <a:latin typeface="proxima-nova"/>
              </a:rPr>
              <a:t>데이터 </a:t>
            </a:r>
            <a:r>
              <a:rPr lang="en-US" altLang="ko-KR" sz="1600" dirty="0">
                <a:latin typeface="proxima-nova"/>
              </a:rPr>
              <a:t>600</a:t>
            </a:r>
            <a:r>
              <a:rPr lang="ko-KR" altLang="en-US" sz="1600" dirty="0">
                <a:latin typeface="proxima-nova"/>
              </a:rPr>
              <a:t>개를 사용하였다</a:t>
            </a:r>
            <a:r>
              <a:rPr lang="en-US" altLang="ko-KR" sz="1600" dirty="0">
                <a:latin typeface="proxima-nova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53EFA-5861-4E44-8D76-30D67EB111D2}"/>
              </a:ext>
            </a:extLst>
          </p:cNvPr>
          <p:cNvSpPr txBox="1"/>
          <p:nvPr/>
        </p:nvSpPr>
        <p:spPr>
          <a:xfrm>
            <a:off x="1405565" y="1077912"/>
            <a:ext cx="487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1 &amp; 2. 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및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train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구성  </a:t>
            </a:r>
          </a:p>
        </p:txBody>
      </p:sp>
    </p:spTree>
    <p:extLst>
      <p:ext uri="{BB962C8B-B14F-4D97-AF65-F5344CB8AC3E}">
        <p14:creationId xmlns:p14="http://schemas.microsoft.com/office/powerpoint/2010/main" val="371711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7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484053" y="1507645"/>
            <a:ext cx="102776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/>
              <a:t>7 : 3</a:t>
            </a:r>
            <a:r>
              <a:rPr lang="ko-KR" altLang="en-US" sz="1600" dirty="0"/>
              <a:t>의 비율로 데이터를 샘플링 할 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FireAlarm</a:t>
            </a:r>
            <a:r>
              <a:rPr lang="en-US" altLang="ko-KR" sz="1600" dirty="0"/>
              <a:t> </a:t>
            </a:r>
            <a:r>
              <a:rPr lang="ko-KR" altLang="en-US" sz="1600" dirty="0"/>
              <a:t>이 </a:t>
            </a:r>
            <a:r>
              <a:rPr lang="en-US" altLang="ko-KR" sz="1600" dirty="0"/>
              <a:t>0 </a:t>
            </a:r>
            <a:r>
              <a:rPr lang="ko-KR" altLang="en-US" sz="1600" dirty="0"/>
              <a:t>인 데이터만 추출되거나</a:t>
            </a:r>
            <a:r>
              <a:rPr lang="en-US" altLang="ko-KR" sz="1600" dirty="0"/>
              <a:t>, 1</a:t>
            </a:r>
            <a:r>
              <a:rPr lang="ko-KR" altLang="en-US" sz="1600" dirty="0"/>
              <a:t>인 데이터만 추출되면 안된다고 생각하였다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</a:t>
            </a:r>
            <a:r>
              <a:rPr lang="en-US" altLang="ko-KR" sz="1600" dirty="0"/>
              <a:t>1400</a:t>
            </a:r>
            <a:r>
              <a:rPr lang="ko-KR" altLang="en-US" sz="1600" dirty="0"/>
              <a:t>개의 </a:t>
            </a:r>
            <a:r>
              <a:rPr lang="en-US" altLang="ko-KR" sz="1600" dirty="0"/>
              <a:t>train </a:t>
            </a:r>
            <a:r>
              <a:rPr lang="ko-KR" altLang="en-US" sz="1600" dirty="0"/>
              <a:t>데이터를 샘플링 하려면</a:t>
            </a:r>
            <a:r>
              <a:rPr lang="en-US" altLang="ko-KR" sz="1600" dirty="0"/>
              <a:t>, 0</a:t>
            </a:r>
            <a:r>
              <a:rPr lang="ko-KR" altLang="en-US" sz="1600" dirty="0"/>
              <a:t>인 값에서 랜덤으로 </a:t>
            </a:r>
            <a:r>
              <a:rPr lang="en-US" altLang="ko-KR" sz="1600" dirty="0"/>
              <a:t>700 </a:t>
            </a:r>
            <a:r>
              <a:rPr lang="ko-KR" altLang="en-US" sz="1600" dirty="0"/>
              <a:t>개를 뽑고</a:t>
            </a:r>
            <a:r>
              <a:rPr lang="en-US" altLang="ko-KR" sz="1600" dirty="0"/>
              <a:t>, 1</a:t>
            </a:r>
            <a:r>
              <a:rPr lang="ko-KR" altLang="en-US" sz="1600" dirty="0"/>
              <a:t>인 값에서 랜덤으로 </a:t>
            </a:r>
            <a:r>
              <a:rPr lang="en-US" altLang="ko-KR" sz="1600" dirty="0"/>
              <a:t>700 </a:t>
            </a:r>
            <a:r>
              <a:rPr lang="ko-KR" altLang="en-US" sz="1600" dirty="0"/>
              <a:t>개를 뽑은 다음 둘을 합쳐서 </a:t>
            </a:r>
            <a:r>
              <a:rPr lang="en-US" altLang="ko-KR" sz="1600" dirty="0"/>
              <a:t>1400</a:t>
            </a:r>
            <a:r>
              <a:rPr lang="ko-KR" altLang="en-US" sz="1600" dirty="0"/>
              <a:t>개의 데이터로 구성해야 한다고 생각하였다</a:t>
            </a:r>
            <a:r>
              <a:rPr lang="en-US" altLang="ko-KR" sz="1600" dirty="0"/>
              <a:t>. </a:t>
            </a:r>
          </a:p>
          <a:p>
            <a:pPr algn="just"/>
            <a:endParaRPr lang="en-US" altLang="ko-KR" sz="16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smoke_train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데이터에서 </a:t>
            </a:r>
            <a:r>
              <a:rPr lang="en-US" altLang="ko-KR" sz="1600" dirty="0" err="1"/>
              <a:t>FireAlarm</a:t>
            </a:r>
            <a:r>
              <a:rPr lang="en-US" altLang="ko-KR" sz="1600" dirty="0"/>
              <a:t> </a:t>
            </a:r>
            <a:r>
              <a:rPr lang="ko-KR" altLang="en-US" sz="1600" dirty="0"/>
              <a:t>의 값이 </a:t>
            </a:r>
            <a:r>
              <a:rPr lang="en-US" altLang="ko-KR" sz="1600" dirty="0"/>
              <a:t>0</a:t>
            </a:r>
            <a:r>
              <a:rPr lang="ko-KR" altLang="en-US" sz="1600" dirty="0"/>
              <a:t>인 데이터 </a:t>
            </a:r>
            <a:r>
              <a:rPr lang="en-US" altLang="ko-KR" sz="1600" dirty="0"/>
              <a:t>700</a:t>
            </a:r>
            <a:r>
              <a:rPr lang="ko-KR" altLang="en-US" sz="1600" dirty="0"/>
              <a:t>개를 랜덤으로 뽑아주었고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FireAlarm</a:t>
            </a:r>
            <a:r>
              <a:rPr lang="en-US" altLang="ko-KR" sz="1600" dirty="0"/>
              <a:t> </a:t>
            </a:r>
            <a:r>
              <a:rPr lang="ko-KR" altLang="en-US" sz="1600" dirty="0"/>
              <a:t>의 값이 </a:t>
            </a:r>
            <a:r>
              <a:rPr lang="en-US" altLang="ko-KR" sz="1600" dirty="0"/>
              <a:t>1</a:t>
            </a:r>
            <a:r>
              <a:rPr lang="ko-KR" altLang="en-US" sz="1600" dirty="0"/>
              <a:t>인 데이터 </a:t>
            </a:r>
            <a:r>
              <a:rPr lang="en-US" altLang="ko-KR" sz="1600" dirty="0"/>
              <a:t>700</a:t>
            </a:r>
            <a:r>
              <a:rPr lang="ko-KR" altLang="en-US" sz="1600" dirty="0"/>
              <a:t>개를 랜덤으로 뽑아  총 </a:t>
            </a:r>
            <a:r>
              <a:rPr lang="en-US" altLang="ko-KR" sz="1600" dirty="0"/>
              <a:t>1400</a:t>
            </a:r>
            <a:r>
              <a:rPr lang="ko-KR" altLang="en-US" sz="1600" dirty="0"/>
              <a:t>개의 데이터를 </a:t>
            </a:r>
            <a:r>
              <a:rPr lang="en-US" altLang="ko-KR" sz="1600" dirty="0"/>
              <a:t>43835</a:t>
            </a:r>
            <a:r>
              <a:rPr lang="ko-KR" altLang="en-US" sz="1600" dirty="0"/>
              <a:t>개의 행으로 구성된 </a:t>
            </a:r>
            <a:r>
              <a:rPr lang="en-US" altLang="ko-KR" sz="1600" dirty="0" err="1"/>
              <a:t>smoke_train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샘플링하였다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smoke_train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데이터에서 샘플링한 데이터들을 섞어주고 </a:t>
            </a:r>
            <a:r>
              <a:rPr lang="en-US" altLang="ko-KR" sz="1600" dirty="0" err="1"/>
              <a:t>smoke_train_sample</a:t>
            </a:r>
            <a:r>
              <a:rPr lang="en-US" altLang="ko-KR" sz="1600" dirty="0"/>
              <a:t> </a:t>
            </a:r>
            <a:r>
              <a:rPr lang="ko-KR" altLang="en-US" sz="1600" dirty="0"/>
              <a:t>이라는 데이터 프레임에 저장하였다</a:t>
            </a:r>
            <a:r>
              <a:rPr lang="en-US" altLang="ko-KR" sz="1600" dirty="0"/>
              <a:t>. SVM </a:t>
            </a:r>
            <a:r>
              <a:rPr lang="ko-KR" altLang="en-US" sz="1600" dirty="0"/>
              <a:t>에서는 </a:t>
            </a:r>
            <a:r>
              <a:rPr lang="en-US" altLang="ko-KR" sz="1600" dirty="0" err="1"/>
              <a:t>smoke_train</a:t>
            </a:r>
            <a:r>
              <a:rPr lang="en-US" altLang="ko-KR" sz="1600" dirty="0"/>
              <a:t> </a:t>
            </a:r>
            <a:r>
              <a:rPr lang="ko-KR" altLang="en-US" sz="1600" dirty="0"/>
              <a:t>대신 </a:t>
            </a:r>
            <a:r>
              <a:rPr lang="en-US" altLang="ko-KR" sz="1600" dirty="0" err="1"/>
              <a:t>smoke_train_sample</a:t>
            </a:r>
            <a:r>
              <a:rPr lang="ko-KR" altLang="en-US" sz="1600" dirty="0"/>
              <a:t>을 사용하였다</a:t>
            </a:r>
            <a:r>
              <a:rPr lang="en-US" altLang="ko-KR" sz="1600" dirty="0"/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smoke_test</a:t>
            </a:r>
            <a:r>
              <a:rPr lang="en-US" altLang="ko-KR" sz="1600" dirty="0"/>
              <a:t> </a:t>
            </a:r>
            <a:r>
              <a:rPr lang="ko-KR" altLang="en-US" sz="1600" dirty="0"/>
              <a:t>에서도 같은 방식으로 </a:t>
            </a:r>
            <a:r>
              <a:rPr lang="en-US" altLang="ko-KR" sz="1600" dirty="0" err="1"/>
              <a:t>FireAlarm</a:t>
            </a:r>
            <a:r>
              <a:rPr lang="en-US" altLang="ko-KR" sz="1600" dirty="0"/>
              <a:t> </a:t>
            </a:r>
            <a:r>
              <a:rPr lang="ko-KR" altLang="en-US" sz="1600" dirty="0"/>
              <a:t>의 값이 </a:t>
            </a:r>
            <a:r>
              <a:rPr lang="en-US" altLang="ko-KR" sz="1600" dirty="0"/>
              <a:t>0</a:t>
            </a:r>
            <a:r>
              <a:rPr lang="ko-KR" altLang="en-US" sz="1600" dirty="0"/>
              <a:t>인 데이터 </a:t>
            </a:r>
            <a:r>
              <a:rPr lang="en-US" altLang="ko-KR" sz="1600" dirty="0"/>
              <a:t>300</a:t>
            </a:r>
            <a:r>
              <a:rPr lang="ko-KR" altLang="en-US" sz="1600" dirty="0"/>
              <a:t>개를 랜덤으로 뽑아주었고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FireAlarm</a:t>
            </a:r>
            <a:r>
              <a:rPr lang="en-US" altLang="ko-KR" sz="1600" dirty="0"/>
              <a:t> </a:t>
            </a:r>
            <a:r>
              <a:rPr lang="ko-KR" altLang="en-US" sz="1600" dirty="0"/>
              <a:t>의 값이 </a:t>
            </a:r>
            <a:r>
              <a:rPr lang="en-US" altLang="ko-KR" sz="1600" dirty="0"/>
              <a:t>1</a:t>
            </a:r>
            <a:r>
              <a:rPr lang="ko-KR" altLang="en-US" sz="1600" dirty="0"/>
              <a:t>인 데이터 </a:t>
            </a:r>
            <a:r>
              <a:rPr lang="en-US" altLang="ko-KR" sz="1600" dirty="0"/>
              <a:t>300</a:t>
            </a:r>
            <a:r>
              <a:rPr lang="ko-KR" altLang="en-US" sz="1600" dirty="0"/>
              <a:t>개를 랜덤으로 뽑아  총 </a:t>
            </a:r>
            <a:r>
              <a:rPr lang="en-US" altLang="ko-KR" sz="1600" dirty="0"/>
              <a:t>600</a:t>
            </a:r>
            <a:r>
              <a:rPr lang="ko-KR" altLang="en-US" sz="1600" dirty="0"/>
              <a:t>개의 데이터를 </a:t>
            </a:r>
            <a:r>
              <a:rPr lang="en-US" altLang="ko-KR" sz="1600" dirty="0"/>
              <a:t>18785</a:t>
            </a:r>
            <a:r>
              <a:rPr lang="ko-KR" altLang="en-US" sz="1600" dirty="0"/>
              <a:t>개의 행으로 구성된 </a:t>
            </a:r>
            <a:r>
              <a:rPr lang="en-US" altLang="ko-KR" sz="1600" dirty="0" err="1"/>
              <a:t>smoke_test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샘플링하여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smoke_test_sample</a:t>
            </a:r>
            <a:r>
              <a:rPr lang="ko-KR" altLang="en-US" sz="1600" dirty="0"/>
              <a:t>이라는 데이터 프레임에 저장하였다</a:t>
            </a:r>
            <a:r>
              <a:rPr lang="en-US" altLang="ko-KR" sz="1600" dirty="0"/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53EFA-5861-4E44-8D76-30D67EB111D2}"/>
              </a:ext>
            </a:extLst>
          </p:cNvPr>
          <p:cNvSpPr txBox="1"/>
          <p:nvPr/>
        </p:nvSpPr>
        <p:spPr>
          <a:xfrm>
            <a:off x="1376476" y="994964"/>
            <a:ext cx="487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1 &amp; 2. 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및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train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구성 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A9CB84-87E2-4F52-8E11-5013B44B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69" y="4594412"/>
            <a:ext cx="5650605" cy="22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8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실외, 하늘, 시멘트이(가) 표시된 사진&#10;&#10;자동 생성된 설명">
            <a:extLst>
              <a:ext uri="{FF2B5EF4-FFF2-40B4-BE49-F238E27FC236}">
                <a16:creationId xmlns:a16="http://schemas.microsoft.com/office/drawing/2014/main" id="{527AF8B9-CFB1-55BC-0DAB-591C4EA18B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473242" y="46856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830DE6-55D9-DCAF-4A6C-07F5BA0137A9}"/>
              </a:ext>
            </a:extLst>
          </p:cNvPr>
          <p:cNvSpPr txBox="1"/>
          <p:nvPr/>
        </p:nvSpPr>
        <p:spPr>
          <a:xfrm>
            <a:off x="1519563" y="194660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4BA82-8190-BB65-EB75-7AE3E1F51236}"/>
              </a:ext>
            </a:extLst>
          </p:cNvPr>
          <p:cNvSpPr txBox="1"/>
          <p:nvPr/>
        </p:nvSpPr>
        <p:spPr>
          <a:xfrm>
            <a:off x="2390567" y="202355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서론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5067-67D5-09A2-7FA1-777CBC3A2FFA}"/>
              </a:ext>
            </a:extLst>
          </p:cNvPr>
          <p:cNvSpPr txBox="1"/>
          <p:nvPr/>
        </p:nvSpPr>
        <p:spPr>
          <a:xfrm>
            <a:off x="1493915" y="294229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A354F-8FF7-A69B-74C3-2E0DD902FDC5}"/>
              </a:ext>
            </a:extLst>
          </p:cNvPr>
          <p:cNvSpPr txBox="1"/>
          <p:nvPr/>
        </p:nvSpPr>
        <p:spPr>
          <a:xfrm>
            <a:off x="2390567" y="301924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데이터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D924-3AED-AAA2-2CA0-4512299E45AC}"/>
              </a:ext>
            </a:extLst>
          </p:cNvPr>
          <p:cNvSpPr txBox="1"/>
          <p:nvPr/>
        </p:nvSpPr>
        <p:spPr>
          <a:xfrm>
            <a:off x="1489106" y="3937989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C25A1-5539-6729-3EFF-4CB018E3C4DB}"/>
              </a:ext>
            </a:extLst>
          </p:cNvPr>
          <p:cNvSpPr txBox="1"/>
          <p:nvPr/>
        </p:nvSpPr>
        <p:spPr>
          <a:xfrm>
            <a:off x="2390567" y="4014933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분석방법 소개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1631F-1789-1769-B9D3-796BDF54EA11}"/>
              </a:ext>
            </a:extLst>
          </p:cNvPr>
          <p:cNvSpPr txBox="1"/>
          <p:nvPr/>
        </p:nvSpPr>
        <p:spPr>
          <a:xfrm>
            <a:off x="1489106" y="4933679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11BA-E1C8-62C6-644C-0F40819CE9CF}"/>
              </a:ext>
            </a:extLst>
          </p:cNvPr>
          <p:cNvSpPr txBox="1"/>
          <p:nvPr/>
        </p:nvSpPr>
        <p:spPr>
          <a:xfrm>
            <a:off x="2390567" y="501062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분석 결과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2C9C0-6AC6-A05B-4BF0-D25A5708CF1F}"/>
              </a:ext>
            </a:extLst>
          </p:cNvPr>
          <p:cNvSpPr txBox="1"/>
          <p:nvPr/>
        </p:nvSpPr>
        <p:spPr>
          <a:xfrm>
            <a:off x="1124505" y="57628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 table of contents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826D-699E-1DA1-18F5-15F8DBEDDFE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24F0B5-691B-4AAF-8127-B4758289978C}"/>
              </a:ext>
            </a:extLst>
          </p:cNvPr>
          <p:cNvSpPr txBox="1"/>
          <p:nvPr/>
        </p:nvSpPr>
        <p:spPr>
          <a:xfrm>
            <a:off x="1505137" y="57854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5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5A8858-1D84-479A-B211-FE71BF4E7A19}"/>
              </a:ext>
            </a:extLst>
          </p:cNvPr>
          <p:cNvSpPr txBox="1"/>
          <p:nvPr/>
        </p:nvSpPr>
        <p:spPr>
          <a:xfrm>
            <a:off x="2379977" y="5912384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도출된 시사점 </a:t>
            </a: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7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542421" y="1410039"/>
            <a:ext cx="10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oxima-nova"/>
              </a:rPr>
              <a:t>Linear kernel trick </a:t>
            </a:r>
            <a:r>
              <a:rPr lang="ko-KR" altLang="en-US" sz="1600" dirty="0">
                <a:latin typeface="proxima-nova"/>
              </a:rPr>
              <a:t>을 임의로 </a:t>
            </a:r>
            <a:r>
              <a:rPr lang="en-US" altLang="ko-KR" sz="1600" dirty="0">
                <a:latin typeface="proxima-nova"/>
              </a:rPr>
              <a:t>cost</a:t>
            </a:r>
            <a:r>
              <a:rPr lang="ko-KR" altLang="en-US" sz="1600" dirty="0">
                <a:latin typeface="proxima-nova"/>
              </a:rPr>
              <a:t>를 잡고 시행하였다</a:t>
            </a:r>
            <a:r>
              <a:rPr lang="en-US" altLang="ko-KR" sz="1600" dirty="0">
                <a:latin typeface="proxima-nova"/>
              </a:rPr>
              <a:t>. Train </a:t>
            </a:r>
            <a:r>
              <a:rPr lang="ko-KR" altLang="en-US" sz="1600" dirty="0">
                <a:latin typeface="proxima-nova"/>
              </a:rPr>
              <a:t>데이터를 활용한 학습을 시키니</a:t>
            </a:r>
            <a:r>
              <a:rPr lang="en-US" altLang="ko-KR" sz="1600" dirty="0">
                <a:latin typeface="proxima-nova"/>
              </a:rPr>
              <a:t>, Best performance</a:t>
            </a:r>
            <a:r>
              <a:rPr lang="ko-KR" altLang="en-US" sz="1600" dirty="0">
                <a:latin typeface="proxima-nova"/>
              </a:rPr>
              <a:t>가 </a:t>
            </a:r>
            <a:r>
              <a:rPr lang="en-US" altLang="ko-KR" sz="1600" dirty="0">
                <a:latin typeface="proxima-nova"/>
              </a:rPr>
              <a:t>0.06571429</a:t>
            </a:r>
            <a:r>
              <a:rPr lang="ko-KR" altLang="en-US" sz="1600" dirty="0">
                <a:latin typeface="proxima-nova"/>
              </a:rPr>
              <a:t>가 나와서 </a:t>
            </a:r>
            <a:r>
              <a:rPr lang="en-US" altLang="ko-KR" sz="1600" dirty="0">
                <a:latin typeface="proxima-nova"/>
              </a:rPr>
              <a:t>Accuracy</a:t>
            </a:r>
            <a:r>
              <a:rPr lang="ko-KR" altLang="en-US" sz="1600" dirty="0">
                <a:latin typeface="proxima-nova"/>
              </a:rPr>
              <a:t>는 </a:t>
            </a:r>
            <a:r>
              <a:rPr lang="en-US" altLang="ko-KR" sz="1600" dirty="0">
                <a:latin typeface="proxima-nova"/>
              </a:rPr>
              <a:t>1- Best performance</a:t>
            </a:r>
            <a:r>
              <a:rPr lang="ko-KR" altLang="en-US" sz="1600" dirty="0">
                <a:latin typeface="proxima-nova"/>
              </a:rPr>
              <a:t>로 </a:t>
            </a:r>
            <a:r>
              <a:rPr lang="en-US" altLang="ko-KR" sz="1600" dirty="0">
                <a:latin typeface="proxima-nova"/>
              </a:rPr>
              <a:t>0.9342857 </a:t>
            </a:r>
            <a:r>
              <a:rPr lang="ko-KR" altLang="en-US" sz="1600" dirty="0">
                <a:latin typeface="proxima-nova"/>
              </a:rPr>
              <a:t>이 나왔고</a:t>
            </a:r>
            <a:r>
              <a:rPr lang="en-US" altLang="ko-KR" sz="1600" dirty="0">
                <a:latin typeface="proxima-nova"/>
              </a:rPr>
              <a:t>, </a:t>
            </a:r>
            <a:r>
              <a:rPr lang="en-US" altLang="ko-KR" sz="1600" dirty="0" err="1">
                <a:latin typeface="proxima-nova"/>
              </a:rPr>
              <a:t>sv</a:t>
            </a:r>
            <a:r>
              <a:rPr lang="ko-KR" altLang="en-US" sz="1600" dirty="0">
                <a:latin typeface="proxima-nova"/>
              </a:rPr>
              <a:t>는 </a:t>
            </a:r>
            <a:r>
              <a:rPr lang="en-US" altLang="ko-KR" sz="1600" dirty="0">
                <a:latin typeface="proxima-nova"/>
              </a:rPr>
              <a:t>337</a:t>
            </a:r>
            <a:r>
              <a:rPr lang="ko-KR" altLang="en-US" sz="1600" dirty="0">
                <a:latin typeface="proxima-nova"/>
              </a:rPr>
              <a:t>개가 나왔다</a:t>
            </a:r>
            <a:r>
              <a:rPr lang="en-US" altLang="ko-KR" sz="1600" dirty="0">
                <a:latin typeface="proxima-nova"/>
              </a:rPr>
              <a:t>.  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53EFA-5861-4E44-8D76-30D67EB111D2}"/>
              </a:ext>
            </a:extLst>
          </p:cNvPr>
          <p:cNvSpPr txBox="1"/>
          <p:nvPr/>
        </p:nvSpPr>
        <p:spPr>
          <a:xfrm>
            <a:off x="1444104" y="937892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3 &amp; 4. linear kernel trick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15C32A-F476-4611-AE8C-1816FBBA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74" y="2287222"/>
            <a:ext cx="2454368" cy="8773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F2A67D-65A4-4CD2-A665-0A2A587E7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894" y="3501031"/>
            <a:ext cx="2799948" cy="2353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22334D-85AB-4A6F-825A-A8ABE21C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1" y="4389187"/>
            <a:ext cx="2259106" cy="1594299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903E883-02C2-49C0-AF76-FA47520B0A0B}"/>
              </a:ext>
            </a:extLst>
          </p:cNvPr>
          <p:cNvSpPr/>
          <p:nvPr/>
        </p:nvSpPr>
        <p:spPr>
          <a:xfrm>
            <a:off x="7704257" y="2672947"/>
            <a:ext cx="762000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386520-483D-4493-B852-4BA7FB89C092}"/>
              </a:ext>
            </a:extLst>
          </p:cNvPr>
          <p:cNvSpPr txBox="1"/>
          <p:nvPr/>
        </p:nvSpPr>
        <p:spPr>
          <a:xfrm>
            <a:off x="8521566" y="2042936"/>
            <a:ext cx="181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proxima-nova"/>
              </a:rPr>
              <a:t>&lt;summary </a:t>
            </a:r>
            <a:r>
              <a:rPr lang="ko-KR" altLang="en-US" sz="1600" dirty="0">
                <a:latin typeface="proxima-nova"/>
              </a:rPr>
              <a:t>결과</a:t>
            </a:r>
            <a:r>
              <a:rPr lang="en-US" altLang="ko-KR" sz="1600" dirty="0">
                <a:latin typeface="proxima-nova"/>
              </a:rPr>
              <a:t>&gt;</a:t>
            </a:r>
            <a:endParaRPr lang="en-US" altLang="ko-KR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E5CBB0-B583-43ED-80B4-B5E33F45084F}"/>
              </a:ext>
            </a:extLst>
          </p:cNvPr>
          <p:cNvSpPr txBox="1"/>
          <p:nvPr/>
        </p:nvSpPr>
        <p:spPr>
          <a:xfrm>
            <a:off x="8521566" y="3205194"/>
            <a:ext cx="2988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proxima-nova"/>
              </a:rPr>
              <a:t>&lt;</a:t>
            </a:r>
            <a:r>
              <a:rPr lang="en-US" altLang="ko-KR" sz="1600" dirty="0" err="1">
                <a:latin typeface="proxima-nova"/>
              </a:rPr>
              <a:t>linear.svm$best.model</a:t>
            </a:r>
            <a:r>
              <a:rPr lang="en-US" altLang="ko-KR" sz="1600" dirty="0">
                <a:latin typeface="proxima-nova"/>
              </a:rPr>
              <a:t> </a:t>
            </a:r>
            <a:r>
              <a:rPr lang="ko-KR" altLang="en-US" sz="1600" dirty="0">
                <a:latin typeface="proxima-nova"/>
              </a:rPr>
              <a:t>결과</a:t>
            </a:r>
            <a:r>
              <a:rPr lang="en-US" altLang="ko-KR" sz="1600" dirty="0">
                <a:latin typeface="proxima-nova"/>
              </a:rPr>
              <a:t>&gt;</a:t>
            </a:r>
            <a:endParaRPr lang="en-US" altLang="ko-KR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327D2A-3B3A-440D-B5E0-D4EBDA9D59F9}"/>
              </a:ext>
            </a:extLst>
          </p:cNvPr>
          <p:cNvSpPr txBox="1"/>
          <p:nvPr/>
        </p:nvSpPr>
        <p:spPr>
          <a:xfrm>
            <a:off x="1542421" y="3942351"/>
            <a:ext cx="10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oxima-nova"/>
              </a:rPr>
              <a:t>Test </a:t>
            </a:r>
            <a:r>
              <a:rPr lang="ko-KR" altLang="en-US" sz="1600" dirty="0">
                <a:latin typeface="proxima-nova"/>
              </a:rPr>
              <a:t>데이터를 활용하여 성능평가를 진행하니</a:t>
            </a:r>
            <a:r>
              <a:rPr lang="en-US" altLang="ko-KR" sz="1600" dirty="0">
                <a:latin typeface="proxima-nova"/>
              </a:rPr>
              <a:t>, A: 0.94 , K: 0.88 , Sen: 0.9767, </a:t>
            </a:r>
            <a:r>
              <a:rPr lang="en-US" altLang="ko-KR" sz="1600" dirty="0" err="1">
                <a:latin typeface="proxima-nova"/>
              </a:rPr>
              <a:t>Sp</a:t>
            </a:r>
            <a:r>
              <a:rPr lang="en-US" altLang="ko-KR" sz="1600" dirty="0">
                <a:latin typeface="proxima-nova"/>
              </a:rPr>
              <a:t>: 0.9033, </a:t>
            </a:r>
            <a:r>
              <a:rPr lang="en-US" altLang="ko-KR" sz="1600" dirty="0" err="1">
                <a:latin typeface="proxima-nova"/>
              </a:rPr>
              <a:t>Pr</a:t>
            </a:r>
            <a:r>
              <a:rPr lang="en-US" altLang="ko-KR" sz="1600" dirty="0">
                <a:latin typeface="proxima-nova"/>
              </a:rPr>
              <a:t>: 0.9099</a:t>
            </a:r>
            <a:r>
              <a:rPr lang="ko-KR" altLang="en-US" sz="1600" dirty="0">
                <a:latin typeface="proxima-nova"/>
              </a:rPr>
              <a:t>라는 값이 나오게 되었다</a:t>
            </a:r>
            <a:r>
              <a:rPr lang="en-US" altLang="ko-KR" sz="1600" dirty="0">
                <a:latin typeface="proxima-nova"/>
              </a:rPr>
              <a:t>.  </a:t>
            </a:r>
            <a:endParaRPr lang="en-US" altLang="ko-KR" sz="16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B06572D-5A74-49CB-B247-387493FED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090" y="2219608"/>
            <a:ext cx="5853167" cy="118085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83E58B1-104A-4EE1-B977-7E667DDD95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625" y="4653252"/>
            <a:ext cx="5849940" cy="794709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CCD4D5A7-87F1-47FE-B2B9-13640AB13828}"/>
              </a:ext>
            </a:extLst>
          </p:cNvPr>
          <p:cNvSpPr/>
          <p:nvPr/>
        </p:nvSpPr>
        <p:spPr>
          <a:xfrm>
            <a:off x="7733269" y="5147872"/>
            <a:ext cx="762000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953D80-1985-49F7-82C6-DC2A55FC9C15}"/>
              </a:ext>
            </a:extLst>
          </p:cNvPr>
          <p:cNvSpPr txBox="1"/>
          <p:nvPr/>
        </p:nvSpPr>
        <p:spPr>
          <a:xfrm>
            <a:off x="1542421" y="6107172"/>
            <a:ext cx="10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proxima-nova"/>
              </a:rPr>
              <a:t>train </a:t>
            </a:r>
            <a:r>
              <a:rPr lang="ko-KR" altLang="en-US" sz="1600" b="1" dirty="0">
                <a:latin typeface="proxima-nova"/>
              </a:rPr>
              <a:t>데이터에서 </a:t>
            </a:r>
            <a:r>
              <a:rPr lang="en-US" altLang="ko-KR" sz="1600" b="1" dirty="0">
                <a:latin typeface="proxima-nova"/>
              </a:rPr>
              <a:t>Accuracy = 0.9342857 </a:t>
            </a:r>
            <a:r>
              <a:rPr lang="ko-KR" altLang="en-US" sz="1600" b="1" dirty="0">
                <a:latin typeface="proxima-nova"/>
              </a:rPr>
              <a:t>인데 </a:t>
            </a:r>
            <a:r>
              <a:rPr lang="en-US" altLang="ko-KR" sz="1600" b="1" dirty="0">
                <a:latin typeface="proxima-nova"/>
              </a:rPr>
              <a:t>test </a:t>
            </a:r>
            <a:r>
              <a:rPr lang="ko-KR" altLang="en-US" sz="1600" b="1" dirty="0">
                <a:latin typeface="proxima-nova"/>
              </a:rPr>
              <a:t>데이터에서 </a:t>
            </a:r>
            <a:r>
              <a:rPr lang="en-US" altLang="ko-KR" sz="1600" b="1" dirty="0">
                <a:latin typeface="proxima-nova"/>
              </a:rPr>
              <a:t>A: 0.94</a:t>
            </a:r>
            <a:r>
              <a:rPr lang="ko-KR" altLang="en-US" sz="1600" b="1" dirty="0">
                <a:latin typeface="proxima-nova"/>
              </a:rPr>
              <a:t>로 큰 차이가 없어서 과대적합은 없다고 판단하였다</a:t>
            </a:r>
            <a:r>
              <a:rPr lang="en-US" altLang="ko-KR" sz="1600" b="1" dirty="0">
                <a:latin typeface="proxima-nova"/>
              </a:rPr>
              <a:t>.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13461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7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531161" y="1306000"/>
            <a:ext cx="10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oxima-nova"/>
              </a:rPr>
              <a:t>polynomial kernel trick </a:t>
            </a:r>
            <a:r>
              <a:rPr lang="ko-KR" altLang="en-US" sz="1600" dirty="0">
                <a:latin typeface="proxima-nova"/>
              </a:rPr>
              <a:t>을 사용하였다</a:t>
            </a:r>
            <a:r>
              <a:rPr lang="en-US" altLang="ko-KR" sz="1600" dirty="0">
                <a:latin typeface="proxima-nova"/>
              </a:rPr>
              <a:t>. Train </a:t>
            </a:r>
            <a:r>
              <a:rPr lang="ko-KR" altLang="en-US" sz="1600" dirty="0">
                <a:latin typeface="proxima-nova"/>
              </a:rPr>
              <a:t>데이터를 활용한 학습을 시키니</a:t>
            </a:r>
            <a:r>
              <a:rPr lang="en-US" altLang="ko-KR" sz="1600" dirty="0">
                <a:latin typeface="proxima-nova"/>
              </a:rPr>
              <a:t>, Best performance</a:t>
            </a:r>
            <a:r>
              <a:rPr lang="ko-KR" altLang="en-US" sz="1600" dirty="0">
                <a:latin typeface="proxima-nova"/>
              </a:rPr>
              <a:t>가 </a:t>
            </a:r>
            <a:r>
              <a:rPr lang="en-US" altLang="ko-KR" sz="1600" dirty="0">
                <a:latin typeface="proxima-nova"/>
              </a:rPr>
              <a:t>0.004285714</a:t>
            </a:r>
            <a:r>
              <a:rPr lang="ko-KR" altLang="en-US" sz="1600" dirty="0">
                <a:latin typeface="proxima-nova"/>
              </a:rPr>
              <a:t>가 나와서 </a:t>
            </a:r>
            <a:r>
              <a:rPr lang="en-US" altLang="ko-KR" sz="1600" dirty="0">
                <a:latin typeface="proxima-nova"/>
              </a:rPr>
              <a:t>Accuracy</a:t>
            </a:r>
            <a:r>
              <a:rPr lang="ko-KR" altLang="en-US" sz="1600" dirty="0">
                <a:latin typeface="proxima-nova"/>
              </a:rPr>
              <a:t>는 </a:t>
            </a:r>
            <a:r>
              <a:rPr lang="en-US" altLang="ko-KR" sz="1600" dirty="0">
                <a:latin typeface="proxima-nova"/>
              </a:rPr>
              <a:t>0.9957143 </a:t>
            </a:r>
            <a:r>
              <a:rPr lang="ko-KR" altLang="en-US" sz="1600" dirty="0">
                <a:latin typeface="proxima-nova"/>
              </a:rPr>
              <a:t>값을 가지고</a:t>
            </a:r>
            <a:r>
              <a:rPr lang="en-US" altLang="ko-KR" sz="1600" dirty="0">
                <a:latin typeface="proxima-nova"/>
              </a:rPr>
              <a:t>, </a:t>
            </a:r>
            <a:r>
              <a:rPr lang="en-US" altLang="ko-KR" sz="1600" dirty="0" err="1">
                <a:latin typeface="proxima-nova"/>
              </a:rPr>
              <a:t>sv</a:t>
            </a:r>
            <a:r>
              <a:rPr lang="ko-KR" altLang="en-US" sz="1600" dirty="0">
                <a:latin typeface="proxima-nova"/>
              </a:rPr>
              <a:t>는 </a:t>
            </a:r>
            <a:r>
              <a:rPr lang="en-US" altLang="ko-KR" sz="1600" dirty="0">
                <a:latin typeface="proxima-nova"/>
              </a:rPr>
              <a:t>105</a:t>
            </a:r>
            <a:r>
              <a:rPr lang="ko-KR" altLang="en-US" sz="1600" dirty="0">
                <a:latin typeface="proxima-nova"/>
              </a:rPr>
              <a:t>개가 나왔다</a:t>
            </a:r>
            <a:r>
              <a:rPr lang="en-US" altLang="ko-KR" sz="1600" dirty="0">
                <a:latin typeface="proxima-nova"/>
              </a:rPr>
              <a:t>.  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53EFA-5861-4E44-8D76-30D67EB111D2}"/>
              </a:ext>
            </a:extLst>
          </p:cNvPr>
          <p:cNvSpPr txBox="1"/>
          <p:nvPr/>
        </p:nvSpPr>
        <p:spPr>
          <a:xfrm>
            <a:off x="1268495" y="880841"/>
            <a:ext cx="359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3 &amp; 4.  polynomial kernel trick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15C32A-F476-4611-AE8C-1816FBBA372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5592" y="2095123"/>
            <a:ext cx="2454368" cy="7631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F2A67D-65A4-4CD2-A665-0A2A587E71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0051" y="3266443"/>
            <a:ext cx="3350910" cy="3986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22334D-85AB-4A6F-825A-A8ABE21C730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7810" y="4293373"/>
            <a:ext cx="2868707" cy="1431687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903E883-02C2-49C0-AF76-FA47520B0A0B}"/>
              </a:ext>
            </a:extLst>
          </p:cNvPr>
          <p:cNvSpPr/>
          <p:nvPr/>
        </p:nvSpPr>
        <p:spPr>
          <a:xfrm>
            <a:off x="7759566" y="2229306"/>
            <a:ext cx="762000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386520-483D-4493-B852-4BA7FB89C092}"/>
              </a:ext>
            </a:extLst>
          </p:cNvPr>
          <p:cNvSpPr txBox="1"/>
          <p:nvPr/>
        </p:nvSpPr>
        <p:spPr>
          <a:xfrm>
            <a:off x="8606162" y="1788894"/>
            <a:ext cx="181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proxima-nova"/>
              </a:rPr>
              <a:t>&lt;summary </a:t>
            </a:r>
            <a:r>
              <a:rPr lang="ko-KR" altLang="en-US" sz="1600" dirty="0">
                <a:latin typeface="proxima-nova"/>
              </a:rPr>
              <a:t>결과</a:t>
            </a:r>
            <a:r>
              <a:rPr lang="en-US" altLang="ko-KR" sz="1600" dirty="0">
                <a:latin typeface="proxima-nova"/>
              </a:rPr>
              <a:t>&gt;</a:t>
            </a:r>
            <a:endParaRPr lang="en-US" altLang="ko-KR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E5CBB0-B583-43ED-80B4-B5E33F45084F}"/>
              </a:ext>
            </a:extLst>
          </p:cNvPr>
          <p:cNvSpPr txBox="1"/>
          <p:nvPr/>
        </p:nvSpPr>
        <p:spPr>
          <a:xfrm>
            <a:off x="8589173" y="2975235"/>
            <a:ext cx="327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proxima-nova"/>
              </a:rPr>
              <a:t>&lt;</a:t>
            </a:r>
            <a:r>
              <a:rPr lang="en-US" altLang="ko-KR" sz="1600" dirty="0" err="1">
                <a:latin typeface="proxima-nova"/>
              </a:rPr>
              <a:t>poly.svm$best.model</a:t>
            </a:r>
            <a:r>
              <a:rPr lang="en-US" altLang="ko-KR" sz="1600" dirty="0">
                <a:latin typeface="proxima-nova"/>
              </a:rPr>
              <a:t> </a:t>
            </a:r>
            <a:r>
              <a:rPr lang="ko-KR" altLang="en-US" sz="1600" dirty="0">
                <a:latin typeface="proxima-nova"/>
              </a:rPr>
              <a:t>결과</a:t>
            </a:r>
            <a:r>
              <a:rPr lang="en-US" altLang="ko-KR" sz="1600" dirty="0">
                <a:latin typeface="proxima-nova"/>
              </a:rPr>
              <a:t>&gt;</a:t>
            </a:r>
            <a:endParaRPr lang="en-US" altLang="ko-KR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327D2A-3B3A-440D-B5E0-D4EBDA9D59F9}"/>
              </a:ext>
            </a:extLst>
          </p:cNvPr>
          <p:cNvSpPr txBox="1"/>
          <p:nvPr/>
        </p:nvSpPr>
        <p:spPr>
          <a:xfrm>
            <a:off x="1617836" y="3750485"/>
            <a:ext cx="10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oxima-nova"/>
              </a:rPr>
              <a:t>Test </a:t>
            </a:r>
            <a:r>
              <a:rPr lang="ko-KR" altLang="en-US" sz="1600" dirty="0">
                <a:latin typeface="proxima-nova"/>
              </a:rPr>
              <a:t>데이터를 활용하여 성능평가를 진행하니</a:t>
            </a:r>
            <a:r>
              <a:rPr lang="en-US" altLang="ko-KR" sz="1600" dirty="0">
                <a:latin typeface="proxima-nova"/>
              </a:rPr>
              <a:t>, A: 0.9933, K: 0.9867, Sen: 0.9933, </a:t>
            </a:r>
            <a:r>
              <a:rPr lang="en-US" altLang="ko-KR" sz="1600" dirty="0" err="1">
                <a:latin typeface="proxima-nova"/>
              </a:rPr>
              <a:t>Sp</a:t>
            </a:r>
            <a:r>
              <a:rPr lang="en-US" altLang="ko-KR" sz="1600" dirty="0">
                <a:latin typeface="proxima-nova"/>
              </a:rPr>
              <a:t>: 0.9933, </a:t>
            </a:r>
            <a:r>
              <a:rPr lang="en-US" altLang="ko-KR" sz="1600" dirty="0" err="1">
                <a:latin typeface="proxima-nova"/>
              </a:rPr>
              <a:t>Pr</a:t>
            </a:r>
            <a:r>
              <a:rPr lang="en-US" altLang="ko-KR" sz="1600" dirty="0">
                <a:latin typeface="proxima-nova"/>
              </a:rPr>
              <a:t>: 0.9933 </a:t>
            </a:r>
            <a:r>
              <a:rPr lang="ko-KR" altLang="en-US" sz="1600" dirty="0">
                <a:latin typeface="proxima-nova"/>
              </a:rPr>
              <a:t>라는 값이 나오게 되었다</a:t>
            </a:r>
            <a:r>
              <a:rPr lang="en-US" altLang="ko-KR" sz="1600" dirty="0">
                <a:latin typeface="proxima-nova"/>
              </a:rPr>
              <a:t>.  </a:t>
            </a:r>
            <a:endParaRPr lang="en-US" altLang="ko-KR" sz="16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B06572D-5A74-49CB-B247-387493FEDB8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1335" y="1936156"/>
            <a:ext cx="5769046" cy="124642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83E58B1-104A-4EE1-B977-7E667DDD954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1335" y="4380641"/>
            <a:ext cx="6603036" cy="697930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CCD4D5A7-87F1-47FE-B2B9-13640AB13828}"/>
              </a:ext>
            </a:extLst>
          </p:cNvPr>
          <p:cNvSpPr/>
          <p:nvPr/>
        </p:nvSpPr>
        <p:spPr>
          <a:xfrm>
            <a:off x="7827173" y="4711135"/>
            <a:ext cx="762000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953D80-1985-49F7-82C6-DC2A55FC9C15}"/>
              </a:ext>
            </a:extLst>
          </p:cNvPr>
          <p:cNvSpPr txBox="1"/>
          <p:nvPr/>
        </p:nvSpPr>
        <p:spPr>
          <a:xfrm>
            <a:off x="1531161" y="5780782"/>
            <a:ext cx="10422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oxima-nova"/>
              </a:rPr>
              <a:t>Train data</a:t>
            </a:r>
            <a:r>
              <a:rPr lang="ko-KR" altLang="en-US" sz="1600" dirty="0">
                <a:latin typeface="proxima-nova"/>
              </a:rPr>
              <a:t>에서 </a:t>
            </a:r>
            <a:r>
              <a:rPr lang="en-US" altLang="ko-KR" sz="1600" dirty="0">
                <a:latin typeface="proxima-nova"/>
              </a:rPr>
              <a:t>A</a:t>
            </a:r>
            <a:r>
              <a:rPr lang="ko-KR" altLang="en-US" sz="1600" dirty="0">
                <a:latin typeface="proxima-nova"/>
              </a:rPr>
              <a:t>가 </a:t>
            </a:r>
            <a:r>
              <a:rPr lang="en-US" altLang="ko-KR" sz="1600" dirty="0">
                <a:latin typeface="proxima-nova"/>
              </a:rPr>
              <a:t>0.9957143</a:t>
            </a:r>
            <a:r>
              <a:rPr lang="ko-KR" altLang="en-US" sz="1600" dirty="0">
                <a:latin typeface="proxima-nova"/>
              </a:rPr>
              <a:t>이고</a:t>
            </a:r>
            <a:r>
              <a:rPr lang="en-US" altLang="ko-KR" sz="1600" dirty="0">
                <a:latin typeface="proxima-nova"/>
              </a:rPr>
              <a:t>, test data</a:t>
            </a:r>
            <a:r>
              <a:rPr lang="ko-KR" altLang="en-US" sz="1600" dirty="0">
                <a:latin typeface="proxima-nova"/>
              </a:rPr>
              <a:t>에서 </a:t>
            </a:r>
            <a:r>
              <a:rPr lang="en-US" altLang="ko-KR" sz="1600" dirty="0">
                <a:latin typeface="proxima-nova"/>
              </a:rPr>
              <a:t>A</a:t>
            </a:r>
            <a:r>
              <a:rPr lang="ko-KR" altLang="en-US" sz="1600" dirty="0">
                <a:latin typeface="proxima-nova"/>
              </a:rPr>
              <a:t>가 </a:t>
            </a:r>
            <a:r>
              <a:rPr lang="en-US" altLang="ko-KR" sz="1600" dirty="0">
                <a:latin typeface="proxima-nova"/>
              </a:rPr>
              <a:t>0.9933 </a:t>
            </a:r>
            <a:r>
              <a:rPr lang="ko-KR" altLang="en-US" sz="1600" dirty="0">
                <a:latin typeface="proxima-nova"/>
              </a:rPr>
              <a:t>이기 때문에 과대적합문제는 없다</a:t>
            </a:r>
            <a:r>
              <a:rPr lang="en-US" altLang="ko-KR" sz="1600" dirty="0">
                <a:latin typeface="proxima-nova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oxima-nova"/>
              </a:rPr>
              <a:t>Linear kernel trick</a:t>
            </a:r>
            <a:r>
              <a:rPr lang="ko-KR" altLang="en-US" sz="1600" dirty="0">
                <a:latin typeface="proxima-nova"/>
              </a:rPr>
              <a:t>은 </a:t>
            </a:r>
            <a:r>
              <a:rPr lang="en-US" altLang="ko-KR" sz="1600" dirty="0">
                <a:latin typeface="proxima-nova"/>
              </a:rPr>
              <a:t>A: 0.94 , K: 0.88 </a:t>
            </a:r>
            <a:r>
              <a:rPr lang="ko-KR" altLang="en-US" sz="1600" dirty="0">
                <a:latin typeface="proxima-nova"/>
              </a:rPr>
              <a:t>였지만</a:t>
            </a:r>
            <a:r>
              <a:rPr lang="en-US" altLang="ko-KR" sz="1600" dirty="0">
                <a:latin typeface="proxima-nova"/>
              </a:rPr>
              <a:t>, polynomial kernel trick</a:t>
            </a:r>
            <a:r>
              <a:rPr lang="ko-KR" altLang="en-US" sz="1600" dirty="0">
                <a:latin typeface="proxima-nova"/>
              </a:rPr>
              <a:t>은 </a:t>
            </a:r>
            <a:r>
              <a:rPr lang="en-US" altLang="ko-KR" sz="1600" dirty="0">
                <a:latin typeface="proxima-nova"/>
              </a:rPr>
              <a:t>A: 0.9933, K: 0.9867</a:t>
            </a:r>
            <a:r>
              <a:rPr lang="ko-KR" altLang="en-US" sz="1600" dirty="0">
                <a:latin typeface="proxima-nova"/>
              </a:rPr>
              <a:t>이다</a:t>
            </a:r>
            <a:r>
              <a:rPr lang="en-US" altLang="ko-KR" sz="1600" dirty="0">
                <a:latin typeface="proxima-nova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proxima-nova"/>
              </a:rPr>
              <a:t>따라서</a:t>
            </a:r>
            <a:r>
              <a:rPr lang="en-US" altLang="ko-KR" sz="1600" b="1" dirty="0">
                <a:latin typeface="proxima-nova"/>
              </a:rPr>
              <a:t>, polynomial kernel trick</a:t>
            </a:r>
            <a:r>
              <a:rPr lang="ko-KR" altLang="en-US" sz="1600" b="1" dirty="0">
                <a:latin typeface="proxima-nova"/>
              </a:rPr>
              <a:t>이 </a:t>
            </a:r>
            <a:r>
              <a:rPr lang="en-US" altLang="ko-KR" sz="1600" b="1" dirty="0">
                <a:latin typeface="proxima-nova"/>
              </a:rPr>
              <a:t>linear kernel trick</a:t>
            </a:r>
            <a:r>
              <a:rPr lang="ko-KR" altLang="en-US" sz="1600" b="1" dirty="0">
                <a:latin typeface="proxima-nova"/>
              </a:rPr>
              <a:t>보다 우수한 성과를 도출한다 </a:t>
            </a:r>
            <a:r>
              <a:rPr lang="en-US" altLang="ko-KR" sz="1600" b="1" dirty="0">
                <a:latin typeface="proxima-nova"/>
              </a:rPr>
              <a:t>-&gt;  A&amp;K </a:t>
            </a:r>
            <a:r>
              <a:rPr lang="ko-KR" altLang="en-US" sz="1600" b="1" dirty="0">
                <a:latin typeface="proxima-nova"/>
              </a:rPr>
              <a:t>확인해서 비교하니 </a:t>
            </a:r>
            <a:r>
              <a:rPr lang="en-US" altLang="ko-KR" sz="1600" b="1" dirty="0">
                <a:latin typeface="proxima-nova"/>
              </a:rPr>
              <a:t>polynomial kernel trick</a:t>
            </a:r>
            <a:r>
              <a:rPr lang="ko-KR" altLang="en-US" sz="1600" b="1" dirty="0">
                <a:latin typeface="proxima-nova"/>
              </a:rPr>
              <a:t>의 </a:t>
            </a:r>
            <a:r>
              <a:rPr lang="en-US" altLang="ko-KR" sz="1600" b="1" dirty="0">
                <a:latin typeface="proxima-nova"/>
              </a:rPr>
              <a:t>A&amp;K </a:t>
            </a:r>
            <a:r>
              <a:rPr lang="ko-KR" altLang="en-US" sz="1600" b="1" dirty="0">
                <a:latin typeface="proxima-nova"/>
              </a:rPr>
              <a:t>값이 더 높다</a:t>
            </a:r>
            <a:r>
              <a:rPr lang="en-US" altLang="ko-KR" sz="1600" b="1" dirty="0">
                <a:latin typeface="proxima-nova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66009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7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542421" y="1410039"/>
            <a:ext cx="10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proxima-nova"/>
              </a:rPr>
              <a:t>rbf</a:t>
            </a:r>
            <a:r>
              <a:rPr lang="en-US" altLang="ko-KR" sz="1600" dirty="0">
                <a:latin typeface="proxima-nova"/>
              </a:rPr>
              <a:t> kernel trick </a:t>
            </a:r>
            <a:r>
              <a:rPr lang="ko-KR" altLang="en-US" sz="1600" dirty="0">
                <a:latin typeface="proxima-nova"/>
              </a:rPr>
              <a:t>을 사용하였다</a:t>
            </a:r>
            <a:r>
              <a:rPr lang="en-US" altLang="ko-KR" sz="1600" dirty="0">
                <a:latin typeface="proxima-nova"/>
              </a:rPr>
              <a:t>. Train </a:t>
            </a:r>
            <a:r>
              <a:rPr lang="ko-KR" altLang="en-US" sz="1600" dirty="0">
                <a:latin typeface="proxima-nova"/>
              </a:rPr>
              <a:t>데이터를 활용한 학습을 시키니</a:t>
            </a:r>
            <a:r>
              <a:rPr lang="en-US" altLang="ko-KR" sz="1600" dirty="0">
                <a:latin typeface="proxima-nova"/>
              </a:rPr>
              <a:t>, gamma: 1.11, cost: 1.61 </a:t>
            </a:r>
            <a:r>
              <a:rPr lang="ko-KR" altLang="en-US" sz="1600" dirty="0" err="1">
                <a:latin typeface="proxima-nova"/>
              </a:rPr>
              <a:t>일때</a:t>
            </a:r>
            <a:r>
              <a:rPr lang="ko-KR" altLang="en-US" sz="1600" dirty="0">
                <a:latin typeface="proxima-nova"/>
              </a:rPr>
              <a:t> </a:t>
            </a:r>
            <a:r>
              <a:rPr lang="en-US" altLang="ko-KR" sz="1600" dirty="0">
                <a:latin typeface="proxima-nova"/>
              </a:rPr>
              <a:t>best performance</a:t>
            </a:r>
            <a:r>
              <a:rPr lang="ko-KR" altLang="en-US" sz="1600" dirty="0">
                <a:latin typeface="proxima-nova"/>
              </a:rPr>
              <a:t>는 </a:t>
            </a:r>
            <a:r>
              <a:rPr lang="en-US" altLang="ko-KR" sz="1600" dirty="0">
                <a:latin typeface="proxima-nova"/>
              </a:rPr>
              <a:t>0.005, Accuracy</a:t>
            </a:r>
            <a:r>
              <a:rPr lang="ko-KR" altLang="en-US" sz="1600" dirty="0">
                <a:latin typeface="proxima-nova"/>
              </a:rPr>
              <a:t>는 </a:t>
            </a:r>
            <a:r>
              <a:rPr lang="en-US" altLang="ko-KR" sz="1600" dirty="0">
                <a:latin typeface="proxima-nova"/>
              </a:rPr>
              <a:t>0.995 </a:t>
            </a:r>
            <a:r>
              <a:rPr lang="ko-KR" altLang="en-US" sz="1600" dirty="0">
                <a:latin typeface="proxima-nova"/>
              </a:rPr>
              <a:t>가 나오고 </a:t>
            </a:r>
            <a:r>
              <a:rPr lang="en-US" altLang="ko-KR" sz="1600" dirty="0" err="1">
                <a:latin typeface="proxima-nova"/>
              </a:rPr>
              <a:t>sv</a:t>
            </a:r>
            <a:r>
              <a:rPr lang="ko-KR" altLang="en-US" sz="1600" dirty="0">
                <a:latin typeface="proxima-nova"/>
              </a:rPr>
              <a:t>는 </a:t>
            </a:r>
            <a:r>
              <a:rPr lang="en-US" altLang="ko-KR" sz="1600" dirty="0">
                <a:latin typeface="proxima-nova"/>
              </a:rPr>
              <a:t>281</a:t>
            </a:r>
            <a:r>
              <a:rPr lang="ko-KR" altLang="en-US" sz="1600" dirty="0">
                <a:latin typeface="proxima-nova"/>
              </a:rPr>
              <a:t>개이다</a:t>
            </a:r>
            <a:r>
              <a:rPr lang="en-US" altLang="ko-KR" sz="1600" dirty="0">
                <a:latin typeface="proxima-nova"/>
              </a:rPr>
              <a:t>. 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53EFA-5861-4E44-8D76-30D67EB111D2}"/>
              </a:ext>
            </a:extLst>
          </p:cNvPr>
          <p:cNvSpPr txBox="1"/>
          <p:nvPr/>
        </p:nvSpPr>
        <p:spPr>
          <a:xfrm>
            <a:off x="1474870" y="937892"/>
            <a:ext cx="268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3 &amp; 4.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rbf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kernel trick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15C32A-F476-4611-AE8C-1816FBBA372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7627" y="2346160"/>
            <a:ext cx="2174793" cy="8773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F2A67D-65A4-4CD2-A665-0A2A587E71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5795" y="3572653"/>
            <a:ext cx="2516381" cy="2353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22334D-85AB-4A6F-825A-A8ABE21C730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7627" y="4134348"/>
            <a:ext cx="2939517" cy="1632127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903E883-02C2-49C0-AF76-FA47520B0A0B}"/>
              </a:ext>
            </a:extLst>
          </p:cNvPr>
          <p:cNvSpPr/>
          <p:nvPr/>
        </p:nvSpPr>
        <p:spPr>
          <a:xfrm>
            <a:off x="7704257" y="2672947"/>
            <a:ext cx="762000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386520-483D-4493-B852-4BA7FB89C092}"/>
              </a:ext>
            </a:extLst>
          </p:cNvPr>
          <p:cNvSpPr txBox="1"/>
          <p:nvPr/>
        </p:nvSpPr>
        <p:spPr>
          <a:xfrm>
            <a:off x="8521566" y="2042936"/>
            <a:ext cx="181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proxima-nova"/>
              </a:rPr>
              <a:t>&lt;summary </a:t>
            </a:r>
            <a:r>
              <a:rPr lang="ko-KR" altLang="en-US" sz="1600" dirty="0">
                <a:latin typeface="proxima-nova"/>
              </a:rPr>
              <a:t>결과</a:t>
            </a:r>
            <a:r>
              <a:rPr lang="en-US" altLang="ko-KR" sz="1600" dirty="0">
                <a:latin typeface="proxima-nova"/>
              </a:rPr>
              <a:t>&gt;</a:t>
            </a:r>
            <a:endParaRPr lang="en-US" altLang="ko-KR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E5CBB0-B583-43ED-80B4-B5E33F45084F}"/>
              </a:ext>
            </a:extLst>
          </p:cNvPr>
          <p:cNvSpPr txBox="1"/>
          <p:nvPr/>
        </p:nvSpPr>
        <p:spPr>
          <a:xfrm>
            <a:off x="8466257" y="3196946"/>
            <a:ext cx="2988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proxima-nova"/>
              </a:rPr>
              <a:t>&lt;</a:t>
            </a:r>
            <a:r>
              <a:rPr lang="en-US" altLang="ko-KR" sz="1600" dirty="0" err="1">
                <a:latin typeface="proxima-nova"/>
              </a:rPr>
              <a:t>rbf.svm$best.model</a:t>
            </a:r>
            <a:r>
              <a:rPr lang="en-US" altLang="ko-KR" sz="1600" dirty="0">
                <a:latin typeface="proxima-nova"/>
              </a:rPr>
              <a:t> </a:t>
            </a:r>
            <a:r>
              <a:rPr lang="ko-KR" altLang="en-US" sz="1600" dirty="0">
                <a:latin typeface="proxima-nova"/>
              </a:rPr>
              <a:t>결과</a:t>
            </a:r>
            <a:r>
              <a:rPr lang="en-US" altLang="ko-KR" sz="1600" dirty="0">
                <a:latin typeface="proxima-nova"/>
              </a:rPr>
              <a:t>&gt;</a:t>
            </a:r>
            <a:endParaRPr lang="en-US" altLang="ko-KR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327D2A-3B3A-440D-B5E0-D4EBDA9D59F9}"/>
              </a:ext>
            </a:extLst>
          </p:cNvPr>
          <p:cNvSpPr txBox="1"/>
          <p:nvPr/>
        </p:nvSpPr>
        <p:spPr>
          <a:xfrm>
            <a:off x="1542421" y="3829499"/>
            <a:ext cx="10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oxima-nova"/>
              </a:rPr>
              <a:t>Test </a:t>
            </a:r>
            <a:r>
              <a:rPr lang="ko-KR" altLang="en-US" sz="1600" dirty="0">
                <a:latin typeface="proxima-nova"/>
              </a:rPr>
              <a:t>데이터를 활용하여 성능평가를 진행하니</a:t>
            </a:r>
            <a:r>
              <a:rPr lang="en-US" altLang="ko-KR" sz="1600" dirty="0">
                <a:latin typeface="proxima-nova"/>
              </a:rPr>
              <a:t>, A: 0.9867, K: 0.9733, Sen: 0.9933, </a:t>
            </a:r>
            <a:r>
              <a:rPr lang="en-US" altLang="ko-KR" sz="1600" dirty="0" err="1">
                <a:latin typeface="proxima-nova"/>
              </a:rPr>
              <a:t>Sp</a:t>
            </a:r>
            <a:r>
              <a:rPr lang="en-US" altLang="ko-KR" sz="1600" dirty="0">
                <a:latin typeface="proxima-nova"/>
              </a:rPr>
              <a:t>: 0.9800, </a:t>
            </a:r>
            <a:r>
              <a:rPr lang="en-US" altLang="ko-KR" sz="1600" dirty="0" err="1">
                <a:latin typeface="proxima-nova"/>
              </a:rPr>
              <a:t>Pr</a:t>
            </a:r>
            <a:r>
              <a:rPr lang="en-US" altLang="ko-KR" sz="1600" dirty="0">
                <a:latin typeface="proxima-nova"/>
              </a:rPr>
              <a:t>: 0.9803</a:t>
            </a:r>
            <a:r>
              <a:rPr lang="ko-KR" altLang="en-US" sz="1600" dirty="0">
                <a:latin typeface="proxima-nova"/>
              </a:rPr>
              <a:t>라는 값이 나오게 되었다</a:t>
            </a:r>
            <a:r>
              <a:rPr lang="en-US" altLang="ko-KR" sz="1600" dirty="0">
                <a:latin typeface="proxima-nova"/>
              </a:rPr>
              <a:t>.  </a:t>
            </a:r>
            <a:endParaRPr lang="en-US" altLang="ko-KR" sz="16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B06572D-5A74-49CB-B247-387493FEDB8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1419" y="2129635"/>
            <a:ext cx="5852838" cy="1491798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CCD4D5A7-87F1-47FE-B2B9-13640AB13828}"/>
              </a:ext>
            </a:extLst>
          </p:cNvPr>
          <p:cNvSpPr/>
          <p:nvPr/>
        </p:nvSpPr>
        <p:spPr>
          <a:xfrm>
            <a:off x="7704257" y="5013209"/>
            <a:ext cx="762000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953D80-1985-49F7-82C6-DC2A55FC9C15}"/>
              </a:ext>
            </a:extLst>
          </p:cNvPr>
          <p:cNvSpPr txBox="1"/>
          <p:nvPr/>
        </p:nvSpPr>
        <p:spPr>
          <a:xfrm>
            <a:off x="1542421" y="5950698"/>
            <a:ext cx="1033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oxima-nova"/>
              </a:rPr>
              <a:t>차이가 매우 근소 하기 때문에 과대 적합이 없다고 봐도 되지만</a:t>
            </a:r>
            <a:r>
              <a:rPr lang="en-US" altLang="ko-KR" sz="1600" dirty="0">
                <a:latin typeface="proxima-nova"/>
              </a:rPr>
              <a:t>, polynomial kernel trick</a:t>
            </a:r>
            <a:r>
              <a:rPr lang="ko-KR" altLang="en-US" sz="1600" dirty="0">
                <a:latin typeface="proxima-nova"/>
              </a:rPr>
              <a:t>에 비해서는 매우 약간의 과대적합이 발생하였다</a:t>
            </a:r>
            <a:r>
              <a:rPr lang="en-US" altLang="ko-KR" sz="1600" dirty="0">
                <a:latin typeface="proxima-nova"/>
              </a:rPr>
              <a:t>. </a:t>
            </a:r>
            <a:r>
              <a:rPr lang="ko-KR" altLang="en-US" sz="1600" dirty="0">
                <a:latin typeface="proxima-nova"/>
              </a:rPr>
              <a:t> </a:t>
            </a:r>
            <a:r>
              <a:rPr lang="ko-KR" altLang="en-US" sz="1600" b="1" dirty="0">
                <a:latin typeface="proxima-nova"/>
              </a:rPr>
              <a:t>또한</a:t>
            </a:r>
            <a:r>
              <a:rPr lang="en-US" altLang="ko-KR" sz="1600" b="1" dirty="0">
                <a:latin typeface="proxima-nova"/>
              </a:rPr>
              <a:t>, polynomial kernel trick</a:t>
            </a:r>
            <a:r>
              <a:rPr lang="ko-KR" altLang="en-US" sz="1600" b="1" dirty="0">
                <a:latin typeface="proxima-nova"/>
              </a:rPr>
              <a:t>은 </a:t>
            </a:r>
            <a:r>
              <a:rPr lang="en-US" altLang="ko-KR" sz="1600" b="1" dirty="0">
                <a:latin typeface="proxima-nova"/>
              </a:rPr>
              <a:t>A: 0.9933, K: 0.9867</a:t>
            </a:r>
            <a:r>
              <a:rPr lang="ko-KR" altLang="en-US" sz="1600" b="1" dirty="0">
                <a:latin typeface="proxima-nova"/>
              </a:rPr>
              <a:t>이기 때문에 </a:t>
            </a:r>
            <a:r>
              <a:rPr lang="en-US" altLang="ko-KR" sz="1600" b="1" dirty="0" err="1">
                <a:latin typeface="proxima-nova"/>
              </a:rPr>
              <a:t>rbm</a:t>
            </a:r>
            <a:r>
              <a:rPr lang="en-US" altLang="ko-KR" sz="1600" b="1" dirty="0">
                <a:latin typeface="proxima-nova"/>
              </a:rPr>
              <a:t> kernel trick </a:t>
            </a:r>
            <a:r>
              <a:rPr lang="ko-KR" altLang="en-US" sz="1600" b="1" dirty="0">
                <a:latin typeface="proxima-nova"/>
              </a:rPr>
              <a:t>보다 우수한 성과를 도출하였다</a:t>
            </a:r>
            <a:r>
              <a:rPr lang="en-US" altLang="ko-KR" sz="1600" b="1" dirty="0">
                <a:latin typeface="proxima-nova"/>
              </a:rPr>
              <a:t>. </a:t>
            </a:r>
            <a:endParaRPr lang="en-US" altLang="ko-KR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D69942-478A-4BF6-8FCB-62F4706AD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090" y="4602728"/>
            <a:ext cx="5853167" cy="69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03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7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542421" y="1410039"/>
            <a:ext cx="9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oxima-nova"/>
              </a:rPr>
              <a:t>sigmoid kernel trick</a:t>
            </a:r>
            <a:r>
              <a:rPr lang="ko-KR" altLang="en-US" sz="1600" dirty="0">
                <a:latin typeface="proxima-nova"/>
              </a:rPr>
              <a:t>을 사용하였다</a:t>
            </a:r>
            <a:r>
              <a:rPr lang="en-US" altLang="ko-KR" sz="1600" dirty="0">
                <a:latin typeface="proxima-nova"/>
              </a:rPr>
              <a:t>. Train </a:t>
            </a:r>
            <a:r>
              <a:rPr lang="ko-KR" altLang="en-US" sz="1600" dirty="0">
                <a:latin typeface="proxima-nova"/>
              </a:rPr>
              <a:t>데이터를 활용한 학습을 시키니</a:t>
            </a:r>
            <a:r>
              <a:rPr lang="en-US" altLang="ko-KR" sz="1600" dirty="0">
                <a:latin typeface="proxima-nova"/>
              </a:rPr>
              <a:t>, gamma: 0.01, cost: 1.91, Accuracy</a:t>
            </a:r>
            <a:r>
              <a:rPr lang="ko-KR" altLang="en-US" sz="1600" dirty="0">
                <a:latin typeface="proxima-nova"/>
              </a:rPr>
              <a:t>는</a:t>
            </a:r>
            <a:r>
              <a:rPr lang="en-US" altLang="ko-KR" sz="1600" dirty="0">
                <a:latin typeface="proxima-nova"/>
              </a:rPr>
              <a:t> 0.8385714</a:t>
            </a:r>
            <a:r>
              <a:rPr lang="ko-KR" altLang="en-US" sz="1600" dirty="0">
                <a:latin typeface="proxima-nova"/>
              </a:rPr>
              <a:t>가 나오고</a:t>
            </a:r>
            <a:r>
              <a:rPr lang="en-US" altLang="ko-KR" sz="1600" dirty="0">
                <a:latin typeface="proxima-nova"/>
              </a:rPr>
              <a:t> </a:t>
            </a:r>
            <a:r>
              <a:rPr lang="en-US" altLang="ko-KR" sz="1600" dirty="0" err="1">
                <a:latin typeface="proxima-nova"/>
              </a:rPr>
              <a:t>sv</a:t>
            </a:r>
            <a:r>
              <a:rPr lang="ko-KR" altLang="en-US" sz="1600" dirty="0">
                <a:latin typeface="proxima-nova"/>
              </a:rPr>
              <a:t>는</a:t>
            </a:r>
            <a:r>
              <a:rPr lang="en-US" altLang="ko-KR" sz="1600" dirty="0">
                <a:latin typeface="proxima-nova"/>
              </a:rPr>
              <a:t> 731</a:t>
            </a:r>
            <a:r>
              <a:rPr lang="ko-KR" altLang="en-US" sz="1600" dirty="0">
                <a:latin typeface="proxima-nova"/>
              </a:rPr>
              <a:t>개이다</a:t>
            </a:r>
            <a:r>
              <a:rPr lang="en-US" altLang="ko-KR" sz="1600" dirty="0">
                <a:latin typeface="proxima-nova"/>
              </a:rPr>
              <a:t>. 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53EFA-5861-4E44-8D76-30D67EB111D2}"/>
              </a:ext>
            </a:extLst>
          </p:cNvPr>
          <p:cNvSpPr txBox="1"/>
          <p:nvPr/>
        </p:nvSpPr>
        <p:spPr>
          <a:xfrm>
            <a:off x="1268495" y="925906"/>
            <a:ext cx="315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3 &amp; 4. sigmoid kernel trick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15C32A-F476-4611-AE8C-1816FBBA372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4099" y="2168010"/>
            <a:ext cx="2174793" cy="8277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F2A67D-65A4-4CD2-A665-0A2A587E71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7724" y="3429000"/>
            <a:ext cx="2374303" cy="3096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22334D-85AB-4A6F-825A-A8ABE21C730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4099" y="4134348"/>
            <a:ext cx="2973992" cy="1658572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903E883-02C2-49C0-AF76-FA47520B0A0B}"/>
              </a:ext>
            </a:extLst>
          </p:cNvPr>
          <p:cNvSpPr/>
          <p:nvPr/>
        </p:nvSpPr>
        <p:spPr>
          <a:xfrm>
            <a:off x="7718918" y="2362813"/>
            <a:ext cx="762000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386520-483D-4493-B852-4BA7FB89C092}"/>
              </a:ext>
            </a:extLst>
          </p:cNvPr>
          <p:cNvSpPr txBox="1"/>
          <p:nvPr/>
        </p:nvSpPr>
        <p:spPr>
          <a:xfrm>
            <a:off x="8500738" y="1879999"/>
            <a:ext cx="181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proxima-nova"/>
              </a:rPr>
              <a:t>&lt;summary </a:t>
            </a:r>
            <a:r>
              <a:rPr lang="ko-KR" altLang="en-US" sz="1600" dirty="0">
                <a:latin typeface="proxima-nova"/>
              </a:rPr>
              <a:t>결과</a:t>
            </a:r>
            <a:r>
              <a:rPr lang="en-US" altLang="ko-KR" sz="1600" dirty="0">
                <a:latin typeface="proxima-nova"/>
              </a:rPr>
              <a:t>&gt;</a:t>
            </a:r>
            <a:endParaRPr lang="en-US" altLang="ko-KR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E5CBB0-B583-43ED-80B4-B5E33F45084F}"/>
              </a:ext>
            </a:extLst>
          </p:cNvPr>
          <p:cNvSpPr txBox="1"/>
          <p:nvPr/>
        </p:nvSpPr>
        <p:spPr>
          <a:xfrm>
            <a:off x="8500738" y="3046029"/>
            <a:ext cx="2988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proxima-nova"/>
              </a:rPr>
              <a:t>&lt;</a:t>
            </a:r>
            <a:r>
              <a:rPr lang="en-US" altLang="ko-KR" sz="1600" dirty="0" err="1">
                <a:latin typeface="proxima-nova"/>
              </a:rPr>
              <a:t>sigmoid.svm$best.model</a:t>
            </a:r>
            <a:r>
              <a:rPr lang="en-US" altLang="ko-KR" sz="1600" dirty="0">
                <a:latin typeface="proxima-nova"/>
              </a:rPr>
              <a:t> </a:t>
            </a:r>
            <a:r>
              <a:rPr lang="ko-KR" altLang="en-US" sz="1600" dirty="0">
                <a:latin typeface="proxima-nova"/>
              </a:rPr>
              <a:t>결과</a:t>
            </a:r>
            <a:r>
              <a:rPr lang="en-US" altLang="ko-KR" sz="1600" dirty="0">
                <a:latin typeface="proxima-nova"/>
              </a:rPr>
              <a:t>&gt;</a:t>
            </a:r>
            <a:endParaRPr lang="en-US" altLang="ko-KR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327D2A-3B3A-440D-B5E0-D4EBDA9D59F9}"/>
              </a:ext>
            </a:extLst>
          </p:cNvPr>
          <p:cNvSpPr txBox="1"/>
          <p:nvPr/>
        </p:nvSpPr>
        <p:spPr>
          <a:xfrm>
            <a:off x="1542421" y="3745494"/>
            <a:ext cx="10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oxima-nova"/>
              </a:rPr>
              <a:t>Test </a:t>
            </a:r>
            <a:r>
              <a:rPr lang="ko-KR" altLang="en-US" sz="1600" dirty="0">
                <a:latin typeface="proxima-nova"/>
              </a:rPr>
              <a:t>데이터를 활용하여 성능평가를 진행하니</a:t>
            </a:r>
            <a:r>
              <a:rPr lang="en-US" altLang="ko-KR" sz="1600" dirty="0">
                <a:latin typeface="proxima-nova"/>
              </a:rPr>
              <a:t> A: 0.8816, K: 0.7039, Sen: 0.7599, </a:t>
            </a:r>
            <a:r>
              <a:rPr lang="en-US" altLang="ko-KR" sz="1600" dirty="0" err="1">
                <a:latin typeface="proxima-nova"/>
              </a:rPr>
              <a:t>Sp</a:t>
            </a:r>
            <a:r>
              <a:rPr lang="en-US" altLang="ko-KR" sz="1600" dirty="0">
                <a:latin typeface="proxima-nova"/>
              </a:rPr>
              <a:t>: 0.9302, </a:t>
            </a:r>
            <a:r>
              <a:rPr lang="en-US" altLang="ko-KR" sz="1600" dirty="0" err="1">
                <a:latin typeface="proxima-nova"/>
              </a:rPr>
              <a:t>Pr</a:t>
            </a:r>
            <a:r>
              <a:rPr lang="en-US" altLang="ko-KR" sz="1600" dirty="0">
                <a:latin typeface="proxima-nova"/>
              </a:rPr>
              <a:t>: 0.9110 </a:t>
            </a:r>
            <a:r>
              <a:rPr lang="ko-KR" altLang="en-US" sz="1600" dirty="0">
                <a:latin typeface="proxima-nova"/>
              </a:rPr>
              <a:t>라는 값이 나오게 되었다</a:t>
            </a:r>
            <a:r>
              <a:rPr lang="en-US" altLang="ko-KR" sz="1600" dirty="0">
                <a:latin typeface="proxima-nova"/>
              </a:rPr>
              <a:t>.  </a:t>
            </a:r>
            <a:endParaRPr lang="en-US" altLang="ko-KR" sz="16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B06572D-5A74-49CB-B247-387493FEDB8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7381" y="2096289"/>
            <a:ext cx="5628356" cy="1274528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CCD4D5A7-87F1-47FE-B2B9-13640AB13828}"/>
              </a:ext>
            </a:extLst>
          </p:cNvPr>
          <p:cNvSpPr/>
          <p:nvPr/>
        </p:nvSpPr>
        <p:spPr>
          <a:xfrm>
            <a:off x="7687607" y="4707777"/>
            <a:ext cx="762000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953D80-1985-49F7-82C6-DC2A55FC9C15}"/>
              </a:ext>
            </a:extLst>
          </p:cNvPr>
          <p:cNvSpPr txBox="1"/>
          <p:nvPr/>
        </p:nvSpPr>
        <p:spPr>
          <a:xfrm>
            <a:off x="1542421" y="5889386"/>
            <a:ext cx="10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oxima-nova"/>
              </a:rPr>
              <a:t>약간의 과대 적합이 발생하였다</a:t>
            </a:r>
            <a:r>
              <a:rPr lang="en-US" altLang="ko-KR" sz="1600" dirty="0">
                <a:latin typeface="proxima-nova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proxima-nova"/>
              </a:rPr>
              <a:t>polynomial kernel trick</a:t>
            </a:r>
            <a:r>
              <a:rPr lang="ko-KR" altLang="en-US" sz="1600" b="1" dirty="0">
                <a:latin typeface="proxima-nova"/>
              </a:rPr>
              <a:t>이  </a:t>
            </a:r>
            <a:r>
              <a:rPr lang="en-US" altLang="ko-KR" sz="1600" b="1" dirty="0">
                <a:latin typeface="proxima-nova"/>
              </a:rPr>
              <a:t>A: 0.9933, K: 0.9867</a:t>
            </a:r>
            <a:r>
              <a:rPr lang="ko-KR" altLang="en-US" sz="1600" b="1" dirty="0">
                <a:latin typeface="proxima-nova"/>
              </a:rPr>
              <a:t>이기 때문에 </a:t>
            </a:r>
            <a:r>
              <a:rPr lang="en-US" altLang="ko-KR" sz="1600" b="1" dirty="0">
                <a:latin typeface="proxima-nova"/>
              </a:rPr>
              <a:t>sigmoid kernel trick </a:t>
            </a:r>
            <a:r>
              <a:rPr lang="ko-KR" altLang="en-US" sz="1600" b="1" dirty="0">
                <a:latin typeface="proxima-nova"/>
              </a:rPr>
              <a:t>보다 우수한 성과를 도출하였다</a:t>
            </a:r>
            <a:r>
              <a:rPr lang="en-US" altLang="ko-KR" sz="1600" b="1" dirty="0">
                <a:latin typeface="proxima-nova"/>
              </a:rPr>
              <a:t>.  </a:t>
            </a:r>
            <a:endParaRPr lang="en-US" altLang="ko-KR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D69942-478A-4BF6-8FCB-62F4706AD24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7381" y="4607934"/>
            <a:ext cx="5853167" cy="4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11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7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542421" y="1524010"/>
            <a:ext cx="9946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oxima-nova"/>
              </a:rPr>
              <a:t>네 가지 </a:t>
            </a:r>
            <a:r>
              <a:rPr lang="en-US" altLang="ko-KR" sz="1600" dirty="0">
                <a:latin typeface="proxima-nova"/>
              </a:rPr>
              <a:t>kernel trick </a:t>
            </a:r>
            <a:r>
              <a:rPr lang="ko-KR" altLang="en-US" sz="1600" dirty="0">
                <a:latin typeface="proxima-nova"/>
              </a:rPr>
              <a:t>중에서 </a:t>
            </a:r>
            <a:r>
              <a:rPr lang="en-US" altLang="ko-KR" sz="1600" dirty="0">
                <a:latin typeface="proxima-nova"/>
              </a:rPr>
              <a:t>polynomial kernel</a:t>
            </a:r>
            <a:r>
              <a:rPr lang="ko-KR" altLang="en-US" sz="1600" dirty="0">
                <a:latin typeface="proxima-nova"/>
              </a:rPr>
              <a:t>이 가장 우수하였다</a:t>
            </a:r>
            <a:r>
              <a:rPr lang="en-US" altLang="ko-KR" sz="1600" dirty="0">
                <a:latin typeface="proxima-nova"/>
              </a:rPr>
              <a:t>. </a:t>
            </a:r>
            <a:r>
              <a:rPr lang="ko-KR" altLang="en-US" sz="1600" dirty="0">
                <a:latin typeface="proxima-nova"/>
              </a:rPr>
              <a:t>따라서 </a:t>
            </a:r>
            <a:r>
              <a:rPr lang="en-US" altLang="ko-KR" sz="1600" dirty="0">
                <a:latin typeface="proxima-nova"/>
              </a:rPr>
              <a:t>polynomial kernel trick</a:t>
            </a:r>
            <a:r>
              <a:rPr lang="ko-KR" altLang="en-US" sz="1600" dirty="0">
                <a:latin typeface="proxima-nova"/>
              </a:rPr>
              <a:t>에 기반한 성능 개선을 실시하였다</a:t>
            </a:r>
            <a:r>
              <a:rPr lang="en-US" altLang="ko-KR" sz="1600" dirty="0">
                <a:latin typeface="proxima-nova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>
              <a:latin typeface="proxima-nov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oxima-nova"/>
              </a:rPr>
              <a:t>이전에는 </a:t>
            </a:r>
            <a:r>
              <a:rPr lang="en-US" altLang="ko-KR" sz="1600" dirty="0">
                <a:latin typeface="proxima-nova"/>
              </a:rPr>
              <a:t>degree = c(2:5), gamma = seq(0.1, 2, by = 0.5), coef0 = seq(0.1, 2, by = 0.5), cost = c(0.1, 0.5, 2)</a:t>
            </a:r>
            <a:r>
              <a:rPr lang="ko-KR" altLang="en-US" sz="1600" dirty="0">
                <a:latin typeface="proxima-nova"/>
              </a:rPr>
              <a:t>로 학습을 시켰는데</a:t>
            </a:r>
            <a:r>
              <a:rPr lang="en-US" altLang="ko-KR" sz="1600" dirty="0">
                <a:latin typeface="proxima-nova"/>
              </a:rPr>
              <a:t>, </a:t>
            </a:r>
            <a:r>
              <a:rPr lang="ko-KR" altLang="en-US" sz="1600" dirty="0">
                <a:latin typeface="proxima-nova"/>
              </a:rPr>
              <a:t>성능 개선을 위해서 </a:t>
            </a:r>
            <a:r>
              <a:rPr lang="en-US" altLang="ko-KR" sz="1600" dirty="0">
                <a:latin typeface="proxima-nova"/>
              </a:rPr>
              <a:t>degree = c(2:5), gamma = seq(0.5, 3, by = 0.5), coef0 = seq(0.5, 3, by = 0.5), cost = c(0.1, 0.25, 0.5, 1, 2)</a:t>
            </a:r>
            <a:r>
              <a:rPr lang="ko-KR" altLang="en-US" sz="1600" dirty="0">
                <a:latin typeface="proxima-nova"/>
              </a:rPr>
              <a:t> 로 바꾸어서 </a:t>
            </a:r>
            <a:r>
              <a:rPr lang="en-US" altLang="ko-KR" sz="1600" dirty="0">
                <a:latin typeface="proxima-nova"/>
              </a:rPr>
              <a:t>gamma</a:t>
            </a:r>
            <a:r>
              <a:rPr lang="ko-KR" altLang="en-US" sz="1600" dirty="0">
                <a:latin typeface="proxima-nova"/>
              </a:rPr>
              <a:t>와 </a:t>
            </a:r>
            <a:r>
              <a:rPr lang="en-US" altLang="ko-KR" sz="1600" dirty="0">
                <a:latin typeface="proxima-nova"/>
              </a:rPr>
              <a:t>coef0</a:t>
            </a:r>
            <a:r>
              <a:rPr lang="ko-KR" altLang="en-US" sz="1600" dirty="0">
                <a:latin typeface="proxima-nova"/>
              </a:rPr>
              <a:t>의 범위를 확장하고</a:t>
            </a:r>
            <a:r>
              <a:rPr lang="en-US" altLang="ko-KR" sz="1600" dirty="0">
                <a:latin typeface="proxima-nova"/>
              </a:rPr>
              <a:t>, cost</a:t>
            </a:r>
            <a:r>
              <a:rPr lang="ko-KR" altLang="en-US" sz="1600" dirty="0">
                <a:latin typeface="proxima-nova"/>
              </a:rPr>
              <a:t>에도 다양한 값을 추가하여 더 많은 조합을 탐색하였다</a:t>
            </a:r>
            <a:r>
              <a:rPr lang="en-US" altLang="ko-KR" sz="1600" dirty="0">
                <a:latin typeface="proxima-nova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>
              <a:latin typeface="proxima-nov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oxima-nova"/>
              </a:rPr>
              <a:t>Train </a:t>
            </a:r>
            <a:r>
              <a:rPr lang="ko-KR" altLang="en-US" sz="1600" dirty="0">
                <a:latin typeface="proxima-nova"/>
              </a:rPr>
              <a:t>데이터를 활용한 학습을 시키니</a:t>
            </a:r>
            <a:r>
              <a:rPr lang="en-US" altLang="ko-KR" sz="1600" dirty="0">
                <a:latin typeface="proxima-nova"/>
              </a:rPr>
              <a:t>, degree: 4, gamma: 0.5, coef0: 2.5, cost: 0.5 </a:t>
            </a:r>
            <a:r>
              <a:rPr lang="ko-KR" altLang="en-US" sz="1600" dirty="0">
                <a:latin typeface="proxima-nova"/>
              </a:rPr>
              <a:t>이고</a:t>
            </a:r>
            <a:r>
              <a:rPr lang="en-US" altLang="ko-KR" sz="1600" dirty="0">
                <a:latin typeface="proxima-nova"/>
              </a:rPr>
              <a:t>, Accuracy </a:t>
            </a:r>
            <a:r>
              <a:rPr lang="ko-KR" altLang="en-US" sz="1600" dirty="0">
                <a:latin typeface="proxima-nova"/>
              </a:rPr>
              <a:t>는</a:t>
            </a:r>
            <a:r>
              <a:rPr lang="en-US" altLang="ko-KR" sz="1600" dirty="0">
                <a:latin typeface="proxima-nova"/>
              </a:rPr>
              <a:t> 0.9971429</a:t>
            </a:r>
            <a:r>
              <a:rPr lang="ko-KR" altLang="en-US" sz="1600" dirty="0">
                <a:latin typeface="proxima-nova"/>
              </a:rPr>
              <a:t> 이며</a:t>
            </a:r>
            <a:r>
              <a:rPr lang="en-US" altLang="ko-KR" sz="1600" dirty="0">
                <a:latin typeface="proxima-nova"/>
              </a:rPr>
              <a:t>, </a:t>
            </a:r>
            <a:r>
              <a:rPr lang="en-US" altLang="ko-KR" sz="1600" dirty="0" err="1">
                <a:latin typeface="proxima-nova"/>
              </a:rPr>
              <a:t>sv</a:t>
            </a:r>
            <a:r>
              <a:rPr lang="ko-KR" altLang="en-US" sz="1600" dirty="0">
                <a:latin typeface="proxima-nova"/>
              </a:rPr>
              <a:t>는 </a:t>
            </a:r>
            <a:r>
              <a:rPr lang="en-US" altLang="ko-KR" sz="1600" dirty="0">
                <a:latin typeface="proxima-nova"/>
              </a:rPr>
              <a:t>66</a:t>
            </a:r>
            <a:r>
              <a:rPr lang="ko-KR" altLang="en-US" sz="1600" dirty="0">
                <a:latin typeface="proxima-nova"/>
              </a:rPr>
              <a:t>개이다</a:t>
            </a:r>
            <a:r>
              <a:rPr lang="en-US" altLang="ko-KR" sz="1600" dirty="0">
                <a:latin typeface="proxima-nova"/>
              </a:rPr>
              <a:t>. 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15C32A-F476-4611-AE8C-1816FBBA372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2460" y="5931363"/>
            <a:ext cx="2396173" cy="8673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F2A67D-65A4-4CD2-A665-0A2A587E71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2324" y="5895909"/>
            <a:ext cx="2374303" cy="283449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903E883-02C2-49C0-AF76-FA47520B0A0B}"/>
              </a:ext>
            </a:extLst>
          </p:cNvPr>
          <p:cNvSpPr/>
          <p:nvPr/>
        </p:nvSpPr>
        <p:spPr>
          <a:xfrm>
            <a:off x="4589219" y="4977427"/>
            <a:ext cx="762000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386520-483D-4493-B852-4BA7FB89C092}"/>
              </a:ext>
            </a:extLst>
          </p:cNvPr>
          <p:cNvSpPr txBox="1"/>
          <p:nvPr/>
        </p:nvSpPr>
        <p:spPr>
          <a:xfrm>
            <a:off x="1735482" y="5592809"/>
            <a:ext cx="181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proxima-nova"/>
              </a:rPr>
              <a:t>&lt;summary </a:t>
            </a:r>
            <a:r>
              <a:rPr lang="ko-KR" altLang="en-US" sz="1600" dirty="0">
                <a:latin typeface="proxima-nova"/>
              </a:rPr>
              <a:t>결과</a:t>
            </a:r>
            <a:r>
              <a:rPr lang="en-US" altLang="ko-KR" sz="1600" dirty="0">
                <a:latin typeface="proxima-nova"/>
              </a:rPr>
              <a:t>&gt;</a:t>
            </a:r>
            <a:endParaRPr lang="en-US" altLang="ko-KR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E5CBB0-B583-43ED-80B4-B5E33F45084F}"/>
              </a:ext>
            </a:extLst>
          </p:cNvPr>
          <p:cNvSpPr txBox="1"/>
          <p:nvPr/>
        </p:nvSpPr>
        <p:spPr>
          <a:xfrm>
            <a:off x="4767722" y="5592809"/>
            <a:ext cx="2988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proxima-nova"/>
              </a:rPr>
              <a:t>&lt; poly. </a:t>
            </a:r>
            <a:r>
              <a:rPr lang="en-US" altLang="ko-KR" sz="1600" dirty="0" err="1">
                <a:latin typeface="proxima-nova"/>
              </a:rPr>
              <a:t>svm$best.model</a:t>
            </a:r>
            <a:r>
              <a:rPr lang="en-US" altLang="ko-KR" sz="1600" dirty="0">
                <a:latin typeface="proxima-nova"/>
              </a:rPr>
              <a:t> </a:t>
            </a:r>
            <a:r>
              <a:rPr lang="ko-KR" altLang="en-US" sz="1600" dirty="0">
                <a:latin typeface="proxima-nova"/>
              </a:rPr>
              <a:t>결과</a:t>
            </a:r>
            <a:r>
              <a:rPr lang="en-US" altLang="ko-KR" sz="1600" dirty="0">
                <a:latin typeface="proxima-nova"/>
              </a:rPr>
              <a:t>&gt;</a:t>
            </a:r>
            <a:endParaRPr lang="en-US" altLang="ko-KR" sz="16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B06572D-5A74-49CB-B247-387493FEDB8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1303" y="4193623"/>
            <a:ext cx="5852838" cy="12299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75CE87-65A2-4D38-A0C5-237F73A9B1B3}"/>
              </a:ext>
            </a:extLst>
          </p:cNvPr>
          <p:cNvSpPr txBox="1"/>
          <p:nvPr/>
        </p:nvSpPr>
        <p:spPr>
          <a:xfrm>
            <a:off x="1377890" y="1001634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5. Polynomial kernel trick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기반한 성능 개선</a:t>
            </a:r>
          </a:p>
        </p:txBody>
      </p:sp>
    </p:spTree>
    <p:extLst>
      <p:ext uri="{BB962C8B-B14F-4D97-AF65-F5344CB8AC3E}">
        <p14:creationId xmlns:p14="http://schemas.microsoft.com/office/powerpoint/2010/main" val="2947022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7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C22334D-85AB-4A6F-825A-A8ABE21C73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0577" y="2946111"/>
            <a:ext cx="2808263" cy="165857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B327D2A-3B3A-440D-B5E0-D4EBDA9D59F9}"/>
              </a:ext>
            </a:extLst>
          </p:cNvPr>
          <p:cNvSpPr txBox="1"/>
          <p:nvPr/>
        </p:nvSpPr>
        <p:spPr>
          <a:xfrm>
            <a:off x="1448153" y="1965077"/>
            <a:ext cx="1033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oxima-nova"/>
              </a:rPr>
              <a:t>Test </a:t>
            </a:r>
            <a:r>
              <a:rPr lang="ko-KR" altLang="en-US" sz="1600" dirty="0">
                <a:latin typeface="proxima-nova"/>
              </a:rPr>
              <a:t>데이터를 활용하여 성능평가를 진행하니</a:t>
            </a:r>
            <a:r>
              <a:rPr lang="en-US" altLang="ko-KR" sz="1600" dirty="0">
                <a:latin typeface="proxima-nova"/>
              </a:rPr>
              <a:t> A: 0.995, K: 0.99 , Sen: 0.9967, </a:t>
            </a:r>
            <a:r>
              <a:rPr lang="en-US" altLang="ko-KR" sz="1600" dirty="0" err="1">
                <a:latin typeface="proxima-nova"/>
              </a:rPr>
              <a:t>Sp</a:t>
            </a:r>
            <a:r>
              <a:rPr lang="en-US" altLang="ko-KR" sz="1600" dirty="0">
                <a:latin typeface="proxima-nova"/>
              </a:rPr>
              <a:t>: 0.9933, </a:t>
            </a:r>
            <a:r>
              <a:rPr lang="en-US" altLang="ko-KR" sz="1600" dirty="0" err="1">
                <a:latin typeface="proxima-nova"/>
              </a:rPr>
              <a:t>Pr</a:t>
            </a:r>
            <a:r>
              <a:rPr lang="en-US" altLang="ko-KR" sz="1600" dirty="0">
                <a:latin typeface="proxima-nova"/>
              </a:rPr>
              <a:t>: 0.9934 </a:t>
            </a:r>
            <a:r>
              <a:rPr lang="ko-KR" altLang="en-US" sz="1600" dirty="0">
                <a:latin typeface="proxima-nova"/>
              </a:rPr>
              <a:t>라는 값이 나오게 되었다</a:t>
            </a:r>
            <a:r>
              <a:rPr lang="en-US" altLang="ko-KR" sz="1600" dirty="0">
                <a:latin typeface="proxima-nova"/>
              </a:rPr>
              <a:t>. Train </a:t>
            </a:r>
            <a:r>
              <a:rPr lang="ko-KR" altLang="en-US" sz="1600" dirty="0">
                <a:latin typeface="proxima-nova"/>
              </a:rPr>
              <a:t>데이터의 </a:t>
            </a:r>
            <a:r>
              <a:rPr lang="en-US" altLang="ko-KR" sz="1600" dirty="0">
                <a:latin typeface="proxima-nova"/>
              </a:rPr>
              <a:t>A: 0.9971429 </a:t>
            </a:r>
            <a:r>
              <a:rPr lang="ko-KR" altLang="en-US" sz="1600" dirty="0">
                <a:latin typeface="proxima-nova"/>
              </a:rPr>
              <a:t>와 </a:t>
            </a:r>
            <a:r>
              <a:rPr lang="en-US" altLang="ko-KR" sz="1600" dirty="0">
                <a:latin typeface="proxima-nova"/>
              </a:rPr>
              <a:t>test </a:t>
            </a:r>
            <a:r>
              <a:rPr lang="ko-KR" altLang="en-US" sz="1600" dirty="0">
                <a:latin typeface="proxima-nova"/>
              </a:rPr>
              <a:t>데이터의 </a:t>
            </a:r>
            <a:r>
              <a:rPr lang="en-US" altLang="ko-KR" sz="1600" dirty="0">
                <a:latin typeface="proxima-nova"/>
              </a:rPr>
              <a:t>A: 0.995 </a:t>
            </a:r>
            <a:r>
              <a:rPr lang="ko-KR" altLang="en-US" sz="1600" dirty="0">
                <a:latin typeface="proxima-nova"/>
              </a:rPr>
              <a:t>가 큰 차이 없어 과대적합 없이 적절하다</a:t>
            </a:r>
            <a:r>
              <a:rPr lang="en-US" altLang="ko-KR" sz="1600" dirty="0">
                <a:latin typeface="proxima-nova"/>
              </a:rPr>
              <a:t>. </a:t>
            </a:r>
            <a:endParaRPr lang="en-US" altLang="ko-KR" sz="1600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CCD4D5A7-87F1-47FE-B2B9-13640AB13828}"/>
              </a:ext>
            </a:extLst>
          </p:cNvPr>
          <p:cNvSpPr/>
          <p:nvPr/>
        </p:nvSpPr>
        <p:spPr>
          <a:xfrm>
            <a:off x="8064679" y="3284685"/>
            <a:ext cx="762000" cy="33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953D80-1985-49F7-82C6-DC2A55FC9C15}"/>
              </a:ext>
            </a:extLst>
          </p:cNvPr>
          <p:cNvSpPr txBox="1"/>
          <p:nvPr/>
        </p:nvSpPr>
        <p:spPr>
          <a:xfrm>
            <a:off x="1448153" y="5119905"/>
            <a:ext cx="9726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oxima-nova"/>
              </a:rPr>
              <a:t>원래 </a:t>
            </a:r>
            <a:r>
              <a:rPr lang="en-US" altLang="ko-KR" sz="1600" dirty="0">
                <a:latin typeface="proxima-nova"/>
              </a:rPr>
              <a:t>polynomial kernel trick </a:t>
            </a:r>
            <a:r>
              <a:rPr lang="ko-KR" altLang="en-US" sz="1600" dirty="0">
                <a:latin typeface="proxima-nova"/>
              </a:rPr>
              <a:t>이용한 성능지표는</a:t>
            </a:r>
            <a:r>
              <a:rPr lang="en-US" altLang="ko-KR" sz="1600" dirty="0">
                <a:latin typeface="proxima-nova"/>
              </a:rPr>
              <a:t> A: 0.9933, K: 0.9867, Sen: 0.9933, </a:t>
            </a:r>
            <a:r>
              <a:rPr lang="en-US" altLang="ko-KR" sz="1600" dirty="0" err="1">
                <a:latin typeface="proxima-nova"/>
              </a:rPr>
              <a:t>Sp</a:t>
            </a:r>
            <a:r>
              <a:rPr lang="en-US" altLang="ko-KR" sz="1600" dirty="0">
                <a:latin typeface="proxima-nova"/>
              </a:rPr>
              <a:t>: 0.9933, </a:t>
            </a:r>
            <a:r>
              <a:rPr lang="en-US" altLang="ko-KR" sz="1600" dirty="0" err="1">
                <a:latin typeface="proxima-nova"/>
              </a:rPr>
              <a:t>Pr</a:t>
            </a:r>
            <a:r>
              <a:rPr lang="en-US" altLang="ko-KR" sz="1600" dirty="0">
                <a:latin typeface="proxima-nova"/>
              </a:rPr>
              <a:t>: 0.9933</a:t>
            </a:r>
            <a:r>
              <a:rPr lang="ko-KR" altLang="en-US" sz="1600" dirty="0">
                <a:latin typeface="proxima-nova"/>
              </a:rPr>
              <a:t>이였다</a:t>
            </a:r>
            <a:r>
              <a:rPr lang="en-US" altLang="ko-KR" sz="1600" dirty="0">
                <a:latin typeface="proxima-nova"/>
              </a:rPr>
              <a:t>.</a:t>
            </a:r>
          </a:p>
          <a:p>
            <a:pPr algn="just"/>
            <a:r>
              <a:rPr lang="en-US" altLang="ko-KR" sz="1600" dirty="0">
                <a:latin typeface="proxima-nova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proxima-nova"/>
              </a:rPr>
              <a:t>기존 </a:t>
            </a:r>
            <a:r>
              <a:rPr lang="en-US" altLang="ko-KR" sz="1600" b="1" dirty="0" err="1">
                <a:latin typeface="proxima-nova"/>
              </a:rPr>
              <a:t>polynomial.svm$best</a:t>
            </a:r>
            <a:r>
              <a:rPr lang="en-US" altLang="ko-KR" sz="1600" b="1" dirty="0">
                <a:latin typeface="proxima-nova"/>
              </a:rPr>
              <a:t> model </a:t>
            </a:r>
            <a:r>
              <a:rPr lang="ko-KR" altLang="en-US" sz="1600" b="1" dirty="0">
                <a:latin typeface="proxima-nova"/>
              </a:rPr>
              <a:t>에서의 성능 지표 값인 </a:t>
            </a:r>
            <a:r>
              <a:rPr lang="en-US" altLang="ko-KR" sz="1600" b="1" dirty="0">
                <a:latin typeface="proxima-nova"/>
              </a:rPr>
              <a:t>A: 0.9933, K: 0.9867 </a:t>
            </a:r>
            <a:r>
              <a:rPr lang="ko-KR" altLang="en-US" sz="1600" b="1" dirty="0">
                <a:latin typeface="proxima-nova"/>
              </a:rPr>
              <a:t>에서 </a:t>
            </a:r>
            <a:r>
              <a:rPr lang="en-US" altLang="ko-KR" sz="1600" b="1" dirty="0">
                <a:latin typeface="proxima-nova"/>
              </a:rPr>
              <a:t>A: 0.995, K: 0.99 </a:t>
            </a:r>
            <a:r>
              <a:rPr lang="ko-KR" altLang="en-US" sz="1600" b="1" dirty="0">
                <a:latin typeface="proxima-nova"/>
              </a:rPr>
              <a:t>로 기존보다 성능이 개선되었다</a:t>
            </a:r>
            <a:r>
              <a:rPr lang="en-US" altLang="ko-KR" sz="1600" b="1" dirty="0">
                <a:latin typeface="proxima-nova"/>
              </a:rPr>
              <a:t>. </a:t>
            </a:r>
            <a:endParaRPr lang="en-US" altLang="ko-KR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5CE87-65A2-4D38-A0C5-237F73A9B1B3}"/>
              </a:ext>
            </a:extLst>
          </p:cNvPr>
          <p:cNvSpPr txBox="1"/>
          <p:nvPr/>
        </p:nvSpPr>
        <p:spPr>
          <a:xfrm>
            <a:off x="1340183" y="1199486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5. Polynomial kernel trick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기반한 성능 개선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98621E-3C6D-4B66-9733-D24BE4218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47" y="3028808"/>
            <a:ext cx="6363632" cy="62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34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7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596504" y="1687464"/>
            <a:ext cx="9395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앞서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할때</a:t>
            </a:r>
            <a:r>
              <a:rPr lang="ko-KR" altLang="en-US" sz="1600" dirty="0"/>
              <a:t> 미리 만들어 두었던 </a:t>
            </a:r>
            <a:r>
              <a:rPr lang="en-US" altLang="ko-KR" sz="1600" dirty="0" err="1"/>
              <a:t>smoke_pred</a:t>
            </a:r>
            <a:r>
              <a:rPr lang="ko-KR" altLang="en-US" sz="1600" dirty="0"/>
              <a:t>를 데이터 프레임으로 불러온다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smoke_pred</a:t>
            </a:r>
            <a:r>
              <a:rPr lang="ko-KR" altLang="en-US" sz="1600" dirty="0"/>
              <a:t>는 </a:t>
            </a:r>
            <a:r>
              <a:rPr lang="en-US" altLang="ko-KR" sz="1600" dirty="0"/>
              <a:t>id</a:t>
            </a:r>
            <a:r>
              <a:rPr lang="ko-KR" altLang="en-US" sz="1600" dirty="0"/>
              <a:t>가 제외되어 있고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FireAlarm</a:t>
            </a:r>
            <a:r>
              <a:rPr lang="ko-KR" altLang="en-US" sz="1600" dirty="0"/>
              <a:t>열 또한 없다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과정에서 미리 진행해 두었기 때문</a:t>
            </a:r>
            <a:r>
              <a:rPr lang="en-US" altLang="ko-KR" sz="1600" dirty="0"/>
              <a:t>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또한</a:t>
            </a:r>
            <a:r>
              <a:rPr lang="en-US" altLang="ko-KR" sz="1600" dirty="0"/>
              <a:t>, 10</a:t>
            </a:r>
            <a:r>
              <a:rPr lang="ko-KR" altLang="en-US" sz="1600" dirty="0"/>
              <a:t>개의 행과 </a:t>
            </a:r>
            <a:r>
              <a:rPr lang="en-US" altLang="ko-KR" sz="1600" dirty="0"/>
              <a:t>13</a:t>
            </a:r>
            <a:r>
              <a:rPr lang="ko-KR" altLang="en-US" sz="1600" dirty="0"/>
              <a:t>개의 열로 이루어져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행이 </a:t>
            </a:r>
            <a:r>
              <a:rPr lang="en-US" altLang="ko-KR" sz="1600" dirty="0"/>
              <a:t>10</a:t>
            </a:r>
            <a:r>
              <a:rPr lang="ko-KR" altLang="en-US" sz="1600" dirty="0"/>
              <a:t>개이기 때문에 </a:t>
            </a:r>
            <a:r>
              <a:rPr lang="en-US" altLang="ko-KR" sz="1600" dirty="0"/>
              <a:t>scale</a:t>
            </a:r>
            <a:r>
              <a:rPr lang="ko-KR" altLang="en-US" sz="1600" dirty="0"/>
              <a:t>을 진행해 주었다</a:t>
            </a:r>
            <a:r>
              <a:rPr lang="en-US" altLang="ko-KR" sz="1600" dirty="0"/>
              <a:t>.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53EFA-5861-4E44-8D76-30D67EB111D2}"/>
              </a:ext>
            </a:extLst>
          </p:cNvPr>
          <p:cNvSpPr txBox="1"/>
          <p:nvPr/>
        </p:nvSpPr>
        <p:spPr>
          <a:xfrm>
            <a:off x="1454962" y="1163128"/>
            <a:ext cx="135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6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4A45F4-610F-4AFA-BADE-BE378F37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89" y="5237175"/>
            <a:ext cx="8006532" cy="11259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A76894-C43D-4D48-8BA6-5F38DDD15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189" y="2641660"/>
            <a:ext cx="7949938" cy="11980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1AE451-C4DB-4CCB-92DE-17F684EDDEEB}"/>
              </a:ext>
            </a:extLst>
          </p:cNvPr>
          <p:cNvSpPr txBox="1"/>
          <p:nvPr/>
        </p:nvSpPr>
        <p:spPr>
          <a:xfrm>
            <a:off x="1596504" y="4339539"/>
            <a:ext cx="9395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polynomial kernel trick</a:t>
            </a:r>
            <a:r>
              <a:rPr lang="ko-KR" altLang="en-US" sz="1600" dirty="0"/>
              <a:t>을 사용해서 도출한 모델이  정확하게 </a:t>
            </a:r>
            <a:r>
              <a:rPr lang="en-US" altLang="ko-KR" sz="1600" dirty="0" err="1"/>
              <a:t>FireAlarm</a:t>
            </a:r>
            <a:r>
              <a:rPr lang="ko-KR" altLang="en-US" sz="1600" dirty="0"/>
              <a:t>의 값을 예측하였다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해당값은</a:t>
            </a:r>
            <a:r>
              <a:rPr lang="ko-KR" altLang="en-US" sz="1600" dirty="0"/>
              <a:t> 첫번째 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번째 까지의 번호 순서는 화재 경보가 울리지 않았고</a:t>
            </a:r>
            <a:r>
              <a:rPr lang="en-US" altLang="ko-KR" sz="1600" dirty="0"/>
              <a:t>, 6</a:t>
            </a:r>
            <a:r>
              <a:rPr lang="ko-KR" altLang="en-US" sz="1600" dirty="0"/>
              <a:t>번째 부터 </a:t>
            </a:r>
            <a:r>
              <a:rPr lang="en-US" altLang="ko-KR" sz="1600" dirty="0"/>
              <a:t>10</a:t>
            </a:r>
            <a:r>
              <a:rPr lang="ko-KR" altLang="en-US" sz="1600" dirty="0"/>
              <a:t>번째까지의 번호는 화재경보가 울렸다고 해석할 수 있다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39426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9F86CB-A042-4117-C176-7760365E0CD6}"/>
              </a:ext>
            </a:extLst>
          </p:cNvPr>
          <p:cNvSpPr/>
          <p:nvPr/>
        </p:nvSpPr>
        <p:spPr>
          <a:xfrm>
            <a:off x="1665612" y="2500757"/>
            <a:ext cx="4871224" cy="3230803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8D52BF-4726-EC87-2931-0913CCDFC028}"/>
              </a:ext>
            </a:extLst>
          </p:cNvPr>
          <p:cNvSpPr/>
          <p:nvPr/>
        </p:nvSpPr>
        <p:spPr>
          <a:xfrm>
            <a:off x="6944252" y="2487899"/>
            <a:ext cx="4990082" cy="32308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AD84B6-98D9-40C7-DEC8-D5B4BE8AF458}"/>
              </a:ext>
            </a:extLst>
          </p:cNvPr>
          <p:cNvSpPr/>
          <p:nvPr/>
        </p:nvSpPr>
        <p:spPr>
          <a:xfrm>
            <a:off x="1775017" y="2914581"/>
            <a:ext cx="4662206" cy="232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C9A66F-9CC6-2677-F394-719F962028F5}"/>
              </a:ext>
            </a:extLst>
          </p:cNvPr>
          <p:cNvSpPr/>
          <p:nvPr/>
        </p:nvSpPr>
        <p:spPr>
          <a:xfrm>
            <a:off x="7115872" y="2914581"/>
            <a:ext cx="4662206" cy="232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82414-9085-4BAC-A029-9CDD0079E554}"/>
              </a:ext>
            </a:extLst>
          </p:cNvPr>
          <p:cNvSpPr txBox="1"/>
          <p:nvPr/>
        </p:nvSpPr>
        <p:spPr>
          <a:xfrm>
            <a:off x="1159381" y="251870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분석결과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7E9209-7854-4400-8E6F-487CAA88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48" y="3971699"/>
            <a:ext cx="3734754" cy="10076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355FDA-6019-4744-9283-30A6F64D9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72" y="4042883"/>
            <a:ext cx="2951491" cy="11561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AC0918-DD3C-4324-951A-8625CDD4235D}"/>
              </a:ext>
            </a:extLst>
          </p:cNvPr>
          <p:cNvSpPr txBox="1"/>
          <p:nvPr/>
        </p:nvSpPr>
        <p:spPr>
          <a:xfrm>
            <a:off x="3545162" y="5270636"/>
            <a:ext cx="119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KNN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9C2486-4DCD-42FD-A221-4FDD12FB6265}"/>
              </a:ext>
            </a:extLst>
          </p:cNvPr>
          <p:cNvSpPr txBox="1"/>
          <p:nvPr/>
        </p:nvSpPr>
        <p:spPr>
          <a:xfrm>
            <a:off x="9010643" y="5283493"/>
            <a:ext cx="119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SVM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EB701B-2E43-4654-9B34-827B1508A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939" y="1476039"/>
            <a:ext cx="6206557" cy="8456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5EE2DC-D7E2-4790-922D-99016AD09ED4}"/>
              </a:ext>
            </a:extLst>
          </p:cNvPr>
          <p:cNvSpPr txBox="1"/>
          <p:nvPr/>
        </p:nvSpPr>
        <p:spPr>
          <a:xfrm>
            <a:off x="2763369" y="5910616"/>
            <a:ext cx="8932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effectLst/>
                <a:latin typeface="proxima-nova"/>
              </a:rPr>
              <a:t>SVM </a:t>
            </a:r>
            <a:r>
              <a:rPr lang="ko-KR" altLang="en-US" sz="1600" b="1" i="0" dirty="0">
                <a:effectLst/>
                <a:latin typeface="proxima-nova"/>
              </a:rPr>
              <a:t>예측결과</a:t>
            </a:r>
            <a:r>
              <a:rPr lang="en-US" altLang="ko-KR" sz="1600" b="1" i="0" dirty="0">
                <a:effectLst/>
                <a:latin typeface="proxima-nova"/>
              </a:rPr>
              <a:t>: 0 0 0 0 0 1 1 1 1 1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effectLst/>
                <a:latin typeface="proxima-nova"/>
              </a:rPr>
              <a:t>KNN </a:t>
            </a:r>
            <a:r>
              <a:rPr lang="ko-KR" altLang="en-US" sz="1600" b="1" i="0" dirty="0">
                <a:effectLst/>
                <a:latin typeface="proxima-nova"/>
              </a:rPr>
              <a:t>예측결과</a:t>
            </a:r>
            <a:r>
              <a:rPr lang="en-US" altLang="ko-KR" sz="1600" b="1" i="0" dirty="0">
                <a:effectLst/>
                <a:latin typeface="proxima-nova"/>
              </a:rPr>
              <a:t>: 0 0 0 0 0 1 1 1 1 1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effectLst/>
                <a:latin typeface="proxima-nova"/>
              </a:rPr>
              <a:t>SVM</a:t>
            </a:r>
            <a:r>
              <a:rPr lang="ko-KR" altLang="en-US" sz="1600" b="1" i="0" dirty="0">
                <a:effectLst/>
                <a:latin typeface="proxima-nova"/>
              </a:rPr>
              <a:t>이나 </a:t>
            </a:r>
            <a:r>
              <a:rPr lang="en-US" altLang="ko-KR" sz="1600" b="1" i="0" dirty="0">
                <a:effectLst/>
                <a:latin typeface="proxima-nova"/>
              </a:rPr>
              <a:t>KNN </a:t>
            </a:r>
            <a:r>
              <a:rPr lang="ko-KR" altLang="en-US" sz="1600" b="1" i="0" dirty="0">
                <a:effectLst/>
                <a:latin typeface="proxima-nova"/>
              </a:rPr>
              <a:t>예측결과가 모두 동일하다 </a:t>
            </a:r>
            <a:r>
              <a:rPr lang="en-US" altLang="ko-KR" sz="1600" b="1" dirty="0">
                <a:latin typeface="proxima-nova"/>
              </a:rPr>
              <a:t>. </a:t>
            </a:r>
            <a:endParaRPr lang="en-US" altLang="ko-KR" sz="1600" b="1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9BF6280-1EB8-4772-9550-B0DEC251229D}"/>
              </a:ext>
            </a:extLst>
          </p:cNvPr>
          <p:cNvSpPr/>
          <p:nvPr/>
        </p:nvSpPr>
        <p:spPr>
          <a:xfrm>
            <a:off x="1665612" y="6058932"/>
            <a:ext cx="867797" cy="472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EA3270E-42A2-4837-926D-1EABF733C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893" y="2994457"/>
            <a:ext cx="4039532" cy="112209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F3C024E-FAFF-44BD-8F36-F9D4E63BC611}"/>
              </a:ext>
            </a:extLst>
          </p:cNvPr>
          <p:cNvSpPr txBox="1"/>
          <p:nvPr/>
        </p:nvSpPr>
        <p:spPr>
          <a:xfrm>
            <a:off x="1309795" y="1038909"/>
            <a:ext cx="8932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KNN</a:t>
            </a:r>
            <a:r>
              <a:rPr lang="ko-KR" altLang="en-US" sz="1600" dirty="0"/>
              <a:t>과 </a:t>
            </a:r>
            <a:r>
              <a:rPr lang="en-US" altLang="ko-KR" sz="1600" dirty="0"/>
              <a:t>SVM </a:t>
            </a:r>
            <a:r>
              <a:rPr lang="ko-KR" altLang="en-US" sz="1600" dirty="0"/>
              <a:t>모두 똑같은 </a:t>
            </a:r>
            <a:r>
              <a:rPr lang="en-US" altLang="ko-KR" sz="1600" dirty="0"/>
              <a:t>smoke_pred.csv </a:t>
            </a:r>
            <a:r>
              <a:rPr lang="ko-KR" altLang="en-US" sz="1600" dirty="0"/>
              <a:t>를 사용하여 화재경보 울림 여부를 예측해보았다</a:t>
            </a:r>
            <a:r>
              <a:rPr lang="en-US" altLang="ko-KR" sz="1600" dirty="0"/>
              <a:t>.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70DD823-CF68-4888-9253-BD3FF565B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448" y="3078214"/>
            <a:ext cx="4205265" cy="7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3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-35859"/>
            <a:ext cx="802105" cy="7527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6042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분석결과로 도출된 시사점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639347" y="1921359"/>
            <a:ext cx="93805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oxima-nova"/>
              </a:rPr>
              <a:t>이 연구에서는 화재 감지를 위한 </a:t>
            </a:r>
            <a:r>
              <a:rPr lang="en-US" altLang="ko-KR" sz="1600" dirty="0">
                <a:latin typeface="proxima-nova"/>
              </a:rPr>
              <a:t>IOT </a:t>
            </a:r>
            <a:r>
              <a:rPr lang="ko-KR" altLang="en-US" sz="1600" dirty="0">
                <a:latin typeface="proxima-nova"/>
              </a:rPr>
              <a:t>데이터를 수집하고 </a:t>
            </a:r>
            <a:r>
              <a:rPr lang="en-US" altLang="ko-KR" sz="1600" dirty="0">
                <a:latin typeface="proxima-nova"/>
              </a:rPr>
              <a:t>KNN </a:t>
            </a:r>
            <a:r>
              <a:rPr lang="ko-KR" altLang="en-US" sz="1600" dirty="0">
                <a:latin typeface="proxima-nova"/>
              </a:rPr>
              <a:t>및 </a:t>
            </a:r>
            <a:r>
              <a:rPr lang="en-US" altLang="ko-KR" sz="1600" dirty="0">
                <a:latin typeface="proxima-nova"/>
              </a:rPr>
              <a:t>SVM </a:t>
            </a:r>
            <a:r>
              <a:rPr lang="ko-KR" altLang="en-US" sz="1600" dirty="0">
                <a:latin typeface="proxima-nova"/>
              </a:rPr>
              <a:t>분류 모델을 구축하여 화재 여부를 예측하였다</a:t>
            </a:r>
            <a:r>
              <a:rPr lang="en-US" altLang="ko-KR" sz="1600" dirty="0">
                <a:latin typeface="proxima-nova"/>
              </a:rPr>
              <a:t>. </a:t>
            </a:r>
            <a:r>
              <a:rPr lang="ko-KR" altLang="en-US" sz="1600" dirty="0">
                <a:latin typeface="proxima-nova"/>
              </a:rPr>
              <a:t>모델의 성능은 정확도</a:t>
            </a:r>
            <a:r>
              <a:rPr lang="en-US" altLang="ko-KR" sz="1600" dirty="0">
                <a:latin typeface="proxima-nova"/>
              </a:rPr>
              <a:t>, </a:t>
            </a:r>
            <a:r>
              <a:rPr lang="ko-KR" altLang="en-US" sz="1600" dirty="0" err="1">
                <a:latin typeface="proxima-nova"/>
              </a:rPr>
              <a:t>재현율</a:t>
            </a:r>
            <a:r>
              <a:rPr lang="en-US" altLang="ko-KR" sz="1600" dirty="0">
                <a:latin typeface="proxima-nova"/>
              </a:rPr>
              <a:t>, </a:t>
            </a:r>
            <a:r>
              <a:rPr lang="ko-KR" altLang="en-US" sz="1600" dirty="0">
                <a:latin typeface="proxima-nova"/>
              </a:rPr>
              <a:t>정밀도 등을 통해 평가되었으며</a:t>
            </a:r>
            <a:r>
              <a:rPr lang="en-US" altLang="ko-KR" sz="1600" dirty="0">
                <a:latin typeface="proxima-nova"/>
              </a:rPr>
              <a:t>, </a:t>
            </a:r>
            <a:r>
              <a:rPr lang="ko-KR" altLang="en-US" sz="1600" dirty="0">
                <a:latin typeface="proxima-nova"/>
              </a:rPr>
              <a:t>이러한 모델의 예측 성과를 통해 화재 감지 시스템의 효율성을 검증하였다</a:t>
            </a:r>
            <a:r>
              <a:rPr lang="en-US" altLang="ko-KR" sz="1600" dirty="0">
                <a:latin typeface="proxima-nova"/>
              </a:rPr>
              <a:t>.</a:t>
            </a:r>
            <a:r>
              <a:rPr lang="ko-KR" altLang="en-US" sz="1600" dirty="0">
                <a:latin typeface="proxima-nova"/>
              </a:rPr>
              <a:t>결과적으로</a:t>
            </a:r>
            <a:r>
              <a:rPr lang="en-US" altLang="ko-KR" sz="1600" dirty="0">
                <a:latin typeface="proxima-nova"/>
              </a:rPr>
              <a:t>, </a:t>
            </a:r>
            <a:r>
              <a:rPr lang="ko-KR" altLang="en-US" sz="1600" dirty="0">
                <a:latin typeface="proxima-nova"/>
              </a:rPr>
              <a:t>실시간으로 수집된 </a:t>
            </a:r>
            <a:r>
              <a:rPr lang="en-US" altLang="ko-KR" sz="1600" dirty="0">
                <a:latin typeface="proxima-nova"/>
              </a:rPr>
              <a:t>IOT </a:t>
            </a:r>
            <a:r>
              <a:rPr lang="ko-KR" altLang="en-US" sz="1600" dirty="0">
                <a:latin typeface="proxima-nova"/>
              </a:rPr>
              <a:t>데이터를 활용한 </a:t>
            </a:r>
            <a:r>
              <a:rPr lang="ko-KR" altLang="en-US" sz="1600" dirty="0" err="1">
                <a:latin typeface="proxima-nova"/>
              </a:rPr>
              <a:t>머신러닝</a:t>
            </a:r>
            <a:r>
              <a:rPr lang="ko-KR" altLang="en-US" sz="1600" dirty="0">
                <a:latin typeface="proxima-nova"/>
              </a:rPr>
              <a:t> 모델이 화재 감지 시스템의 성능을 향상시킬 수 있는지에 대한 근거를 제시하였다</a:t>
            </a:r>
            <a:r>
              <a:rPr lang="en-US" altLang="ko-KR" sz="1600" dirty="0">
                <a:latin typeface="proxima-nova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>
              <a:latin typeface="proxima-nov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/>
              <a:t>KNN</a:t>
            </a:r>
            <a:r>
              <a:rPr lang="ko-KR" altLang="en-US" sz="1600" dirty="0"/>
              <a:t>은 가장 성능이 향상된 모델의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K</a:t>
            </a:r>
            <a:r>
              <a:rPr lang="ko-KR" altLang="en-US" sz="1600" dirty="0"/>
              <a:t>값이 </a:t>
            </a:r>
            <a:r>
              <a:rPr lang="en-US" altLang="ko-KR" sz="1600" dirty="0"/>
              <a:t>A: 0.9996 &amp; K: 0.999</a:t>
            </a:r>
            <a:r>
              <a:rPr lang="ko-KR" altLang="en-US" sz="1600" dirty="0"/>
              <a:t>이고</a:t>
            </a:r>
            <a:r>
              <a:rPr lang="en-US" altLang="ko-KR" sz="1600" dirty="0"/>
              <a:t>, SVM</a:t>
            </a:r>
            <a:r>
              <a:rPr lang="ko-KR" altLang="en-US" sz="1600" dirty="0"/>
              <a:t>은 </a:t>
            </a:r>
            <a:r>
              <a:rPr lang="en-US" altLang="ko-KR" sz="1600" dirty="0">
                <a:latin typeface="proxima-nova"/>
              </a:rPr>
              <a:t>A: 0.995, K: 0.99 </a:t>
            </a:r>
            <a:r>
              <a:rPr lang="ko-KR" altLang="en-US" sz="1600" dirty="0">
                <a:latin typeface="proxima-nova"/>
              </a:rPr>
              <a:t>이다</a:t>
            </a:r>
            <a:r>
              <a:rPr lang="en-US" altLang="ko-KR" sz="1600" dirty="0">
                <a:latin typeface="proxima-nova"/>
              </a:rPr>
              <a:t>. </a:t>
            </a:r>
            <a:r>
              <a:rPr lang="ko-KR" altLang="en-US" sz="1600" dirty="0">
                <a:latin typeface="proxima-nova"/>
              </a:rPr>
              <a:t>해당 분석 과정에서는 </a:t>
            </a:r>
            <a:r>
              <a:rPr lang="en-US" altLang="ko-KR" sz="1600" dirty="0">
                <a:latin typeface="proxima-nova"/>
              </a:rPr>
              <a:t>KNN</a:t>
            </a:r>
            <a:r>
              <a:rPr lang="ko-KR" altLang="en-US" sz="1600" dirty="0">
                <a:latin typeface="proxima-nova"/>
              </a:rPr>
              <a:t>이 </a:t>
            </a:r>
            <a:r>
              <a:rPr lang="en-US" altLang="ko-KR" sz="1600" dirty="0">
                <a:latin typeface="proxima-nova"/>
              </a:rPr>
              <a:t>SVM</a:t>
            </a:r>
            <a:r>
              <a:rPr lang="ko-KR" altLang="en-US" sz="1600" dirty="0">
                <a:latin typeface="proxima-nova"/>
              </a:rPr>
              <a:t>보다는 아주 조금 더 성능이 높았던 것으로 파악할 수 있다</a:t>
            </a:r>
            <a:r>
              <a:rPr lang="en-US" altLang="ko-KR" sz="1600" dirty="0">
                <a:latin typeface="proxima-nova"/>
              </a:rPr>
              <a:t>. </a:t>
            </a:r>
            <a:r>
              <a:rPr lang="ko-KR" altLang="en-US" sz="1600" dirty="0">
                <a:latin typeface="proxima-nova"/>
              </a:rPr>
              <a:t>하지만</a:t>
            </a:r>
            <a:r>
              <a:rPr lang="en-US" altLang="ko-KR" sz="1600" dirty="0">
                <a:latin typeface="proxima-nova"/>
              </a:rPr>
              <a:t>, KNN</a:t>
            </a:r>
            <a:r>
              <a:rPr lang="ko-KR" altLang="en-US" sz="1600" dirty="0">
                <a:latin typeface="proxima-nova"/>
              </a:rPr>
              <a:t>과 </a:t>
            </a:r>
            <a:r>
              <a:rPr lang="en-US" altLang="ko-KR" sz="1600" dirty="0">
                <a:latin typeface="proxima-nova"/>
              </a:rPr>
              <a:t>SVM </a:t>
            </a:r>
            <a:r>
              <a:rPr lang="ko-KR" altLang="en-US" sz="1600" dirty="0">
                <a:latin typeface="proxima-nova"/>
              </a:rPr>
              <a:t>둘 다 예측 데이터셋을 정확하게 예측 해내며 높은 정확도를 보여주었다</a:t>
            </a:r>
            <a:r>
              <a:rPr lang="en-US" altLang="ko-KR" sz="1600" dirty="0">
                <a:latin typeface="proxima-nova"/>
              </a:rPr>
              <a:t>. </a:t>
            </a:r>
          </a:p>
          <a:p>
            <a:pPr algn="just"/>
            <a:endParaRPr lang="en-US" altLang="ko-KR" sz="1600" dirty="0">
              <a:latin typeface="proxima-nov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oxima-nova"/>
              </a:rPr>
              <a:t>한가지 아쉬운 점이 있다</a:t>
            </a:r>
            <a:r>
              <a:rPr lang="en-US" altLang="ko-KR" sz="1600" dirty="0">
                <a:latin typeface="proxima-nova"/>
              </a:rPr>
              <a:t>. KNN</a:t>
            </a:r>
            <a:r>
              <a:rPr lang="ko-KR" altLang="en-US" sz="1600" dirty="0">
                <a:latin typeface="proxima-nova"/>
              </a:rPr>
              <a:t>은 모든 </a:t>
            </a:r>
            <a:r>
              <a:rPr lang="en-US" altLang="ko-KR" sz="1600" dirty="0">
                <a:latin typeface="proxima-nova"/>
              </a:rPr>
              <a:t>train</a:t>
            </a:r>
            <a:r>
              <a:rPr lang="ko-KR" altLang="en-US" sz="1600" dirty="0">
                <a:latin typeface="proxima-nova"/>
              </a:rPr>
              <a:t>데이터와 </a:t>
            </a:r>
            <a:r>
              <a:rPr lang="en-US" altLang="ko-KR" sz="1600" dirty="0">
                <a:latin typeface="proxima-nova"/>
              </a:rPr>
              <a:t>test </a:t>
            </a:r>
            <a:r>
              <a:rPr lang="ko-KR" altLang="en-US" sz="1600" dirty="0">
                <a:latin typeface="proxima-nova"/>
              </a:rPr>
              <a:t>데이터를 사용해 모델링해 강건한 모델을 만들었지만 </a:t>
            </a:r>
            <a:r>
              <a:rPr lang="en-US" altLang="ko-KR" sz="1600" dirty="0">
                <a:latin typeface="proxima-nova"/>
              </a:rPr>
              <a:t>SVM</a:t>
            </a:r>
            <a:r>
              <a:rPr lang="ko-KR" altLang="en-US" sz="1600" dirty="0">
                <a:latin typeface="proxima-nova"/>
              </a:rPr>
              <a:t>은 </a:t>
            </a:r>
            <a:r>
              <a:rPr lang="en-US" altLang="ko-KR" sz="1600" dirty="0">
                <a:latin typeface="proxima-nova"/>
              </a:rPr>
              <a:t>train </a:t>
            </a:r>
            <a:r>
              <a:rPr lang="ko-KR" altLang="en-US" sz="1600" dirty="0">
                <a:latin typeface="proxima-nova"/>
              </a:rPr>
              <a:t>데이터와 </a:t>
            </a:r>
            <a:r>
              <a:rPr lang="en-US" altLang="ko-KR" sz="1600" dirty="0">
                <a:latin typeface="proxima-nova"/>
              </a:rPr>
              <a:t>test </a:t>
            </a:r>
            <a:r>
              <a:rPr lang="ko-KR" altLang="en-US" sz="1600" dirty="0">
                <a:latin typeface="proxima-nova"/>
              </a:rPr>
              <a:t>데이터 중 일부를 샘플링해서 사용하였다</a:t>
            </a:r>
            <a:r>
              <a:rPr lang="en-US" altLang="ko-KR" sz="1600" dirty="0">
                <a:latin typeface="proxima-nova"/>
              </a:rPr>
              <a:t>. SVM</a:t>
            </a:r>
            <a:r>
              <a:rPr lang="ko-KR" altLang="en-US" sz="1600" dirty="0">
                <a:latin typeface="proxima-nova"/>
              </a:rPr>
              <a:t>을 할 때 </a:t>
            </a:r>
            <a:r>
              <a:rPr lang="en-US" altLang="ko-KR" sz="1600" dirty="0">
                <a:latin typeface="proxima-nova"/>
              </a:rPr>
              <a:t>4</a:t>
            </a:r>
            <a:r>
              <a:rPr lang="ko-KR" altLang="en-US" sz="1600" dirty="0">
                <a:latin typeface="proxima-nova"/>
              </a:rPr>
              <a:t>만개가 넘는 데이터가</a:t>
            </a:r>
            <a:r>
              <a:rPr lang="en-US" altLang="ko-KR" sz="1600" dirty="0">
                <a:latin typeface="proxima-nova"/>
              </a:rPr>
              <a:t> train</a:t>
            </a:r>
            <a:r>
              <a:rPr lang="ko-KR" altLang="en-US" sz="1600" dirty="0">
                <a:latin typeface="proxima-nova"/>
              </a:rPr>
              <a:t>되기에는 컴퓨터의 </a:t>
            </a:r>
            <a:r>
              <a:rPr lang="en-US" altLang="ko-KR" sz="1600" dirty="0">
                <a:latin typeface="proxima-nova"/>
              </a:rPr>
              <a:t>GPU </a:t>
            </a:r>
            <a:r>
              <a:rPr lang="ko-KR" altLang="en-US" sz="1600" dirty="0">
                <a:latin typeface="proxima-nova"/>
              </a:rPr>
              <a:t>성능과 같은 기계적인 문제가 있었기 때문에</a:t>
            </a:r>
            <a:r>
              <a:rPr lang="en-US" altLang="ko-KR" sz="1600" dirty="0">
                <a:latin typeface="proxima-nova"/>
              </a:rPr>
              <a:t>, </a:t>
            </a:r>
            <a:r>
              <a:rPr lang="ko-KR" altLang="en-US" sz="1600" dirty="0">
                <a:latin typeface="proxima-nova"/>
              </a:rPr>
              <a:t>큰 데이터를 끝까지 돌려보지는 못하였다</a:t>
            </a:r>
            <a:r>
              <a:rPr lang="en-US" altLang="ko-KR" sz="1600" dirty="0">
                <a:latin typeface="proxima-nova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>
              <a:latin typeface="proxima-nov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oxima-nova"/>
              </a:rPr>
              <a:t>따라서 </a:t>
            </a:r>
            <a:r>
              <a:rPr lang="ko-KR" altLang="en-US" sz="1600" b="0" i="0" dirty="0">
                <a:effectLst/>
                <a:latin typeface="Söhne"/>
              </a:rPr>
              <a:t>샘플링을 통해 얻은 데이터셋으로 </a:t>
            </a:r>
            <a:r>
              <a:rPr lang="en-US" altLang="ko-KR" sz="1600" b="0" i="0" dirty="0">
                <a:effectLst/>
                <a:latin typeface="Söhne"/>
              </a:rPr>
              <a:t>SVM</a:t>
            </a:r>
            <a:r>
              <a:rPr lang="ko-KR" altLang="en-US" sz="1600" b="0" i="0" dirty="0">
                <a:effectLst/>
                <a:latin typeface="Söhne"/>
              </a:rPr>
              <a:t>을</a:t>
            </a:r>
            <a:r>
              <a:rPr lang="en-US" altLang="ko-KR" sz="1600" b="0" i="0" dirty="0">
                <a:effectLst/>
                <a:latin typeface="Söhne"/>
              </a:rPr>
              <a:t> </a:t>
            </a:r>
            <a:r>
              <a:rPr lang="ko-KR" altLang="en-US" sz="1600" b="0" i="0" dirty="0">
                <a:effectLst/>
                <a:latin typeface="Söhne"/>
              </a:rPr>
              <a:t>진행하였다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하지만 이렇게 </a:t>
            </a:r>
            <a:r>
              <a:rPr lang="ko-KR" altLang="en-US" sz="1600" dirty="0">
                <a:latin typeface="Söhne"/>
              </a:rPr>
              <a:t>얻은 작은 데이터셋이 </a:t>
            </a:r>
            <a:r>
              <a:rPr lang="ko-KR" altLang="en-US" sz="1600" b="0" i="0" dirty="0">
                <a:effectLst/>
                <a:latin typeface="Söhne"/>
              </a:rPr>
              <a:t>전체 데이터를 대표하지 못할 경우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모델이 훈련 데이터에 지나치게 적합 되어 일반화 능력이 떨어질 수 </a:t>
            </a:r>
            <a:r>
              <a:rPr lang="ko-KR" altLang="en-US" sz="1600" dirty="0">
                <a:latin typeface="Söhne"/>
              </a:rPr>
              <a:t>있는 위험성이 있다는 것이다</a:t>
            </a:r>
            <a:r>
              <a:rPr lang="en-US" altLang="ko-KR" sz="1600" dirty="0">
                <a:latin typeface="Söhne"/>
              </a:rPr>
              <a:t>. </a:t>
            </a:r>
            <a:endParaRPr lang="en-US" altLang="ko-KR" sz="1600" dirty="0">
              <a:latin typeface="proxima-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53EFA-5861-4E44-8D76-30D67EB111D2}"/>
              </a:ext>
            </a:extLst>
          </p:cNvPr>
          <p:cNvSpPr txBox="1"/>
          <p:nvPr/>
        </p:nvSpPr>
        <p:spPr>
          <a:xfrm>
            <a:off x="1343822" y="1292391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결과 요약 </a:t>
            </a:r>
          </a:p>
        </p:txBody>
      </p:sp>
    </p:spTree>
    <p:extLst>
      <p:ext uri="{BB962C8B-B14F-4D97-AF65-F5344CB8AC3E}">
        <p14:creationId xmlns:p14="http://schemas.microsoft.com/office/powerpoint/2010/main" val="1854392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-35859"/>
            <a:ext cx="802105" cy="7527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6042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분석결과로 도출된 시사점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F4036-DA60-42BB-9931-50DE69B0EFF1}"/>
              </a:ext>
            </a:extLst>
          </p:cNvPr>
          <p:cNvSpPr txBox="1"/>
          <p:nvPr/>
        </p:nvSpPr>
        <p:spPr>
          <a:xfrm>
            <a:off x="1811735" y="2841043"/>
            <a:ext cx="96889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연구 문제는 </a:t>
            </a:r>
            <a:r>
              <a:rPr lang="en-US" altLang="ko-KR" sz="1600" b="1" i="0" dirty="0">
                <a:effectLst/>
                <a:latin typeface="Söhne"/>
              </a:rPr>
              <a:t>“IOT </a:t>
            </a:r>
            <a:r>
              <a:rPr lang="ko-KR" altLang="en-US" sz="1600" b="1" i="0" dirty="0">
                <a:effectLst/>
                <a:latin typeface="Söhne"/>
              </a:rPr>
              <a:t>데이터를 활용하여 </a:t>
            </a:r>
            <a:r>
              <a:rPr lang="en-US" altLang="ko-KR" sz="1600" b="1" i="0" dirty="0">
                <a:effectLst/>
                <a:latin typeface="Söhne"/>
              </a:rPr>
              <a:t>KNN </a:t>
            </a:r>
            <a:r>
              <a:rPr lang="ko-KR" altLang="en-US" sz="1600" b="1" i="0" dirty="0">
                <a:effectLst/>
                <a:latin typeface="Söhne"/>
              </a:rPr>
              <a:t>및 </a:t>
            </a:r>
            <a:r>
              <a:rPr lang="en-US" altLang="ko-KR" sz="1600" b="1" i="0" dirty="0">
                <a:effectLst/>
                <a:latin typeface="Söhne"/>
              </a:rPr>
              <a:t>SVM </a:t>
            </a:r>
            <a:r>
              <a:rPr lang="ko-KR" altLang="en-US" sz="1600" b="1" i="0" dirty="0">
                <a:effectLst/>
                <a:latin typeface="Söhne"/>
              </a:rPr>
              <a:t>분류 모델을 구축하고</a:t>
            </a:r>
            <a:r>
              <a:rPr lang="en-US" altLang="ko-KR" sz="1600" b="1" i="0" dirty="0">
                <a:effectLst/>
                <a:latin typeface="Söhne"/>
              </a:rPr>
              <a:t>, </a:t>
            </a:r>
            <a:r>
              <a:rPr lang="ko-KR" altLang="en-US" sz="1600" b="1" i="0" dirty="0">
                <a:effectLst/>
                <a:latin typeface="Söhne"/>
              </a:rPr>
              <a:t>이 모델을 사용하여 화재 여부를 예측하는 시스템 구성</a:t>
            </a:r>
            <a:r>
              <a:rPr lang="en-US" altLang="ko-KR" sz="1600" b="1" i="0" dirty="0">
                <a:effectLst/>
                <a:latin typeface="Söhne"/>
              </a:rPr>
              <a:t>” </a:t>
            </a:r>
            <a:r>
              <a:rPr lang="ko-KR" altLang="en-US" sz="1600" b="0" i="0" dirty="0">
                <a:effectLst/>
                <a:latin typeface="Söhne"/>
              </a:rPr>
              <a:t>이었다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en-US" altLang="ko-KR" sz="1600" dirty="0">
                <a:latin typeface="proxima-nova"/>
              </a:rPr>
              <a:t>KNN</a:t>
            </a:r>
            <a:r>
              <a:rPr lang="ko-KR" altLang="en-US" sz="1600" dirty="0">
                <a:latin typeface="proxima-nova"/>
              </a:rPr>
              <a:t>과 </a:t>
            </a:r>
            <a:r>
              <a:rPr lang="en-US" altLang="ko-KR" sz="1600" dirty="0">
                <a:latin typeface="proxima-nova"/>
              </a:rPr>
              <a:t>SVM </a:t>
            </a:r>
            <a:r>
              <a:rPr lang="ko-KR" altLang="en-US" sz="1600" dirty="0">
                <a:latin typeface="proxima-nova"/>
              </a:rPr>
              <a:t>모두 새로운 데이터셋에 대해서 화재 여부를 정확하게 예측하였다</a:t>
            </a:r>
            <a:r>
              <a:rPr lang="en-US" altLang="ko-KR" sz="1600" dirty="0">
                <a:latin typeface="proxima-nova"/>
              </a:rPr>
              <a:t>.</a:t>
            </a:r>
          </a:p>
          <a:p>
            <a:pPr algn="just"/>
            <a:r>
              <a:rPr lang="en-US" altLang="ko-KR" sz="1600" dirty="0">
                <a:latin typeface="proxima-nova"/>
              </a:rPr>
              <a:t> </a:t>
            </a:r>
            <a:endParaRPr lang="en-US" altLang="ko-KR" sz="16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화재 여부를 예측하는 시스템이 효과적으로 화재를 감지하고 화재경보를 울리게 하는 데 기여할 것이다</a:t>
            </a:r>
            <a:r>
              <a:rPr lang="en-US" altLang="ko-KR" sz="1600" b="0" i="0" dirty="0">
                <a:effectLst/>
                <a:latin typeface="Söhne"/>
              </a:rPr>
              <a:t>.  </a:t>
            </a:r>
            <a:r>
              <a:rPr lang="ko-KR" altLang="en-US" sz="1600" b="0" i="0" dirty="0">
                <a:effectLst/>
                <a:latin typeface="Söhne"/>
              </a:rPr>
              <a:t>또한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실시간으로 화재를 감지하고 이를 다른 </a:t>
            </a:r>
            <a:r>
              <a:rPr lang="en-US" altLang="ko-KR" sz="1600" dirty="0">
                <a:latin typeface="Söhne"/>
              </a:rPr>
              <a:t>IOT </a:t>
            </a:r>
            <a:r>
              <a:rPr lang="ko-KR" altLang="en-US" sz="1600" dirty="0">
                <a:latin typeface="Söhne"/>
              </a:rPr>
              <a:t>기기로 메시지를 전송하거나</a:t>
            </a:r>
            <a:r>
              <a:rPr lang="en-US" altLang="ko-KR" sz="1600" dirty="0">
                <a:latin typeface="Söhne"/>
              </a:rPr>
              <a:t>, </a:t>
            </a:r>
            <a:r>
              <a:rPr lang="en-US" altLang="ko-KR" sz="1600" b="0" i="0" dirty="0">
                <a:effectLst/>
                <a:latin typeface="Söhne"/>
              </a:rPr>
              <a:t>IoT </a:t>
            </a:r>
            <a:r>
              <a:rPr lang="ko-KR" altLang="en-US" sz="1600" b="0" i="0" dirty="0">
                <a:effectLst/>
                <a:latin typeface="Söhne"/>
              </a:rPr>
              <a:t>화재 경보기에서 수집된 데이터를 활용하여 미래의 화재 가능성을 예측하고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이를 토대로 예방 조치를 취할 수 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</a:p>
          <a:p>
            <a:pPr algn="just"/>
            <a:endParaRPr lang="en-US" altLang="ko-KR" sz="1600" b="0" i="0" dirty="0">
              <a:effectLst/>
              <a:latin typeface="Söhne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현재 </a:t>
            </a:r>
            <a:r>
              <a:rPr lang="ko-KR" altLang="en-US" sz="1600" b="0" i="0" dirty="0">
                <a:effectLst/>
                <a:latin typeface="Apple SD Gothic Neo"/>
              </a:rPr>
              <a:t>반응형 화재 탐지기로 화재 진압 </a:t>
            </a:r>
            <a:r>
              <a:rPr lang="ko-KR" altLang="en-US" sz="1600" b="0" i="0" dirty="0" err="1">
                <a:effectLst/>
                <a:latin typeface="Apple SD Gothic Neo"/>
              </a:rPr>
              <a:t>골든타임</a:t>
            </a:r>
            <a:r>
              <a:rPr lang="ko-KR" altLang="en-US" sz="1600" b="0" i="0" dirty="0">
                <a:effectLst/>
                <a:latin typeface="Apple SD Gothic Neo"/>
              </a:rPr>
              <a:t> 사수하려는 노력이  전국 곳곳에서 이루어지고 있다</a:t>
            </a:r>
            <a:r>
              <a:rPr lang="en-US" altLang="ko-KR" sz="1600" b="0" i="0" dirty="0">
                <a:effectLst/>
                <a:latin typeface="Apple SD Gothic Neo"/>
              </a:rPr>
              <a:t>. </a:t>
            </a:r>
            <a:r>
              <a:rPr lang="ko-KR" altLang="en-US" sz="1600" b="0" i="0" dirty="0" err="1">
                <a:effectLst/>
                <a:latin typeface="Apple SD Gothic Neo"/>
              </a:rPr>
              <a:t>머신러닝</a:t>
            </a:r>
            <a:r>
              <a:rPr lang="ko-KR" altLang="en-US" sz="1600" b="0" i="0" dirty="0">
                <a:effectLst/>
                <a:latin typeface="Apple SD Gothic Neo"/>
              </a:rPr>
              <a:t> 기반으로 가스 측정이나 센서 데이터 인식을 통해 화재의 초기 진압을 도우려고 하고 있다</a:t>
            </a:r>
            <a:r>
              <a:rPr lang="en-US" altLang="ko-KR" sz="1600" b="0" i="0" dirty="0">
                <a:effectLst/>
                <a:latin typeface="Apple SD Gothic Neo"/>
              </a:rPr>
              <a:t>.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ko-KR" altLang="en-US" sz="1600" b="0" i="0" dirty="0">
              <a:effectLst/>
              <a:latin typeface="Apple SD Gothic Neo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effectLst/>
                <a:latin typeface="Söhne"/>
              </a:rPr>
              <a:t>머신러닝</a:t>
            </a:r>
            <a:r>
              <a:rPr lang="ko-KR" altLang="en-US" sz="1600" b="0" i="0" dirty="0">
                <a:effectLst/>
                <a:latin typeface="Söhne"/>
              </a:rPr>
              <a:t> 알고리즘이 통합된 </a:t>
            </a:r>
            <a:r>
              <a:rPr lang="en-US" altLang="ko-KR" sz="1600" b="0" i="0" dirty="0">
                <a:effectLst/>
                <a:latin typeface="Söhne"/>
              </a:rPr>
              <a:t>IoT </a:t>
            </a:r>
            <a:r>
              <a:rPr lang="ko-KR" altLang="en-US" sz="1600" b="0" i="0" dirty="0">
                <a:effectLst/>
                <a:latin typeface="Söhne"/>
              </a:rPr>
              <a:t>화재 경보기는 자동화된 화재 감지 및 경보 시스템을 제공할 수 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실시간으로 데이터를 분석하고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화재 발생 여부를 빠르게 판단하여 즉각적으로 경보를 활성화할 수 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</a:p>
          <a:p>
            <a:pPr algn="just"/>
            <a:endParaRPr lang="en-US" altLang="ko-KR" sz="1600" b="0" i="0" dirty="0">
              <a:effectLst/>
              <a:latin typeface="Söhne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이를 통해 불필요한 화재 경보를 줄이고 안전성을 향상시킬 수 있을 것으로 생각하였다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C01A7-F539-420E-AE1C-D10E9CDA7FD6}"/>
              </a:ext>
            </a:extLst>
          </p:cNvPr>
          <p:cNvSpPr txBox="1"/>
          <p:nvPr/>
        </p:nvSpPr>
        <p:spPr>
          <a:xfrm>
            <a:off x="1462708" y="104253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도출된 시사점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3BFBEA-3F33-4927-89ED-DAD2297C8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39" y="1612479"/>
            <a:ext cx="5343210" cy="10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0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C6B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1608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400145" y="130132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문제제기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75F54-C66A-4E89-A62A-7628C7CAE86E}"/>
              </a:ext>
            </a:extLst>
          </p:cNvPr>
          <p:cNvSpPr txBox="1"/>
          <p:nvPr/>
        </p:nvSpPr>
        <p:spPr>
          <a:xfrm>
            <a:off x="1518561" y="1936636"/>
            <a:ext cx="10129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/>
              <a:t>최근 집에서 요리를 하다가 한참 뒤에 경비실에서 전화가 온 적이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화재감지가 되어서 그런데 집에 불이 났냐는 내용이었다</a:t>
            </a:r>
            <a:r>
              <a:rPr lang="en-US" altLang="ko-KR" sz="1600" dirty="0"/>
              <a:t>.  </a:t>
            </a:r>
            <a:r>
              <a:rPr lang="ko-KR" altLang="en-US" sz="1600" dirty="0"/>
              <a:t>온도 차이 때문에 화재경보기가 오작동 한 것이었다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대응이 너무 느릴 뿐더러</a:t>
            </a:r>
            <a:r>
              <a:rPr lang="en-US" altLang="ko-KR" sz="1600" dirty="0"/>
              <a:t>, </a:t>
            </a:r>
            <a:r>
              <a:rPr lang="ko-KR" altLang="en-US" sz="1600" dirty="0"/>
              <a:t>집 안에서는 화재경보기가 울리지 않아서</a:t>
            </a:r>
            <a:r>
              <a:rPr lang="en-US" altLang="ko-KR" sz="1600" dirty="0"/>
              <a:t>, </a:t>
            </a:r>
            <a:r>
              <a:rPr lang="ko-KR" altLang="en-US" sz="1600" dirty="0"/>
              <a:t>본인도 화재 감지가 되었는지 모르는 게 문제라고 생각하였다</a:t>
            </a:r>
            <a:r>
              <a:rPr lang="en-US" altLang="ko-KR" sz="1600" dirty="0"/>
              <a:t>. </a:t>
            </a:r>
          </a:p>
          <a:p>
            <a:pPr algn="just"/>
            <a:endParaRPr lang="en-US" altLang="ko-KR" sz="16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/>
              <a:t>기존 시스템의 한계로 인해 초당 극히 짧은 시간동안 발생하는 화재 사건에 대한 신속한 대응이 어렵다는 문제를 파악하였다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기존 시스템의 한계를 극복하기 위해 </a:t>
            </a:r>
            <a:r>
              <a:rPr lang="en-US" altLang="ko-KR" sz="1600" dirty="0"/>
              <a:t>IOT </a:t>
            </a:r>
            <a:r>
              <a:rPr lang="ko-KR" altLang="en-US" sz="1600" dirty="0"/>
              <a:t>데이터를 활용하는 새로운 접근법이 필요하다고 생각하였다</a:t>
            </a:r>
            <a:r>
              <a:rPr lang="en-US" altLang="ko-KR" sz="1600" dirty="0"/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effectLst/>
                <a:latin typeface="Söhne"/>
              </a:rPr>
              <a:t>머신러닝</a:t>
            </a:r>
            <a:r>
              <a:rPr lang="ko-KR" altLang="en-US" sz="1600" b="0" i="0" dirty="0">
                <a:effectLst/>
                <a:latin typeface="Söhne"/>
              </a:rPr>
              <a:t> 알고리즘과 </a:t>
            </a:r>
            <a:r>
              <a:rPr lang="en-US" altLang="ko-KR" sz="1600" b="0" i="0" dirty="0">
                <a:effectLst/>
                <a:latin typeface="Söhne"/>
              </a:rPr>
              <a:t>IOT </a:t>
            </a:r>
            <a:r>
              <a:rPr lang="ko-KR" altLang="en-US" sz="1600" b="0" i="0" dirty="0">
                <a:effectLst/>
                <a:latin typeface="Söhne"/>
              </a:rPr>
              <a:t>데이터의 융합</a:t>
            </a:r>
            <a:r>
              <a:rPr lang="ko-KR" altLang="en-US" sz="1600" dirty="0">
                <a:latin typeface="Söhne"/>
              </a:rPr>
              <a:t>한 새로운 </a:t>
            </a:r>
            <a:r>
              <a:rPr lang="en-US" altLang="ko-KR" sz="1600" dirty="0">
                <a:latin typeface="Söhne"/>
              </a:rPr>
              <a:t>IOT </a:t>
            </a:r>
            <a:r>
              <a:rPr lang="ko-KR" altLang="en-US" sz="1600" dirty="0">
                <a:latin typeface="Söhne"/>
              </a:rPr>
              <a:t>화재감지기는</a:t>
            </a:r>
            <a:r>
              <a:rPr lang="ko-KR" altLang="en-US" sz="1600" b="0" i="0" dirty="0">
                <a:effectLst/>
                <a:latin typeface="Söhne"/>
              </a:rPr>
              <a:t> 기존 시스템의 한계를 극복하고 더 나은 성능을 제공할 수 있을 것이라고 추측하였다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E07B5-269F-4359-B4E4-9E129806CD3A}"/>
              </a:ext>
            </a:extLst>
          </p:cNvPr>
          <p:cNvSpPr txBox="1"/>
          <p:nvPr/>
        </p:nvSpPr>
        <p:spPr>
          <a:xfrm>
            <a:off x="1592452" y="5637986"/>
            <a:ext cx="10055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IOT </a:t>
            </a:r>
            <a:r>
              <a:rPr lang="ko-KR" altLang="en-US" sz="1600" b="0" i="0" dirty="0">
                <a:effectLst/>
                <a:latin typeface="Söhne"/>
              </a:rPr>
              <a:t>데이터를 활용하여 </a:t>
            </a:r>
            <a:r>
              <a:rPr lang="en-US" altLang="ko-KR" sz="1600" b="0" i="0" dirty="0">
                <a:effectLst/>
                <a:latin typeface="Söhne"/>
              </a:rPr>
              <a:t>KNN </a:t>
            </a:r>
            <a:r>
              <a:rPr lang="ko-KR" altLang="en-US" sz="1600" b="0" i="0" dirty="0">
                <a:effectLst/>
                <a:latin typeface="Söhne"/>
              </a:rPr>
              <a:t>및 </a:t>
            </a:r>
            <a:r>
              <a:rPr lang="en-US" altLang="ko-KR" sz="1600" b="0" i="0" dirty="0">
                <a:effectLst/>
                <a:latin typeface="Söhne"/>
              </a:rPr>
              <a:t>SVM </a:t>
            </a:r>
            <a:r>
              <a:rPr lang="ko-KR" altLang="en-US" sz="1600" b="0" i="0" dirty="0">
                <a:effectLst/>
                <a:latin typeface="Söhne"/>
              </a:rPr>
              <a:t>분류 모델을 구축하고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이 모델을 사용하여 화재 여부를 예측하는 시스템 구성 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DAC04-C98B-452D-A275-E5BA2E70180A}"/>
              </a:ext>
            </a:extLst>
          </p:cNvPr>
          <p:cNvSpPr txBox="1"/>
          <p:nvPr/>
        </p:nvSpPr>
        <p:spPr>
          <a:xfrm>
            <a:off x="1518562" y="500267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연구문제</a:t>
            </a:r>
          </a:p>
        </p:txBody>
      </p:sp>
    </p:spTree>
    <p:extLst>
      <p:ext uri="{BB962C8B-B14F-4D97-AF65-F5344CB8AC3E}">
        <p14:creationId xmlns:p14="http://schemas.microsoft.com/office/powerpoint/2010/main" val="1422140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참고문헌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281527" y="1618951"/>
            <a:ext cx="8932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  <a:hlinkClick r:id="rId2"/>
              </a:rPr>
              <a:t>https://www.kaggle.com/datasets/deepcontractor/smoke-detection-dataset</a:t>
            </a:r>
            <a:r>
              <a:rPr lang="en-US" altLang="ko-KR" sz="1600" dirty="0">
                <a:latin typeface="proxima-nova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oxima-nova"/>
                <a:hlinkClick r:id="rId3"/>
              </a:rPr>
              <a:t>https://www.hackster.io/stefanblattmann/real-time-smoke-detection-with-ai-based-sensor-fusion-1086e6</a:t>
            </a:r>
            <a:endParaRPr lang="en-US" altLang="ko-KR" sz="1600" dirty="0">
              <a:latin typeface="proxima-nov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670D97-6CDF-45D5-8F60-1477F0DCE0E0}"/>
              </a:ext>
            </a:extLst>
          </p:cNvPr>
          <p:cNvSpPr txBox="1"/>
          <p:nvPr/>
        </p:nvSpPr>
        <p:spPr>
          <a:xfrm>
            <a:off x="1268495" y="1149229"/>
            <a:ext cx="447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데이터를 가져온 사이트 및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변수 소개 링크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1082E-E6B4-4149-8C2D-533E11D62770}"/>
              </a:ext>
            </a:extLst>
          </p:cNvPr>
          <p:cNvSpPr txBox="1"/>
          <p:nvPr/>
        </p:nvSpPr>
        <p:spPr>
          <a:xfrm>
            <a:off x="10626402" y="642038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감사합니다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583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F5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3217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소개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371655" y="113685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수집 방법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75F54-C66A-4E89-A62A-7628C7CAE86E}"/>
              </a:ext>
            </a:extLst>
          </p:cNvPr>
          <p:cNvSpPr txBox="1"/>
          <p:nvPr/>
        </p:nvSpPr>
        <p:spPr>
          <a:xfrm>
            <a:off x="1555079" y="1614865"/>
            <a:ext cx="9973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/>
              <a:t>Kaggle</a:t>
            </a:r>
            <a:r>
              <a:rPr lang="ko-KR" altLang="en-US" sz="1600" dirty="0"/>
              <a:t> 이라는 사이트에서 </a:t>
            </a:r>
            <a:r>
              <a:rPr lang="en-US" altLang="ko-KR" sz="1600" dirty="0"/>
              <a:t>Smoke Detection Dataset </a:t>
            </a:r>
            <a:r>
              <a:rPr lang="ko-KR" altLang="en-US" sz="1600" dirty="0"/>
              <a:t>이라는 </a:t>
            </a:r>
            <a:r>
              <a:rPr lang="ko-KR" altLang="en-US" sz="1600" dirty="0" err="1">
                <a:latin typeface="Apple SD Gothic Neo"/>
              </a:rPr>
              <a:t>오픈된</a:t>
            </a:r>
            <a:r>
              <a:rPr lang="ko-KR" altLang="en-US" sz="1600" dirty="0">
                <a:latin typeface="Apple SD Gothic Neo"/>
              </a:rPr>
              <a:t> 공용 데이터셋이 있어서 이를  사용하였다</a:t>
            </a:r>
            <a:r>
              <a:rPr lang="en-US" altLang="ko-KR" sz="1600" dirty="0">
                <a:latin typeface="Apple SD Gothic Neo"/>
              </a:rPr>
              <a:t>. 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43AAA8-3DA1-4B52-8119-83F6728EAC6A}"/>
              </a:ext>
            </a:extLst>
          </p:cNvPr>
          <p:cNvSpPr txBox="1"/>
          <p:nvPr/>
        </p:nvSpPr>
        <p:spPr>
          <a:xfrm>
            <a:off x="1555079" y="4520162"/>
            <a:ext cx="997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smoke_detection_iot</a:t>
            </a:r>
            <a:r>
              <a:rPr lang="en-US" altLang="ko-KR" sz="1600" dirty="0"/>
              <a:t> </a:t>
            </a:r>
            <a:r>
              <a:rPr lang="ko-KR" altLang="en-US" sz="1600" dirty="0"/>
              <a:t>라는 데이터셋은 </a:t>
            </a:r>
            <a:r>
              <a:rPr lang="en-US" altLang="ko-KR" sz="1600" dirty="0"/>
              <a:t>62630 </a:t>
            </a:r>
            <a:r>
              <a:rPr lang="ko-KR" altLang="en-US" sz="1600" dirty="0"/>
              <a:t>행과</a:t>
            </a:r>
            <a:r>
              <a:rPr lang="en-US" altLang="ko-KR" sz="1600" dirty="0"/>
              <a:t>, 16</a:t>
            </a:r>
            <a:r>
              <a:rPr lang="ko-KR" altLang="en-US" sz="1600" dirty="0"/>
              <a:t>개의 열로 구성되어 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Iot</a:t>
            </a:r>
            <a:r>
              <a:rPr lang="en-US" altLang="ko-KR" sz="1600" dirty="0"/>
              <a:t> </a:t>
            </a:r>
            <a:r>
              <a:rPr lang="ko-KR" altLang="en-US" sz="1600" dirty="0"/>
              <a:t>화재 감지기에서 실시간으로 수집한 습도</a:t>
            </a:r>
            <a:r>
              <a:rPr lang="en-US" altLang="ko-KR" sz="1600" dirty="0"/>
              <a:t>, </a:t>
            </a:r>
            <a:r>
              <a:rPr lang="ko-KR" altLang="en-US" sz="1600" dirty="0"/>
              <a:t>온도 등의 여러가지 데이터가 존재한다</a:t>
            </a:r>
            <a:r>
              <a:rPr lang="en-US" altLang="ko-KR" sz="1600" dirty="0"/>
              <a:t>. 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680C6-1C00-46FD-B50B-083B14A90D00}"/>
              </a:ext>
            </a:extLst>
          </p:cNvPr>
          <p:cNvSpPr txBox="1"/>
          <p:nvPr/>
        </p:nvSpPr>
        <p:spPr>
          <a:xfrm>
            <a:off x="1371655" y="413370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내용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7F9A2A-42A5-47DF-AAE3-FB0101EA7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40" y="2136495"/>
            <a:ext cx="8037851" cy="16398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543857-7C62-4315-817C-5B4FE9238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740" y="5259786"/>
            <a:ext cx="9973559" cy="13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F5D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3217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소개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524062" y="108170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변수 소개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2A1CE-05BF-452A-84CD-DDA197C6412A}"/>
              </a:ext>
            </a:extLst>
          </p:cNvPr>
          <p:cNvSpPr txBox="1"/>
          <p:nvPr/>
        </p:nvSpPr>
        <p:spPr>
          <a:xfrm>
            <a:off x="1799709" y="1559757"/>
            <a:ext cx="99649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 …1 : </a:t>
            </a:r>
            <a:r>
              <a:rPr lang="ko-KR" altLang="en-US" sz="1600" dirty="0">
                <a:latin typeface="proxima-nova"/>
              </a:rPr>
              <a:t>순서</a:t>
            </a:r>
            <a:r>
              <a:rPr lang="ko-KR" altLang="en-US" sz="1600" b="0" i="0" dirty="0">
                <a:effectLst/>
                <a:latin typeface="proxima-nova"/>
              </a:rPr>
              <a:t> 번호</a:t>
            </a:r>
            <a:r>
              <a:rPr lang="en-US" altLang="ko-KR" sz="1600" b="0" i="0" dirty="0">
                <a:effectLst/>
                <a:latin typeface="proxima-nova"/>
              </a:rPr>
              <a:t>,</a:t>
            </a:r>
            <a:r>
              <a:rPr lang="ko-KR" altLang="en-US" sz="1600" b="0" i="0" dirty="0">
                <a:effectLst/>
                <a:latin typeface="proxima-nova"/>
              </a:rPr>
              <a:t> </a:t>
            </a:r>
            <a:r>
              <a:rPr lang="en-US" altLang="ko-KR" sz="1600" b="0" i="0" dirty="0">
                <a:effectLst/>
                <a:latin typeface="proxima-nova"/>
              </a:rPr>
              <a:t>id </a:t>
            </a:r>
            <a:r>
              <a:rPr lang="ko-KR" altLang="en-US" sz="1600" b="0" i="0" dirty="0">
                <a:effectLst/>
                <a:latin typeface="proxima-nova"/>
              </a:rPr>
              <a:t>에 해당하는 내용 </a:t>
            </a:r>
            <a:endParaRPr lang="en-US" altLang="ko-KR" sz="1600" b="0" i="0" dirty="0">
              <a:effectLst/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 Fire Alarm : </a:t>
            </a:r>
            <a:r>
              <a:rPr lang="ko-KR" altLang="en-US" sz="1600" b="0" i="0" dirty="0">
                <a:effectLst/>
                <a:latin typeface="proxima-nova"/>
              </a:rPr>
              <a:t>화재 경보</a:t>
            </a:r>
            <a:r>
              <a:rPr lang="en-US" altLang="ko-KR" sz="1600" b="0" i="0" dirty="0">
                <a:effectLst/>
                <a:latin typeface="proxima-nova"/>
              </a:rPr>
              <a:t>, </a:t>
            </a:r>
            <a:r>
              <a:rPr lang="ko-KR" altLang="en-US" sz="1600" b="0" i="0" dirty="0">
                <a:effectLst/>
                <a:latin typeface="proxima-nova"/>
              </a:rPr>
              <a:t>화재 경보가 발생한 경우 </a:t>
            </a:r>
            <a:r>
              <a:rPr lang="en-US" altLang="ko-KR" sz="1600" b="0" i="0" dirty="0">
                <a:effectLst/>
                <a:latin typeface="proxima-nova"/>
              </a:rPr>
              <a:t>1</a:t>
            </a:r>
            <a:r>
              <a:rPr lang="ko-KR" altLang="en-US" sz="1600" b="0" i="0" dirty="0">
                <a:effectLst/>
                <a:latin typeface="proxima-nova"/>
              </a:rPr>
              <a:t>에 해당</a:t>
            </a:r>
            <a:r>
              <a:rPr lang="en-US" altLang="ko-KR" sz="1600" dirty="0">
                <a:latin typeface="proxima-nova"/>
              </a:rPr>
              <a:t>, </a:t>
            </a:r>
            <a:r>
              <a:rPr lang="ko-KR" altLang="en-US" sz="1600" dirty="0">
                <a:latin typeface="proxima-nova"/>
              </a:rPr>
              <a:t>화재 경보가 울리지 않았을 경우 </a:t>
            </a:r>
            <a:r>
              <a:rPr lang="en-US" altLang="ko-KR" sz="1600" dirty="0">
                <a:latin typeface="proxima-nova"/>
              </a:rPr>
              <a:t>0</a:t>
            </a:r>
            <a:r>
              <a:rPr lang="ko-KR" altLang="en-US" sz="1600" dirty="0">
                <a:latin typeface="proxima-nova"/>
              </a:rPr>
              <a:t>에 해당</a:t>
            </a:r>
            <a:r>
              <a:rPr lang="en-US" altLang="ko-KR" sz="1600" dirty="0">
                <a:latin typeface="proxima-nova"/>
              </a:rPr>
              <a:t>.</a:t>
            </a:r>
            <a:endParaRPr lang="en-US" altLang="ko-KR" sz="1600" b="0" i="0" dirty="0">
              <a:effectLst/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 Temperature[C] : </a:t>
            </a:r>
            <a:r>
              <a:rPr lang="ko-KR" altLang="en-US" sz="1600" b="0" i="0" dirty="0">
                <a:solidFill>
                  <a:srgbClr val="202124"/>
                </a:solidFill>
                <a:effectLst/>
                <a:latin typeface="Apple SD Gothic Neo"/>
              </a:rPr>
              <a:t>기온</a:t>
            </a:r>
            <a:endParaRPr lang="en-US" altLang="ko-KR" sz="1600" b="0" i="0" dirty="0">
              <a:effectLst/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  Humidity[%] : </a:t>
            </a:r>
            <a:r>
              <a:rPr lang="ko-KR" altLang="en-US" sz="1600" dirty="0">
                <a:latin typeface="proxima-nova"/>
              </a:rPr>
              <a:t>습도 </a:t>
            </a:r>
            <a:endParaRPr lang="en-US" altLang="ko-KR" sz="1600" b="0" i="0" dirty="0">
              <a:effectLst/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 TVOC[ppb] : Total Volatile Organic Compounds, </a:t>
            </a:r>
            <a:r>
              <a:rPr lang="ko-KR" altLang="en-US" sz="1600" b="0" i="0" dirty="0">
                <a:effectLst/>
                <a:latin typeface="proxima-nova"/>
              </a:rPr>
              <a:t>총 휘발성 유기 화합물 </a:t>
            </a:r>
            <a:endParaRPr lang="en-US" altLang="ko-KR" sz="1600" b="0" i="0" dirty="0">
              <a:effectLst/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 eCO2[ppm] : co2 equivalent concentration, </a:t>
            </a:r>
            <a:r>
              <a:rPr lang="ko-KR" altLang="en-US" sz="1600" b="0" i="0" dirty="0" err="1">
                <a:effectLst/>
                <a:latin typeface="proxima-nova"/>
              </a:rPr>
              <a:t>이산화탄소환산량</a:t>
            </a:r>
            <a:r>
              <a:rPr lang="ko-KR" altLang="en-US" sz="1600" b="0" i="0" dirty="0">
                <a:effectLst/>
                <a:latin typeface="proxima-nova"/>
              </a:rPr>
              <a:t> </a:t>
            </a:r>
            <a:endParaRPr lang="en-US" altLang="ko-KR" sz="1600" b="0" i="0" dirty="0">
              <a:effectLst/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 Raw H2 : raw molecular hydrogen, </a:t>
            </a:r>
            <a:r>
              <a:rPr lang="ko-KR" altLang="en-US" sz="1600" b="0" i="0" dirty="0">
                <a:effectLst/>
                <a:latin typeface="proxima-nova"/>
              </a:rPr>
              <a:t>수소 </a:t>
            </a:r>
            <a:endParaRPr lang="en-US" altLang="ko-KR" sz="1600" b="0" i="0" dirty="0">
              <a:effectLst/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 Raw Ethanol : </a:t>
            </a:r>
            <a:r>
              <a:rPr lang="ko-KR" altLang="en-US" sz="1600" dirty="0">
                <a:latin typeface="proxima-nova"/>
              </a:rPr>
              <a:t>에탄올 </a:t>
            </a:r>
            <a:endParaRPr lang="en-US" altLang="ko-KR" sz="1600" b="0" i="0" dirty="0">
              <a:effectLst/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 Pressure[</a:t>
            </a:r>
            <a:r>
              <a:rPr lang="en-US" altLang="ko-KR" sz="1600" b="0" i="0" dirty="0" err="1">
                <a:effectLst/>
                <a:latin typeface="proxima-nova"/>
              </a:rPr>
              <a:t>hPa</a:t>
            </a:r>
            <a:r>
              <a:rPr lang="en-US" altLang="ko-KR" sz="1600" b="0" i="0" dirty="0">
                <a:effectLst/>
                <a:latin typeface="proxima-nova"/>
              </a:rPr>
              <a:t>] : </a:t>
            </a:r>
            <a:r>
              <a:rPr lang="ko-KR" altLang="en-US" sz="1600" b="0" i="0" dirty="0">
                <a:effectLst/>
                <a:latin typeface="proxima-nova"/>
              </a:rPr>
              <a:t>공기의 압력 </a:t>
            </a:r>
            <a:endParaRPr lang="en-US" altLang="ko-KR" sz="1600" b="0" i="0" dirty="0">
              <a:effectLst/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 PM1.0 : </a:t>
            </a:r>
            <a:r>
              <a:rPr lang="ko-KR" altLang="en-US" sz="1600" dirty="0"/>
              <a:t>입자상 물질 크기 </a:t>
            </a:r>
            <a:r>
              <a:rPr lang="en-US" altLang="ko-KR" sz="1600" dirty="0"/>
              <a:t>&lt; 1.0 µm(PM1.0)</a:t>
            </a:r>
            <a:endParaRPr lang="en-US" altLang="ko-KR" sz="1600" dirty="0"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 PM2.5 : </a:t>
            </a:r>
            <a:r>
              <a:rPr lang="ko-KR" altLang="en-US" sz="1600" b="0" i="0" dirty="0">
                <a:effectLst/>
                <a:latin typeface="proxima-nova"/>
              </a:rPr>
              <a:t>입자상 물질 크기 </a:t>
            </a:r>
            <a:r>
              <a:rPr lang="en-US" altLang="ko-KR" sz="1600" dirty="0"/>
              <a:t>1.0μm &lt; 2.5μm(PM2.5)</a:t>
            </a:r>
            <a:endParaRPr lang="en-US" altLang="ko-KR" sz="1600" dirty="0"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 CNT : </a:t>
            </a:r>
            <a:r>
              <a:rPr lang="ko-KR" altLang="en-US" sz="1600" b="0" i="0" dirty="0">
                <a:effectLst/>
                <a:latin typeface="proxima-nova"/>
              </a:rPr>
              <a:t>샘플 카운터 </a:t>
            </a:r>
            <a:r>
              <a:rPr lang="en-US" altLang="ko-KR" sz="1600" b="0" i="0" dirty="0">
                <a:effectLst/>
                <a:latin typeface="proxima-nova"/>
              </a:rPr>
              <a:t>(</a:t>
            </a:r>
            <a:r>
              <a:rPr lang="ko-KR" altLang="en-US" sz="1600" b="0" i="0" dirty="0">
                <a:effectLst/>
                <a:latin typeface="proxima-nova"/>
              </a:rPr>
              <a:t>순서</a:t>
            </a:r>
            <a:r>
              <a:rPr lang="ko-KR" altLang="en-US" sz="1600" dirty="0">
                <a:latin typeface="proxima-nova"/>
              </a:rPr>
              <a:t> 번호와 똑같은 내용</a:t>
            </a:r>
            <a:r>
              <a:rPr lang="en-US" altLang="ko-KR" sz="1600" dirty="0">
                <a:latin typeface="proxima-nova"/>
              </a:rPr>
              <a:t>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 UTC : </a:t>
            </a:r>
            <a:r>
              <a:rPr lang="ko-KR" altLang="en-US" sz="1600" b="0" i="0" dirty="0">
                <a:effectLst/>
                <a:latin typeface="proxima-nova"/>
              </a:rPr>
              <a:t>타임스탬프 </a:t>
            </a:r>
            <a:r>
              <a:rPr lang="en-US" altLang="ko-KR" sz="1600" b="0" i="0" dirty="0">
                <a:effectLst/>
                <a:latin typeface="proxima-nova"/>
              </a:rPr>
              <a:t>UTC</a:t>
            </a:r>
            <a:r>
              <a:rPr lang="ko-KR" altLang="en-US" sz="1600" b="0" i="0" dirty="0">
                <a:effectLst/>
                <a:latin typeface="proxima-nova"/>
              </a:rPr>
              <a:t>초 </a:t>
            </a:r>
            <a:endParaRPr lang="en-US" altLang="ko-KR" sz="1600" dirty="0"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 NC0.5 : </a:t>
            </a:r>
            <a:r>
              <a:rPr lang="ko-KR" altLang="en-US" sz="1600" dirty="0"/>
              <a:t>입자상 물질의 농도 </a:t>
            </a:r>
            <a:r>
              <a:rPr lang="en-US" altLang="ko-KR" sz="1600" dirty="0"/>
              <a:t>&lt; 0.5 µm(NC0.5)</a:t>
            </a:r>
            <a:endParaRPr lang="en-US" altLang="ko-KR" sz="1600" dirty="0"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 NC1.0 : </a:t>
            </a:r>
            <a:r>
              <a:rPr lang="ko-KR" altLang="en-US" sz="1600" dirty="0"/>
              <a:t>입자상 물질의 농도 </a:t>
            </a:r>
            <a:r>
              <a:rPr lang="en-US" altLang="ko-KR" sz="1600" dirty="0"/>
              <a:t>0.5μm &lt; 1.0μm(NC1.0)</a:t>
            </a:r>
            <a:endParaRPr lang="en-US" altLang="ko-KR" sz="1600" dirty="0">
              <a:latin typeface="proxima-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 NC2.5 : </a:t>
            </a:r>
            <a:r>
              <a:rPr lang="ko-KR" altLang="en-US" sz="1600" dirty="0"/>
              <a:t>입자상 물질의 농도 </a:t>
            </a:r>
            <a:r>
              <a:rPr lang="en-US" altLang="ko-KR" sz="1600" dirty="0"/>
              <a:t>1.0μm &lt; 2.5μm(NC2.5)</a:t>
            </a:r>
            <a:endParaRPr lang="en-US" altLang="ko-KR" sz="1600" b="0" i="0" dirty="0">
              <a:effectLst/>
              <a:latin typeface="proxima-nova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7123983-A276-46B6-BC37-CF31255A9076}"/>
              </a:ext>
            </a:extLst>
          </p:cNvPr>
          <p:cNvSpPr/>
          <p:nvPr/>
        </p:nvSpPr>
        <p:spPr>
          <a:xfrm>
            <a:off x="2017336" y="5840780"/>
            <a:ext cx="735291" cy="3299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967C9-7A1F-4F9F-94FF-A0CA76E76A7A}"/>
              </a:ext>
            </a:extLst>
          </p:cNvPr>
          <p:cNvSpPr txBox="1"/>
          <p:nvPr/>
        </p:nvSpPr>
        <p:spPr>
          <a:xfrm>
            <a:off x="2877268" y="5764835"/>
            <a:ext cx="8522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/>
              <a:t>..1 </a:t>
            </a:r>
            <a:r>
              <a:rPr lang="ko-KR" altLang="en-US" sz="1600" dirty="0"/>
              <a:t>이라는 변수명을 </a:t>
            </a:r>
            <a:r>
              <a:rPr lang="en-US" altLang="ko-KR" sz="1600" dirty="0"/>
              <a:t>id</a:t>
            </a:r>
            <a:r>
              <a:rPr lang="ko-KR" altLang="en-US" sz="1600" dirty="0"/>
              <a:t>로 바꿔주어야 할 것으로 판단된다</a:t>
            </a:r>
            <a:r>
              <a:rPr lang="en-US" altLang="ko-KR" sz="1600" dirty="0"/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/>
              <a:t>CNT </a:t>
            </a:r>
            <a:r>
              <a:rPr lang="ko-KR" altLang="en-US" sz="1600" dirty="0"/>
              <a:t>는 샘플 카운터로 </a:t>
            </a:r>
            <a:r>
              <a:rPr lang="en-US" altLang="ko-KR" sz="1600" dirty="0"/>
              <a:t>..1 </a:t>
            </a:r>
            <a:r>
              <a:rPr lang="ko-KR" altLang="en-US" sz="1600" dirty="0"/>
              <a:t>과 동일한 내용이기 때문에 제외 해주어야 할 변수로 판단된다</a:t>
            </a:r>
            <a:r>
              <a:rPr lang="en-US" altLang="ko-KR" sz="1600" dirty="0"/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/>
              <a:t>Fire Alarm</a:t>
            </a:r>
            <a:r>
              <a:rPr lang="ko-KR" altLang="en-US" sz="1600" dirty="0"/>
              <a:t>이라는 화재 경보 울림 여부 변수를 종속변수로 쓰고</a:t>
            </a:r>
            <a:r>
              <a:rPr lang="en-US" altLang="ko-KR" sz="1600" dirty="0"/>
              <a:t>, Fire Alarm,</a:t>
            </a:r>
            <a:r>
              <a:rPr lang="ko-KR" altLang="en-US" sz="1600" dirty="0"/>
              <a:t> </a:t>
            </a:r>
            <a:r>
              <a:rPr lang="en-US" altLang="ko-KR" sz="1600" dirty="0"/>
              <a:t>..1, CNT </a:t>
            </a:r>
            <a:r>
              <a:rPr lang="ko-KR" altLang="en-US" sz="1600" dirty="0"/>
              <a:t>이 </a:t>
            </a:r>
            <a:r>
              <a:rPr lang="en-US" altLang="ko-KR" sz="1600" dirty="0"/>
              <a:t>3</a:t>
            </a:r>
            <a:r>
              <a:rPr lang="ko-KR" altLang="en-US" sz="1600" dirty="0"/>
              <a:t>개의 변수를 제외하고 나머지 변수들을 독립변수로 쓸 예정이다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776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6166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 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3F712B-E443-4100-837D-695EDE24B5F1}"/>
              </a:ext>
            </a:extLst>
          </p:cNvPr>
          <p:cNvSpPr txBox="1"/>
          <p:nvPr/>
        </p:nvSpPr>
        <p:spPr>
          <a:xfrm>
            <a:off x="1420641" y="2258825"/>
            <a:ext cx="90417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/>
              <a:t>화재여부를 예측하는 시스템을 구축하기 위해 </a:t>
            </a:r>
            <a:r>
              <a:rPr lang="en-US" altLang="ko-KR" sz="1600" dirty="0"/>
              <a:t>KNN </a:t>
            </a:r>
            <a:r>
              <a:rPr lang="ko-KR" altLang="en-US" sz="1600" dirty="0"/>
              <a:t>과 </a:t>
            </a:r>
            <a:r>
              <a:rPr lang="en-US" altLang="ko-KR" sz="1600" dirty="0"/>
              <a:t>SVM </a:t>
            </a:r>
            <a:r>
              <a:rPr lang="ko-KR" altLang="en-US" sz="1600" dirty="0"/>
              <a:t>모델을 사용할 것이다</a:t>
            </a:r>
            <a:r>
              <a:rPr lang="en-US" altLang="ko-KR" sz="1600" dirty="0"/>
              <a:t>.</a:t>
            </a:r>
          </a:p>
          <a:p>
            <a:pPr marL="171450" marR="0" lvl="0" indent="-1714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/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인접한 </a:t>
            </a:r>
            <a:r>
              <a: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 기존 사례와의 유사성을 기준으로 새로운 사례를 분류하는 분석방법이다</a:t>
            </a:r>
            <a:r>
              <a: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즉</a:t>
            </a:r>
            <a:r>
              <a: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b="0" i="0" dirty="0">
                <a:effectLst/>
                <a:latin typeface="Söhne"/>
              </a:rPr>
              <a:t>KNN</a:t>
            </a:r>
            <a:r>
              <a:rPr lang="ko-KR" altLang="en-US" sz="1600" b="0" i="0" dirty="0">
                <a:effectLst/>
                <a:latin typeface="Söhne"/>
              </a:rPr>
              <a:t>은 주변 이웃들의 정보를 기반으로 예측을 수행한다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화재 감지 시스템에서는 화재 발생 시 주변의 다양한 환경 변수가 변화하므로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이러한 지역적인 특성을 고려하는 데 유용할 것이다</a:t>
            </a:r>
            <a:r>
              <a:rPr lang="en-US" altLang="ko-KR" sz="1600" b="0" i="0" dirty="0">
                <a:effectLst/>
                <a:latin typeface="Söhne"/>
              </a:rPr>
              <a:t>. KNN</a:t>
            </a:r>
            <a:r>
              <a:rPr lang="ko-KR" altLang="en-US" sz="1600" b="0" i="0" dirty="0">
                <a:effectLst/>
                <a:latin typeface="Söhne"/>
              </a:rPr>
              <a:t>은 다양한 환경 변수 간의 관계를 고려하기에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화재 감지 시스템에서 기온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습도</a:t>
            </a:r>
            <a:r>
              <a:rPr lang="en-US" altLang="ko-KR" sz="1600" b="0" i="0" dirty="0">
                <a:effectLst/>
                <a:latin typeface="Söhne"/>
              </a:rPr>
              <a:t>, TVOC </a:t>
            </a:r>
            <a:r>
              <a:rPr lang="ko-KR" altLang="en-US" sz="1600" b="0" i="0" dirty="0">
                <a:effectLst/>
                <a:latin typeface="Söhne"/>
              </a:rPr>
              <a:t>등 다양한 변수 간의 복잡한 관계를 살펴볼 수 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</a:p>
          <a:p>
            <a:pPr marL="171450" marR="0" lvl="0" indent="-1714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>
              <a:solidFill>
                <a:srgbClr val="374151"/>
              </a:solidFill>
              <a:latin typeface="Söhne"/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latin typeface="Söhne"/>
              </a:rPr>
              <a:t>SVM</a:t>
            </a:r>
            <a:r>
              <a:rPr lang="ko-KR" altLang="en-US" sz="1600" dirty="0">
                <a:latin typeface="Söhne"/>
              </a:rPr>
              <a:t>은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경계선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경계영역을 기준으로 사례를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선형으로 구분하는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머신러닝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지도학습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기법이다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화재 여부를 예측하기 위해서는 다양한 환경 변수들 간의 관계를 고려한 결정 경계가 필요하다</a:t>
            </a:r>
            <a:r>
              <a:rPr lang="en-US" altLang="ko-KR" sz="1600" b="0" i="0" dirty="0">
                <a:effectLst/>
                <a:latin typeface="Söhne"/>
              </a:rPr>
              <a:t>. SVM</a:t>
            </a:r>
            <a:r>
              <a:rPr lang="ko-KR" altLang="en-US" sz="1600" b="0" i="0" dirty="0">
                <a:effectLst/>
                <a:latin typeface="Söhne"/>
              </a:rPr>
              <a:t>은 이러한 결정 경계를 특히 환경 변수 간의 복잡한 비선형 관계를 고려하여 찾을 수 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Söhne"/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ko-KR" altLang="en-US" sz="1600" b="0" i="0" dirty="0">
                <a:effectLst/>
                <a:latin typeface="Söhne"/>
              </a:rPr>
              <a:t>먼저 </a:t>
            </a:r>
            <a:r>
              <a:rPr lang="en-US" altLang="ko-KR" sz="1600" b="0" i="0" dirty="0">
                <a:effectLst/>
                <a:latin typeface="Söhne"/>
              </a:rPr>
              <a:t>KNN</a:t>
            </a:r>
            <a:r>
              <a:rPr lang="ko-KR" altLang="en-US" sz="1600" b="0" i="0" dirty="0">
                <a:effectLst/>
                <a:latin typeface="Söhne"/>
              </a:rPr>
              <a:t>을 진행한 후</a:t>
            </a:r>
            <a:r>
              <a:rPr lang="en-US" altLang="ko-KR" sz="1600" b="0" i="0" dirty="0">
                <a:effectLst/>
                <a:latin typeface="Söhne"/>
              </a:rPr>
              <a:t>, SVM</a:t>
            </a:r>
            <a:r>
              <a:rPr lang="ko-KR" altLang="en-US" sz="1600" b="0" i="0" dirty="0">
                <a:effectLst/>
                <a:latin typeface="Söhne"/>
              </a:rPr>
              <a:t>을 진행하도록 하겠다</a:t>
            </a:r>
            <a:r>
              <a:rPr lang="en-US" altLang="ko-KR" sz="1600" b="0" i="0" dirty="0">
                <a:effectLst/>
                <a:latin typeface="Söhne"/>
              </a:rPr>
              <a:t>.  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BEA289-2CA6-4AB2-B0CD-D81E941220DC}"/>
              </a:ext>
            </a:extLst>
          </p:cNvPr>
          <p:cNvSpPr txBox="1"/>
          <p:nvPr/>
        </p:nvSpPr>
        <p:spPr>
          <a:xfrm>
            <a:off x="1268495" y="1403548"/>
            <a:ext cx="288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KNN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SVM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분석방법 사용 </a:t>
            </a:r>
          </a:p>
        </p:txBody>
      </p: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268494" y="1017620"/>
            <a:ext cx="387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1 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데이터프레임 준비 및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3F712B-E443-4100-837D-695EDE24B5F1}"/>
              </a:ext>
            </a:extLst>
          </p:cNvPr>
          <p:cNvSpPr txBox="1"/>
          <p:nvPr/>
        </p:nvSpPr>
        <p:spPr>
          <a:xfrm>
            <a:off x="6249626" y="1589346"/>
            <a:ext cx="4771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smoke_detection_iot</a:t>
            </a:r>
            <a:r>
              <a:rPr lang="en-US" altLang="ko-KR" sz="1600" dirty="0"/>
              <a:t> </a:t>
            </a:r>
            <a:r>
              <a:rPr lang="ko-KR" altLang="en-US" sz="1600" dirty="0"/>
              <a:t>라는 데이터 프레임을 불러와 </a:t>
            </a:r>
            <a:r>
              <a:rPr lang="en-US" altLang="ko-KR" sz="1600" dirty="0" err="1"/>
              <a:t>smoke_iot</a:t>
            </a:r>
            <a:r>
              <a:rPr lang="en-US" altLang="ko-KR" sz="1600" dirty="0"/>
              <a:t> </a:t>
            </a:r>
            <a:r>
              <a:rPr lang="ko-KR" altLang="en-US" sz="1600" dirty="0"/>
              <a:t>에 저장하였다</a:t>
            </a:r>
            <a:r>
              <a:rPr lang="en-US" altLang="ko-KR" sz="1600" dirty="0"/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smoke_iot</a:t>
            </a:r>
            <a:r>
              <a:rPr lang="en-US" altLang="ko-KR" sz="1600" dirty="0"/>
              <a:t> </a:t>
            </a:r>
            <a:r>
              <a:rPr lang="ko-KR" altLang="en-US" sz="1600" dirty="0"/>
              <a:t>는 </a:t>
            </a:r>
            <a:r>
              <a:rPr lang="en-US" altLang="ko-KR" sz="1600" dirty="0"/>
              <a:t>62630 </a:t>
            </a:r>
            <a:r>
              <a:rPr lang="ko-KR" altLang="en-US" sz="1600" dirty="0"/>
              <a:t>행과</a:t>
            </a:r>
            <a:r>
              <a:rPr lang="en-US" altLang="ko-KR" sz="1600" dirty="0"/>
              <a:t>, 16</a:t>
            </a:r>
            <a:r>
              <a:rPr lang="ko-KR" altLang="en-US" sz="1600" dirty="0"/>
              <a:t>개의 열로 구성되어 있다</a:t>
            </a:r>
            <a:r>
              <a:rPr lang="en-US" altLang="ko-KR" sz="1600" dirty="0"/>
              <a:t>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5CA691-E566-47BB-8540-FCD8FEE8D0C3}"/>
              </a:ext>
            </a:extLst>
          </p:cNvPr>
          <p:cNvSpPr txBox="1"/>
          <p:nvPr/>
        </p:nvSpPr>
        <p:spPr>
          <a:xfrm>
            <a:off x="6249626" y="3698994"/>
            <a:ext cx="4771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/>
              <a:t>Fire Alarm </a:t>
            </a:r>
            <a:r>
              <a:rPr lang="ko-KR" altLang="en-US" sz="1600" dirty="0"/>
              <a:t>은 </a:t>
            </a:r>
            <a:r>
              <a:rPr lang="en-US" altLang="ko-KR" sz="1600" dirty="0"/>
              <a:t>0</a:t>
            </a:r>
            <a:r>
              <a:rPr lang="ko-KR" altLang="en-US" sz="1600" dirty="0"/>
              <a:t>이면 화재 경보가 울리지 않은 것이고</a:t>
            </a:r>
            <a:r>
              <a:rPr lang="en-US" altLang="ko-KR" sz="1600" dirty="0"/>
              <a:t>, 1</a:t>
            </a:r>
            <a:r>
              <a:rPr lang="ko-KR" altLang="en-US" sz="1600" dirty="0"/>
              <a:t>이면 화재 경보가 울린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해당 데이터 셋의 화재 경보가 울린 횟수를 파악하기 위해 </a:t>
            </a:r>
            <a:r>
              <a:rPr lang="en-US" altLang="ko-KR" sz="1600" dirty="0" err="1"/>
              <a:t>freq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사용하였다</a:t>
            </a:r>
            <a:r>
              <a:rPr lang="en-US" altLang="ko-KR" sz="1600" dirty="0"/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/>
              <a:t>str</a:t>
            </a:r>
            <a:r>
              <a:rPr lang="ko-KR" altLang="en-US" sz="1600" dirty="0"/>
              <a:t>과 </a:t>
            </a:r>
            <a:r>
              <a:rPr lang="en-US" altLang="ko-KR" sz="1600" dirty="0"/>
              <a:t>summary</a:t>
            </a:r>
            <a:r>
              <a:rPr lang="ko-KR" altLang="en-US" sz="1600" dirty="0"/>
              <a:t>를 사용하여 전체적인 데이터의 구성을 확인하였다</a:t>
            </a:r>
            <a:r>
              <a:rPr lang="en-US" altLang="ko-KR" sz="1600" dirty="0"/>
              <a:t>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4F8275-A23C-433D-9645-124C79B517E5}"/>
              </a:ext>
            </a:extLst>
          </p:cNvPr>
          <p:cNvSpPr txBox="1"/>
          <p:nvPr/>
        </p:nvSpPr>
        <p:spPr>
          <a:xfrm>
            <a:off x="6249626" y="5731902"/>
            <a:ext cx="477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/>
              <a:t>summary </a:t>
            </a:r>
            <a:r>
              <a:rPr lang="ko-KR" altLang="en-US" sz="1600" dirty="0"/>
              <a:t>로 확인 했을 때도 </a:t>
            </a:r>
            <a:r>
              <a:rPr lang="en-US" altLang="ko-KR" sz="1600" dirty="0" err="1"/>
              <a:t>na</a:t>
            </a:r>
            <a:r>
              <a:rPr lang="ko-KR" altLang="en-US" sz="1600" dirty="0"/>
              <a:t>가 없었고</a:t>
            </a:r>
            <a:r>
              <a:rPr lang="en-US" altLang="ko-KR" sz="1600" dirty="0"/>
              <a:t>, is.na</a:t>
            </a:r>
            <a:r>
              <a:rPr lang="ko-KR" altLang="en-US" sz="1600" dirty="0"/>
              <a:t>로  확인 했을 때도 </a:t>
            </a:r>
            <a:r>
              <a:rPr lang="ko-KR" altLang="en-US" sz="1600" dirty="0" err="1"/>
              <a:t>결측치가</a:t>
            </a:r>
            <a:r>
              <a:rPr lang="ko-KR" altLang="en-US" sz="1600" dirty="0"/>
              <a:t> 없음을 확인하였다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4DDC2A7-1BEB-4A7B-9224-67B486975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1159" y="3830739"/>
            <a:ext cx="2707802" cy="109055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D9BBE69-2F19-4E84-A9B3-C7E2EB90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15" y="3484185"/>
            <a:ext cx="1958487" cy="20574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8FFFE78-5089-4FE0-85FA-A6053B5B3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061" y="1622971"/>
            <a:ext cx="4632338" cy="171721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9B11DD2-ECE8-4CE9-86CA-44E98C341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061" y="5855725"/>
            <a:ext cx="4423771" cy="8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0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268495" y="1062190"/>
            <a:ext cx="387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1 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데이터프레임 준비 및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E63FEB-A7BC-4A18-AF6E-982A1C9B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075" y="3521521"/>
            <a:ext cx="8170893" cy="13847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12D18E-673B-4272-8A76-C8BF72EA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81" y="5315356"/>
            <a:ext cx="8096485" cy="13847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412384" y="1431522"/>
            <a:ext cx="93672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oxima-nova"/>
              </a:rPr>
              <a:t>Fire Alarm</a:t>
            </a:r>
            <a:r>
              <a:rPr lang="ko-KR" altLang="en-US" sz="1600" dirty="0">
                <a:latin typeface="proxima-nova"/>
              </a:rPr>
              <a:t>이라는 변수가 중간에 공백이 있어서 해당이름을 공백이 없게 </a:t>
            </a:r>
            <a:r>
              <a:rPr lang="en-US" altLang="ko-KR" sz="1600" dirty="0" err="1">
                <a:latin typeface="proxima-nova"/>
              </a:rPr>
              <a:t>FireAlarm</a:t>
            </a:r>
            <a:r>
              <a:rPr lang="ko-KR" altLang="en-US" sz="1600" dirty="0">
                <a:latin typeface="proxima-nova"/>
              </a:rPr>
              <a:t>으로 바꿔주었다</a:t>
            </a:r>
            <a:r>
              <a:rPr lang="en-US" altLang="ko-KR" sz="1600" dirty="0">
                <a:latin typeface="proxima-nova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oxima-nova"/>
              </a:rPr>
              <a:t>Id </a:t>
            </a:r>
            <a:r>
              <a:rPr lang="ko-KR" altLang="en-US" sz="1600" dirty="0">
                <a:latin typeface="proxima-nova"/>
              </a:rPr>
              <a:t>역할을 하는 행의 이름이 </a:t>
            </a:r>
            <a:r>
              <a:rPr lang="en-US" altLang="ko-KR" sz="1600" dirty="0">
                <a:latin typeface="proxima-nova"/>
              </a:rPr>
              <a:t>…1 </a:t>
            </a:r>
            <a:r>
              <a:rPr lang="ko-KR" altLang="en-US" sz="1600" dirty="0">
                <a:latin typeface="proxima-nova"/>
              </a:rPr>
              <a:t>로 설정되어 있어서 </a:t>
            </a:r>
            <a:r>
              <a:rPr lang="en-US" altLang="ko-KR" sz="1600" dirty="0">
                <a:latin typeface="proxima-nova"/>
              </a:rPr>
              <a:t>id</a:t>
            </a:r>
            <a:r>
              <a:rPr lang="ko-KR" altLang="en-US" sz="1600" dirty="0">
                <a:latin typeface="proxima-nova"/>
              </a:rPr>
              <a:t>라는 이름으로 바꿔주었다</a:t>
            </a:r>
            <a:r>
              <a:rPr lang="en-US" altLang="ko-KR" sz="1600" dirty="0">
                <a:latin typeface="proxima-nova"/>
              </a:rPr>
              <a:t>. </a:t>
            </a:r>
            <a:endParaRPr lang="en-US" altLang="ko-KR" sz="1600" b="0" i="0" dirty="0">
              <a:effectLst/>
              <a:latin typeface="proxima-nov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proxima-nova"/>
              </a:rPr>
              <a:t>CNT</a:t>
            </a:r>
            <a:r>
              <a:rPr lang="ko-KR" altLang="en-US" sz="1600" b="0" i="0" dirty="0">
                <a:effectLst/>
                <a:latin typeface="proxima-nova"/>
              </a:rPr>
              <a:t>라는 변수는</a:t>
            </a:r>
            <a:r>
              <a:rPr lang="en-US" altLang="ko-KR" sz="1600" b="0" i="0" dirty="0">
                <a:effectLst/>
                <a:latin typeface="proxima-nova"/>
              </a:rPr>
              <a:t> Sample counter </a:t>
            </a:r>
            <a:r>
              <a:rPr lang="ko-KR" altLang="en-US" sz="1600" b="0" i="0" dirty="0">
                <a:effectLst/>
                <a:latin typeface="proxima-nova"/>
              </a:rPr>
              <a:t>역할로</a:t>
            </a:r>
            <a:r>
              <a:rPr lang="en-US" altLang="ko-KR" sz="1600" b="0" i="0" dirty="0">
                <a:effectLst/>
                <a:latin typeface="proxima-nova"/>
              </a:rPr>
              <a:t>, id</a:t>
            </a:r>
            <a:r>
              <a:rPr lang="ko-KR" altLang="en-US" sz="1600" b="0" i="0" dirty="0">
                <a:effectLst/>
                <a:latin typeface="proxima-nova"/>
              </a:rPr>
              <a:t>와 같은 역할을 하기 때문에 해당 열 전체를 삭제하였다</a:t>
            </a:r>
            <a:r>
              <a:rPr lang="en-US" altLang="ko-KR" sz="1600" b="0" i="0" dirty="0">
                <a:effectLst/>
                <a:latin typeface="proxima-nova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oxima-nova"/>
              </a:rPr>
              <a:t>또한</a:t>
            </a:r>
            <a:r>
              <a:rPr lang="en-US" altLang="ko-KR" sz="1600" dirty="0">
                <a:latin typeface="proxima-nova"/>
              </a:rPr>
              <a:t>, </a:t>
            </a:r>
            <a:r>
              <a:rPr lang="ko-KR" altLang="en-US" sz="1600" dirty="0"/>
              <a:t> </a:t>
            </a:r>
            <a:r>
              <a:rPr lang="en-US" altLang="ko-KR" sz="1600" dirty="0" err="1"/>
              <a:t>FireAlarm</a:t>
            </a:r>
            <a:r>
              <a:rPr lang="ko-KR" altLang="en-US" sz="1600" dirty="0"/>
              <a:t>의 변수 타입을 </a:t>
            </a:r>
            <a:r>
              <a:rPr lang="en-US" altLang="ko-KR" sz="1600" dirty="0"/>
              <a:t>factor </a:t>
            </a:r>
            <a:r>
              <a:rPr lang="ko-KR" altLang="en-US" sz="1600" dirty="0"/>
              <a:t>형으로 바꾸어 주었다</a:t>
            </a:r>
            <a:r>
              <a:rPr lang="en-US" altLang="ko-KR" sz="1600" dirty="0"/>
              <a:t>. </a:t>
            </a:r>
            <a:endParaRPr lang="en-US" altLang="ko-KR" sz="1600" b="0" i="0" dirty="0">
              <a:effectLst/>
              <a:latin typeface="proxima-nov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proxima-nova"/>
              </a:rPr>
              <a:t>따라서 </a:t>
            </a:r>
            <a:r>
              <a:rPr lang="en-US" altLang="ko-KR" sz="1600" dirty="0" err="1">
                <a:latin typeface="proxima-nova"/>
              </a:rPr>
              <a:t>smoke_iot</a:t>
            </a:r>
            <a:r>
              <a:rPr lang="en-US" altLang="ko-KR" sz="1600" dirty="0">
                <a:latin typeface="proxima-nova"/>
              </a:rPr>
              <a:t> </a:t>
            </a:r>
            <a:r>
              <a:rPr lang="ko-KR" altLang="en-US" sz="1600" dirty="0">
                <a:latin typeface="proxima-nova"/>
              </a:rPr>
              <a:t>는 </a:t>
            </a:r>
            <a:r>
              <a:rPr lang="en-US" altLang="ko-KR" sz="1600" dirty="0"/>
              <a:t>62630 </a:t>
            </a:r>
            <a:r>
              <a:rPr lang="ko-KR" altLang="en-US" sz="1600" dirty="0"/>
              <a:t>행과</a:t>
            </a:r>
            <a:r>
              <a:rPr lang="en-US" altLang="ko-KR" sz="1600" dirty="0"/>
              <a:t>, 15</a:t>
            </a:r>
            <a:r>
              <a:rPr lang="ko-KR" altLang="en-US" sz="1600" dirty="0"/>
              <a:t>개의 열로 구성되게 하였다</a:t>
            </a:r>
            <a:r>
              <a:rPr lang="en-US" altLang="ko-KR" sz="1600" dirty="0"/>
              <a:t>. </a:t>
            </a:r>
            <a:endParaRPr lang="en-US" altLang="ko-KR" sz="1600" b="0" i="0" dirty="0">
              <a:effectLst/>
              <a:latin typeface="proxima-nov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b="0" i="0" dirty="0">
              <a:effectLst/>
              <a:latin typeface="proxima-nov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00413E3-3834-496E-BB89-AB08A94A983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2281" y="2813315"/>
            <a:ext cx="4821206" cy="550995"/>
          </a:xfrm>
          <a:prstGeom prst="rect">
            <a:avLst/>
          </a:prstGeom>
        </p:spPr>
      </p:pic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D9C9DF5E-79AD-4CC3-A493-34FF9ACC7D96}"/>
              </a:ext>
            </a:extLst>
          </p:cNvPr>
          <p:cNvSpPr/>
          <p:nvPr/>
        </p:nvSpPr>
        <p:spPr>
          <a:xfrm>
            <a:off x="5655011" y="4908190"/>
            <a:ext cx="271023" cy="34962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A363C7A-A87D-46E6-A9EA-D361C40849C3}"/>
              </a:ext>
            </a:extLst>
          </p:cNvPr>
          <p:cNvSpPr/>
          <p:nvPr/>
        </p:nvSpPr>
        <p:spPr>
          <a:xfrm>
            <a:off x="1742281" y="3429000"/>
            <a:ext cx="535194" cy="48587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B214FF4-0C65-4734-B7C1-7658121EAB35}"/>
              </a:ext>
            </a:extLst>
          </p:cNvPr>
          <p:cNvSpPr/>
          <p:nvPr/>
        </p:nvSpPr>
        <p:spPr>
          <a:xfrm>
            <a:off x="1966409" y="5200270"/>
            <a:ext cx="535194" cy="48587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2838A3-83AF-41A6-86F6-89A2B2A51974}"/>
              </a:ext>
            </a:extLst>
          </p:cNvPr>
          <p:cNvSpPr/>
          <p:nvPr/>
        </p:nvSpPr>
        <p:spPr>
          <a:xfrm>
            <a:off x="9377980" y="3365566"/>
            <a:ext cx="535194" cy="48587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05332A-5FA9-4813-9346-758C524B843D}"/>
              </a:ext>
            </a:extLst>
          </p:cNvPr>
          <p:cNvSpPr/>
          <p:nvPr/>
        </p:nvSpPr>
        <p:spPr>
          <a:xfrm>
            <a:off x="9171343" y="5215509"/>
            <a:ext cx="535194" cy="48587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90DD83F-55E6-41B2-9191-352752B7A3D0}"/>
              </a:ext>
            </a:extLst>
          </p:cNvPr>
          <p:cNvSpPr/>
          <p:nvPr/>
        </p:nvSpPr>
        <p:spPr>
          <a:xfrm>
            <a:off x="8982371" y="3410306"/>
            <a:ext cx="413274" cy="39639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4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268495" y="266840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분석방법 소개 </a:t>
            </a:r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268495" y="1062190"/>
            <a:ext cx="387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1 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데이터프레임 준비 및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95AF1-F0E0-48D6-9904-214637B9DC46}"/>
              </a:ext>
            </a:extLst>
          </p:cNvPr>
          <p:cNvSpPr txBox="1"/>
          <p:nvPr/>
        </p:nvSpPr>
        <p:spPr>
          <a:xfrm>
            <a:off x="1412384" y="1518195"/>
            <a:ext cx="9367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Id</a:t>
            </a:r>
            <a:r>
              <a:rPr lang="ko-KR" altLang="en-US" sz="1600" dirty="0">
                <a:latin typeface="Consolas" panose="020B0609020204030204" pitchFamily="49" charset="0"/>
              </a:rPr>
              <a:t>변수와 </a:t>
            </a:r>
            <a:r>
              <a:rPr lang="en-US" altLang="ko-KR" sz="1600" dirty="0" err="1">
                <a:latin typeface="Consolas" panose="020B0609020204030204" pitchFamily="49" charset="0"/>
              </a:rPr>
              <a:t>FireAlarm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변수를 제외한 </a:t>
            </a:r>
            <a:r>
              <a:rPr lang="en-US" altLang="ko-KR" sz="1600" dirty="0">
                <a:latin typeface="Consolas" panose="020B0609020204030204" pitchFamily="49" charset="0"/>
              </a:rPr>
              <a:t>UTC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NC2.5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까지 </a:t>
            </a:r>
            <a:r>
              <a:rPr lang="en-US" altLang="ko-KR" sz="1600" dirty="0">
                <a:latin typeface="Consolas" panose="020B0609020204030204" pitchFamily="49" charset="0"/>
              </a:rPr>
              <a:t>13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개의 변수에 대해 </a:t>
            </a:r>
            <a:r>
              <a:rPr lang="ko-KR" altLang="en-US" sz="1600" b="0" dirty="0" err="1">
                <a:effectLst/>
                <a:latin typeface="Consolas" panose="020B0609020204030204" pitchFamily="49" charset="0"/>
              </a:rPr>
              <a:t>기술통계량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 구</a:t>
            </a:r>
            <a:r>
              <a:rPr lang="ko-KR" altLang="en-US" sz="1600" dirty="0">
                <a:latin typeface="Consolas" panose="020B0609020204030204" pitchFamily="49" charset="0"/>
              </a:rPr>
              <a:t>하였다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이 변수들은 다 </a:t>
            </a:r>
            <a:r>
              <a:rPr lang="en-US" altLang="ko-KR" sz="1600" dirty="0">
                <a:latin typeface="Consolas" panose="020B0609020204030204" pitchFamily="49" charset="0"/>
              </a:rPr>
              <a:t>numeric </a:t>
            </a:r>
            <a:r>
              <a:rPr lang="ko-KR" altLang="en-US" sz="1600" dirty="0">
                <a:latin typeface="Consolas" panose="020B0609020204030204" pitchFamily="49" charset="0"/>
              </a:rPr>
              <a:t>형이기 때문에 </a:t>
            </a:r>
            <a:r>
              <a:rPr lang="ko-KR" altLang="en-US" sz="1600" dirty="0" err="1">
                <a:latin typeface="Consolas" panose="020B0609020204030204" pitchFamily="49" charset="0"/>
              </a:rPr>
              <a:t>기술통계량을</a:t>
            </a:r>
            <a:r>
              <a:rPr lang="ko-KR" altLang="en-US" sz="1600" dirty="0">
                <a:latin typeface="Consolas" panose="020B0609020204030204" pitchFamily="49" charset="0"/>
              </a:rPr>
              <a:t> 구할 수 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onsolas" panose="020B0609020204030204" pitchFamily="49" charset="0"/>
              </a:rPr>
              <a:t>Upper limit </a:t>
            </a:r>
            <a:r>
              <a:rPr lang="ko-KR" altLang="en-US" sz="1600" dirty="0">
                <a:latin typeface="Consolas" panose="020B0609020204030204" pitchFamily="49" charset="0"/>
              </a:rPr>
              <a:t>보다 크거나</a:t>
            </a:r>
            <a:r>
              <a:rPr lang="en-US" altLang="ko-KR" sz="1600" dirty="0">
                <a:latin typeface="Consolas" panose="020B0609020204030204" pitchFamily="49" charset="0"/>
              </a:rPr>
              <a:t>, lower limit </a:t>
            </a:r>
            <a:r>
              <a:rPr lang="ko-KR" altLang="en-US" sz="1600" dirty="0">
                <a:latin typeface="Consolas" panose="020B0609020204030204" pitchFamily="49" charset="0"/>
              </a:rPr>
              <a:t>보다 작은 부분을 노란색으로 표시하였다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nsolas" panose="020B0609020204030204" pitchFamily="49" charset="0"/>
              </a:rPr>
              <a:t>또한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이상치에 해당하는 부분을 </a:t>
            </a:r>
            <a:r>
              <a:rPr lang="en-US" altLang="ko-KR" sz="1600" dirty="0">
                <a:latin typeface="Consolas" panose="020B0609020204030204" pitchFamily="49" charset="0"/>
              </a:rPr>
              <a:t>table </a:t>
            </a:r>
            <a:r>
              <a:rPr lang="ko-KR" altLang="en-US" sz="1600" dirty="0">
                <a:latin typeface="Consolas" panose="020B0609020204030204" pitchFamily="49" charset="0"/>
              </a:rPr>
              <a:t>함수를 통해 확인하였다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123F30-73BA-45FC-909A-9F5961ECDF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2551" y="4435539"/>
            <a:ext cx="8548536" cy="23736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ECDD19-4266-4A80-8B8E-1C1B4A2C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51" y="2595413"/>
            <a:ext cx="6982216" cy="17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0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3463</Words>
  <Application>Microsoft Office PowerPoint</Application>
  <PresentationFormat>와이드스크린</PresentationFormat>
  <Paragraphs>229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Apple SD Gothic Neo</vt:lpstr>
      <vt:lpstr>Pretendard</vt:lpstr>
      <vt:lpstr>Pretendard Black</vt:lpstr>
      <vt:lpstr>proxima-nova</vt:lpstr>
      <vt:lpstr>Söhne</vt:lpstr>
      <vt:lpstr>맑은 고딕</vt:lpstr>
      <vt:lpstr>Arial</vt:lpstr>
      <vt:lpstr>Consolas</vt:lpstr>
      <vt:lpstr>Times New Roman</vt:lpstr>
      <vt:lpstr>Office 테마</vt:lpstr>
      <vt:lpstr>디자인 사용자 지정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yeji kim</cp:lastModifiedBy>
  <cp:revision>122</cp:revision>
  <dcterms:created xsi:type="dcterms:W3CDTF">2022-12-21T02:15:26Z</dcterms:created>
  <dcterms:modified xsi:type="dcterms:W3CDTF">2024-02-20T05:42:12Z</dcterms:modified>
</cp:coreProperties>
</file>