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7" r:id="rId3"/>
    <p:sldId id="263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9-06-17T00:41:55.75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-1 134,'50'0,"-25"0,-25 0,25 0,26 0,-26-25,50 25,1 0,-26 0,51 0,-51 0,50 0,-49 0,24 0,1 0,24 0,-24 0,-26 0,101 0,-25 0,-26 0,26 0,25 0,-25 0,-1 0,-24 0,0 0,-1 0,26 0,-26 0,1 0,0 0,-26 0,1 0,-1 0,0 0,-49 0,-1 0,0 0,25-26,-25 26,26 0,-26-25,50 25,-50 0,51 0,-1 0,-24 0,-26 0,0 0,0 0,0 0,0 0,-25-25,25 0,1 25,-1 0,-25 0,25 0,0 0,0 0,51 0,-26 0,25 0,1 0,-51 0,25 0,-50 0,25 0,1 0,-1 0,-25 0,25 0,25 0,51 0,-51 0,26 0,24 0,1 0,-76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9-06-17T00:41:57.81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75,'25'0,"51"0,24 0,76 0,-25 0,76 0,49 0,-24 0,24 0,1 0,-51 0,-24 0,24 0,-50 0,-50 0,-26 0,76 0,-75 0,25 0,-1 0,-24 0,25 0,-51 0,26 0,-51 0,51 0,-1 0,-24 0,75 0,-76 0,26 0,-51 0,0-25,1 25,-1 0,0 0,-25-25,26 25,-26 0,-25-25,50 25,-50 0,25 0,-25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9-06-17T00:42:15.14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76,'0'0,"25"0,26 0,-51 0,50 0,-25 0,25 0,-24-25,24 25,25-51,-24 51,24 0,-50 0,26 0,-26 0,0 0,25 0,-50 0,25 0,26 0,-26 0,25 0,-25 0,76 0,-76 0,25 0,-25 0,-25 0,26 0,-26 0,25 0,0 0,-25 0,25 0,0 0,0 0,-25 0,25 0,1 0,-26 0</inkml:trace>
  <inkml:trace contextRef="#ctx0" brushRef="#br0" timeOffset="1800">227-327,'0'0,"25"0,-25 0,50 0,-25 0,51 0,-51 0,25 0,-25 0,76 0,-51 0,0 0,26 0,-1 0,1 0,-26 0,26 0,-1 0,-25 0,26 0,-1 0,-75 0,25 26,0-26,1 0,-1 0,0 0,0 0,0 0,-25 0,25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BA7B-491A-4069-B071-23D05BF1EDA4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A7B34-58C2-4411-91EA-7E2365495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5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17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8500-6B18-4798-8DDB-FC4D5BBB072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D5-1947-4641-9675-E3B011464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3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8500-6B18-4798-8DDB-FC4D5BBB072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D5-1947-4641-9675-E3B011464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0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8500-6B18-4798-8DDB-FC4D5BBB072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D5-1947-4641-9675-E3B011464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64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43450" y="3874952"/>
            <a:ext cx="6154500" cy="158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800"/>
            </a:lvl1pPr>
            <a:lvl2pPr lvl="1" algn="ctr">
              <a:spcBef>
                <a:spcPts val="0"/>
              </a:spcBef>
              <a:buSzPct val="100000"/>
              <a:defRPr sz="5800"/>
            </a:lvl2pPr>
            <a:lvl3pPr lvl="2" algn="ctr">
              <a:spcBef>
                <a:spcPts val="0"/>
              </a:spcBef>
              <a:buSzPct val="100000"/>
              <a:defRPr sz="5800"/>
            </a:lvl3pPr>
            <a:lvl4pPr lvl="3" algn="ctr">
              <a:spcBef>
                <a:spcPts val="0"/>
              </a:spcBef>
              <a:buSzPct val="100000"/>
              <a:defRPr sz="5800"/>
            </a:lvl4pPr>
            <a:lvl5pPr lvl="4" algn="ctr">
              <a:spcBef>
                <a:spcPts val="0"/>
              </a:spcBef>
              <a:buSzPct val="100000"/>
              <a:defRPr sz="5800"/>
            </a:lvl5pPr>
            <a:lvl6pPr lvl="5" algn="ctr">
              <a:spcBef>
                <a:spcPts val="0"/>
              </a:spcBef>
              <a:buSzPct val="100000"/>
              <a:defRPr sz="5800"/>
            </a:lvl6pPr>
            <a:lvl7pPr lvl="6" algn="ctr">
              <a:spcBef>
                <a:spcPts val="0"/>
              </a:spcBef>
              <a:buSzPct val="100000"/>
              <a:defRPr sz="5800"/>
            </a:lvl7pPr>
            <a:lvl8pPr lvl="7" algn="ctr">
              <a:spcBef>
                <a:spcPts val="0"/>
              </a:spcBef>
              <a:buSzPct val="100000"/>
              <a:defRPr sz="5800"/>
            </a:lvl8pPr>
            <a:lvl9pPr lvl="8" algn="ctr">
              <a:spcBef>
                <a:spcPts val="0"/>
              </a:spcBef>
              <a:buSzPct val="100000"/>
              <a:defRPr sz="5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81051" y="5857227"/>
            <a:ext cx="6016799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23830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8500-6B18-4798-8DDB-FC4D5BBB072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D5-1947-4641-9675-E3B011464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7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8500-6B18-4798-8DDB-FC4D5BBB072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D5-1947-4641-9675-E3B011464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8500-6B18-4798-8DDB-FC4D5BBB072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D5-1947-4641-9675-E3B011464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8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8500-6B18-4798-8DDB-FC4D5BBB072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D5-1947-4641-9675-E3B011464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6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8500-6B18-4798-8DDB-FC4D5BBB072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D5-1947-4641-9675-E3B011464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10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8500-6B18-4798-8DDB-FC4D5BBB072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D5-1947-4641-9675-E3B011464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0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8500-6B18-4798-8DDB-FC4D5BBB072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D5-1947-4641-9675-E3B011464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8500-6B18-4798-8DDB-FC4D5BBB072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D5-1947-4641-9675-E3B011464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02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8500-6B18-4798-8DDB-FC4D5BBB072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098D5-1947-4641-9675-E3B011464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5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8.emf"/><Relationship Id="rId5" Type="http://schemas.openxmlformats.org/officeDocument/2006/relationships/image" Target="../media/image8.png"/><Relationship Id="rId10" Type="http://schemas.openxmlformats.org/officeDocument/2006/relationships/customXml" Target="../ink/ink3.xml"/><Relationship Id="rId4" Type="http://schemas.openxmlformats.org/officeDocument/2006/relationships/image" Target="../media/image7.png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570178" y="3772994"/>
            <a:ext cx="4615875" cy="15839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algn="l"/>
            <a:r>
              <a:rPr lang="en-US" sz="3600" smtClean="0">
                <a:solidFill>
                  <a:schemeClr val="bg1"/>
                </a:solidFill>
                <a:latin typeface="Franklin Gothic Demi" pitchFamily="34" charset="0"/>
              </a:rPr>
              <a:t>FINAL PROJECT</a:t>
            </a:r>
            <a:r>
              <a:rPr lang="en" sz="3600" smtClean="0">
                <a:solidFill>
                  <a:schemeClr val="bg1"/>
                </a:solidFill>
                <a:latin typeface="Franklin Gothic Demi" pitchFamily="34" charset="0"/>
              </a:rPr>
              <a:t> </a:t>
            </a:r>
            <a:r>
              <a:rPr lang="en" sz="3600" smtClean="0">
                <a:latin typeface="Franklin Gothic Demi" pitchFamily="34" charset="0"/>
              </a:rPr>
              <a:t/>
            </a:r>
            <a:br>
              <a:rPr lang="en" sz="3600" smtClean="0">
                <a:latin typeface="Franklin Gothic Demi" pitchFamily="34" charset="0"/>
              </a:rPr>
            </a:br>
            <a:r>
              <a:rPr lang="ko-KR" altLang="en-US" sz="4400" smtClean="0">
                <a:solidFill>
                  <a:schemeClr val="bg1"/>
                </a:solidFill>
                <a:latin typeface="Franklin Gothic Demi" pitchFamily="34" charset="0"/>
              </a:rPr>
              <a:t>주식분석</a:t>
            </a:r>
            <a:r>
              <a:rPr lang="en" sz="4400" smtClean="0">
                <a:solidFill>
                  <a:schemeClr val="accent1">
                    <a:lumMod val="50000"/>
                  </a:schemeClr>
                </a:solidFill>
                <a:latin typeface="Franklin Gothic Demi" pitchFamily="34" charset="0"/>
              </a:rPr>
              <a:t> </a:t>
            </a:r>
            <a:br>
              <a:rPr lang="en" sz="4400" smtClean="0">
                <a:solidFill>
                  <a:schemeClr val="accent1">
                    <a:lumMod val="50000"/>
                  </a:schemeClr>
                </a:solidFill>
                <a:latin typeface="Franklin Gothic Demi" pitchFamily="34" charset="0"/>
              </a:rPr>
            </a:br>
            <a:r>
              <a:rPr lang="ko-KR" altLang="en-US" sz="4400" smtClean="0">
                <a:solidFill>
                  <a:schemeClr val="tx2"/>
                </a:solidFill>
                <a:latin typeface="Franklin Gothic Demi" panose="020B0703020102020204" pitchFamily="34" charset="0"/>
              </a:rPr>
              <a:t>개별 기술 분석표</a:t>
            </a:r>
            <a:r>
              <a:rPr lang="en" sz="4400" smtClean="0">
                <a:solidFill>
                  <a:srgbClr val="FFC800"/>
                </a:solidFill>
                <a:latin typeface="Franklin Gothic Demi" panose="020B0703020102020204" pitchFamily="34" charset="0"/>
              </a:rPr>
              <a:t/>
            </a:r>
            <a:br>
              <a:rPr lang="en" sz="4400" smtClean="0">
                <a:solidFill>
                  <a:srgbClr val="FFC800"/>
                </a:solidFill>
                <a:latin typeface="Franklin Gothic Demi" panose="020B0703020102020204" pitchFamily="34" charset="0"/>
              </a:rPr>
            </a:br>
            <a:r>
              <a:rPr lang="en-US" sz="4400">
                <a:solidFill>
                  <a:srgbClr val="FFC800"/>
                </a:solidFill>
                <a:latin typeface="Franklin Gothic Demi" panose="020B0703020102020204" pitchFamily="34" charset="0"/>
              </a:rPr>
              <a:t>C</a:t>
            </a:r>
            <a:r>
              <a:rPr lang="en-US" altLang="ko-KR" sz="4400" smtClean="0">
                <a:solidFill>
                  <a:srgbClr val="FFC800"/>
                </a:solidFill>
                <a:latin typeface="Franklin Gothic Demi" panose="020B0703020102020204" pitchFamily="34" charset="0"/>
              </a:rPr>
              <a:t> TEAM_</a:t>
            </a:r>
            <a:r>
              <a:rPr lang="ko-KR" altLang="en-US" sz="4400" smtClean="0">
                <a:solidFill>
                  <a:srgbClr val="FFC800"/>
                </a:solidFill>
                <a:latin typeface="Franklin Gothic Demi" panose="020B0703020102020204" pitchFamily="34" charset="0"/>
              </a:rPr>
              <a:t>정규식</a:t>
            </a:r>
            <a:endParaRPr lang="en" sz="4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rgbClr val="201A02"/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꺾인 연결선 2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rgbClr val="201A02"/>
            </a:solidFill>
            <a:prstDash val="soli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912292" y="298748"/>
            <a:ext cx="273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PEG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766688" y="2636912"/>
            <a:ext cx="2200291" cy="1296144"/>
          </a:xfrm>
          <a:prstGeom prst="flowChartMagneticDisk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mySql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535" y="1749763"/>
            <a:ext cx="3281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리눅스 마스터 서버에 저장된 기업의 코드와 </a:t>
            </a:r>
            <a:endParaRPr lang="en-US" altLang="ko-KR" sz="1200" smtClean="0"/>
          </a:p>
          <a:p>
            <a:r>
              <a:rPr lang="ko-KR" altLang="en-US" sz="1200" smtClean="0"/>
              <a:t>기업이름을  가져온다</a:t>
            </a:r>
            <a:r>
              <a:rPr lang="en-US" altLang="ko-KR" sz="1200" smtClean="0"/>
              <a:t>.</a:t>
            </a:r>
            <a:r>
              <a:rPr lang="ko-KR" altLang="en-US" smtClean="0"/>
              <a:t> </a:t>
            </a: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347864" y="3269050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084168" y="375169"/>
            <a:ext cx="2499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Python</a:t>
            </a:r>
            <a:r>
              <a:rPr lang="ko-KR" altLang="en-US" b="1" smtClean="0"/>
              <a:t> </a:t>
            </a:r>
            <a:r>
              <a:rPr lang="en-US" altLang="ko-KR" b="1" smtClean="0"/>
              <a:t>,Linux, Mysql</a:t>
            </a:r>
            <a:endParaRPr lang="ko-KR" alt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08720"/>
            <a:ext cx="45148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407" y="3524103"/>
            <a:ext cx="3346961" cy="93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07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rgbClr val="201A02"/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rgbClr val="201A02"/>
            </a:solidFill>
            <a:prstDash val="soli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912292" y="298748"/>
            <a:ext cx="273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PEG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332656"/>
            <a:ext cx="4247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Python,Pandas</a:t>
            </a:r>
            <a:r>
              <a:rPr lang="en-US" altLang="ko-KR" b="1" smtClean="0"/>
              <a:t>,Numpy</a:t>
            </a:r>
            <a:r>
              <a:rPr lang="en-US" altLang="ko-KR" b="1" smtClean="0"/>
              <a:t>,Beautiful</a:t>
            </a:r>
            <a:r>
              <a:rPr lang="en-US" altLang="ko-KR" sz="1600" b="1" smtClean="0"/>
              <a:t> </a:t>
            </a:r>
            <a:r>
              <a:rPr lang="en-US" altLang="ko-KR" sz="1600" b="1" smtClean="0"/>
              <a:t>soup</a:t>
            </a:r>
            <a:endParaRPr lang="ko-KR" altLang="en-US" sz="16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4734378" cy="5022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283" y="4876935"/>
            <a:ext cx="5580111" cy="193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04048" y="3607296"/>
            <a:ext cx="442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해당 함수들을 통해 </a:t>
            </a:r>
            <a:r>
              <a:rPr lang="en-US" altLang="ko-KR" sz="1200" b="1" smtClean="0"/>
              <a:t>peg </a:t>
            </a:r>
            <a:r>
              <a:rPr lang="ko-KR" altLang="en-US" sz="1200" b="1" smtClean="0"/>
              <a:t>수치를 구하는데 필요한</a:t>
            </a:r>
            <a:endParaRPr lang="en-US" altLang="ko-KR" sz="1200" b="1" smtClean="0"/>
          </a:p>
          <a:p>
            <a:r>
              <a:rPr lang="en-US" altLang="ko-KR" sz="1200" b="1" smtClean="0"/>
              <a:t>per(</a:t>
            </a:r>
            <a:r>
              <a:rPr lang="ko-KR" altLang="en-US" sz="1200" b="1" smtClean="0"/>
              <a:t>주가수익배율</a:t>
            </a:r>
            <a:r>
              <a:rPr lang="en-US" altLang="ko-KR" sz="1200" b="1" smtClean="0"/>
              <a:t>)</a:t>
            </a:r>
            <a:r>
              <a:rPr lang="ko-KR" altLang="en-US" sz="1200" b="1" smtClean="0"/>
              <a:t>수치를 구한다</a:t>
            </a:r>
            <a:r>
              <a:rPr lang="en-US" altLang="ko-KR" sz="1200" b="1" smtClean="0"/>
              <a:t>.</a:t>
            </a:r>
            <a:endParaRPr lang="ko-KR" altLang="en-US" sz="1200" b="1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6444208" y="41490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2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844066" y="893975"/>
            <a:ext cx="4120422" cy="44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b="1" smtClean="0"/>
              <a:t>해당 함수로 정제하는 과정</a:t>
            </a:r>
            <a:r>
              <a:rPr lang="en-US" altLang="ko-KR" sz="1000" b="1" smtClean="0">
                <a:solidFill>
                  <a:srgbClr val="FF0000"/>
                </a:solidFill>
              </a:rPr>
              <a:t>. per </a:t>
            </a:r>
            <a:r>
              <a:rPr lang="ko-KR" altLang="en-US" sz="1000" b="1" smtClean="0"/>
              <a:t>수치가 너무 낮거나 높으면 의미가 없는 데이터이므로 제외하고</a:t>
            </a:r>
            <a:r>
              <a:rPr lang="en-US" altLang="ko-KR" sz="1000" b="1" smtClean="0"/>
              <a:t>, </a:t>
            </a:r>
            <a:r>
              <a:rPr lang="ko-KR" altLang="en-US" sz="1000" b="1" smtClean="0"/>
              <a:t>또한 </a:t>
            </a:r>
            <a:r>
              <a:rPr lang="en-US" altLang="ko-KR" sz="1000" b="1" smtClean="0">
                <a:solidFill>
                  <a:srgbClr val="FF0000"/>
                </a:solidFill>
              </a:rPr>
              <a:t>None </a:t>
            </a:r>
            <a:r>
              <a:rPr lang="ko-KR" altLang="en-US" sz="1000" b="1" smtClean="0"/>
              <a:t>데이터들도  제외시켜준다</a:t>
            </a:r>
            <a:r>
              <a:rPr lang="en-US" altLang="ko-KR" sz="1000" b="1" smtClean="0"/>
              <a:t>.</a:t>
            </a:r>
            <a:endParaRPr lang="ko-KR" altLang="en-US" sz="10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7031"/>
            <a:ext cx="4647344" cy="254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한쪽 모서리가 둥근 사각형 11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rgbClr val="201A02"/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rgbClr val="201A02"/>
            </a:solidFill>
            <a:prstDash val="soli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912292" y="298748"/>
            <a:ext cx="273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PEG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0" y="922710"/>
            <a:ext cx="471601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" b="1" smtClean="0">
                <a:solidFill>
                  <a:srgbClr val="FF0000"/>
                </a:solidFill>
              </a:rPr>
              <a:t>DB</a:t>
            </a:r>
            <a:r>
              <a:rPr lang="ko-KR" altLang="en-US" sz="1000" b="1" smtClean="0"/>
              <a:t>에서 가져온 코드를  해당 함수에 넣고  모든 상장사의 재무제표를 </a:t>
            </a:r>
            <a:endParaRPr lang="en-US" altLang="ko-KR" sz="1000" b="1" smtClean="0"/>
          </a:p>
          <a:p>
            <a:r>
              <a:rPr lang="ko-KR" altLang="en-US" sz="1000" b="1" smtClean="0"/>
              <a:t>분석하여  앞서 구한 </a:t>
            </a:r>
            <a:r>
              <a:rPr lang="en-US" altLang="ko-KR" sz="1000" b="1" smtClean="0">
                <a:solidFill>
                  <a:srgbClr val="FF0000"/>
                </a:solidFill>
              </a:rPr>
              <a:t>per </a:t>
            </a:r>
            <a:r>
              <a:rPr lang="ko-KR" altLang="en-US" sz="1000" b="1" smtClean="0">
                <a:solidFill>
                  <a:srgbClr val="FF0000"/>
                </a:solidFill>
              </a:rPr>
              <a:t>수치</a:t>
            </a:r>
            <a:r>
              <a:rPr lang="ko-KR" altLang="en-US" sz="1000" b="1" smtClean="0"/>
              <a:t>와 조합</a:t>
            </a:r>
            <a:r>
              <a:rPr lang="en-US" altLang="ko-KR" sz="1000" b="1" smtClean="0"/>
              <a:t>, </a:t>
            </a:r>
            <a:r>
              <a:rPr lang="en-US" altLang="ko-KR" sz="1100" b="1" smtClean="0">
                <a:solidFill>
                  <a:srgbClr val="FF0000"/>
                </a:solidFill>
              </a:rPr>
              <a:t>peg</a:t>
            </a:r>
            <a:r>
              <a:rPr lang="en-US" altLang="ko-KR" sz="1000" b="1" smtClean="0"/>
              <a:t> </a:t>
            </a:r>
            <a:r>
              <a:rPr lang="ko-KR" altLang="en-US" sz="1000" b="1" smtClean="0"/>
              <a:t>데이터를 </a:t>
            </a:r>
            <a:r>
              <a:rPr lang="ko-KR" altLang="en-US" sz="1000" b="1" smtClean="0"/>
              <a:t>구한다</a:t>
            </a:r>
            <a:r>
              <a:rPr lang="en-US" altLang="ko-KR" sz="1000" b="1" smtClean="0"/>
              <a:t>. </a:t>
            </a:r>
            <a:r>
              <a:rPr lang="ko-KR" altLang="en-US" sz="1000" b="1" smtClean="0"/>
              <a:t> </a:t>
            </a:r>
            <a:endParaRPr lang="en-US" altLang="ko-KR" sz="1000" b="1" smtClean="0"/>
          </a:p>
          <a:p>
            <a:r>
              <a:rPr lang="ko-KR" altLang="en-US" sz="1000" b="1" smtClean="0"/>
              <a:t>투자가치가 </a:t>
            </a:r>
            <a:r>
              <a:rPr lang="ko-KR" altLang="en-US" sz="1000" b="1" smtClean="0"/>
              <a:t>있는 수치를 가진 기업들을 데이터 프레임에 저장한다</a:t>
            </a:r>
            <a:r>
              <a:rPr lang="en-US" altLang="ko-KR" sz="1000" b="1" smtClean="0"/>
              <a:t>.</a:t>
            </a:r>
            <a:endParaRPr lang="ko-KR" altLang="en-US" sz="10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9917"/>
            <a:ext cx="4647342" cy="190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703" y="1643975"/>
            <a:ext cx="3424737" cy="250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066" y="4147860"/>
            <a:ext cx="4048414" cy="16574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/>
              <p14:cNvContentPartPr/>
              <p14:nvPr/>
            </p14:nvContentPartPr>
            <p14:xfrm>
              <a:off x="5106596" y="1787256"/>
              <a:ext cx="1729080" cy="4896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8356" y="1691136"/>
                <a:ext cx="18252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잉크 22"/>
              <p14:cNvContentPartPr/>
              <p14:nvPr/>
            </p14:nvContentPartPr>
            <p14:xfrm>
              <a:off x="5133236" y="3130056"/>
              <a:ext cx="1765440" cy="4068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5356" y="3033936"/>
                <a:ext cx="18615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잉크 26"/>
              <p14:cNvContentPartPr/>
              <p14:nvPr/>
            </p14:nvContentPartPr>
            <p14:xfrm>
              <a:off x="7333196" y="2053296"/>
              <a:ext cx="552600" cy="15372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21316" y="2041416"/>
                <a:ext cx="576360" cy="177480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직선 화살표 연결선 30"/>
          <p:cNvCxnSpPr/>
          <p:nvPr/>
        </p:nvCxnSpPr>
        <p:spPr>
          <a:xfrm>
            <a:off x="4716016" y="3501008"/>
            <a:ext cx="3905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860032" y="332656"/>
            <a:ext cx="4247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Python,Pandas</a:t>
            </a:r>
            <a:r>
              <a:rPr lang="en-US" altLang="ko-KR" b="1" smtClean="0"/>
              <a:t>,Numpy</a:t>
            </a:r>
            <a:r>
              <a:rPr lang="en-US" altLang="ko-KR" b="1" smtClean="0"/>
              <a:t>,Beautiful</a:t>
            </a:r>
            <a:r>
              <a:rPr lang="en-US" altLang="ko-KR" sz="1600" b="1" smtClean="0"/>
              <a:t> </a:t>
            </a:r>
            <a:r>
              <a:rPr lang="en-US" altLang="ko-KR" sz="1600" b="1" smtClean="0"/>
              <a:t>soup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99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8" y="1519693"/>
            <a:ext cx="4578561" cy="2835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588" y="1052736"/>
            <a:ext cx="5808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차후 </a:t>
            </a:r>
            <a:r>
              <a:rPr lang="ko-KR" altLang="en-US" sz="1200" b="1" smtClean="0">
                <a:solidFill>
                  <a:srgbClr val="FF0000"/>
                </a:solidFill>
              </a:rPr>
              <a:t>신규 상장하는 주식</a:t>
            </a:r>
            <a:r>
              <a:rPr lang="ko-KR" altLang="en-US" sz="1200" b="1" smtClean="0"/>
              <a:t>의 데이터를 가져올때는 다시 한번에 분석하면 </a:t>
            </a:r>
            <a:endParaRPr lang="en-US" altLang="ko-KR" sz="1200" b="1" smtClean="0"/>
          </a:p>
          <a:p>
            <a:r>
              <a:rPr lang="ko-KR" altLang="en-US" sz="1200" b="1" smtClean="0"/>
              <a:t>낭비가 될 수 있으므로 단일 종목의 데이터를 가져오는 함수를 사용하여 가져온다</a:t>
            </a:r>
            <a:r>
              <a:rPr lang="en-US" altLang="ko-KR" sz="1200" b="1" smtClean="0"/>
              <a:t>.</a:t>
            </a:r>
            <a:endParaRPr lang="ko-KR" altLang="en-US" b="1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572" y="3930719"/>
            <a:ext cx="4572000" cy="292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한쪽 모서리가 둥근 사각형 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rgbClr val="201A02"/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rgbClr val="201A02"/>
            </a:solidFill>
            <a:prstDash val="soli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912292" y="298748"/>
            <a:ext cx="273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PEG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0032" y="332656"/>
            <a:ext cx="4247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Python,Pandas</a:t>
            </a:r>
            <a:r>
              <a:rPr lang="en-US" altLang="ko-KR" b="1" smtClean="0"/>
              <a:t>,Numpy</a:t>
            </a:r>
            <a:r>
              <a:rPr lang="en-US" altLang="ko-KR" b="1" smtClean="0"/>
              <a:t>,Beautiful</a:t>
            </a:r>
            <a:r>
              <a:rPr lang="en-US" altLang="ko-KR" sz="1600" b="1" smtClean="0"/>
              <a:t> </a:t>
            </a:r>
            <a:r>
              <a:rPr lang="en-US" altLang="ko-KR" sz="1600" b="1" smtClean="0"/>
              <a:t>soup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51724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3" y="1340768"/>
            <a:ext cx="7344396" cy="310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한쪽 모서리가 둥근 사각형 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rgbClr val="201A02"/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rgbClr val="201A02"/>
            </a:solidFill>
            <a:prstDash val="soli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912292" y="298748"/>
            <a:ext cx="273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PEG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8044" y="945788"/>
            <a:ext cx="4626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전처리까지 끝낸 데이터를 엑셀문서로 출력해주는 함수</a:t>
            </a:r>
            <a:endParaRPr lang="ko-KR" altLang="en-US" sz="1400" b="1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52531"/>
            <a:ext cx="8840708" cy="213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38837" y="4444754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해당 함수로 출력한 엑셀 데이터</a:t>
            </a:r>
            <a:endParaRPr lang="ko-KR" altLang="en-US" sz="1400" b="1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004048" y="4453289"/>
            <a:ext cx="0" cy="3077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860032" y="332656"/>
            <a:ext cx="4247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Python,Pandas</a:t>
            </a:r>
            <a:r>
              <a:rPr lang="en-US" altLang="ko-KR" b="1" smtClean="0"/>
              <a:t>,Numpy</a:t>
            </a:r>
            <a:r>
              <a:rPr lang="en-US" altLang="ko-KR" b="1" smtClean="0"/>
              <a:t>,Beautiful</a:t>
            </a:r>
            <a:r>
              <a:rPr lang="en-US" altLang="ko-KR" sz="1600" b="1" smtClean="0"/>
              <a:t> </a:t>
            </a:r>
            <a:r>
              <a:rPr lang="en-US" altLang="ko-KR" sz="1600" b="1" smtClean="0"/>
              <a:t>soup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42886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2" y="908720"/>
            <a:ext cx="5014405" cy="188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한쪽 모서리가 둥근 사각형 4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rgbClr val="201A02"/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rgbClr val="201A02"/>
            </a:solidFill>
            <a:prstDash val="soli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912292" y="298748"/>
            <a:ext cx="273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PEG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순서도: 자기 디스크 8"/>
          <p:cNvSpPr/>
          <p:nvPr/>
        </p:nvSpPr>
        <p:spPr>
          <a:xfrm>
            <a:off x="6660232" y="1162656"/>
            <a:ext cx="2200291" cy="1296144"/>
          </a:xfrm>
          <a:prstGeom prst="flowChartMagneticDisk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mySql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214542" y="1848920"/>
            <a:ext cx="13736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72156"/>
            <a:ext cx="4440362" cy="322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순서도: 다중 문서 12"/>
          <p:cNvSpPr/>
          <p:nvPr/>
        </p:nvSpPr>
        <p:spPr>
          <a:xfrm>
            <a:off x="5432307" y="1052736"/>
            <a:ext cx="938152" cy="560794"/>
          </a:xfrm>
          <a:prstGeom prst="flowChartMultidocumen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나눔바른고딕" charset="-127"/>
                <a:ea typeface="나눔바른고딕" charset="-127"/>
              </a:rPr>
              <a:t>Data</a:t>
            </a:r>
            <a:endParaRPr lang="ko-KR" altLang="en-US" sz="1600" b="1" dirty="0">
              <a:solidFill>
                <a:schemeClr val="tx1"/>
              </a:solidFill>
              <a:latin typeface="나눔바른고딕" charset="-127"/>
              <a:ea typeface="나눔바른고딕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20756" y="4463187"/>
            <a:ext cx="1345694" cy="999326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7668344" y="2564904"/>
            <a:ext cx="0" cy="1872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782494" y="4715477"/>
            <a:ext cx="230503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11560" y="4437112"/>
            <a:ext cx="4104456" cy="446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297088" y="546251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2815" y="2737739"/>
            <a:ext cx="537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해당 함수를 통해 전처리된 데이터를 </a:t>
            </a:r>
            <a:r>
              <a:rPr lang="en-US" altLang="ko-KR" sz="1400" b="1" smtClean="0"/>
              <a:t>DB</a:t>
            </a:r>
            <a:r>
              <a:rPr lang="ko-KR" altLang="en-US" sz="1400" b="1" smtClean="0"/>
              <a:t>에 입력하고</a:t>
            </a:r>
            <a:r>
              <a:rPr lang="en-US" altLang="ko-KR" sz="1400" b="1" smtClean="0"/>
              <a:t>, </a:t>
            </a:r>
          </a:p>
          <a:p>
            <a:r>
              <a:rPr lang="ko-KR" altLang="en-US" sz="1400" b="1" smtClean="0"/>
              <a:t>클라이언트에서 요청이 들어오면 값을 출력시켜준다</a:t>
            </a:r>
            <a:r>
              <a:rPr lang="en-US" altLang="ko-KR" sz="1400" b="1" smtClean="0"/>
              <a:t>.</a:t>
            </a:r>
            <a:endParaRPr lang="ko-KR" altLang="en-US" sz="1400" b="1"/>
          </a:p>
        </p:txBody>
      </p:sp>
      <p:sp>
        <p:nvSpPr>
          <p:cNvPr id="17" name="직사각형 16"/>
          <p:cNvSpPr/>
          <p:nvPr/>
        </p:nvSpPr>
        <p:spPr>
          <a:xfrm>
            <a:off x="4860032" y="332656"/>
            <a:ext cx="4247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Python,Pandas</a:t>
            </a:r>
            <a:r>
              <a:rPr lang="en-US" altLang="ko-KR" b="1" smtClean="0"/>
              <a:t>,Numpy</a:t>
            </a:r>
            <a:r>
              <a:rPr lang="en-US" altLang="ko-KR" b="1" smtClean="0"/>
              <a:t>,Beautiful</a:t>
            </a:r>
            <a:r>
              <a:rPr lang="en-US" altLang="ko-KR" sz="1600" b="1" smtClean="0"/>
              <a:t> </a:t>
            </a:r>
            <a:r>
              <a:rPr lang="en-US" altLang="ko-KR" sz="1600" b="1" smtClean="0"/>
              <a:t>soup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69835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153</Words>
  <Application>Microsoft Office PowerPoint</Application>
  <PresentationFormat>화면 슬라이드 쇼(4:3)</PresentationFormat>
  <Paragraphs>33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FINAL PROJECT  주식분석  개별 기술 분석표 C TEAM_정규식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주식분석  개별 기술 분석표 C TEAM_정규식</dc:title>
  <dc:creator>KOSTA</dc:creator>
  <cp:lastModifiedBy>KOSTA</cp:lastModifiedBy>
  <cp:revision>14</cp:revision>
  <dcterms:created xsi:type="dcterms:W3CDTF">2019-06-17T01:06:17Z</dcterms:created>
  <dcterms:modified xsi:type="dcterms:W3CDTF">2019-06-25T08:21:58Z</dcterms:modified>
</cp:coreProperties>
</file>