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85" r:id="rId4"/>
    <p:sldId id="279" r:id="rId5"/>
    <p:sldId id="295" r:id="rId6"/>
    <p:sldId id="296" r:id="rId7"/>
    <p:sldId id="269" r:id="rId8"/>
    <p:sldId id="297" r:id="rId9"/>
    <p:sldId id="284" r:id="rId10"/>
    <p:sldId id="283" r:id="rId11"/>
    <p:sldId id="287" r:id="rId12"/>
    <p:sldId id="288" r:id="rId13"/>
    <p:sldId id="298" r:id="rId14"/>
    <p:sldId id="270" r:id="rId15"/>
    <p:sldId id="299" r:id="rId16"/>
    <p:sldId id="271" r:id="rId17"/>
    <p:sldId id="300" r:id="rId18"/>
    <p:sldId id="276" r:id="rId19"/>
    <p:sldId id="293" r:id="rId20"/>
    <p:sldId id="29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D9FF"/>
    <a:srgbClr val="2F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9885" autoAdjust="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90724-A243-43EA-9E47-01CDAF5ADA35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3C154-4E6F-4EBA-8F20-486837CBB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17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67B-D9FA-4F11-AA6E-476C3F49B3C5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6D6-F4DA-432F-B6E6-399D57B54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67B-D9FA-4F11-AA6E-476C3F49B3C5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6D6-F4DA-432F-B6E6-399D57B54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67B-D9FA-4F11-AA6E-476C3F49B3C5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6D6-F4DA-432F-B6E6-399D57B54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30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591267" y="3874951"/>
            <a:ext cx="8206000" cy="158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800"/>
            </a:lvl1pPr>
            <a:lvl2pPr lvl="1" algn="ctr">
              <a:spcBef>
                <a:spcPts val="0"/>
              </a:spcBef>
              <a:buSzPct val="100000"/>
              <a:defRPr sz="5800"/>
            </a:lvl2pPr>
            <a:lvl3pPr lvl="2" algn="ctr">
              <a:spcBef>
                <a:spcPts val="0"/>
              </a:spcBef>
              <a:buSzPct val="100000"/>
              <a:defRPr sz="5800"/>
            </a:lvl3pPr>
            <a:lvl4pPr lvl="3" algn="ctr">
              <a:spcBef>
                <a:spcPts val="0"/>
              </a:spcBef>
              <a:buSzPct val="100000"/>
              <a:defRPr sz="5800"/>
            </a:lvl4pPr>
            <a:lvl5pPr lvl="4" algn="ctr">
              <a:spcBef>
                <a:spcPts val="0"/>
              </a:spcBef>
              <a:buSzPct val="100000"/>
              <a:defRPr sz="5800"/>
            </a:lvl5pPr>
            <a:lvl6pPr lvl="5" algn="ctr">
              <a:spcBef>
                <a:spcPts val="0"/>
              </a:spcBef>
              <a:buSzPct val="100000"/>
              <a:defRPr sz="5800"/>
            </a:lvl6pPr>
            <a:lvl7pPr lvl="6" algn="ctr">
              <a:spcBef>
                <a:spcPts val="0"/>
              </a:spcBef>
              <a:buSzPct val="100000"/>
              <a:defRPr sz="5800"/>
            </a:lvl7pPr>
            <a:lvl8pPr lvl="7" algn="ctr">
              <a:spcBef>
                <a:spcPts val="0"/>
              </a:spcBef>
              <a:buSzPct val="100000"/>
              <a:defRPr sz="5800"/>
            </a:lvl8pPr>
            <a:lvl9pPr lvl="8" algn="ctr">
              <a:spcBef>
                <a:spcPts val="0"/>
              </a:spcBef>
              <a:buSzPct val="100000"/>
              <a:defRPr sz="5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774734" y="5857226"/>
            <a:ext cx="8022399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4744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67B-D9FA-4F11-AA6E-476C3F49B3C5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6D6-F4DA-432F-B6E6-399D57B54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3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67B-D9FA-4F11-AA6E-476C3F49B3C5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6D6-F4DA-432F-B6E6-399D57B54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8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67B-D9FA-4F11-AA6E-476C3F49B3C5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6D6-F4DA-432F-B6E6-399D57B54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66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67B-D9FA-4F11-AA6E-476C3F49B3C5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6D6-F4DA-432F-B6E6-399D57B54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8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67B-D9FA-4F11-AA6E-476C3F49B3C5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6D6-F4DA-432F-B6E6-399D57B54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1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67B-D9FA-4F11-AA6E-476C3F49B3C5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6D6-F4DA-432F-B6E6-399D57B54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67B-D9FA-4F11-AA6E-476C3F49B3C5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6D6-F4DA-432F-B6E6-399D57B54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1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67B-D9FA-4F11-AA6E-476C3F49B3C5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6D6-F4DA-432F-B6E6-399D57B54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6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F767B-D9FA-4F11-AA6E-476C3F49B3C5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DC6D6-F4DA-432F-B6E6-399D57B54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5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760237" y="3772993"/>
            <a:ext cx="6154500" cy="15839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4000">
                <a:solidFill>
                  <a:schemeClr val="bg1"/>
                </a:solidFill>
                <a:latin typeface="Franklin Gothic Demi" panose="020B0703020102020204" pitchFamily="34" charset="0"/>
              </a:rPr>
              <a:t>MIDDLE PROJECT</a:t>
            </a:r>
            <a:r>
              <a:rPr lang="en" sz="400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" sz="4000" smtClean="0">
                <a:latin typeface="Franklin Gothic Demi" panose="020B0703020102020204" pitchFamily="34" charset="0"/>
              </a:rPr>
              <a:t/>
            </a:r>
            <a:br>
              <a:rPr lang="en" sz="4000" smtClean="0">
                <a:latin typeface="Franklin Gothic Demi" panose="020B0703020102020204" pitchFamily="34" charset="0"/>
              </a:rPr>
            </a:br>
            <a:r>
              <a:rPr lang="en" sz="600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WA</a:t>
            </a:r>
            <a:r>
              <a:rPr lang="en" smtClean="0">
                <a:solidFill>
                  <a:srgbClr val="6DD9FF"/>
                </a:solidFill>
                <a:latin typeface="Franklin Gothic Demi" panose="020B0703020102020204" pitchFamily="34" charset="0"/>
              </a:rPr>
              <a:t>FLEX</a:t>
            </a:r>
            <a:r>
              <a:rPr lang="en" smtClean="0">
                <a:solidFill>
                  <a:schemeClr val="accent1">
                    <a:lumMod val="50000"/>
                  </a:schemeClr>
                </a:solidFill>
                <a:latin typeface="Franklin Gothic Demi" panose="020B0703020102020204" pitchFamily="34" charset="0"/>
              </a:rPr>
              <a:t> </a:t>
            </a:r>
            <a:br>
              <a:rPr lang="en" smtClean="0">
                <a:solidFill>
                  <a:schemeClr val="accent1">
                    <a:lumMod val="50000"/>
                  </a:schemeClr>
                </a:solidFill>
                <a:latin typeface="Franklin Gothic Demi" panose="020B0703020102020204" pitchFamily="34" charset="0"/>
              </a:rPr>
            </a:br>
            <a:r>
              <a:rPr lang="ko-KR" altLang="en-US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개별 기술 분석표</a:t>
            </a:r>
            <a:r>
              <a:rPr lang="en" smtClean="0">
                <a:solidFill>
                  <a:srgbClr val="FFC800"/>
                </a:solidFill>
                <a:latin typeface="Franklin Gothic Demi" panose="020B0703020102020204" pitchFamily="34" charset="0"/>
              </a:rPr>
              <a:t/>
            </a:r>
            <a:br>
              <a:rPr lang="en" smtClean="0">
                <a:solidFill>
                  <a:srgbClr val="FFC800"/>
                </a:solidFill>
                <a:latin typeface="Franklin Gothic Demi" panose="020B0703020102020204" pitchFamily="34" charset="0"/>
              </a:rPr>
            </a:br>
            <a:r>
              <a:rPr lang="en-US" altLang="ko-KR" smtClean="0">
                <a:solidFill>
                  <a:srgbClr val="FFFF00"/>
                </a:solidFill>
                <a:latin typeface="Franklin Gothic Demi" panose="020B0703020102020204" pitchFamily="34" charset="0"/>
              </a:rPr>
              <a:t>A TEAM_</a:t>
            </a:r>
            <a:r>
              <a:rPr lang="ko-KR" altLang="en-US" smtClean="0">
                <a:solidFill>
                  <a:srgbClr val="FFFF00"/>
                </a:solidFill>
                <a:latin typeface="Franklin Gothic Demi" panose="020B0703020102020204" pitchFamily="34" charset="0"/>
              </a:rPr>
              <a:t>정규식</a:t>
            </a:r>
            <a:endParaRPr lang="en" sz="5400">
              <a:solidFill>
                <a:srgbClr val="FFFF00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073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MYPAGE : 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재생 목록 </a:t>
            </a:r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&gt; 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플레이리스트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38" y="6266039"/>
            <a:ext cx="12192000" cy="5934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41192" y="6351587"/>
            <a:ext cx="1276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</a:rPr>
              <a:t>동작순서</a:t>
            </a:r>
            <a:r>
              <a:rPr lang="en-US" altLang="ko-KR" sz="2000" b="1" smtClean="0">
                <a:solidFill>
                  <a:schemeClr val="bg1"/>
                </a:solidFill>
              </a:rPr>
              <a:t>: </a:t>
            </a:r>
            <a:r>
              <a:rPr lang="en-US" altLang="ko-KR" sz="1200" b="1" smtClean="0">
                <a:solidFill>
                  <a:schemeClr val="bg1"/>
                </a:solidFill>
              </a:rPr>
              <a:t>Client-&gt;userPlayList.jsp-&gt;MyPageController-&gt;MovieListDao-&gt;movielist.xml-&gt;userPlayList.jsp-&gt;MyPageController -&gt;movielist.xml -&gt; </a:t>
            </a:r>
            <a:r>
              <a:rPr lang="en-US" altLang="ko-KR" sz="1200" b="1">
                <a:solidFill>
                  <a:schemeClr val="bg1"/>
                </a:solidFill>
              </a:rPr>
              <a:t>userPlayList.jsp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cxnSp>
        <p:nvCxnSpPr>
          <p:cNvPr id="38" name="꺾인 연결선 37"/>
          <p:cNvCxnSpPr/>
          <p:nvPr/>
        </p:nvCxnSpPr>
        <p:spPr>
          <a:xfrm rot="10800000" flipV="1">
            <a:off x="10223157" y="5441105"/>
            <a:ext cx="1606378" cy="683741"/>
          </a:xfrm>
          <a:prstGeom prst="bentConnector3">
            <a:avLst>
              <a:gd name="adj1" fmla="val 6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021"/>
            <a:ext cx="5081019" cy="2837924"/>
          </a:xfrm>
          <a:prstGeom prst="rect">
            <a:avLst/>
          </a:prstGeom>
        </p:spPr>
      </p:pic>
      <p:pic>
        <p:nvPicPr>
          <p:cNvPr id="2050" name="Picture 2" descr="C:\Users\KOSTA\Desktop\Project data\2.중간프로젝트\ppt 관련 스크린샷\myplaylist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40" y="3910945"/>
            <a:ext cx="2349669" cy="102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OSTA\Desktop\Project data\2.중간프로젝트\ppt 관련 스크린샷\myplaylist2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40" y="4876801"/>
            <a:ext cx="3768900" cy="137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KOSTA\Desktop\Project data\2.중간프로젝트\ppt 관련 스크린샷\myplaylist2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84" y="4410322"/>
            <a:ext cx="3321308" cy="18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875" y="1906022"/>
            <a:ext cx="2602162" cy="158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 descr="C:\Users\KOSTA\Desktop\Project data\2.중간프로젝트\ppt 관련 스크린샷\myplaylist2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446" y="2420206"/>
            <a:ext cx="3198191" cy="11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KOSTA\Desktop\Project data\2.중간프로젝트\ppt 관련 스크린샷\myplaylist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522" y="4126617"/>
            <a:ext cx="4155478" cy="13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꺾인 연결선 21"/>
          <p:cNvCxnSpPr/>
          <p:nvPr/>
        </p:nvCxnSpPr>
        <p:spPr>
          <a:xfrm rot="5400000">
            <a:off x="603692" y="3107248"/>
            <a:ext cx="1924437" cy="1143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6200000" flipH="1">
            <a:off x="1327820" y="4604420"/>
            <a:ext cx="803840" cy="44196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 flipV="1">
            <a:off x="3101340" y="4579620"/>
            <a:ext cx="1257300" cy="73261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 rot="5400000">
            <a:off x="3806200" y="4810521"/>
            <a:ext cx="657244" cy="603924"/>
          </a:xfrm>
          <a:prstGeom prst="bentConnector3">
            <a:avLst>
              <a:gd name="adj1" fmla="val -79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flipV="1">
            <a:off x="5701820" y="5112484"/>
            <a:ext cx="2421102" cy="5328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 rot="5400000" flipH="1" flipV="1">
            <a:off x="10222067" y="3505977"/>
            <a:ext cx="824935" cy="71675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365674" y="4207808"/>
            <a:ext cx="257387" cy="155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54808" y="3260938"/>
            <a:ext cx="2434695" cy="167176"/>
          </a:xfrm>
          <a:prstGeom prst="rect">
            <a:avLst/>
          </a:prstGeom>
          <a:noFill/>
          <a:ln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26" idx="3"/>
          </p:cNvCxnSpPr>
          <p:nvPr/>
        </p:nvCxnSpPr>
        <p:spPr>
          <a:xfrm>
            <a:off x="3968166" y="5564379"/>
            <a:ext cx="390474" cy="742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1513127" y="3332441"/>
            <a:ext cx="345716" cy="176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97775" y="5483412"/>
            <a:ext cx="3070391" cy="161934"/>
          </a:xfrm>
          <a:prstGeom prst="rect">
            <a:avLst/>
          </a:prstGeom>
          <a:noFill/>
          <a:ln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3773" y="5240968"/>
            <a:ext cx="2417565" cy="200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436783" y="5638607"/>
            <a:ext cx="1182663" cy="7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endCxn id="2057" idx="3"/>
          </p:cNvCxnSpPr>
          <p:nvPr/>
        </p:nvCxnSpPr>
        <p:spPr>
          <a:xfrm rot="10800000">
            <a:off x="8817637" y="3005114"/>
            <a:ext cx="2770308" cy="312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46" y="1230528"/>
            <a:ext cx="2547682" cy="93984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9504" y="1129045"/>
            <a:ext cx="3573311" cy="626149"/>
          </a:xfrm>
          <a:prstGeom prst="rect">
            <a:avLst/>
          </a:prstGeom>
        </p:spPr>
      </p:pic>
      <p:cxnSp>
        <p:nvCxnSpPr>
          <p:cNvPr id="36" name="꺾인 연결선 35"/>
          <p:cNvCxnSpPr/>
          <p:nvPr/>
        </p:nvCxnSpPr>
        <p:spPr>
          <a:xfrm rot="16200000" flipV="1">
            <a:off x="5155461" y="1964491"/>
            <a:ext cx="1586765" cy="4716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601669" y="4593602"/>
            <a:ext cx="1328076" cy="215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941121" y="3000319"/>
            <a:ext cx="2845709" cy="155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603126" y="1230077"/>
            <a:ext cx="1022117" cy="176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꺾인 연결선 39"/>
          <p:cNvCxnSpPr/>
          <p:nvPr/>
        </p:nvCxnSpPr>
        <p:spPr>
          <a:xfrm flipV="1">
            <a:off x="6625243" y="1230077"/>
            <a:ext cx="1864261" cy="6759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726532" y="1799513"/>
            <a:ext cx="866376" cy="140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191044" y="36406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60" name="TextBox 59"/>
          <p:cNvSpPr txBox="1"/>
          <p:nvPr/>
        </p:nvSpPr>
        <p:spPr>
          <a:xfrm>
            <a:off x="3389348" y="4594502"/>
            <a:ext cx="286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2</a:t>
            </a:r>
            <a:endParaRPr lang="ko-KR" altLang="en-US" sz="1600" b="1"/>
          </a:p>
        </p:txBody>
      </p:sp>
      <p:sp>
        <p:nvSpPr>
          <p:cNvPr id="61" name="TextBox 60"/>
          <p:cNvSpPr txBox="1"/>
          <p:nvPr/>
        </p:nvSpPr>
        <p:spPr>
          <a:xfrm>
            <a:off x="3842016" y="4829888"/>
            <a:ext cx="286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3</a:t>
            </a:r>
            <a:endParaRPr lang="ko-KR" altLang="en-US" sz="1600" b="1"/>
          </a:p>
        </p:txBody>
      </p:sp>
      <p:sp>
        <p:nvSpPr>
          <p:cNvPr id="62" name="TextBox 61"/>
          <p:cNvSpPr txBox="1"/>
          <p:nvPr/>
        </p:nvSpPr>
        <p:spPr>
          <a:xfrm>
            <a:off x="3966189" y="5710605"/>
            <a:ext cx="286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4</a:t>
            </a:r>
            <a:endParaRPr lang="ko-KR" altLang="en-US" sz="1600" b="1"/>
          </a:p>
        </p:txBody>
      </p:sp>
      <p:sp>
        <p:nvSpPr>
          <p:cNvPr id="63" name="TextBox 62"/>
          <p:cNvSpPr txBox="1"/>
          <p:nvPr/>
        </p:nvSpPr>
        <p:spPr>
          <a:xfrm>
            <a:off x="6982654" y="5153757"/>
            <a:ext cx="286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5</a:t>
            </a:r>
            <a:endParaRPr lang="ko-KR" altLang="en-US" sz="1600" b="1"/>
          </a:p>
        </p:txBody>
      </p:sp>
      <p:sp>
        <p:nvSpPr>
          <p:cNvPr id="64" name="TextBox 63"/>
          <p:cNvSpPr txBox="1"/>
          <p:nvPr/>
        </p:nvSpPr>
        <p:spPr>
          <a:xfrm>
            <a:off x="10383713" y="3947383"/>
            <a:ext cx="286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6</a:t>
            </a:r>
            <a:endParaRPr lang="ko-KR" altLang="en-US" sz="1600" b="1"/>
          </a:p>
        </p:txBody>
      </p:sp>
      <p:sp>
        <p:nvSpPr>
          <p:cNvPr id="65" name="TextBox 64"/>
          <p:cNvSpPr txBox="1"/>
          <p:nvPr/>
        </p:nvSpPr>
        <p:spPr>
          <a:xfrm>
            <a:off x="9267522" y="3067612"/>
            <a:ext cx="286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7</a:t>
            </a:r>
            <a:endParaRPr lang="ko-KR" altLang="en-US" sz="1600" b="1"/>
          </a:p>
        </p:txBody>
      </p:sp>
      <p:sp>
        <p:nvSpPr>
          <p:cNvPr id="66" name="TextBox 65"/>
          <p:cNvSpPr txBox="1"/>
          <p:nvPr/>
        </p:nvSpPr>
        <p:spPr>
          <a:xfrm>
            <a:off x="6171892" y="2214189"/>
            <a:ext cx="286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8</a:t>
            </a:r>
            <a:endParaRPr lang="ko-KR" altLang="en-US" sz="1600" b="1"/>
          </a:p>
        </p:txBody>
      </p:sp>
      <p:sp>
        <p:nvSpPr>
          <p:cNvPr id="67" name="TextBox 66"/>
          <p:cNvSpPr txBox="1"/>
          <p:nvPr/>
        </p:nvSpPr>
        <p:spPr>
          <a:xfrm>
            <a:off x="6750044" y="1575975"/>
            <a:ext cx="286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9</a:t>
            </a:r>
            <a:endParaRPr lang="ko-KR" altLang="en-US" sz="1600" b="1"/>
          </a:p>
        </p:txBody>
      </p:sp>
      <p:cxnSp>
        <p:nvCxnSpPr>
          <p:cNvPr id="47" name="꺾인 연결선 46"/>
          <p:cNvCxnSpPr/>
          <p:nvPr/>
        </p:nvCxnSpPr>
        <p:spPr>
          <a:xfrm rot="16200000" flipH="1">
            <a:off x="5194365" y="2471996"/>
            <a:ext cx="1392611" cy="328277"/>
          </a:xfrm>
          <a:prstGeom prst="bentConnector3">
            <a:avLst>
              <a:gd name="adj1" fmla="val 9954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12144" y="2688433"/>
            <a:ext cx="473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10</a:t>
            </a:r>
            <a:endParaRPr lang="ko-KR" altLang="en-US" sz="1600" b="1"/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4887884" y="3437137"/>
            <a:ext cx="1166925" cy="14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56130" y="1509429"/>
            <a:ext cx="348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Ajax</a:t>
            </a:r>
            <a:r>
              <a:rPr lang="ko-KR" altLang="en-US" sz="1400" smtClean="0"/>
              <a:t>를 사용하여 비동기식으로 새로고침 사용</a:t>
            </a:r>
            <a:r>
              <a:rPr lang="en-US" altLang="ko-KR" sz="1400" smtClean="0"/>
              <a:t>.</a:t>
            </a:r>
            <a:r>
              <a:rPr lang="en-US" altLang="ko-KR" sz="1400" b="1" smtClean="0"/>
              <a:t>resultMap</a:t>
            </a:r>
            <a:r>
              <a:rPr lang="ko-KR" altLang="en-US" sz="1400" smtClean="0"/>
              <a:t>으로 쿼리작업</a:t>
            </a:r>
            <a:r>
              <a:rPr lang="en-US" altLang="ko-KR" sz="1400" smtClean="0"/>
              <a:t>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79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073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MYPAGE : MAIN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0" y="1131890"/>
            <a:ext cx="10778177" cy="4530221"/>
          </a:xfrm>
          <a:prstGeom prst="rect">
            <a:avLst/>
          </a:prstGeom>
        </p:spPr>
      </p:pic>
      <p:cxnSp>
        <p:nvCxnSpPr>
          <p:cNvPr id="4" name="꺾인 연결선 3"/>
          <p:cNvCxnSpPr/>
          <p:nvPr/>
        </p:nvCxnSpPr>
        <p:spPr>
          <a:xfrm rot="10800000" flipV="1">
            <a:off x="1959032" y="1936864"/>
            <a:ext cx="3643747" cy="29427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73483" y="4114800"/>
            <a:ext cx="6527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 단계에서 추가된 영상들은 메인페이지에서 해당 형식으로 </a:t>
            </a:r>
            <a:endParaRPr lang="en-US" altLang="ko-KR" smtClean="0"/>
          </a:p>
          <a:p>
            <a:r>
              <a:rPr lang="ko-KR" altLang="en-US" smtClean="0"/>
              <a:t>모두 출력된다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073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MYPAGE : MAIN&gt;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하단 영상 목록 출력부분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020"/>
            <a:ext cx="5324475" cy="2381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807" y="1742719"/>
            <a:ext cx="5358505" cy="34231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55151"/>
            <a:ext cx="3870393" cy="191047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803862" y="5694218"/>
            <a:ext cx="1865407" cy="185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254" y="5688718"/>
            <a:ext cx="4132724" cy="7988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44631" y="1504242"/>
            <a:ext cx="3569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플레이리스트에 저장된 영상을 </a:t>
            </a:r>
            <a:endParaRPr lang="en-US" altLang="ko-KR" sz="1400" smtClean="0"/>
          </a:p>
          <a:p>
            <a:r>
              <a:rPr lang="ko-KR" altLang="en-US" sz="1400" smtClean="0"/>
              <a:t>출력하는데 </a:t>
            </a:r>
            <a:r>
              <a:rPr lang="ko-KR" altLang="en-US" sz="1400" b="1" smtClean="0"/>
              <a:t>서브쿼리</a:t>
            </a:r>
            <a:r>
              <a:rPr lang="ko-KR" altLang="en-US" sz="1400" smtClean="0"/>
              <a:t>와 </a:t>
            </a:r>
            <a:r>
              <a:rPr lang="en-US" altLang="ko-KR" sz="1400" b="1" smtClean="0"/>
              <a:t>resultMap</a:t>
            </a:r>
            <a:r>
              <a:rPr lang="ko-KR" altLang="en-US" sz="1400" smtClean="0"/>
              <a:t>을 사용</a:t>
            </a:r>
            <a:endParaRPr lang="ko-KR" altLang="en-US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888" y="3567448"/>
            <a:ext cx="4272753" cy="95984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38" y="6266039"/>
            <a:ext cx="12192000" cy="5934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1192" y="6351587"/>
            <a:ext cx="1276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</a:rPr>
              <a:t>동작순서</a:t>
            </a:r>
            <a:r>
              <a:rPr lang="en-US" altLang="ko-KR" sz="2000" b="1" smtClean="0">
                <a:solidFill>
                  <a:schemeClr val="bg1"/>
                </a:solidFill>
              </a:rPr>
              <a:t>: </a:t>
            </a:r>
            <a:r>
              <a:rPr lang="en-US" altLang="ko-KR" sz="1200" b="1" smtClean="0">
                <a:solidFill>
                  <a:schemeClr val="bg1"/>
                </a:solidFill>
              </a:rPr>
              <a:t>Client-&gt;index.jsp-&gt;MyPageController-&gt;MovieListDao-&gt;movielist.xml-&gt;MyPageController -&gt; userMyPageMain.jsp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cxnSp>
        <p:nvCxnSpPr>
          <p:cNvPr id="16" name="꺾인 연결선 15"/>
          <p:cNvCxnSpPr>
            <a:stCxn id="10" idx="3"/>
          </p:cNvCxnSpPr>
          <p:nvPr/>
        </p:nvCxnSpPr>
        <p:spPr>
          <a:xfrm>
            <a:off x="3669269" y="5787141"/>
            <a:ext cx="1251866" cy="3642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6200000" flipV="1">
            <a:off x="7161415" y="5507181"/>
            <a:ext cx="1005840" cy="1496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0800000" flipV="1">
            <a:off x="3749039" y="4729942"/>
            <a:ext cx="2711768" cy="6234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5400000" flipH="1" flipV="1">
            <a:off x="3013363" y="4459779"/>
            <a:ext cx="573579" cy="2826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99106" y="6084916"/>
            <a:ext cx="3871872" cy="166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977486" y="58172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7714199" y="54407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2</a:t>
            </a:r>
            <a:endParaRPr lang="ko-KR" altLang="en-US" b="1"/>
          </a:p>
        </p:txBody>
      </p:sp>
      <p:sp>
        <p:nvSpPr>
          <p:cNvPr id="28" name="TextBox 27"/>
          <p:cNvSpPr txBox="1"/>
          <p:nvPr/>
        </p:nvSpPr>
        <p:spPr>
          <a:xfrm>
            <a:off x="5091625" y="485508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3</a:t>
            </a:r>
            <a:endParaRPr lang="ko-KR" alt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3447366" y="43489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4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852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073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MYPAGE : 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추천영화 필터링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41191" y="635158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</a:rPr>
              <a:t>동작순서</a:t>
            </a:r>
            <a:r>
              <a:rPr lang="en-US" altLang="ko-KR" sz="2000" b="1" smtClean="0">
                <a:solidFill>
                  <a:schemeClr val="bg1"/>
                </a:solidFill>
              </a:rPr>
              <a:t>: </a:t>
            </a:r>
            <a:r>
              <a:rPr lang="en-US" altLang="ko-KR" sz="1400" b="1" smtClean="0">
                <a:solidFill>
                  <a:schemeClr val="bg1"/>
                </a:solidFill>
              </a:rPr>
              <a:t>Client -&gt; index.jsp  -&gt; </a:t>
            </a:r>
            <a:r>
              <a:rPr lang="en-US" altLang="ko-KR" sz="1400" b="1">
                <a:solidFill>
                  <a:schemeClr val="bg1"/>
                </a:solidFill>
              </a:rPr>
              <a:t>MyPageController  </a:t>
            </a:r>
            <a:r>
              <a:rPr lang="en-US" altLang="ko-KR" sz="1400" b="1" smtClean="0">
                <a:solidFill>
                  <a:schemeClr val="bg1"/>
                </a:solidFill>
              </a:rPr>
              <a:t>-&gt;  UserInfoDao  -&gt;  userInfo.xml  -&gt;  MyPageController  -&gt;  userMyPageMain.jsp</a:t>
            </a:r>
          </a:p>
          <a:p>
            <a:endParaRPr lang="ko-KR" altLang="en-US" sz="1200" b="1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70506" y="1196752"/>
            <a:ext cx="10700202" cy="4896544"/>
            <a:chOff x="899592" y="1556792"/>
            <a:chExt cx="7416824" cy="4392488"/>
          </a:xfrm>
        </p:grpSpPr>
        <p:sp>
          <p:nvSpPr>
            <p:cNvPr id="24" name="직사각형 23"/>
            <p:cNvSpPr/>
            <p:nvPr/>
          </p:nvSpPr>
          <p:spPr>
            <a:xfrm>
              <a:off x="899592" y="1909382"/>
              <a:ext cx="3168352" cy="4039898"/>
            </a:xfrm>
            <a:prstGeom prst="rect">
              <a:avLst/>
            </a:prstGeom>
            <a:noFill/>
            <a:ln w="6350">
              <a:solidFill>
                <a:srgbClr val="715A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9592" y="1556792"/>
              <a:ext cx="3168352" cy="37785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rgbClr val="201A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3608" y="1574603"/>
              <a:ext cx="2679926" cy="33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mtClean="0">
                  <a:ln>
                    <a:solidFill>
                      <a:srgbClr val="7AB53D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추천영화 필터링 메뉴</a:t>
              </a:r>
              <a:endParaRPr lang="en-US" altLang="ko-KR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923928" y="2357347"/>
              <a:ext cx="1368152" cy="0"/>
            </a:xfrm>
            <a:prstGeom prst="line">
              <a:avLst/>
            </a:prstGeom>
            <a:ln w="3175">
              <a:solidFill>
                <a:srgbClr val="715A38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5148064" y="1556792"/>
              <a:ext cx="3168352" cy="4392488"/>
            </a:xfrm>
            <a:prstGeom prst="rect">
              <a:avLst/>
            </a:prstGeom>
            <a:noFill/>
            <a:ln w="6350">
              <a:solidFill>
                <a:srgbClr val="715A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3923928" y="5436757"/>
              <a:ext cx="1368152" cy="0"/>
            </a:xfrm>
            <a:prstGeom prst="line">
              <a:avLst/>
            </a:prstGeom>
            <a:ln w="3175">
              <a:solidFill>
                <a:srgbClr val="715A38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1034643" y="5210036"/>
              <a:ext cx="2808312" cy="276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ko-KR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2344466" y="4941168"/>
              <a:ext cx="230840" cy="76723"/>
            </a:xfrm>
            <a:prstGeom prst="triangle">
              <a:avLst/>
            </a:prstGeom>
            <a:solidFill>
              <a:srgbClr val="715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48064" y="1566084"/>
              <a:ext cx="3168352" cy="37785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rgbClr val="201A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92277" y="1574603"/>
              <a:ext cx="2679926" cy="33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rgbClr val="7AB53D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사용한 기능</a:t>
              </a:r>
              <a:endParaRPr lang="en-US" altLang="ko-KR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6" name="이등변 삼각형 35"/>
          <p:cNvSpPr/>
          <p:nvPr/>
        </p:nvSpPr>
        <p:spPr>
          <a:xfrm rot="5400000">
            <a:off x="7502516" y="2037822"/>
            <a:ext cx="230840" cy="102710"/>
          </a:xfrm>
          <a:prstGeom prst="triangle">
            <a:avLst/>
          </a:prstGeom>
          <a:solidFill>
            <a:srgbClr val="201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이등변 삼각형 36"/>
          <p:cNvSpPr/>
          <p:nvPr/>
        </p:nvSpPr>
        <p:spPr>
          <a:xfrm rot="5400000">
            <a:off x="7502516" y="3182086"/>
            <a:ext cx="230840" cy="102710"/>
          </a:xfrm>
          <a:prstGeom prst="triangle">
            <a:avLst/>
          </a:prstGeom>
          <a:solidFill>
            <a:srgbClr val="201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5877" y="5055026"/>
            <a:ext cx="4444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추천영화 목록 출력 시 해당 장르의 영화가 노출되지 않게 하기 위한 옵션 설정 메뉴</a:t>
            </a:r>
            <a:endParaRPr lang="en-US" altLang="ko-KR" sz="14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60672" y="1935288"/>
            <a:ext cx="4051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Ajax</a:t>
            </a:r>
            <a:endParaRPr lang="en-US" altLang="ko-KR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60674" y="3079552"/>
            <a:ext cx="4051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subQuery</a:t>
            </a:r>
            <a:endParaRPr lang="en-US" altLang="ko-KR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이등변 삼각형 21"/>
          <p:cNvSpPr/>
          <p:nvPr/>
        </p:nvSpPr>
        <p:spPr>
          <a:xfrm rot="5400000">
            <a:off x="7502516" y="4326348"/>
            <a:ext cx="230840" cy="102710"/>
          </a:xfrm>
          <a:prstGeom prst="triangle">
            <a:avLst/>
          </a:prstGeom>
          <a:solidFill>
            <a:srgbClr val="201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32" y="1655190"/>
            <a:ext cx="3562597" cy="319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073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MYPAGE : 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추천영화 필터링 설정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73020"/>
            <a:ext cx="6486468" cy="439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7" y="1512916"/>
            <a:ext cx="4563112" cy="4086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26" y="1836081"/>
            <a:ext cx="5533505" cy="21694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9" y="4328665"/>
            <a:ext cx="6747164" cy="2296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8731" y="1120013"/>
            <a:ext cx="5224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초기 진입시 기존에 저장되어 있는 값이 있을 시 </a:t>
            </a:r>
            <a:endParaRPr lang="en-US" altLang="ko-KR" smtClean="0"/>
          </a:p>
          <a:p>
            <a:r>
              <a:rPr lang="en-US" altLang="ko-KR" b="1" smtClean="0"/>
              <a:t>ajax</a:t>
            </a:r>
            <a:r>
              <a:rPr lang="ko-KR" altLang="en-US" smtClean="0"/>
              <a:t>를 사용하여 값을 셋팅</a:t>
            </a:r>
            <a:r>
              <a:rPr lang="en-US" altLang="ko-KR" smtClean="0"/>
              <a:t>. </a:t>
            </a:r>
            <a:r>
              <a:rPr lang="ko-KR" altLang="en-US" b="1" smtClean="0"/>
              <a:t>서브쿼리</a:t>
            </a:r>
            <a:r>
              <a:rPr lang="ko-KR" altLang="en-US" smtClean="0"/>
              <a:t>를 </a:t>
            </a:r>
            <a:endParaRPr lang="en-US" altLang="ko-KR" smtClean="0"/>
          </a:p>
          <a:p>
            <a:r>
              <a:rPr lang="ko-KR" altLang="en-US" smtClean="0"/>
              <a:t>사용하여 값을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073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MYPAGE : 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계정 설정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41191" y="635158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</a:rPr>
              <a:t>동작순서</a:t>
            </a:r>
            <a:r>
              <a:rPr lang="en-US" altLang="ko-KR" sz="2000" b="1" smtClean="0">
                <a:solidFill>
                  <a:schemeClr val="bg1"/>
                </a:solidFill>
              </a:rPr>
              <a:t>: </a:t>
            </a:r>
            <a:r>
              <a:rPr lang="en-US" altLang="ko-KR" sz="1400" b="1" smtClean="0">
                <a:solidFill>
                  <a:schemeClr val="bg1"/>
                </a:solidFill>
              </a:rPr>
              <a:t>Client -&gt; index.jsp  -&gt; </a:t>
            </a:r>
            <a:r>
              <a:rPr lang="en-US" altLang="ko-KR" sz="1400" b="1">
                <a:solidFill>
                  <a:schemeClr val="bg1"/>
                </a:solidFill>
              </a:rPr>
              <a:t>MyPageController  </a:t>
            </a:r>
            <a:r>
              <a:rPr lang="en-US" altLang="ko-KR" sz="1400" b="1" smtClean="0">
                <a:solidFill>
                  <a:schemeClr val="bg1"/>
                </a:solidFill>
              </a:rPr>
              <a:t>-&gt;  UserInfoDao  -&gt;  userInfo.xml  -&gt;  MyPageController  -&gt;  userMyPageMain.jsp</a:t>
            </a:r>
          </a:p>
          <a:p>
            <a:endParaRPr lang="ko-KR" altLang="en-US" sz="1200" b="1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70506" y="1196752"/>
            <a:ext cx="10700202" cy="4896544"/>
            <a:chOff x="899592" y="1556792"/>
            <a:chExt cx="7416824" cy="4392488"/>
          </a:xfrm>
        </p:grpSpPr>
        <p:sp>
          <p:nvSpPr>
            <p:cNvPr id="24" name="직사각형 23"/>
            <p:cNvSpPr/>
            <p:nvPr/>
          </p:nvSpPr>
          <p:spPr>
            <a:xfrm>
              <a:off x="899592" y="1909382"/>
              <a:ext cx="3168352" cy="4039898"/>
            </a:xfrm>
            <a:prstGeom prst="rect">
              <a:avLst/>
            </a:prstGeom>
            <a:noFill/>
            <a:ln w="6350">
              <a:solidFill>
                <a:srgbClr val="715A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9592" y="1556792"/>
              <a:ext cx="3168352" cy="37785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rgbClr val="201A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3608" y="1574603"/>
              <a:ext cx="2679926" cy="33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mtClean="0">
                  <a:ln>
                    <a:solidFill>
                      <a:srgbClr val="7AB53D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계정 설정 메뉴</a:t>
              </a:r>
              <a:endParaRPr lang="en-US" altLang="ko-KR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923928" y="2357347"/>
              <a:ext cx="1368152" cy="0"/>
            </a:xfrm>
            <a:prstGeom prst="line">
              <a:avLst/>
            </a:prstGeom>
            <a:ln w="3175">
              <a:solidFill>
                <a:srgbClr val="715A38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5148064" y="1556792"/>
              <a:ext cx="3168352" cy="4392488"/>
            </a:xfrm>
            <a:prstGeom prst="rect">
              <a:avLst/>
            </a:prstGeom>
            <a:noFill/>
            <a:ln w="6350">
              <a:solidFill>
                <a:srgbClr val="715A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3923928" y="5436757"/>
              <a:ext cx="1368152" cy="0"/>
            </a:xfrm>
            <a:prstGeom prst="line">
              <a:avLst/>
            </a:prstGeom>
            <a:ln w="3175">
              <a:solidFill>
                <a:srgbClr val="715A38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1034643" y="5210036"/>
              <a:ext cx="2808312" cy="276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ko-KR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2344466" y="4941168"/>
              <a:ext cx="230840" cy="76723"/>
            </a:xfrm>
            <a:prstGeom prst="triangle">
              <a:avLst/>
            </a:prstGeom>
            <a:solidFill>
              <a:srgbClr val="715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48064" y="1566084"/>
              <a:ext cx="3168352" cy="37785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rgbClr val="201A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92277" y="1574603"/>
              <a:ext cx="2679926" cy="33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rgbClr val="7AB53D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사용한 기능</a:t>
              </a:r>
              <a:endParaRPr lang="en-US" altLang="ko-KR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6" name="이등변 삼각형 35"/>
          <p:cNvSpPr/>
          <p:nvPr/>
        </p:nvSpPr>
        <p:spPr>
          <a:xfrm rot="5400000">
            <a:off x="7502516" y="2037822"/>
            <a:ext cx="230840" cy="102710"/>
          </a:xfrm>
          <a:prstGeom prst="triangle">
            <a:avLst/>
          </a:prstGeom>
          <a:solidFill>
            <a:srgbClr val="201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5877" y="5055026"/>
            <a:ext cx="44444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사용자의 계정정보 변경 메뉴</a:t>
            </a:r>
            <a:endParaRPr lang="en-US" altLang="ko-KR" sz="14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60672" y="1935288"/>
            <a:ext cx="4051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Dynamic Query</a:t>
            </a:r>
            <a:endParaRPr lang="en-US" altLang="ko-KR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10" y="1922374"/>
            <a:ext cx="3613598" cy="308988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1" y="1628321"/>
            <a:ext cx="4698972" cy="29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073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MYPAGE : 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계정 설정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4315" y="4366270"/>
            <a:ext cx="5447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DynamicQuery</a:t>
            </a:r>
            <a:r>
              <a:rPr lang="ko-KR" altLang="en-US" smtClean="0"/>
              <a:t>를 사용하여 입력값이 없는 부분은 </a:t>
            </a:r>
            <a:endParaRPr lang="en-US" altLang="ko-KR" smtClean="0"/>
          </a:p>
          <a:p>
            <a:r>
              <a:rPr lang="ko-KR" altLang="en-US" smtClean="0"/>
              <a:t>저장할시 정보를 변경하지 않도록 함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8" y="1427482"/>
            <a:ext cx="5359400" cy="4582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73020"/>
            <a:ext cx="5664314" cy="354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95" y="1060986"/>
            <a:ext cx="6674506" cy="295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073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MYPAGE : 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내 일간</a:t>
            </a:r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월간 사용금액 차트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41191" y="635158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</a:rPr>
              <a:t>동작순서</a:t>
            </a:r>
            <a:r>
              <a:rPr lang="en-US" altLang="ko-KR" sz="2000" b="1" smtClean="0">
                <a:solidFill>
                  <a:schemeClr val="bg1"/>
                </a:solidFill>
              </a:rPr>
              <a:t>: </a:t>
            </a:r>
            <a:r>
              <a:rPr lang="en-US" altLang="ko-KR" sz="1400" b="1" smtClean="0">
                <a:solidFill>
                  <a:schemeClr val="bg1"/>
                </a:solidFill>
              </a:rPr>
              <a:t>Client -&gt; index.jsp  -&gt; </a:t>
            </a:r>
            <a:r>
              <a:rPr lang="en-US" altLang="ko-KR" sz="1400" b="1">
                <a:solidFill>
                  <a:schemeClr val="bg1"/>
                </a:solidFill>
              </a:rPr>
              <a:t>MyPageController  </a:t>
            </a:r>
            <a:r>
              <a:rPr lang="en-US" altLang="ko-KR" sz="1400" b="1" smtClean="0">
                <a:solidFill>
                  <a:schemeClr val="bg1"/>
                </a:solidFill>
              </a:rPr>
              <a:t>-&gt;  UserInfoDao  -&gt;  userInfo.xml  -&gt;  MyPageController  -&gt;  userMyPageMain.jsp</a:t>
            </a:r>
          </a:p>
          <a:p>
            <a:endParaRPr lang="ko-KR" altLang="en-US" sz="1200" b="1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70506" y="1196752"/>
            <a:ext cx="10700202" cy="4896544"/>
            <a:chOff x="899592" y="1556792"/>
            <a:chExt cx="7416824" cy="4392488"/>
          </a:xfrm>
        </p:grpSpPr>
        <p:sp>
          <p:nvSpPr>
            <p:cNvPr id="24" name="직사각형 23"/>
            <p:cNvSpPr/>
            <p:nvPr/>
          </p:nvSpPr>
          <p:spPr>
            <a:xfrm>
              <a:off x="899592" y="1909382"/>
              <a:ext cx="3168352" cy="4039898"/>
            </a:xfrm>
            <a:prstGeom prst="rect">
              <a:avLst/>
            </a:prstGeom>
            <a:noFill/>
            <a:ln w="6350">
              <a:solidFill>
                <a:srgbClr val="715A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9592" y="1556792"/>
              <a:ext cx="3168352" cy="37785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rgbClr val="201A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3608" y="1574603"/>
              <a:ext cx="2679926" cy="33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mtClean="0">
                  <a:ln>
                    <a:solidFill>
                      <a:srgbClr val="7AB53D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차트 메뉴</a:t>
              </a:r>
              <a:endParaRPr lang="en-US" altLang="ko-KR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923928" y="2357347"/>
              <a:ext cx="1368152" cy="0"/>
            </a:xfrm>
            <a:prstGeom prst="line">
              <a:avLst/>
            </a:prstGeom>
            <a:ln w="3175">
              <a:solidFill>
                <a:srgbClr val="715A38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5148064" y="1556792"/>
              <a:ext cx="3168352" cy="4392488"/>
            </a:xfrm>
            <a:prstGeom prst="rect">
              <a:avLst/>
            </a:prstGeom>
            <a:noFill/>
            <a:ln w="6350">
              <a:solidFill>
                <a:srgbClr val="715A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3923928" y="5436757"/>
              <a:ext cx="1368152" cy="0"/>
            </a:xfrm>
            <a:prstGeom prst="line">
              <a:avLst/>
            </a:prstGeom>
            <a:ln w="3175">
              <a:solidFill>
                <a:srgbClr val="715A38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1034643" y="5210036"/>
              <a:ext cx="2808312" cy="276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ko-KR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2344466" y="4941168"/>
              <a:ext cx="230840" cy="76723"/>
            </a:xfrm>
            <a:prstGeom prst="triangle">
              <a:avLst/>
            </a:prstGeom>
            <a:solidFill>
              <a:srgbClr val="715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48064" y="1566084"/>
              <a:ext cx="3168352" cy="37785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rgbClr val="201A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92277" y="1574603"/>
              <a:ext cx="2679926" cy="33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rgbClr val="7AB53D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사용한 기능</a:t>
              </a:r>
              <a:endParaRPr lang="en-US" altLang="ko-KR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25877" y="5055026"/>
            <a:ext cx="4444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사용자가 사이트에서 일간</a:t>
            </a:r>
            <a:r>
              <a:rPr lang="en-US" altLang="ko-KR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월간 사용한 금액을 차트로 표시해주는 메뉴 </a:t>
            </a:r>
            <a:endParaRPr lang="en-US" altLang="ko-KR" sz="14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06" y="1644004"/>
            <a:ext cx="4499789" cy="1960304"/>
          </a:xfrm>
          <a:prstGeom prst="rect">
            <a:avLst/>
          </a:prstGeom>
        </p:spPr>
      </p:pic>
      <p:sp>
        <p:nvSpPr>
          <p:cNvPr id="39" name="이등변 삼각형 38"/>
          <p:cNvSpPr/>
          <p:nvPr/>
        </p:nvSpPr>
        <p:spPr>
          <a:xfrm rot="5400000">
            <a:off x="7502516" y="2037822"/>
            <a:ext cx="230840" cy="102710"/>
          </a:xfrm>
          <a:prstGeom prst="triangle">
            <a:avLst/>
          </a:prstGeom>
          <a:solidFill>
            <a:srgbClr val="201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이등변 삼각형 39"/>
          <p:cNvSpPr/>
          <p:nvPr/>
        </p:nvSpPr>
        <p:spPr>
          <a:xfrm rot="5400000">
            <a:off x="7502516" y="3182086"/>
            <a:ext cx="230840" cy="102710"/>
          </a:xfrm>
          <a:prstGeom prst="triangle">
            <a:avLst/>
          </a:prstGeom>
          <a:solidFill>
            <a:srgbClr val="201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이등변 삼각형 40"/>
          <p:cNvSpPr/>
          <p:nvPr/>
        </p:nvSpPr>
        <p:spPr>
          <a:xfrm rot="5400000">
            <a:off x="7502516" y="4326348"/>
            <a:ext cx="230840" cy="102710"/>
          </a:xfrm>
          <a:prstGeom prst="triangle">
            <a:avLst/>
          </a:prstGeom>
          <a:solidFill>
            <a:srgbClr val="201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69291" y="1935285"/>
            <a:ext cx="36939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View</a:t>
            </a:r>
            <a:endParaRPr lang="en-US" altLang="ko-KR" sz="14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93933" y="4223814"/>
            <a:ext cx="36939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Ajax,Restful,Json</a:t>
            </a:r>
            <a:endParaRPr lang="en-US" altLang="ko-KR" sz="14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669291" y="3079552"/>
            <a:ext cx="36939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fuction</a:t>
            </a:r>
            <a:endParaRPr lang="en-US" altLang="ko-KR" sz="14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3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073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MYPAGE : 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내 일</a:t>
            </a:r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월간 사용금액 차트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4961" y="1140335"/>
            <a:ext cx="6541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페이지 진입시 데이터를 불러오기 위해 </a:t>
            </a:r>
            <a:r>
              <a:rPr lang="en-US" altLang="ko-KR" smtClean="0"/>
              <a:t>chartFunction</a:t>
            </a:r>
            <a:r>
              <a:rPr lang="ko-KR" altLang="en-US" smtClean="0"/>
              <a:t>을 실행</a:t>
            </a:r>
            <a:r>
              <a:rPr lang="en-US" altLang="ko-KR" smtClean="0"/>
              <a:t>.</a:t>
            </a:r>
          </a:p>
          <a:p>
            <a:r>
              <a:rPr lang="en-US" altLang="ko-KR" b="1" smtClean="0"/>
              <a:t>Rest</a:t>
            </a:r>
            <a:r>
              <a:rPr lang="ko-KR" altLang="en-US" smtClean="0"/>
              <a:t>와 </a:t>
            </a:r>
            <a:r>
              <a:rPr lang="en-US" altLang="ko-KR" b="1" smtClean="0"/>
              <a:t>Json, Ajax</a:t>
            </a:r>
            <a:r>
              <a:rPr lang="ko-KR" altLang="en-US" smtClean="0"/>
              <a:t>를 사용하여 차트 </a:t>
            </a:r>
            <a:r>
              <a:rPr lang="ko-KR" altLang="en-US" smtClean="0"/>
              <a:t>출력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en-US" altLang="ko-KR" b="1" smtClean="0"/>
              <a:t>Function</a:t>
            </a:r>
            <a:r>
              <a:rPr lang="ko-KR" altLang="en-US" smtClean="0"/>
              <a:t>과 </a:t>
            </a:r>
            <a:r>
              <a:rPr lang="en-US" altLang="ko-KR" b="1" smtClean="0"/>
              <a:t>View</a:t>
            </a:r>
            <a:r>
              <a:rPr lang="ko-KR" altLang="en-US" smtClean="0"/>
              <a:t>를 사용하여 버튼에 따라 </a:t>
            </a:r>
            <a:endParaRPr lang="en-US" altLang="ko-KR" smtClean="0"/>
          </a:p>
          <a:p>
            <a:r>
              <a:rPr lang="ko-KR" altLang="en-US" smtClean="0"/>
              <a:t>일간</a:t>
            </a:r>
            <a:r>
              <a:rPr lang="en-US" altLang="ko-KR" smtClean="0"/>
              <a:t>/</a:t>
            </a:r>
            <a:r>
              <a:rPr lang="ko-KR" altLang="en-US" smtClean="0"/>
              <a:t>월간 차트를 출력하도록 하였다</a:t>
            </a:r>
            <a:r>
              <a:rPr lang="en-US" altLang="ko-KR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73020"/>
            <a:ext cx="4864222" cy="21190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470" y="5190090"/>
            <a:ext cx="3082982" cy="5442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894" y="5237072"/>
            <a:ext cx="4032885" cy="4503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594" y="2668838"/>
            <a:ext cx="1857374" cy="235087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438" y="6266039"/>
            <a:ext cx="12192000" cy="5934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1191" y="6351587"/>
            <a:ext cx="1258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</a:rPr>
              <a:t>동작순서</a:t>
            </a:r>
            <a:r>
              <a:rPr lang="en-US" altLang="ko-KR" sz="2000" b="1" smtClean="0">
                <a:solidFill>
                  <a:schemeClr val="bg1"/>
                </a:solidFill>
              </a:rPr>
              <a:t>: </a:t>
            </a:r>
            <a:r>
              <a:rPr lang="en-US" altLang="ko-KR" sz="1100" b="1" smtClean="0">
                <a:solidFill>
                  <a:schemeClr val="bg1"/>
                </a:solidFill>
              </a:rPr>
              <a:t>Client-&gt;index.jsp-&gt;</a:t>
            </a:r>
            <a:r>
              <a:rPr lang="en-US" altLang="ko-KR" sz="1100" b="1">
                <a:solidFill>
                  <a:schemeClr val="bg1"/>
                </a:solidFill>
              </a:rPr>
              <a:t> MyPageController </a:t>
            </a:r>
            <a:r>
              <a:rPr lang="en-US" altLang="ko-KR" sz="1100" b="1" smtClean="0">
                <a:solidFill>
                  <a:schemeClr val="bg1"/>
                </a:solidFill>
              </a:rPr>
              <a:t>&gt;userMyPageMain.jsp-&gt;highchart_function.js-&gt;RestChartController-&gt;userInfoDao-&gt;userInfo.xml-&gt;</a:t>
            </a:r>
            <a:r>
              <a:rPr lang="en-US" altLang="ko-KR" sz="1100" b="1">
                <a:solidFill>
                  <a:schemeClr val="bg1"/>
                </a:solidFill>
              </a:rPr>
              <a:t> userMyPageMain.jsp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50" y="2769582"/>
            <a:ext cx="3248287" cy="18418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29" y="4740557"/>
            <a:ext cx="3226723" cy="144333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42" y="3765365"/>
            <a:ext cx="3468312" cy="601502"/>
          </a:xfrm>
          <a:prstGeom prst="rect">
            <a:avLst/>
          </a:prstGeom>
        </p:spPr>
      </p:pic>
      <p:cxnSp>
        <p:nvCxnSpPr>
          <p:cNvPr id="18" name="꺾인 연결선 17"/>
          <p:cNvCxnSpPr/>
          <p:nvPr/>
        </p:nvCxnSpPr>
        <p:spPr>
          <a:xfrm rot="16200000" flipV="1">
            <a:off x="854442" y="4372052"/>
            <a:ext cx="360987" cy="32419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190489" y="3490187"/>
            <a:ext cx="1046477" cy="1360928"/>
          </a:xfrm>
          <a:prstGeom prst="rect">
            <a:avLst/>
          </a:prstGeom>
          <a:noFill/>
          <a:ln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13714" y="4271511"/>
            <a:ext cx="683813" cy="121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/>
          <p:nvPr/>
        </p:nvCxnSpPr>
        <p:spPr>
          <a:xfrm flipV="1">
            <a:off x="1034935" y="2668838"/>
            <a:ext cx="2938549" cy="1663308"/>
          </a:xfrm>
          <a:prstGeom prst="bentConnector3">
            <a:avLst>
              <a:gd name="adj1" fmla="val 8960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>
            <a:off x="5064295" y="2920755"/>
            <a:ext cx="1752155" cy="5694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9" idx="1"/>
          </p:cNvCxnSpPr>
          <p:nvPr/>
        </p:nvCxnSpPr>
        <p:spPr>
          <a:xfrm>
            <a:off x="6479449" y="5462225"/>
            <a:ext cx="897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6479449" y="5687378"/>
            <a:ext cx="897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/>
          <p:nvPr/>
        </p:nvCxnSpPr>
        <p:spPr>
          <a:xfrm rot="10800000" flipV="1">
            <a:off x="5212082" y="3556721"/>
            <a:ext cx="153838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endCxn id="3" idx="2"/>
          </p:cNvCxnSpPr>
          <p:nvPr/>
        </p:nvCxnSpPr>
        <p:spPr>
          <a:xfrm rot="10800000">
            <a:off x="2432113" y="3192087"/>
            <a:ext cx="1699315" cy="3646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980679" y="2651839"/>
            <a:ext cx="683813" cy="121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925283" y="3333359"/>
            <a:ext cx="1625638" cy="280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365086" y="5462225"/>
            <a:ext cx="1973048" cy="114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376893" y="5224263"/>
            <a:ext cx="4032886" cy="510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985277" y="4417179"/>
            <a:ext cx="1973048" cy="114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꺾인 연결선 75"/>
          <p:cNvCxnSpPr/>
          <p:nvPr/>
        </p:nvCxnSpPr>
        <p:spPr>
          <a:xfrm rot="5400000">
            <a:off x="6097256" y="4634196"/>
            <a:ext cx="987639" cy="6684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flipV="1">
            <a:off x="5970515" y="4456897"/>
            <a:ext cx="937585" cy="8839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29401" y="45299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81" name="TextBox 80"/>
          <p:cNvSpPr txBox="1"/>
          <p:nvPr/>
        </p:nvSpPr>
        <p:spPr>
          <a:xfrm>
            <a:off x="2701553" y="43020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2</a:t>
            </a:r>
            <a:endParaRPr lang="ko-KR" altLang="en-US" b="1"/>
          </a:p>
        </p:txBody>
      </p:sp>
      <p:sp>
        <p:nvSpPr>
          <p:cNvPr id="82" name="TextBox 81"/>
          <p:cNvSpPr txBox="1"/>
          <p:nvPr/>
        </p:nvSpPr>
        <p:spPr>
          <a:xfrm>
            <a:off x="5708135" y="25283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3</a:t>
            </a:r>
            <a:endParaRPr lang="ko-KR" altLang="en-US" b="1"/>
          </a:p>
        </p:txBody>
      </p:sp>
      <p:sp>
        <p:nvSpPr>
          <p:cNvPr id="83" name="TextBox 82"/>
          <p:cNvSpPr txBox="1"/>
          <p:nvPr/>
        </p:nvSpPr>
        <p:spPr>
          <a:xfrm>
            <a:off x="6899122" y="47169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4</a:t>
            </a:r>
            <a:endParaRPr lang="ko-KR" altLang="en-US" b="1"/>
          </a:p>
        </p:txBody>
      </p:sp>
      <p:sp>
        <p:nvSpPr>
          <p:cNvPr id="84" name="TextBox 83"/>
          <p:cNvSpPr txBox="1"/>
          <p:nvPr/>
        </p:nvSpPr>
        <p:spPr>
          <a:xfrm>
            <a:off x="6826419" y="53813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5</a:t>
            </a:r>
            <a:endParaRPr lang="ko-KR" altLang="en-US" b="1"/>
          </a:p>
        </p:txBody>
      </p:sp>
      <p:sp>
        <p:nvSpPr>
          <p:cNvPr id="86" name="TextBox 85"/>
          <p:cNvSpPr txBox="1"/>
          <p:nvPr/>
        </p:nvSpPr>
        <p:spPr>
          <a:xfrm>
            <a:off x="6104147" y="42494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6</a:t>
            </a:r>
            <a:endParaRPr lang="ko-KR" altLang="en-US" b="1"/>
          </a:p>
        </p:txBody>
      </p:sp>
      <p:sp>
        <p:nvSpPr>
          <p:cNvPr id="87" name="TextBox 86"/>
          <p:cNvSpPr txBox="1"/>
          <p:nvPr/>
        </p:nvSpPr>
        <p:spPr>
          <a:xfrm>
            <a:off x="5420811" y="3608130"/>
            <a:ext cx="26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7</a:t>
            </a:r>
            <a:endParaRPr lang="ko-KR" altLang="en-US" b="1"/>
          </a:p>
        </p:txBody>
      </p:sp>
      <p:sp>
        <p:nvSpPr>
          <p:cNvPr id="88" name="TextBox 87"/>
          <p:cNvSpPr txBox="1"/>
          <p:nvPr/>
        </p:nvSpPr>
        <p:spPr>
          <a:xfrm>
            <a:off x="2746137" y="31504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8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7050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63" y="1224160"/>
            <a:ext cx="3136416" cy="19223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1073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MYPAGE : 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내 일</a:t>
            </a:r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월간 사용금액 차트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" y="6453336"/>
            <a:ext cx="12241213" cy="0"/>
          </a:xfrm>
          <a:prstGeom prst="line">
            <a:avLst/>
          </a:prstGeom>
          <a:ln>
            <a:solidFill>
              <a:srgbClr val="201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KOSTA\Desktop\Project data\2.중간프로젝트\ppt 관련 스크린샷\chart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0" y="3861048"/>
            <a:ext cx="5621355" cy="23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KOSTA\Desktop\Project data\2.중간프로젝트\ppt 관련 스크린샷\chart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36" y="5504639"/>
            <a:ext cx="6408637" cy="58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KOSTA\Desktop\Project data\2.중간프로젝트\ppt 관련 스크린샷\chart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240" y="1922022"/>
            <a:ext cx="5715458" cy="286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8368862" y="3207786"/>
            <a:ext cx="0" cy="2160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432758" y="3027766"/>
            <a:ext cx="1224136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80045" y="5072431"/>
            <a:ext cx="1972819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9534" y="5625244"/>
            <a:ext cx="1973329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/>
          <p:nvPr/>
        </p:nvCxnSpPr>
        <p:spPr>
          <a:xfrm>
            <a:off x="3073085" y="5162441"/>
            <a:ext cx="239209" cy="12700"/>
          </a:xfrm>
          <a:prstGeom prst="bentConnector3">
            <a:avLst>
              <a:gd name="adj1" fmla="val 9871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312294" y="5175141"/>
            <a:ext cx="0" cy="5401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3" idx="3"/>
          </p:cNvCxnSpPr>
          <p:nvPr/>
        </p:nvCxnSpPr>
        <p:spPr>
          <a:xfrm flipH="1">
            <a:off x="3052863" y="5715254"/>
            <a:ext cx="25943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5400000" flipH="1" flipV="1">
            <a:off x="3026871" y="2207446"/>
            <a:ext cx="3523179" cy="2952332"/>
          </a:xfrm>
          <a:prstGeom prst="bentConnector3">
            <a:avLst>
              <a:gd name="adj1" fmla="val 5560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0305" y="4063455"/>
            <a:ext cx="37385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회원의 일간</a:t>
            </a:r>
            <a:r>
              <a:rPr lang="en-US" altLang="ko-KR" sz="1400" smtClean="0"/>
              <a:t>/</a:t>
            </a:r>
            <a:r>
              <a:rPr lang="ko-KR" altLang="en-US" sz="1400" smtClean="0"/>
              <a:t>월간 차트 데이터를 </a:t>
            </a:r>
            <a:endParaRPr lang="en-US" altLang="ko-KR" sz="1400" smtClean="0"/>
          </a:p>
          <a:p>
            <a:r>
              <a:rPr lang="ko-KR" altLang="en-US" sz="1400" smtClean="0"/>
              <a:t>받기 위해 아이디와 타입값을 받아</a:t>
            </a:r>
            <a:r>
              <a:rPr lang="ko-KR" altLang="en-US" sz="1400"/>
              <a:t>서</a:t>
            </a:r>
            <a:r>
              <a:rPr lang="en-US" altLang="ko-KR" sz="1400" smtClean="0"/>
              <a:t> </a:t>
            </a:r>
          </a:p>
          <a:p>
            <a:r>
              <a:rPr lang="ko-KR" altLang="en-US" sz="1400" smtClean="0"/>
              <a:t>조건문을 사용해 일간</a:t>
            </a:r>
            <a:r>
              <a:rPr lang="en-US" altLang="ko-KR" sz="1400" smtClean="0"/>
              <a:t>/</a:t>
            </a:r>
            <a:r>
              <a:rPr lang="ko-KR" altLang="en-US" sz="1400" smtClean="0"/>
              <a:t>월간 데이터를 </a:t>
            </a:r>
            <a:endParaRPr lang="en-US" altLang="ko-KR" sz="1400" smtClean="0"/>
          </a:p>
          <a:p>
            <a:r>
              <a:rPr lang="ko-KR" altLang="en-US" sz="1400" smtClean="0"/>
              <a:t>받기</a:t>
            </a:r>
            <a:r>
              <a:rPr lang="en-US" altLang="ko-KR" sz="1400"/>
              <a:t> </a:t>
            </a:r>
            <a:r>
              <a:rPr lang="ko-KR" altLang="en-US" sz="1400" smtClean="0"/>
              <a:t>위한 분류를 함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r>
              <a:rPr lang="en-US" altLang="ko-KR" sz="1400" b="1" smtClean="0"/>
              <a:t>Function</a:t>
            </a:r>
            <a:r>
              <a:rPr lang="ko-KR" altLang="en-US" sz="1400" smtClean="0"/>
              <a:t> 으로 여러 개의 열을 리턴받기 </a:t>
            </a:r>
            <a:endParaRPr lang="en-US" altLang="ko-KR" sz="1400" smtClean="0"/>
          </a:p>
          <a:p>
            <a:r>
              <a:rPr lang="ko-KR" altLang="en-US" sz="1400" smtClean="0"/>
              <a:t>위해서는</a:t>
            </a:r>
            <a:r>
              <a:rPr lang="en-US" altLang="ko-KR" sz="1400"/>
              <a:t> </a:t>
            </a:r>
            <a:r>
              <a:rPr lang="ko-KR" altLang="en-US" sz="1400" smtClean="0"/>
              <a:t>테이블 타입을 </a:t>
            </a:r>
            <a:endParaRPr lang="en-US" altLang="ko-KR" sz="1400" smtClean="0"/>
          </a:p>
          <a:p>
            <a:r>
              <a:rPr lang="ko-KR" altLang="en-US" sz="1400" smtClean="0"/>
              <a:t>사용해야 하므로 생성하였다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endParaRPr lang="en-US" altLang="ko-KR" sz="1400" smtClean="0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325" y="1113483"/>
            <a:ext cx="5040487" cy="3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 flipV="1">
            <a:off x="10944979" y="1493944"/>
            <a:ext cx="1" cy="374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770060" y="4398136"/>
            <a:ext cx="54711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/>
          </a:p>
          <a:p>
            <a:r>
              <a:rPr lang="en-US" altLang="ko-KR" sz="1200" b="1" smtClean="0"/>
              <a:t>View</a:t>
            </a:r>
            <a:r>
              <a:rPr lang="ko-KR" altLang="en-US" sz="1200" smtClean="0"/>
              <a:t>는 </a:t>
            </a:r>
            <a:r>
              <a:rPr lang="ko-KR" altLang="en-US" sz="1200"/>
              <a:t>구매 기록이 있는 모든회원의 로그를 </a:t>
            </a:r>
            <a:r>
              <a:rPr lang="ko-KR" altLang="en-US" sz="1200" smtClean="0"/>
              <a:t>가져오도록 만들어서</a:t>
            </a:r>
            <a:r>
              <a:rPr lang="en-US" altLang="ko-KR" sz="1200" smtClean="0"/>
              <a:t>, </a:t>
            </a:r>
          </a:p>
          <a:p>
            <a:r>
              <a:rPr lang="en-US" altLang="ko-KR" sz="1200" smtClean="0"/>
              <a:t>where </a:t>
            </a:r>
            <a:r>
              <a:rPr lang="ko-KR" altLang="en-US" sz="1200" smtClean="0"/>
              <a:t>조건에 아이디 비교를 하여 특정회원의 정보를 얻을 수 있도록 하였다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49" y="1195241"/>
            <a:ext cx="2731733" cy="19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3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4000">
                <a:latin typeface="휴먼모음T" panose="02030504000101010101" pitchFamily="18" charset="-127"/>
                <a:ea typeface="휴먼모음T" panose="02030504000101010101" pitchFamily="18" charset="-127"/>
              </a:rPr>
              <a:t>목차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351" y="1177067"/>
            <a:ext cx="707412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Part : </a:t>
            </a:r>
            <a:r>
              <a:rPr lang="ko-KR" altLang="en-US" sz="28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유저 </a:t>
            </a:r>
            <a:r>
              <a:rPr lang="en-US" altLang="ko-KR" sz="28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MYPAGE</a:t>
            </a:r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*</a:t>
            </a:r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나의 인생영화</a:t>
            </a:r>
            <a:endParaRPr lang="en-US" altLang="ko-KR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*</a:t>
            </a:r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재생목록</a:t>
            </a:r>
            <a:endParaRPr lang="en-US" altLang="ko-KR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*</a:t>
            </a:r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추천영화 필터링 설정</a:t>
            </a:r>
            <a:endParaRPr lang="en-US" altLang="ko-KR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*</a:t>
            </a:r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계정 설정</a:t>
            </a:r>
            <a:endParaRPr lang="en-US" altLang="ko-KR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*</a:t>
            </a:r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 일간</a:t>
            </a:r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월간 사용금액 차트 및 데이터 엑셀 다운로드</a:t>
            </a:r>
            <a:endParaRPr lang="en-US" altLang="ko-KR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5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438" y="7838"/>
            <a:ext cx="12192000" cy="1073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MYPAGE : 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내 일</a:t>
            </a:r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월간 사용금액 차트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6523" y="1374578"/>
            <a:ext cx="506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Input</a:t>
            </a:r>
            <a:r>
              <a:rPr lang="ko-KR" altLang="en-US" smtClean="0"/>
              <a:t>에 저장해둔 키워드를 바탕으로 파일저장 </a:t>
            </a:r>
            <a:endParaRPr lang="en-US" altLang="ko-KR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021"/>
            <a:ext cx="4380807" cy="27129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1" y="5126250"/>
            <a:ext cx="3961526" cy="6950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449" y="3797645"/>
            <a:ext cx="3559038" cy="11521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07298"/>
            <a:ext cx="2668385" cy="3855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354" y="4029607"/>
            <a:ext cx="2634575" cy="215877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6301870"/>
            <a:ext cx="12192000" cy="5934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2629" y="6387418"/>
            <a:ext cx="1258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</a:rPr>
              <a:t>동작순서</a:t>
            </a:r>
            <a:r>
              <a:rPr lang="en-US" altLang="ko-KR" sz="2000" b="1" smtClean="0">
                <a:solidFill>
                  <a:schemeClr val="bg1"/>
                </a:solidFill>
              </a:rPr>
              <a:t>: </a:t>
            </a:r>
            <a:r>
              <a:rPr lang="en-US" altLang="ko-KR" sz="1100" b="1" smtClean="0">
                <a:solidFill>
                  <a:schemeClr val="bg1"/>
                </a:solidFill>
              </a:rPr>
              <a:t>Client-&gt;index.jsp-&gt;</a:t>
            </a:r>
            <a:r>
              <a:rPr lang="en-US" altLang="ko-KR" sz="1100" b="1">
                <a:solidFill>
                  <a:schemeClr val="bg1"/>
                </a:solidFill>
              </a:rPr>
              <a:t> MyPageController </a:t>
            </a:r>
            <a:r>
              <a:rPr lang="en-US" altLang="ko-KR" sz="1100" b="1" smtClean="0">
                <a:solidFill>
                  <a:schemeClr val="bg1"/>
                </a:solidFill>
              </a:rPr>
              <a:t>&gt;userMyPageMain.jsp-&gt;highchart_function.js-&gt;userMyPageMain.jsp-&gt;MyPageController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8627" y="1863375"/>
            <a:ext cx="2633365" cy="22883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76493" y="4482557"/>
            <a:ext cx="1224136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99876" y="4089862"/>
            <a:ext cx="1439862" cy="16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94960" y="5636028"/>
            <a:ext cx="1878675" cy="149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6" idx="3"/>
          </p:cNvCxnSpPr>
          <p:nvPr/>
        </p:nvCxnSpPr>
        <p:spPr>
          <a:xfrm flipV="1">
            <a:off x="1400629" y="4151719"/>
            <a:ext cx="1267756" cy="4208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7" idx="3"/>
            <a:endCxn id="18" idx="1"/>
          </p:cNvCxnSpPr>
          <p:nvPr/>
        </p:nvCxnSpPr>
        <p:spPr>
          <a:xfrm>
            <a:off x="4139738" y="4172362"/>
            <a:ext cx="1255222" cy="15382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394959" y="5394539"/>
            <a:ext cx="3961528" cy="141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/>
          <p:nvPr/>
        </p:nvCxnSpPr>
        <p:spPr>
          <a:xfrm rot="16200000" flipV="1">
            <a:off x="7598697" y="4705446"/>
            <a:ext cx="1087241" cy="2909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 rot="5400000" flipH="1" flipV="1">
            <a:off x="7438678" y="2341787"/>
            <a:ext cx="2226487" cy="1313411"/>
          </a:xfrm>
          <a:prstGeom prst="bentConnector3">
            <a:avLst>
              <a:gd name="adj1" fmla="val 2535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510339" y="4123744"/>
            <a:ext cx="2871219" cy="147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208628" y="1849136"/>
            <a:ext cx="1198908" cy="127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99" y="2116084"/>
            <a:ext cx="733357" cy="124880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33" y="2120580"/>
            <a:ext cx="850996" cy="775738"/>
          </a:xfrm>
          <a:prstGeom prst="rect">
            <a:avLst/>
          </a:prstGeom>
        </p:spPr>
      </p:pic>
      <p:cxnSp>
        <p:nvCxnSpPr>
          <p:cNvPr id="39" name="꺾인 연결선 38"/>
          <p:cNvCxnSpPr>
            <a:stCxn id="34" idx="1"/>
          </p:cNvCxnSpPr>
          <p:nvPr/>
        </p:nvCxnSpPr>
        <p:spPr>
          <a:xfrm rot="10800000" flipV="1">
            <a:off x="6510340" y="1912791"/>
            <a:ext cx="2698289" cy="595658"/>
          </a:xfrm>
          <a:prstGeom prst="bentConnector3">
            <a:avLst>
              <a:gd name="adj1" fmla="val 1734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-7340" y="4775367"/>
            <a:ext cx="3113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차트초기값을 불러오기 위해 함수를 실행하는 </a:t>
            </a:r>
            <a:endParaRPr lang="en-US" altLang="ko-KR" sz="1100" smtClean="0"/>
          </a:p>
          <a:p>
            <a:r>
              <a:rPr lang="ko-KR" altLang="en-US" sz="1100" smtClean="0"/>
              <a:t>과정에서 다운받을 엑셀파일의 일간</a:t>
            </a:r>
            <a:r>
              <a:rPr lang="en-US" altLang="ko-KR" sz="1100" smtClean="0"/>
              <a:t>/</a:t>
            </a:r>
            <a:r>
              <a:rPr lang="ko-KR" altLang="en-US" sz="1100" smtClean="0"/>
              <a:t>월간 </a:t>
            </a:r>
            <a:endParaRPr lang="en-US" altLang="ko-KR" sz="1100" smtClean="0"/>
          </a:p>
          <a:p>
            <a:r>
              <a:rPr lang="ko-KR" altLang="en-US" sz="1100" smtClean="0"/>
              <a:t>종류를 선택하는데 사용할 값을 </a:t>
            </a:r>
            <a:r>
              <a:rPr lang="en-US" altLang="ko-KR" sz="1100" smtClean="0"/>
              <a:t>Hidden</a:t>
            </a:r>
            <a:r>
              <a:rPr lang="ko-KR" altLang="en-US" sz="1100" smtClean="0"/>
              <a:t>타입 </a:t>
            </a:r>
            <a:endParaRPr lang="en-US" altLang="ko-KR" sz="1100" smtClean="0"/>
          </a:p>
          <a:p>
            <a:r>
              <a:rPr lang="ko-KR" altLang="en-US" sz="1100" smtClean="0"/>
              <a:t>태그에 저장한다</a:t>
            </a:r>
            <a:r>
              <a:rPr lang="en-US" altLang="ko-KR" sz="1100" smtClean="0"/>
              <a:t>.</a:t>
            </a:r>
          </a:p>
          <a:p>
            <a:r>
              <a:rPr lang="ko-KR" altLang="en-US" sz="1100" smtClean="0"/>
              <a:t>차트 종류를 바꿀때마다 저런식으로 데이터를 </a:t>
            </a:r>
            <a:endParaRPr lang="en-US" altLang="ko-KR" sz="1100" smtClean="0"/>
          </a:p>
          <a:p>
            <a:r>
              <a:rPr lang="ko-KR" altLang="en-US" sz="1100" smtClean="0"/>
              <a:t>변경한다</a:t>
            </a:r>
            <a:r>
              <a:rPr lang="en-US" altLang="ko-KR" sz="1100" smtClean="0"/>
              <a:t>.</a:t>
            </a:r>
            <a:r>
              <a:rPr lang="ko-KR" altLang="en-US" sz="1100" smtClean="0"/>
              <a:t> </a:t>
            </a:r>
            <a:endParaRPr lang="en-US" altLang="ko-KR" sz="1100" smtClean="0"/>
          </a:p>
        </p:txBody>
      </p:sp>
      <p:sp>
        <p:nvSpPr>
          <p:cNvPr id="26" name="직사각형 25"/>
          <p:cNvSpPr/>
          <p:nvPr/>
        </p:nvSpPr>
        <p:spPr>
          <a:xfrm>
            <a:off x="1438" y="3473421"/>
            <a:ext cx="787123" cy="324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3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USER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MYPAGE MAIN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351" y="1177067"/>
            <a:ext cx="707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1" y="1073020"/>
            <a:ext cx="11679382" cy="57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073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MYPAGE : 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나의 인생영화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41191" y="635158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</a:rPr>
              <a:t>동작순서</a:t>
            </a:r>
            <a:r>
              <a:rPr lang="en-US" altLang="ko-KR" sz="2000" b="1" smtClean="0">
                <a:solidFill>
                  <a:schemeClr val="bg1"/>
                </a:solidFill>
              </a:rPr>
              <a:t>: </a:t>
            </a:r>
            <a:r>
              <a:rPr lang="en-US" altLang="ko-KR" sz="1400" b="1" smtClean="0">
                <a:solidFill>
                  <a:schemeClr val="bg1"/>
                </a:solidFill>
              </a:rPr>
              <a:t>Client -&gt; index.jsp  -&gt; </a:t>
            </a:r>
            <a:r>
              <a:rPr lang="en-US" altLang="ko-KR" sz="1400" b="1">
                <a:solidFill>
                  <a:schemeClr val="bg1"/>
                </a:solidFill>
              </a:rPr>
              <a:t>MyPageController  </a:t>
            </a:r>
            <a:r>
              <a:rPr lang="en-US" altLang="ko-KR" sz="1400" b="1" smtClean="0">
                <a:solidFill>
                  <a:schemeClr val="bg1"/>
                </a:solidFill>
              </a:rPr>
              <a:t>-&gt;  UserInfoDao  -&gt;  userInfo.xml  -&gt;  MyPageController  -&gt;  userMyPageMain.jsp</a:t>
            </a:r>
          </a:p>
          <a:p>
            <a:endParaRPr lang="ko-KR" altLang="en-US" sz="1200" b="1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70506" y="1196752"/>
            <a:ext cx="10700202" cy="4896544"/>
            <a:chOff x="899592" y="1556792"/>
            <a:chExt cx="7416824" cy="4392488"/>
          </a:xfrm>
        </p:grpSpPr>
        <p:sp>
          <p:nvSpPr>
            <p:cNvPr id="24" name="직사각형 23"/>
            <p:cNvSpPr/>
            <p:nvPr/>
          </p:nvSpPr>
          <p:spPr>
            <a:xfrm>
              <a:off x="899592" y="1909382"/>
              <a:ext cx="3168352" cy="4039898"/>
            </a:xfrm>
            <a:prstGeom prst="rect">
              <a:avLst/>
            </a:prstGeom>
            <a:noFill/>
            <a:ln w="6350">
              <a:solidFill>
                <a:srgbClr val="715A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9592" y="1556792"/>
              <a:ext cx="3168352" cy="37785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rgbClr val="201A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3608" y="1574603"/>
              <a:ext cx="2679926" cy="33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mtClean="0">
                  <a:ln>
                    <a:solidFill>
                      <a:srgbClr val="7AB53D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나의 인생영화 메뉴</a:t>
              </a:r>
              <a:endParaRPr lang="en-US" altLang="ko-KR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923928" y="2357347"/>
              <a:ext cx="1368152" cy="0"/>
            </a:xfrm>
            <a:prstGeom prst="line">
              <a:avLst/>
            </a:prstGeom>
            <a:ln w="3175">
              <a:solidFill>
                <a:srgbClr val="715A38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5148064" y="1556792"/>
              <a:ext cx="3168352" cy="4392488"/>
            </a:xfrm>
            <a:prstGeom prst="rect">
              <a:avLst/>
            </a:prstGeom>
            <a:noFill/>
            <a:ln w="6350">
              <a:solidFill>
                <a:srgbClr val="715A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3923928" y="5436757"/>
              <a:ext cx="1368152" cy="0"/>
            </a:xfrm>
            <a:prstGeom prst="line">
              <a:avLst/>
            </a:prstGeom>
            <a:ln w="3175">
              <a:solidFill>
                <a:srgbClr val="715A38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1034643" y="5210036"/>
              <a:ext cx="2808312" cy="276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ko-KR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2344466" y="4941168"/>
              <a:ext cx="230840" cy="76723"/>
            </a:xfrm>
            <a:prstGeom prst="triangle">
              <a:avLst/>
            </a:prstGeom>
            <a:solidFill>
              <a:srgbClr val="715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48064" y="1566084"/>
              <a:ext cx="3168352" cy="37785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rgbClr val="201A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92277" y="1574603"/>
              <a:ext cx="2679926" cy="33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rgbClr val="7AB53D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사용한 기능</a:t>
              </a:r>
              <a:endParaRPr lang="en-US" altLang="ko-KR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6" name="이등변 삼각형 35"/>
          <p:cNvSpPr/>
          <p:nvPr/>
        </p:nvSpPr>
        <p:spPr>
          <a:xfrm rot="5400000">
            <a:off x="7502516" y="2037822"/>
            <a:ext cx="230840" cy="102710"/>
          </a:xfrm>
          <a:prstGeom prst="triangle">
            <a:avLst/>
          </a:prstGeom>
          <a:solidFill>
            <a:srgbClr val="201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이등변 삼각형 36"/>
          <p:cNvSpPr/>
          <p:nvPr/>
        </p:nvSpPr>
        <p:spPr>
          <a:xfrm rot="5400000">
            <a:off x="7502516" y="3182086"/>
            <a:ext cx="230840" cy="102710"/>
          </a:xfrm>
          <a:prstGeom prst="triangle">
            <a:avLst/>
          </a:prstGeom>
          <a:solidFill>
            <a:srgbClr val="201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65342" y="5368075"/>
            <a:ext cx="4051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사용자가 선호하는 영상을 영화 상세페이지에서 선택했을시</a:t>
            </a:r>
            <a:r>
              <a:rPr lang="en-US" altLang="ko-KR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확인할 수 있는 메뉴</a:t>
            </a:r>
            <a:endParaRPr lang="en-US" altLang="ko-KR" sz="14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60672" y="1935288"/>
            <a:ext cx="4051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JSTL</a:t>
            </a:r>
            <a:endParaRPr lang="en-US" altLang="ko-KR" sz="14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60674" y="3079552"/>
            <a:ext cx="4051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resultMap,Join</a:t>
            </a:r>
            <a:endParaRPr lang="en-US" altLang="ko-KR" sz="14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4" y="1653035"/>
            <a:ext cx="4398770" cy="163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438" y="6266039"/>
            <a:ext cx="12192000" cy="5934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1073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MYPAGE : 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나의 인생영화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768" y="3063747"/>
            <a:ext cx="4165232" cy="2448831"/>
          </a:xfrm>
          <a:prstGeom prst="rect">
            <a:avLst/>
          </a:prstGeom>
        </p:spPr>
      </p:pic>
      <p:pic>
        <p:nvPicPr>
          <p:cNvPr id="4098" name="Picture 2" descr="C:\Users\KOSTA\Desktop\Project data\2.중간프로젝트\ppt 관련 스크린샷\myrank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3" y="3063747"/>
            <a:ext cx="3317762" cy="162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OSTA\Desktop\Project data\2.중간프로젝트\ppt 관련 스크린샷\myrank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25" y="3063747"/>
            <a:ext cx="3393752" cy="44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OSTA\Desktop\Project data\2.중간프로젝트\ppt 관련 스크린샷\myrank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733" y="3735286"/>
            <a:ext cx="4787314" cy="191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38" name="꺾인 연결선 4137"/>
          <p:cNvCxnSpPr/>
          <p:nvPr/>
        </p:nvCxnSpPr>
        <p:spPr>
          <a:xfrm rot="5400000" flipH="1" flipV="1">
            <a:off x="3130727" y="3554102"/>
            <a:ext cx="786890" cy="425122"/>
          </a:xfrm>
          <a:prstGeom prst="bentConnector3">
            <a:avLst>
              <a:gd name="adj1" fmla="val 8559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42" name="직선 화살표 연결선 4141"/>
          <p:cNvCxnSpPr/>
          <p:nvPr/>
        </p:nvCxnSpPr>
        <p:spPr>
          <a:xfrm>
            <a:off x="5394101" y="3385140"/>
            <a:ext cx="0" cy="350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0" name="그림 1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34" y="1175222"/>
            <a:ext cx="4815226" cy="1771958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5273237" y="1382767"/>
            <a:ext cx="5990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+mj-ea"/>
                <a:ea typeface="+mj-ea"/>
              </a:rPr>
              <a:t>뷰</a:t>
            </a:r>
            <a:r>
              <a:rPr lang="en-US" altLang="ko-KR" smtClean="0">
                <a:latin typeface="+mj-ea"/>
                <a:ea typeface="+mj-ea"/>
              </a:rPr>
              <a:t> </a:t>
            </a:r>
            <a:r>
              <a:rPr lang="ko-KR" altLang="en-US" smtClean="0">
                <a:latin typeface="+mj-ea"/>
                <a:ea typeface="+mj-ea"/>
              </a:rPr>
              <a:t>부분에서 </a:t>
            </a:r>
            <a:r>
              <a:rPr lang="en-US" altLang="ko-KR" b="1" smtClean="0">
                <a:latin typeface="+mj-ea"/>
                <a:ea typeface="+mj-ea"/>
              </a:rPr>
              <a:t>EL</a:t>
            </a:r>
            <a:r>
              <a:rPr lang="ko-KR" altLang="en-US" smtClean="0">
                <a:latin typeface="+mj-ea"/>
                <a:ea typeface="+mj-ea"/>
              </a:rPr>
              <a:t>문을 사용해서 조건을 부여</a:t>
            </a:r>
            <a:r>
              <a:rPr lang="en-US" altLang="ko-KR" smtClean="0">
                <a:latin typeface="+mj-ea"/>
                <a:ea typeface="+mj-ea"/>
              </a:rPr>
              <a:t>. </a:t>
            </a:r>
          </a:p>
          <a:p>
            <a:r>
              <a:rPr lang="ko-KR" altLang="en-US" smtClean="0">
                <a:latin typeface="+mj-ea"/>
                <a:ea typeface="+mj-ea"/>
              </a:rPr>
              <a:t>설정한 값이 없으면 </a:t>
            </a:r>
            <a:r>
              <a:rPr lang="en-US" altLang="ko-KR" smtClean="0">
                <a:latin typeface="+mj-ea"/>
                <a:ea typeface="+mj-ea"/>
              </a:rPr>
              <a:t>‘</a:t>
            </a:r>
            <a:r>
              <a:rPr lang="ko-KR" altLang="en-US" smtClean="0">
                <a:latin typeface="+mj-ea"/>
                <a:ea typeface="+mj-ea"/>
              </a:rPr>
              <a:t>선택한 영화가 없습니다</a:t>
            </a:r>
            <a:r>
              <a:rPr lang="en-US" altLang="ko-KR" smtClean="0">
                <a:latin typeface="+mj-ea"/>
                <a:ea typeface="+mj-ea"/>
              </a:rPr>
              <a:t>‘ </a:t>
            </a:r>
            <a:r>
              <a:rPr lang="ko-KR" altLang="en-US" smtClean="0">
                <a:latin typeface="+mj-ea"/>
                <a:ea typeface="+mj-ea"/>
              </a:rPr>
              <a:t>메시지  출력</a:t>
            </a:r>
            <a:endParaRPr lang="en-US" altLang="ko-KR" smtClean="0">
              <a:latin typeface="+mj-ea"/>
              <a:ea typeface="+mj-ea"/>
            </a:endParaRPr>
          </a:p>
          <a:p>
            <a:endParaRPr lang="en-US" altLang="ko-KR" smtClean="0">
              <a:latin typeface="+mj-ea"/>
              <a:ea typeface="+mj-ea"/>
            </a:endParaRPr>
          </a:p>
          <a:p>
            <a:r>
              <a:rPr lang="en-US" altLang="ko-KR" b="1" err="1">
                <a:latin typeface="+mj-ea"/>
                <a:ea typeface="+mj-ea"/>
              </a:rPr>
              <a:t>resultMap</a:t>
            </a:r>
            <a:r>
              <a:rPr lang="ko-KR" altLang="en-US">
                <a:latin typeface="+mj-ea"/>
                <a:ea typeface="+mj-ea"/>
              </a:rPr>
              <a:t>과 </a:t>
            </a:r>
            <a:r>
              <a:rPr lang="en-US" altLang="ko-KR" b="1">
                <a:latin typeface="+mj-ea"/>
                <a:ea typeface="+mj-ea"/>
              </a:rPr>
              <a:t>join</a:t>
            </a:r>
            <a:r>
              <a:rPr lang="ko-KR" altLang="en-US">
                <a:latin typeface="+mj-ea"/>
                <a:ea typeface="+mj-ea"/>
              </a:rPr>
              <a:t>을 사용하여 데이터를 처리</a:t>
            </a:r>
          </a:p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1849" y="4160108"/>
            <a:ext cx="3116806" cy="128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10800000">
            <a:off x="1548714" y="4514336"/>
            <a:ext cx="2084172" cy="17696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3" idx="2"/>
          </p:cNvCxnSpPr>
          <p:nvPr/>
        </p:nvCxnSpPr>
        <p:spPr>
          <a:xfrm>
            <a:off x="1356837" y="4602820"/>
            <a:ext cx="8752547" cy="909758"/>
          </a:xfrm>
          <a:prstGeom prst="bentConnector4">
            <a:avLst>
              <a:gd name="adj1" fmla="val -109"/>
              <a:gd name="adj2" fmla="val 12512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697225" y="3063746"/>
            <a:ext cx="3576786" cy="309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26778" y="30921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40" name="TextBox 39"/>
          <p:cNvSpPr txBox="1"/>
          <p:nvPr/>
        </p:nvSpPr>
        <p:spPr>
          <a:xfrm>
            <a:off x="4986330" y="34896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2</a:t>
            </a:r>
            <a:endParaRPr lang="ko-KR" altLang="en-US" b="1"/>
          </a:p>
        </p:txBody>
      </p:sp>
      <p:sp>
        <p:nvSpPr>
          <p:cNvPr id="41" name="TextBox 40"/>
          <p:cNvSpPr txBox="1"/>
          <p:nvPr/>
        </p:nvSpPr>
        <p:spPr>
          <a:xfrm>
            <a:off x="2139737" y="46028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3</a:t>
            </a:r>
            <a:endParaRPr lang="ko-KR" altLang="en-US" b="1"/>
          </a:p>
        </p:txBody>
      </p:sp>
      <p:sp>
        <p:nvSpPr>
          <p:cNvPr id="45" name="TextBox 44"/>
          <p:cNvSpPr txBox="1"/>
          <p:nvPr/>
        </p:nvSpPr>
        <p:spPr>
          <a:xfrm>
            <a:off x="10213050" y="56469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4</a:t>
            </a:r>
            <a:endParaRPr lang="ko-KR" altLang="en-US" b="1"/>
          </a:p>
        </p:txBody>
      </p:sp>
      <p:sp>
        <p:nvSpPr>
          <p:cNvPr id="49" name="TextBox 48"/>
          <p:cNvSpPr txBox="1"/>
          <p:nvPr/>
        </p:nvSpPr>
        <p:spPr>
          <a:xfrm>
            <a:off x="-41191" y="635158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</a:rPr>
              <a:t>동작순서</a:t>
            </a:r>
            <a:r>
              <a:rPr lang="en-US" altLang="ko-KR" sz="2000" b="1" smtClean="0">
                <a:solidFill>
                  <a:schemeClr val="bg1"/>
                </a:solidFill>
              </a:rPr>
              <a:t>: </a:t>
            </a:r>
            <a:r>
              <a:rPr lang="en-US" altLang="ko-KR" sz="1400" b="1" smtClean="0">
                <a:solidFill>
                  <a:schemeClr val="bg1"/>
                </a:solidFill>
              </a:rPr>
              <a:t>Client -&gt; index.jsp  -&gt; </a:t>
            </a:r>
            <a:r>
              <a:rPr lang="en-US" altLang="ko-KR" sz="1400" b="1">
                <a:solidFill>
                  <a:schemeClr val="bg1"/>
                </a:solidFill>
              </a:rPr>
              <a:t>MyPageController  </a:t>
            </a:r>
            <a:r>
              <a:rPr lang="en-US" altLang="ko-KR" sz="1400" b="1" smtClean="0">
                <a:solidFill>
                  <a:schemeClr val="bg1"/>
                </a:solidFill>
              </a:rPr>
              <a:t>-&gt;  UserInfoDao  -&gt;  userInfo.xml  -&gt;  MyPageController  -&gt;  userMyPageMain.jsp</a:t>
            </a:r>
          </a:p>
          <a:p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5373" y="4407682"/>
            <a:ext cx="1293339" cy="2133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073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MYPAGE : 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재생 목록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41191" y="635158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</a:rPr>
              <a:t>동작순서</a:t>
            </a:r>
            <a:r>
              <a:rPr lang="en-US" altLang="ko-KR" sz="2000" b="1" smtClean="0">
                <a:solidFill>
                  <a:schemeClr val="bg1"/>
                </a:solidFill>
              </a:rPr>
              <a:t>: </a:t>
            </a:r>
            <a:r>
              <a:rPr lang="en-US" altLang="ko-KR" sz="1400" b="1" smtClean="0">
                <a:solidFill>
                  <a:schemeClr val="bg1"/>
                </a:solidFill>
              </a:rPr>
              <a:t>Client -&gt; index.jsp  -&gt; </a:t>
            </a:r>
            <a:r>
              <a:rPr lang="en-US" altLang="ko-KR" sz="1400" b="1">
                <a:solidFill>
                  <a:schemeClr val="bg1"/>
                </a:solidFill>
              </a:rPr>
              <a:t>MyPageController  </a:t>
            </a:r>
            <a:r>
              <a:rPr lang="en-US" altLang="ko-KR" sz="1400" b="1" smtClean="0">
                <a:solidFill>
                  <a:schemeClr val="bg1"/>
                </a:solidFill>
              </a:rPr>
              <a:t>-&gt;  UserInfoDao  -&gt;  userInfo.xml  -&gt;  MyPageController  -&gt;  userMyPageMain.jsp</a:t>
            </a:r>
          </a:p>
          <a:p>
            <a:endParaRPr lang="ko-KR" altLang="en-US" sz="1200" b="1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70506" y="1196752"/>
            <a:ext cx="10700202" cy="4896544"/>
            <a:chOff x="899592" y="1556792"/>
            <a:chExt cx="7416824" cy="4392488"/>
          </a:xfrm>
        </p:grpSpPr>
        <p:sp>
          <p:nvSpPr>
            <p:cNvPr id="24" name="직사각형 23"/>
            <p:cNvSpPr/>
            <p:nvPr/>
          </p:nvSpPr>
          <p:spPr>
            <a:xfrm>
              <a:off x="899592" y="1909382"/>
              <a:ext cx="3168352" cy="4039898"/>
            </a:xfrm>
            <a:prstGeom prst="rect">
              <a:avLst/>
            </a:prstGeom>
            <a:noFill/>
            <a:ln w="6350">
              <a:solidFill>
                <a:srgbClr val="715A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9592" y="1556792"/>
              <a:ext cx="3168352" cy="37785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rgbClr val="201A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3608" y="1574603"/>
              <a:ext cx="2679926" cy="33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mtClean="0">
                  <a:ln>
                    <a:solidFill>
                      <a:srgbClr val="7AB53D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재생목록 메뉴</a:t>
              </a:r>
              <a:endParaRPr lang="en-US" altLang="ko-KR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923928" y="2357347"/>
              <a:ext cx="1368152" cy="0"/>
            </a:xfrm>
            <a:prstGeom prst="line">
              <a:avLst/>
            </a:prstGeom>
            <a:ln w="3175">
              <a:solidFill>
                <a:srgbClr val="715A38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5148064" y="1556792"/>
              <a:ext cx="3168352" cy="4392488"/>
            </a:xfrm>
            <a:prstGeom prst="rect">
              <a:avLst/>
            </a:prstGeom>
            <a:noFill/>
            <a:ln w="6350">
              <a:solidFill>
                <a:srgbClr val="715A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3923928" y="5436757"/>
              <a:ext cx="1368152" cy="0"/>
            </a:xfrm>
            <a:prstGeom prst="line">
              <a:avLst/>
            </a:prstGeom>
            <a:ln w="3175">
              <a:solidFill>
                <a:srgbClr val="715A38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1034643" y="5210036"/>
              <a:ext cx="2808312" cy="276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ko-KR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2344466" y="4941168"/>
              <a:ext cx="230840" cy="76723"/>
            </a:xfrm>
            <a:prstGeom prst="triangle">
              <a:avLst/>
            </a:prstGeom>
            <a:solidFill>
              <a:srgbClr val="715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48064" y="1566084"/>
              <a:ext cx="3168352" cy="37785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rgbClr val="201A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92277" y="1574603"/>
              <a:ext cx="2679926" cy="33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rgbClr val="7AB53D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사용한 기능</a:t>
              </a:r>
              <a:endParaRPr lang="en-US" altLang="ko-KR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7" name="이등변 삼각형 36"/>
          <p:cNvSpPr/>
          <p:nvPr/>
        </p:nvSpPr>
        <p:spPr>
          <a:xfrm rot="5400000">
            <a:off x="7359778" y="2102929"/>
            <a:ext cx="230840" cy="102710"/>
          </a:xfrm>
          <a:prstGeom prst="triangle">
            <a:avLst/>
          </a:prstGeom>
          <a:solidFill>
            <a:srgbClr val="201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65342" y="5368075"/>
            <a:ext cx="4051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유투브 재생목록 같이 사용자가 원하는 영상을 저장해서 편하게 확인하기 위한 메뉴</a:t>
            </a:r>
            <a:endParaRPr lang="en-US" altLang="ko-KR" sz="14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617936" y="2000395"/>
            <a:ext cx="4051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subQuery,trigger</a:t>
            </a:r>
            <a:endParaRPr lang="en-US" altLang="ko-KR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2" y="1630319"/>
            <a:ext cx="4435808" cy="2763117"/>
          </a:xfrm>
          <a:prstGeom prst="rect">
            <a:avLst/>
          </a:prstGeom>
        </p:spPr>
      </p:pic>
      <p:sp>
        <p:nvSpPr>
          <p:cNvPr id="22" name="이등변 삼각형 21"/>
          <p:cNvSpPr/>
          <p:nvPr/>
        </p:nvSpPr>
        <p:spPr>
          <a:xfrm rot="5400000">
            <a:off x="7359778" y="3247191"/>
            <a:ext cx="230840" cy="102710"/>
          </a:xfrm>
          <a:prstGeom prst="triangle">
            <a:avLst/>
          </a:prstGeom>
          <a:solidFill>
            <a:srgbClr val="201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17935" y="3144657"/>
            <a:ext cx="4051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Ajax,Json</a:t>
            </a:r>
            <a:endParaRPr lang="en-US" altLang="ko-KR" sz="14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3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073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MYPAGE : 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재생 목록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0650" y="1180056"/>
            <a:ext cx="815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처음 </a:t>
            </a:r>
            <a:r>
              <a:rPr lang="ko-KR" altLang="en-US" err="1" smtClean="0"/>
              <a:t>마이페이지</a:t>
            </a:r>
            <a:r>
              <a:rPr lang="ko-KR" altLang="en-US" smtClean="0"/>
              <a:t> 진입 시 저장되어 있는 재생목록의 리스트를 불러오거나 재생목록을 추가하는데</a:t>
            </a:r>
            <a:r>
              <a:rPr lang="en-US" altLang="ko-KR"/>
              <a:t> </a:t>
            </a:r>
            <a:r>
              <a:rPr lang="ko-KR" altLang="en-US" b="1" smtClean="0"/>
              <a:t>서브쿼리</a:t>
            </a:r>
            <a:r>
              <a:rPr lang="ko-KR" altLang="en-US" smtClean="0"/>
              <a:t>를 사용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020"/>
            <a:ext cx="3657600" cy="227836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38" y="6266039"/>
            <a:ext cx="12192000" cy="5934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41192" y="6351587"/>
            <a:ext cx="12686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</a:rPr>
              <a:t>동작순서</a:t>
            </a:r>
            <a:r>
              <a:rPr lang="en-US" altLang="ko-KR" sz="2000" b="1" smtClean="0">
                <a:solidFill>
                  <a:schemeClr val="bg1"/>
                </a:solidFill>
              </a:rPr>
              <a:t>:</a:t>
            </a:r>
            <a:r>
              <a:rPr lang="en-US" altLang="ko-KR" sz="1100" b="1">
                <a:solidFill>
                  <a:schemeClr val="bg1"/>
                </a:solidFill>
              </a:rPr>
              <a:t>Client-&gt;userMyPage.jsp-&gt; MyPageController &gt;MovieListDao-&gt;userInfo.xml -&gt; MyPageController </a:t>
            </a:r>
            <a:r>
              <a:rPr lang="en-US" altLang="ko-KR" sz="1100" b="1" smtClean="0">
                <a:solidFill>
                  <a:schemeClr val="bg1"/>
                </a:solidFill>
              </a:rPr>
              <a:t>-&gt; userMyPageMain.jsp-&gt;MyController-&gt;userMyPageMain.jsp </a:t>
            </a:r>
          </a:p>
          <a:p>
            <a:endParaRPr lang="ko-KR" altLang="en-US" sz="1200" b="1">
              <a:solidFill>
                <a:schemeClr val="bg1"/>
              </a:solidFill>
            </a:endParaRPr>
          </a:p>
        </p:txBody>
      </p:sp>
      <p:pic>
        <p:nvPicPr>
          <p:cNvPr id="1026" name="Picture 2" descr="C:\Users\KOSTA\Desktop\Project data\2.중간프로젝트\ppt 관련 스크린샷\myplaylist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" y="2659882"/>
            <a:ext cx="4127086" cy="14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OSTA\Desktop\Project data\2.중간프로젝트\ppt 관련 스크린샷\myplaylist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" y="4162200"/>
            <a:ext cx="2603159" cy="74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OSTA\Desktop\Project data\2.중간프로젝트\ppt 관련 스크린샷\myplaylist1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" y="4905257"/>
            <a:ext cx="4400996" cy="52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OSTA\Desktop\Project data\2.중간프로젝트\ppt 관련 스크린샷\myplaylist1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287" y="2579241"/>
            <a:ext cx="4306404" cy="16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꺾인 연결선 23"/>
          <p:cNvCxnSpPr/>
          <p:nvPr/>
        </p:nvCxnSpPr>
        <p:spPr>
          <a:xfrm rot="5400000">
            <a:off x="2016812" y="3667297"/>
            <a:ext cx="1288020" cy="44484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479589" y="3089060"/>
            <a:ext cx="864973" cy="15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24998" y="4670594"/>
            <a:ext cx="1226803" cy="222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479589" y="4905257"/>
            <a:ext cx="403655" cy="169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32" name="Picture 8" descr="C:\Users\KOSTA\Desktop\Project data\2.중간프로젝트\ppt 관련 스크린샷\myplaylist1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85" y="1661293"/>
            <a:ext cx="3861888" cy="142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OSTA\Desktop\Project data\2.중간프로젝트\ppt 관련 스크린샷\myplaylist1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659" y="4146121"/>
            <a:ext cx="3828032" cy="79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꺾인 연결선 25"/>
          <p:cNvCxnSpPr/>
          <p:nvPr/>
        </p:nvCxnSpPr>
        <p:spPr>
          <a:xfrm rot="5400000" flipH="1" flipV="1">
            <a:off x="3036766" y="3018045"/>
            <a:ext cx="2164302" cy="17793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flipV="1">
            <a:off x="6787978" y="1812324"/>
            <a:ext cx="1408671" cy="135506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10800000" flipV="1">
            <a:off x="7381103" y="2932669"/>
            <a:ext cx="1606378" cy="683741"/>
          </a:xfrm>
          <a:prstGeom prst="bentConnector3">
            <a:avLst>
              <a:gd name="adj1" fmla="val -7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450757" y="5074508"/>
            <a:ext cx="864973" cy="15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831492" y="2747256"/>
            <a:ext cx="1692876" cy="15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090385" y="1734000"/>
            <a:ext cx="1259560" cy="15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287678" y="2747256"/>
            <a:ext cx="1325879" cy="15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581548" y="3538086"/>
            <a:ext cx="1733652" cy="156648"/>
          </a:xfrm>
          <a:prstGeom prst="rect">
            <a:avLst/>
          </a:prstGeom>
          <a:noFill/>
          <a:ln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848865" y="3694734"/>
            <a:ext cx="0" cy="432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983892" y="4207796"/>
            <a:ext cx="1268627" cy="164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49" y="4744421"/>
            <a:ext cx="4258960" cy="1521618"/>
          </a:xfrm>
          <a:prstGeom prst="rect">
            <a:avLst/>
          </a:prstGeom>
        </p:spPr>
      </p:pic>
      <p:cxnSp>
        <p:nvCxnSpPr>
          <p:cNvPr id="50" name="직선 화살표 연결선 49"/>
          <p:cNvCxnSpPr/>
          <p:nvPr/>
        </p:nvCxnSpPr>
        <p:spPr>
          <a:xfrm>
            <a:off x="10775092" y="2747256"/>
            <a:ext cx="0" cy="1017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8237838" y="2374080"/>
            <a:ext cx="3451654" cy="373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747265" y="536520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2</a:t>
            </a:r>
            <a:endParaRPr lang="ko-KR" altLang="en-US" b="1"/>
          </a:p>
        </p:txBody>
      </p:sp>
      <p:sp>
        <p:nvSpPr>
          <p:cNvPr id="63" name="직사각형 62"/>
          <p:cNvSpPr/>
          <p:nvPr/>
        </p:nvSpPr>
        <p:spPr>
          <a:xfrm>
            <a:off x="3252745" y="395497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3</a:t>
            </a:r>
            <a:endParaRPr lang="ko-KR" altLang="en-US" b="1"/>
          </a:p>
        </p:txBody>
      </p:sp>
      <p:sp>
        <p:nvSpPr>
          <p:cNvPr id="64" name="직사각형 63"/>
          <p:cNvSpPr/>
          <p:nvPr/>
        </p:nvSpPr>
        <p:spPr>
          <a:xfrm>
            <a:off x="6997484" y="2036326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4</a:t>
            </a:r>
            <a:endParaRPr lang="ko-KR" altLang="en-US" b="1"/>
          </a:p>
        </p:txBody>
      </p:sp>
      <p:sp>
        <p:nvSpPr>
          <p:cNvPr id="66" name="직사각형 65"/>
          <p:cNvSpPr/>
          <p:nvPr/>
        </p:nvSpPr>
        <p:spPr>
          <a:xfrm>
            <a:off x="11028126" y="332059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5</a:t>
            </a:r>
            <a:endParaRPr lang="ko-KR" altLang="en-US" b="1"/>
          </a:p>
        </p:txBody>
      </p:sp>
      <p:sp>
        <p:nvSpPr>
          <p:cNvPr id="67" name="직사각형 66"/>
          <p:cNvSpPr/>
          <p:nvPr/>
        </p:nvSpPr>
        <p:spPr>
          <a:xfrm>
            <a:off x="9980139" y="3089873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6</a:t>
            </a:r>
            <a:endParaRPr lang="ko-KR" altLang="en-US" b="1"/>
          </a:p>
        </p:txBody>
      </p:sp>
      <p:sp>
        <p:nvSpPr>
          <p:cNvPr id="69" name="직사각형 68"/>
          <p:cNvSpPr/>
          <p:nvPr/>
        </p:nvSpPr>
        <p:spPr>
          <a:xfrm>
            <a:off x="8828623" y="3645243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7</a:t>
            </a:r>
            <a:endParaRPr lang="ko-KR" altLang="en-US" b="1"/>
          </a:p>
        </p:txBody>
      </p:sp>
      <p:sp>
        <p:nvSpPr>
          <p:cNvPr id="70" name="직사각형 69"/>
          <p:cNvSpPr/>
          <p:nvPr/>
        </p:nvSpPr>
        <p:spPr>
          <a:xfrm>
            <a:off x="5938580" y="377966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8</a:t>
            </a:r>
            <a:endParaRPr lang="ko-KR" altLang="en-US" b="1"/>
          </a:p>
        </p:txBody>
      </p:sp>
      <p:pic>
        <p:nvPicPr>
          <p:cNvPr id="1037" name="Picture 13" descr="C:\Users\KOSTA\Desktop\Project data\2.중간프로젝트\ppt 관련 스크린샷\myplaylist1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59" y="3764469"/>
            <a:ext cx="3024536" cy="59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직선 화살표 연결선 85"/>
          <p:cNvCxnSpPr/>
          <p:nvPr/>
        </p:nvCxnSpPr>
        <p:spPr>
          <a:xfrm>
            <a:off x="10775092" y="4169460"/>
            <a:ext cx="0" cy="723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10379676" y="4207796"/>
            <a:ext cx="0" cy="462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10350844" y="2825580"/>
            <a:ext cx="0" cy="911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68269" y="33254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1</a:t>
            </a:r>
            <a:endParaRPr lang="ko-KR" altLang="en-US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10539" y="5581065"/>
            <a:ext cx="2644974" cy="62467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128524" y="5150848"/>
            <a:ext cx="392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재생목록 삭제시 재생목록에 저장된 모든 영상도 같이 삭제되는 </a:t>
            </a:r>
            <a:r>
              <a:rPr lang="ko-KR" altLang="en-US" sz="1200" b="1" smtClean="0"/>
              <a:t>트리거</a:t>
            </a:r>
            <a:r>
              <a:rPr lang="ko-KR" altLang="en-US" sz="1200" smtClean="0"/>
              <a:t>를 사용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126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073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MYPAGE : 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재생 목록 </a:t>
            </a:r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&gt; 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플레이리스트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41191" y="635158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</a:rPr>
              <a:t>동작순서</a:t>
            </a:r>
            <a:r>
              <a:rPr lang="en-US" altLang="ko-KR" sz="2000" b="1" smtClean="0">
                <a:solidFill>
                  <a:schemeClr val="bg1"/>
                </a:solidFill>
              </a:rPr>
              <a:t>: </a:t>
            </a:r>
            <a:r>
              <a:rPr lang="en-US" altLang="ko-KR" sz="1400" b="1" smtClean="0">
                <a:solidFill>
                  <a:schemeClr val="bg1"/>
                </a:solidFill>
              </a:rPr>
              <a:t>Client -&gt; index.jsp  -&gt; </a:t>
            </a:r>
            <a:r>
              <a:rPr lang="en-US" altLang="ko-KR" sz="1400" b="1">
                <a:solidFill>
                  <a:schemeClr val="bg1"/>
                </a:solidFill>
              </a:rPr>
              <a:t>MyPageController  </a:t>
            </a:r>
            <a:r>
              <a:rPr lang="en-US" altLang="ko-KR" sz="1400" b="1" smtClean="0">
                <a:solidFill>
                  <a:schemeClr val="bg1"/>
                </a:solidFill>
              </a:rPr>
              <a:t>-&gt;  UserInfoDao  -&gt;  userInfo.xml  -&gt;  MyPageController  -&gt;  userMyPageMain.jsp</a:t>
            </a:r>
          </a:p>
          <a:p>
            <a:endParaRPr lang="ko-KR" altLang="en-US" sz="1200" b="1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70506" y="1196752"/>
            <a:ext cx="10700202" cy="4896544"/>
            <a:chOff x="899592" y="1556792"/>
            <a:chExt cx="7416824" cy="4392488"/>
          </a:xfrm>
        </p:grpSpPr>
        <p:sp>
          <p:nvSpPr>
            <p:cNvPr id="24" name="직사각형 23"/>
            <p:cNvSpPr/>
            <p:nvPr/>
          </p:nvSpPr>
          <p:spPr>
            <a:xfrm>
              <a:off x="899592" y="1909382"/>
              <a:ext cx="3168352" cy="4039898"/>
            </a:xfrm>
            <a:prstGeom prst="rect">
              <a:avLst/>
            </a:prstGeom>
            <a:noFill/>
            <a:ln w="6350">
              <a:solidFill>
                <a:srgbClr val="715A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9592" y="1556792"/>
              <a:ext cx="3168352" cy="37785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rgbClr val="201A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3608" y="1574603"/>
              <a:ext cx="2679926" cy="33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mtClean="0">
                  <a:ln>
                    <a:solidFill>
                      <a:srgbClr val="7AB53D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플레이리스트 메뉴</a:t>
              </a:r>
              <a:endParaRPr lang="en-US" altLang="ko-KR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923928" y="2357347"/>
              <a:ext cx="1368152" cy="0"/>
            </a:xfrm>
            <a:prstGeom prst="line">
              <a:avLst/>
            </a:prstGeom>
            <a:ln w="3175">
              <a:solidFill>
                <a:srgbClr val="715A38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5148064" y="1556792"/>
              <a:ext cx="3168352" cy="4392488"/>
            </a:xfrm>
            <a:prstGeom prst="rect">
              <a:avLst/>
            </a:prstGeom>
            <a:noFill/>
            <a:ln w="6350">
              <a:solidFill>
                <a:srgbClr val="715A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3923928" y="5436757"/>
              <a:ext cx="1368152" cy="0"/>
            </a:xfrm>
            <a:prstGeom prst="line">
              <a:avLst/>
            </a:prstGeom>
            <a:ln w="3175">
              <a:solidFill>
                <a:srgbClr val="715A38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1034643" y="5210036"/>
              <a:ext cx="2808312" cy="276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ko-KR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2344466" y="4941168"/>
              <a:ext cx="230840" cy="76723"/>
            </a:xfrm>
            <a:prstGeom prst="triangle">
              <a:avLst/>
            </a:prstGeom>
            <a:solidFill>
              <a:srgbClr val="715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48064" y="1566084"/>
              <a:ext cx="3168352" cy="37785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rgbClr val="201A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92277" y="1574603"/>
              <a:ext cx="2679926" cy="33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rgbClr val="7AB53D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사용한 기능</a:t>
              </a:r>
              <a:endParaRPr lang="en-US" altLang="ko-KR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6" name="이등변 삼각형 35"/>
          <p:cNvSpPr/>
          <p:nvPr/>
        </p:nvSpPr>
        <p:spPr>
          <a:xfrm rot="5400000">
            <a:off x="7502516" y="2037822"/>
            <a:ext cx="230840" cy="102710"/>
          </a:xfrm>
          <a:prstGeom prst="triangle">
            <a:avLst/>
          </a:prstGeom>
          <a:solidFill>
            <a:srgbClr val="201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이등변 삼각형 36"/>
          <p:cNvSpPr/>
          <p:nvPr/>
        </p:nvSpPr>
        <p:spPr>
          <a:xfrm rot="5400000">
            <a:off x="7502516" y="3182086"/>
            <a:ext cx="230840" cy="102710"/>
          </a:xfrm>
          <a:prstGeom prst="triangle">
            <a:avLst/>
          </a:prstGeom>
          <a:solidFill>
            <a:srgbClr val="201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5877" y="5055026"/>
            <a:ext cx="44444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전 단계에서 재생목록을 생성한 후</a:t>
            </a:r>
            <a:r>
              <a:rPr lang="en-US" altLang="ko-KR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생성된 </a:t>
            </a:r>
            <a:endParaRPr lang="en-US" altLang="ko-KR" sz="140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재생목록을 선택했을 시 들어오는 메뉴</a:t>
            </a:r>
            <a:r>
              <a:rPr lang="en-US" altLang="ko-KR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algn="ctr"/>
            <a:r>
              <a:rPr lang="ko-KR" altLang="en-US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해당 메뉴에서 재생목록에 추가하기 위한 영상을 </a:t>
            </a:r>
            <a:endParaRPr lang="en-US" altLang="ko-KR" sz="140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검색하고 추가할 수 있다</a:t>
            </a:r>
            <a:r>
              <a:rPr lang="en-US" altLang="ko-KR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4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60672" y="1935288"/>
            <a:ext cx="4051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AOP(</a:t>
            </a:r>
            <a:r>
              <a:rPr lang="ko-KR" altLang="en-US" sz="140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검색로그</a:t>
            </a:r>
            <a:r>
              <a:rPr lang="en-US" altLang="ko-KR" sz="140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en-US" altLang="ko-KR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60674" y="3079552"/>
            <a:ext cx="4051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resultMap,subQuery</a:t>
            </a:r>
            <a:endParaRPr lang="en-US" altLang="ko-KR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이등변 삼각형 21"/>
          <p:cNvSpPr/>
          <p:nvPr/>
        </p:nvSpPr>
        <p:spPr>
          <a:xfrm rot="5400000">
            <a:off x="7502516" y="4326348"/>
            <a:ext cx="230840" cy="102710"/>
          </a:xfrm>
          <a:prstGeom prst="triangle">
            <a:avLst/>
          </a:prstGeom>
          <a:solidFill>
            <a:srgbClr val="201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760673" y="4223814"/>
            <a:ext cx="4051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Ajax,Json</a:t>
            </a:r>
            <a:endParaRPr lang="en-US" altLang="ko-KR" sz="14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77" y="1628321"/>
            <a:ext cx="4444418" cy="248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073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MYPAGE : </a:t>
            </a:r>
            <a:r>
              <a:rPr lang="ko-KR" altLang="en-US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재생 목록 </a:t>
            </a:r>
            <a:r>
              <a:rPr lang="en-US" altLang="ko-KR" sz="4000">
                <a:latin typeface="휴먼모음T" panose="02030504000101010101" pitchFamily="18" charset="-127"/>
                <a:ea typeface="휴먼모음T" panose="02030504000101010101" pitchFamily="18" charset="-127"/>
              </a:rPr>
              <a:t>&gt; </a:t>
            </a:r>
            <a:r>
              <a:rPr lang="ko-KR" altLang="en-US" sz="4000">
                <a:latin typeface="휴먼모음T" panose="02030504000101010101" pitchFamily="18" charset="-127"/>
                <a:ea typeface="휴먼모음T" panose="02030504000101010101" pitchFamily="18" charset="-127"/>
              </a:rPr>
              <a:t>플레이리스트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2016794"/>
            <a:ext cx="379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AOP – Before Advice</a:t>
            </a:r>
            <a:r>
              <a:rPr lang="ko-KR" altLang="en-US" smtClean="0"/>
              <a:t>를 사용하여 </a:t>
            </a:r>
            <a:endParaRPr lang="en-US" altLang="ko-KR" smtClean="0"/>
          </a:p>
          <a:p>
            <a:r>
              <a:rPr lang="ko-KR" altLang="en-US" smtClean="0"/>
              <a:t>검색하기 전 로그를 쌓고 검색</a:t>
            </a:r>
            <a:endParaRPr lang="en-US" altLang="ko-KR" smtClean="0"/>
          </a:p>
          <a:p>
            <a:r>
              <a:rPr lang="ko-KR" altLang="en-US" smtClean="0"/>
              <a:t>메서드를 동작시킨다</a:t>
            </a:r>
            <a:r>
              <a:rPr lang="en-US" altLang="ko-KR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73020"/>
            <a:ext cx="4190999" cy="2340817"/>
          </a:xfrm>
          <a:prstGeom prst="rect">
            <a:avLst/>
          </a:prstGeom>
        </p:spPr>
      </p:pic>
      <p:pic>
        <p:nvPicPr>
          <p:cNvPr id="3074" name="Picture 2" descr="C:\Users\KOSTA\Desktop\Project data\2.중간프로젝트\ppt 관련 스크린샷\myplaylist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27120"/>
            <a:ext cx="4261844" cy="185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OSTA\Desktop\Project data\2.중간프로젝트\ppt 관련 스크린샷\myplaylist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59" y="3530935"/>
            <a:ext cx="3210276" cy="273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KOSTA\Desktop\Project data\2.중간프로젝트\ppt 관련 스크린샷\myplaylist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120" y="2317967"/>
            <a:ext cx="4373880" cy="83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KOSTA\Desktop\Project data\2.중간프로젝트\ppt 관련 스크린샷\myplaylist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895" y="1316611"/>
            <a:ext cx="5043904" cy="43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438" y="6266039"/>
            <a:ext cx="12192000" cy="5934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sz="4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endParaRPr lang="ko-KR" altLang="en-US" sz="4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1191" y="63515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</a:rPr>
              <a:t>동작순서</a:t>
            </a:r>
            <a:r>
              <a:rPr lang="en-US" altLang="ko-KR" sz="2000" b="1" smtClean="0">
                <a:solidFill>
                  <a:schemeClr val="bg1"/>
                </a:solidFill>
              </a:rPr>
              <a:t>: </a:t>
            </a:r>
            <a:r>
              <a:rPr lang="en-US" altLang="ko-KR" sz="1400" b="1" smtClean="0">
                <a:solidFill>
                  <a:schemeClr val="bg1"/>
                </a:solidFill>
              </a:rPr>
              <a:t>Client -&gt; userPlayListPage.jsp -&gt;  SearchLogAop  -&gt;  UserInfoDao  -&gt;  userInfo.xml  -&gt; DB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36321" y="1805940"/>
            <a:ext cx="609599" cy="214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15" idx="2"/>
          </p:cNvCxnSpPr>
          <p:nvPr/>
        </p:nvCxnSpPr>
        <p:spPr>
          <a:xfrm rot="16200000" flipH="1">
            <a:off x="823600" y="2538099"/>
            <a:ext cx="2078981" cy="104393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flipV="1">
            <a:off x="2590800" y="4198620"/>
            <a:ext cx="2240280" cy="838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9" name="Picture 7" descr="C:\Users\KOSTA\Desktop\Project data\2.중간프로젝트\ppt 관련 스크린샷\myplaylist2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540" y="4038337"/>
            <a:ext cx="3240246" cy="8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꺾인 연결선 26"/>
          <p:cNvCxnSpPr>
            <a:endCxn id="3077" idx="2"/>
          </p:cNvCxnSpPr>
          <p:nvPr/>
        </p:nvCxnSpPr>
        <p:spPr>
          <a:xfrm rot="16200000" flipV="1">
            <a:off x="9656016" y="3499056"/>
            <a:ext cx="751428" cy="5334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8266231" y="1942255"/>
            <a:ext cx="0" cy="301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209800" y="4184838"/>
            <a:ext cx="365761" cy="195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809658" y="4099559"/>
            <a:ext cx="3198962" cy="177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꺾인 연결선 31"/>
          <p:cNvCxnSpPr>
            <a:stCxn id="37" idx="3"/>
          </p:cNvCxnSpPr>
          <p:nvPr/>
        </p:nvCxnSpPr>
        <p:spPr>
          <a:xfrm>
            <a:off x="8008620" y="4188252"/>
            <a:ext cx="769620" cy="3075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73295" y="1066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실행결</a:t>
            </a:r>
            <a:r>
              <a:rPr lang="ko-KR" altLang="en-US"/>
              <a:t>과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059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629</Words>
  <Application>Microsoft Office PowerPoint</Application>
  <PresentationFormat>와이드스크린</PresentationFormat>
  <Paragraphs>214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나눔바른고딕</vt:lpstr>
      <vt:lpstr>맑은 고딕</vt:lpstr>
      <vt:lpstr>휴먼모음T</vt:lpstr>
      <vt:lpstr>Arial</vt:lpstr>
      <vt:lpstr>Franklin Gothic Demi</vt:lpstr>
      <vt:lpstr>Office 테마</vt:lpstr>
      <vt:lpstr>MIDDLE PROJECT  WAFLEX  개별 기술 분석표 A TEAM_정규식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 PROJECT  WAFLEX  TEAM: A</dc:title>
  <dc:creator>neo</dc:creator>
  <cp:lastModifiedBy>neo</cp:lastModifiedBy>
  <cp:revision>79</cp:revision>
  <dcterms:created xsi:type="dcterms:W3CDTF">2019-03-31T13:20:39Z</dcterms:created>
  <dcterms:modified xsi:type="dcterms:W3CDTF">2019-06-16T07:16:47Z</dcterms:modified>
</cp:coreProperties>
</file>