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58" r:id="rId4"/>
    <p:sldId id="257" r:id="rId5"/>
    <p:sldId id="261" r:id="rId6"/>
    <p:sldId id="277" r:id="rId7"/>
    <p:sldId id="278" r:id="rId8"/>
    <p:sldId id="274" r:id="rId9"/>
    <p:sldId id="276" r:id="rId10"/>
    <p:sldId id="279" r:id="rId11"/>
    <p:sldId id="281" r:id="rId12"/>
    <p:sldId id="280" r:id="rId13"/>
    <p:sldId id="262" r:id="rId14"/>
    <p:sldId id="263" r:id="rId15"/>
    <p:sldId id="268" r:id="rId16"/>
    <p:sldId id="271" r:id="rId17"/>
    <p:sldId id="270" r:id="rId18"/>
    <p:sldId id="264" r:id="rId19"/>
    <p:sldId id="289" r:id="rId20"/>
    <p:sldId id="294" r:id="rId21"/>
    <p:sldId id="282" r:id="rId22"/>
    <p:sldId id="283" r:id="rId23"/>
    <p:sldId id="285" r:id="rId24"/>
    <p:sldId id="286" r:id="rId25"/>
    <p:sldId id="287" r:id="rId26"/>
    <p:sldId id="265" r:id="rId27"/>
    <p:sldId id="266" r:id="rId28"/>
    <p:sldId id="288" r:id="rId29"/>
    <p:sldId id="284" r:id="rId30"/>
    <p:sldId id="290" r:id="rId31"/>
    <p:sldId id="291" r:id="rId32"/>
    <p:sldId id="292" r:id="rId33"/>
    <p:sldId id="295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955" autoAdjust="0"/>
  </p:normalViewPr>
  <p:slideViewPr>
    <p:cSldViewPr snapToGrid="0">
      <p:cViewPr varScale="1">
        <p:scale>
          <a:sx n="80" d="100"/>
          <a:sy n="80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15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715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19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86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32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938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06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28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63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8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2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86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543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26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310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016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337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489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06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352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350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4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75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66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99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1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60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commit/1a7e3f6f73192a87e0310fdd04a315204b9db35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ycs97/-ERROR_FREE-SSD/commit/d6a70f88e528bdd88833eb0ee092f67a0dae5c3d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commit/9f7f4e6e7cfe85f19ed25e29033965b85b5bb37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ycs97/-ERROR_FREE-SSD/commit/9e47c275850da6297d3a76249419632db2e5442d" TargetMode="External"/><Relationship Id="rId5" Type="http://schemas.openxmlformats.org/officeDocument/2006/relationships/hyperlink" Target="https://github.com/skycs97/-ERROR_FREE-SSD/commit/2118ccf5796ceba4d541b29d00a5e0bb406c41b6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pull/30" TargetMode="External"/><Relationship Id="rId7" Type="http://schemas.openxmlformats.org/officeDocument/2006/relationships/hyperlink" Target="https://github.com/skycs97/-ERROR_FREE-SSD/pull/8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github.com/skycs97/-ERROR_FREE-SSD/pull/36" TargetMode="External"/><Relationship Id="rId4" Type="http://schemas.openxmlformats.org/officeDocument/2006/relationships/hyperlink" Target="https://github.com/skycs97/-ERROR_FREE-SSD/pull/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skycs97/-ERROR_FREE-SSD/pull/30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github.com/skycs97/-ERROR_FREE-SSD/pull/36" TargetMode="External"/><Relationship Id="rId4" Type="http://schemas.openxmlformats.org/officeDocument/2006/relationships/hyperlink" Target="https://github.com/skycs97/-ERROR_FREE-SSD/pull/7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github.com/skycs97/-ERROR_FREE-SSD/pull/45/commi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github.com/skycs97/-ERROR_FREE-SSD/pull/18/commit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github.com/skycs97/-ERROR_FREE-SSD/pull/18/commit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pull/53/commits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pull/53/commi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ycs97/-ERROR_FREE-SSD/pull/75/commits/7b27701ea9e844e3c3c13871174e6a2ea99e185e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곽민종</a:t>
            </a:r>
            <a:r>
              <a:rPr lang="en-US" altLang="ko-KR" dirty="0"/>
              <a:t>,</a:t>
            </a:r>
            <a:r>
              <a:rPr lang="ko-KR" altLang="en-US" dirty="0"/>
              <a:t> 김지은</a:t>
            </a:r>
            <a:r>
              <a:rPr lang="en-US" altLang="ko-KR" dirty="0"/>
              <a:t>, </a:t>
            </a:r>
            <a:r>
              <a:rPr lang="ko-KR" altLang="en-US" dirty="0" err="1"/>
              <a:t>류영재</a:t>
            </a:r>
            <a:r>
              <a:rPr lang="en-US" altLang="ko-KR" dirty="0"/>
              <a:t>,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신동익</a:t>
            </a:r>
            <a:r>
              <a:rPr lang="en-US" altLang="ko-KR" dirty="0"/>
              <a:t>, </a:t>
            </a:r>
            <a:r>
              <a:rPr lang="ko-KR" altLang="en-US" dirty="0" err="1"/>
              <a:t>최순원</a:t>
            </a:r>
            <a:r>
              <a:rPr lang="en-US" altLang="ko-KR" dirty="0"/>
              <a:t>, </a:t>
            </a:r>
            <a:r>
              <a:rPr lang="ko-KR" altLang="en-US" dirty="0" err="1"/>
              <a:t>추인호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ERROR_FREE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</a:t>
            </a:r>
            <a:r>
              <a:rPr lang="ko-KR" altLang="en-US" dirty="0"/>
              <a:t> 구현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임철순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sp>
        <p:nvSpPr>
          <p:cNvPr id="2" name="AutoShape 2" descr="이미지">
            <a:extLst>
              <a:ext uri="{FF2B5EF4-FFF2-40B4-BE49-F238E27FC236}">
                <a16:creationId xmlns:a16="http://schemas.microsoft.com/office/drawing/2014/main" id="{4A0B2D41-219B-41C4-82F5-E2DF53B57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CB43-0762-48A0-A635-F843024B5DA6}"/>
              </a:ext>
            </a:extLst>
          </p:cNvPr>
          <p:cNvSpPr/>
          <p:nvPr/>
        </p:nvSpPr>
        <p:spPr>
          <a:xfrm>
            <a:off x="769621" y="1714500"/>
            <a:ext cx="2880360" cy="288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/>
              <a:t>TestShell</a:t>
            </a:r>
            <a:endParaRPr lang="ko-KR" altLang="en-US" sz="36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1A2DD1-ECBC-4D10-9840-09AE1DAE2688}"/>
              </a:ext>
            </a:extLst>
          </p:cNvPr>
          <p:cNvSpPr/>
          <p:nvPr/>
        </p:nvSpPr>
        <p:spPr>
          <a:xfrm>
            <a:off x="7437120" y="1714500"/>
            <a:ext cx="2880360" cy="288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SSD</a:t>
            </a:r>
            <a:endParaRPr lang="ko-KR" altLang="en-US" sz="3600" b="1" dirty="0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0E3CE5FA-9F7C-4121-9701-C9F121F487D4}"/>
              </a:ext>
            </a:extLst>
          </p:cNvPr>
          <p:cNvSpPr/>
          <p:nvPr/>
        </p:nvSpPr>
        <p:spPr>
          <a:xfrm>
            <a:off x="4244341" y="1776660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Read : R [LBA]</a:t>
            </a:r>
            <a:endParaRPr lang="ko-KR" altLang="en-US" b="1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582BB84F-9CD7-4C39-A3A4-EB8E47A0CE2A}"/>
              </a:ext>
            </a:extLst>
          </p:cNvPr>
          <p:cNvSpPr/>
          <p:nvPr/>
        </p:nvSpPr>
        <p:spPr>
          <a:xfrm>
            <a:off x="4244341" y="2569140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Write : W [LBA] [Data]</a:t>
            </a:r>
            <a:endParaRPr lang="ko-KR" altLang="en-US" b="1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2C1912C5-233B-4D98-BD00-4FE9D64C1183}"/>
              </a:ext>
            </a:extLst>
          </p:cNvPr>
          <p:cNvSpPr/>
          <p:nvPr/>
        </p:nvSpPr>
        <p:spPr>
          <a:xfrm>
            <a:off x="4244340" y="3354178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Erase : E [LBA] [Size]</a:t>
            </a:r>
            <a:endParaRPr lang="ko-KR" altLang="en-US" b="1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8AA5B866-17F9-48BC-960F-4E115756D1AA}"/>
              </a:ext>
            </a:extLst>
          </p:cNvPr>
          <p:cNvSpPr/>
          <p:nvPr/>
        </p:nvSpPr>
        <p:spPr>
          <a:xfrm>
            <a:off x="4244339" y="4108469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Flush : 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227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sp>
        <p:nvSpPr>
          <p:cNvPr id="2" name="AutoShape 2" descr="이미지">
            <a:extLst>
              <a:ext uri="{FF2B5EF4-FFF2-40B4-BE49-F238E27FC236}">
                <a16:creationId xmlns:a16="http://schemas.microsoft.com/office/drawing/2014/main" id="{4A0B2D41-219B-41C4-82F5-E2DF53B57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1A2DD1-ECBC-4D10-9840-09AE1DAE2688}"/>
              </a:ext>
            </a:extLst>
          </p:cNvPr>
          <p:cNvSpPr/>
          <p:nvPr/>
        </p:nvSpPr>
        <p:spPr>
          <a:xfrm>
            <a:off x="10435739" y="5522538"/>
            <a:ext cx="1264920" cy="1264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SSD</a:t>
            </a:r>
            <a:endParaRPr lang="ko-KR" altLang="en-US" sz="3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4600E6-9841-45EE-A3A2-F3C0F303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89" y="1137575"/>
            <a:ext cx="6298079" cy="5410282"/>
          </a:xfrm>
          <a:prstGeom prst="rect">
            <a:avLst/>
          </a:prstGeom>
        </p:spPr>
      </p:pic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CB02B30E-EAA9-4FA8-9710-364935588450}"/>
              </a:ext>
            </a:extLst>
          </p:cNvPr>
          <p:cNvSpPr/>
          <p:nvPr/>
        </p:nvSpPr>
        <p:spPr>
          <a:xfrm rot="5400000">
            <a:off x="5918820" y="2133958"/>
            <a:ext cx="312604" cy="8454235"/>
          </a:xfrm>
          <a:prstGeom prst="bentUpArrow">
            <a:avLst>
              <a:gd name="adj1" fmla="val 1014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F2B8-4F56-4E81-BC80-4B454E08047E}"/>
              </a:ext>
            </a:extLst>
          </p:cNvPr>
          <p:cNvSpPr txBox="1"/>
          <p:nvPr/>
        </p:nvSpPr>
        <p:spPr>
          <a:xfrm>
            <a:off x="4770120" y="5835143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tx1"/>
                </a:solidFill>
              </a:rPr>
              <a:t>SsdImpl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을 통해서만 </a:t>
            </a:r>
            <a:r>
              <a:rPr lang="en-US" altLang="ko-KR" sz="2000" b="1" dirty="0">
                <a:solidFill>
                  <a:schemeClr val="tx1"/>
                </a:solidFill>
              </a:rPr>
              <a:t>SSD</a:t>
            </a:r>
            <a:r>
              <a:rPr lang="ko-KR" altLang="en-US" sz="2000" b="1" dirty="0">
                <a:solidFill>
                  <a:schemeClr val="tx1"/>
                </a:solidFill>
              </a:rPr>
              <a:t>에 접근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686808-2E41-4AC4-A836-D5D5C1E3213A}"/>
              </a:ext>
            </a:extLst>
          </p:cNvPr>
          <p:cNvSpPr txBox="1"/>
          <p:nvPr/>
        </p:nvSpPr>
        <p:spPr>
          <a:xfrm>
            <a:off x="7543800" y="1170967"/>
            <a:ext cx="43510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tx1"/>
                </a:solidFill>
              </a:rPr>
              <a:t>TestShell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Parser, Runner</a:t>
            </a:r>
            <a:r>
              <a:rPr lang="ko-KR" altLang="en-US" sz="1100" dirty="0">
                <a:solidFill>
                  <a:schemeClr val="tx1"/>
                </a:solidFill>
              </a:rPr>
              <a:t> 보유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CommandParser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User </a:t>
            </a:r>
            <a:r>
              <a:rPr lang="ko-KR" altLang="en-US" sz="1100" dirty="0">
                <a:solidFill>
                  <a:schemeClr val="tx1"/>
                </a:solidFill>
              </a:rPr>
              <a:t>입력으로 들어온 명령을 해석하여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내부에서 정의한 </a:t>
            </a:r>
            <a:r>
              <a:rPr lang="en-US" altLang="ko-KR" sz="1100" dirty="0">
                <a:solidFill>
                  <a:schemeClr val="tx1"/>
                </a:solidFill>
              </a:rPr>
              <a:t>Command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- Command </a:t>
            </a:r>
            <a:r>
              <a:rPr lang="ko-KR" altLang="en-US" sz="1100" dirty="0">
                <a:solidFill>
                  <a:schemeClr val="tx1"/>
                </a:solidFill>
              </a:rPr>
              <a:t>생성은 </a:t>
            </a:r>
            <a:r>
              <a:rPr lang="en-US" altLang="ko-KR" sz="1100" dirty="0" err="1">
                <a:solidFill>
                  <a:schemeClr val="tx1"/>
                </a:solidFill>
              </a:rPr>
              <a:t>CommandFactoryComplex</a:t>
            </a:r>
            <a:r>
              <a:rPr lang="ko-KR" altLang="en-US" sz="1100" dirty="0">
                <a:solidFill>
                  <a:schemeClr val="tx1"/>
                </a:solidFill>
              </a:rPr>
              <a:t>를 통해 알맞은 </a:t>
            </a: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생성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CommandRunner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에 접근 가능한 </a:t>
            </a:r>
            <a:r>
              <a:rPr lang="en-US" altLang="ko-KR" sz="1100" dirty="0">
                <a:solidFill>
                  <a:schemeClr val="tx1"/>
                </a:solidFill>
              </a:rPr>
              <a:t>Interface</a:t>
            </a:r>
            <a:r>
              <a:rPr lang="ko-KR" altLang="en-US" sz="1100" dirty="0">
                <a:solidFill>
                  <a:schemeClr val="tx1"/>
                </a:solidFill>
              </a:rPr>
              <a:t>를 가지고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Command.run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함수의 인자로 사용됨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CommandFactory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각 </a:t>
            </a: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객체를 생성해주는 </a:t>
            </a:r>
            <a:r>
              <a:rPr lang="en-US" altLang="ko-KR" sz="1100" dirty="0">
                <a:solidFill>
                  <a:schemeClr val="tx1"/>
                </a:solidFill>
              </a:rPr>
              <a:t>Factory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Command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실행 주체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SsdInterface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Ssd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에 접근하기 위한 </a:t>
            </a:r>
            <a:r>
              <a:rPr lang="en-US" altLang="ko-KR" sz="1100" dirty="0">
                <a:solidFill>
                  <a:schemeClr val="tx1"/>
                </a:solidFill>
              </a:rPr>
              <a:t>Interface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실제 명령이 나가는 공간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SsdImple</a:t>
            </a:r>
            <a:r>
              <a:rPr lang="en-US" altLang="ko-KR" sz="1100" dirty="0">
                <a:solidFill>
                  <a:schemeClr val="tx1"/>
                </a:solidFill>
              </a:rPr>
              <a:t> : SSD.exe </a:t>
            </a:r>
            <a:r>
              <a:rPr lang="ko-KR" altLang="en-US" sz="1100" dirty="0">
                <a:solidFill>
                  <a:schemeClr val="tx1"/>
                </a:solidFill>
              </a:rPr>
              <a:t>를 실행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SsdInterfaceMock</a:t>
            </a:r>
            <a:r>
              <a:rPr lang="en-US" altLang="ko-KR" sz="1100" dirty="0">
                <a:solidFill>
                  <a:schemeClr val="tx1"/>
                </a:solidFill>
              </a:rPr>
              <a:t> : Mock Interface</a:t>
            </a:r>
          </a:p>
        </p:txBody>
      </p:sp>
    </p:spTree>
    <p:extLst>
      <p:ext uri="{BB962C8B-B14F-4D97-AF65-F5344CB8AC3E}">
        <p14:creationId xmlns:p14="http://schemas.microsoft.com/office/powerpoint/2010/main" val="142859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CB43-0762-48A0-A635-F843024B5DA6}"/>
              </a:ext>
            </a:extLst>
          </p:cNvPr>
          <p:cNvSpPr/>
          <p:nvPr/>
        </p:nvSpPr>
        <p:spPr>
          <a:xfrm>
            <a:off x="419101" y="1234440"/>
            <a:ext cx="2819399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/>
              <a:t>TestShell</a:t>
            </a:r>
            <a:endParaRPr lang="ko-KR" altLang="en-US" sz="3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14396D-0306-4708-B85E-0003166E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99" y="1234440"/>
            <a:ext cx="5731727" cy="48768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AECF17-0C0E-463E-8D5D-A81737B00328}"/>
              </a:ext>
            </a:extLst>
          </p:cNvPr>
          <p:cNvSpPr/>
          <p:nvPr/>
        </p:nvSpPr>
        <p:spPr>
          <a:xfrm>
            <a:off x="3627120" y="1463040"/>
            <a:ext cx="1714500" cy="5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6C4BD-F4DF-45E5-9276-2CFDE9A86383}"/>
              </a:ext>
            </a:extLst>
          </p:cNvPr>
          <p:cNvSpPr txBox="1"/>
          <p:nvPr/>
        </p:nvSpPr>
        <p:spPr>
          <a:xfrm>
            <a:off x="769620" y="2125534"/>
            <a:ext cx="435102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SSD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TestShell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을 통해 들어온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Argument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를 파싱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CommandFactory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를 통해 알맞은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Command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생성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BufferManager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Buffer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와 관련된 명령어 처리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Write / Erase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명령은 모두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Buffer Manager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를 통해 실행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FileHandler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(Interface)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File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입출력으로 구현된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Buffer,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ssd_nand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ssd_output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의 공통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Interface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UT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단계에서는 파일 실제로 접근하지 않고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Mocking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하여 테스트 </a:t>
            </a:r>
            <a:r>
              <a:rPr lang="ko-KR" altLang="en-US" sz="1100" b="1" dirty="0" err="1">
                <a:solidFill>
                  <a:schemeClr val="tx1"/>
                </a:solidFill>
                <a:latin typeface="+mn-lt"/>
              </a:rPr>
              <a:t>할수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 있도록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Interface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로 구현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NandFlashMemory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(Interface)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SSD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의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Command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에서 기대 동작을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Stub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하여 테스트 할 수 있도록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Interface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로 구현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분업 시 </a:t>
            </a:r>
            <a:r>
              <a:rPr lang="ko-KR" altLang="en-US" sz="1100" b="1" dirty="0" err="1">
                <a:solidFill>
                  <a:schemeClr val="tx1"/>
                </a:solidFill>
                <a:latin typeface="+mn-lt"/>
              </a:rPr>
              <a:t>구현안된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 부분도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Stub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처리 가능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i="0" dirty="0">
                <a:effectLst/>
                <a:latin typeface="+mn-lt"/>
              </a:rPr>
              <a:t>Command </a:t>
            </a:r>
          </a:p>
          <a:p>
            <a:r>
              <a:rPr lang="en-US" altLang="ko-KR" sz="1100" b="1" i="0" dirty="0">
                <a:effectLst/>
                <a:latin typeface="+mn-lt"/>
              </a:rPr>
              <a:t>- </a:t>
            </a:r>
            <a:r>
              <a:rPr lang="ko-KR" altLang="en-US" sz="1100" b="1" i="0" dirty="0">
                <a:effectLst/>
                <a:latin typeface="+mn-lt"/>
              </a:rPr>
              <a:t>각 </a:t>
            </a:r>
            <a:r>
              <a:rPr lang="en-US" altLang="ko-KR" sz="1100" b="1" i="0" dirty="0">
                <a:effectLst/>
                <a:latin typeface="+mn-lt"/>
              </a:rPr>
              <a:t>Command </a:t>
            </a:r>
            <a:r>
              <a:rPr lang="ko-KR" altLang="en-US" sz="1100" b="1" i="0" dirty="0">
                <a:effectLst/>
                <a:latin typeface="+mn-lt"/>
              </a:rPr>
              <a:t>구현체는 </a:t>
            </a:r>
            <a:r>
              <a:rPr lang="en-US" altLang="ko-KR" sz="1100" b="1" i="0" dirty="0">
                <a:effectLst/>
                <a:latin typeface="+mn-lt"/>
              </a:rPr>
              <a:t>SSD </a:t>
            </a:r>
            <a:r>
              <a:rPr lang="ko-KR" altLang="en-US" sz="1100" b="1" i="0" dirty="0">
                <a:effectLst/>
                <a:latin typeface="+mn-lt"/>
              </a:rPr>
              <a:t>명령어 별로 구현되어 해당 로직을 수행합니다</a:t>
            </a:r>
            <a:r>
              <a:rPr lang="en-US" altLang="ko-KR" sz="1100" b="1" i="0" dirty="0">
                <a:effectLst/>
                <a:latin typeface="+mn-lt"/>
              </a:rPr>
              <a:t>.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3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Mocking </a:t>
            </a:r>
            <a:r>
              <a:rPr lang="ko-KR" altLang="en-US" dirty="0"/>
              <a:t>을 이용한 개발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72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</a:t>
            </a:r>
            <a:r>
              <a:rPr lang="ko-KR" altLang="en-US" dirty="0"/>
              <a:t>을 이용한 개발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 err="1"/>
              <a:t>TestShell</a:t>
            </a:r>
            <a:r>
              <a:rPr lang="ko-KR" altLang="en-US" dirty="0"/>
              <a:t>의 </a:t>
            </a:r>
            <a:r>
              <a:rPr lang="en-US" altLang="ko-KR" dirty="0"/>
              <a:t>read/write </a:t>
            </a:r>
            <a:r>
              <a:rPr lang="ko-KR" altLang="en-US" dirty="0"/>
              <a:t>를 이용하기 위해선 </a:t>
            </a:r>
            <a:r>
              <a:rPr lang="en-US" altLang="ko-KR" dirty="0"/>
              <a:t>SSD.exe </a:t>
            </a:r>
            <a:r>
              <a:rPr lang="ko-KR" altLang="en-US" dirty="0"/>
              <a:t>의 개발이 필요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SSD.exe </a:t>
            </a:r>
            <a:r>
              <a:rPr lang="ko-KR" altLang="en-US" dirty="0"/>
              <a:t>의 기능이 검증되지 않은 상태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 err="1"/>
              <a:t>TestShell</a:t>
            </a:r>
            <a:r>
              <a:rPr lang="en-US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SSD </a:t>
            </a:r>
            <a:r>
              <a:rPr lang="ko-KR" altLang="en-US" dirty="0"/>
              <a:t>사용하는 부분을 </a:t>
            </a:r>
            <a:r>
              <a:rPr lang="en-US" altLang="ko-KR" dirty="0"/>
              <a:t>Mocking 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en-US" altLang="ko-KR" dirty="0" err="1"/>
              <a:t>TestShell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를 병렬적으로 개발 할 수 있었음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개발 기간 단축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748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</a:t>
            </a:r>
            <a:r>
              <a:rPr lang="en-US" dirty="0" err="1"/>
              <a:t>TestShell</a:t>
            </a:r>
            <a:r>
              <a:rPr lang="en-US" dirty="0"/>
              <a:t>]SSD Storage </a:t>
            </a:r>
            <a:r>
              <a:rPr lang="ko-KR" altLang="en-US" dirty="0"/>
              <a:t>를 </a:t>
            </a:r>
            <a:r>
              <a:rPr lang="en-US" altLang="ko-KR" dirty="0"/>
              <a:t>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6338652"/>
            <a:ext cx="4518660" cy="41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000" dirty="0" err="1">
                <a:hlinkClick r:id="rId3"/>
              </a:rPr>
              <a:t>TestShell</a:t>
            </a:r>
            <a:r>
              <a:rPr lang="en-US" altLang="ko-KR" sz="1000" dirty="0">
                <a:hlinkClick r:id="rId3"/>
              </a:rPr>
              <a:t> &lt;-&gt; SSD </a:t>
            </a:r>
            <a:r>
              <a:rPr lang="ko-KR" altLang="en-US" sz="1000" dirty="0">
                <a:hlinkClick r:id="rId3"/>
              </a:rPr>
              <a:t>에 대한 </a:t>
            </a:r>
            <a:r>
              <a:rPr lang="en-US" altLang="ko-KR" sz="1000" dirty="0">
                <a:hlinkClick r:id="rId3"/>
              </a:rPr>
              <a:t>Mock </a:t>
            </a:r>
            <a:r>
              <a:rPr lang="ko-KR" altLang="en-US" sz="1000" dirty="0">
                <a:hlinkClick r:id="rId3"/>
              </a:rPr>
              <a:t>추가 </a:t>
            </a:r>
            <a:r>
              <a:rPr lang="en-US" altLang="ko-KR" sz="1000" dirty="0">
                <a:hlinkClick r:id="rId3"/>
              </a:rPr>
              <a:t>· skycs97/-ERROR_FREE-SSD@1a7e3f6</a:t>
            </a:r>
            <a:endParaRPr lang="en-US" altLang="ko-KR" sz="1000"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57E4F338-7CC8-4D0C-9B3A-6327A4DC1B40}"/>
              </a:ext>
            </a:extLst>
          </p:cNvPr>
          <p:cNvSpPr txBox="1">
            <a:spLocks/>
          </p:cNvSpPr>
          <p:nvPr/>
        </p:nvSpPr>
        <p:spPr>
          <a:xfrm>
            <a:off x="605980" y="1159497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800" dirty="0"/>
              <a:t>Storage </a:t>
            </a:r>
            <a:r>
              <a:rPr lang="ko-KR" altLang="en-US" sz="1800" dirty="0"/>
              <a:t>의 </a:t>
            </a:r>
            <a:r>
              <a:rPr lang="en-US" altLang="ko-KR" sz="1800" dirty="0"/>
              <a:t>read/write </a:t>
            </a:r>
            <a:r>
              <a:rPr lang="ko-KR" altLang="en-US" sz="1800" dirty="0"/>
              <a:t>동작을 </a:t>
            </a:r>
            <a:r>
              <a:rPr lang="en-US" altLang="ko-KR" sz="1800" dirty="0"/>
              <a:t>Mocking </a:t>
            </a:r>
            <a:r>
              <a:rPr lang="ko-KR" altLang="en-US" sz="1800" dirty="0"/>
              <a:t>할 수 있도록 구성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0D0B-4FA2-4871-BC5D-4F67AC75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0" y="1623060"/>
            <a:ext cx="4102991" cy="4615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8B23D5-FBEA-4E15-A618-36B4323F7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909" y="1623060"/>
            <a:ext cx="3728820" cy="4615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2ABDB9-64F1-48EF-8E8B-F6C2A19EF4A7}"/>
              </a:ext>
            </a:extLst>
          </p:cNvPr>
          <p:cNvSpPr txBox="1"/>
          <p:nvPr/>
        </p:nvSpPr>
        <p:spPr>
          <a:xfrm>
            <a:off x="5863780" y="6317025"/>
            <a:ext cx="44443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000" dirty="0">
                <a:hlinkClick r:id="rId6"/>
              </a:rPr>
              <a:t>[test] Add read test with mock · skycs97/-ERROR_FREE-SSD@d6a70f8</a:t>
            </a: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B1839-8957-449D-A834-63570F4139E0}"/>
              </a:ext>
            </a:extLst>
          </p:cNvPr>
          <p:cNvSpPr/>
          <p:nvPr/>
        </p:nvSpPr>
        <p:spPr>
          <a:xfrm>
            <a:off x="1638300" y="5509260"/>
            <a:ext cx="2796540" cy="381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0E338-63B6-42B9-8A53-7BB0AA6192C3}"/>
              </a:ext>
            </a:extLst>
          </p:cNvPr>
          <p:cNvSpPr/>
          <p:nvPr/>
        </p:nvSpPr>
        <p:spPr>
          <a:xfrm>
            <a:off x="1418845" y="2971800"/>
            <a:ext cx="2535935" cy="324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5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</a:t>
            </a:r>
            <a:r>
              <a:rPr lang="en-US" dirty="0" err="1"/>
              <a:t>TestShell</a:t>
            </a:r>
            <a:r>
              <a:rPr lang="en-US" dirty="0"/>
              <a:t>]SSD Storage </a:t>
            </a:r>
            <a:r>
              <a:rPr lang="ko-KR" altLang="en-US" dirty="0"/>
              <a:t>를 </a:t>
            </a:r>
            <a:r>
              <a:rPr lang="en-US" altLang="ko-KR" dirty="0"/>
              <a:t>Mocking</a:t>
            </a:r>
            <a:endParaRPr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57E4F338-7CC8-4D0C-9B3A-6327A4DC1B40}"/>
              </a:ext>
            </a:extLst>
          </p:cNvPr>
          <p:cNvSpPr txBox="1">
            <a:spLocks/>
          </p:cNvSpPr>
          <p:nvPr/>
        </p:nvSpPr>
        <p:spPr>
          <a:xfrm>
            <a:off x="605980" y="1159497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800" dirty="0"/>
              <a:t>Mock</a:t>
            </a:r>
            <a:r>
              <a:rPr lang="ko-KR" altLang="en-US" sz="1800" dirty="0"/>
              <a:t>을 이용한 상태로 </a:t>
            </a:r>
            <a:r>
              <a:rPr lang="en-US" altLang="ko-KR" sz="1800" dirty="0"/>
              <a:t>SSD.exe </a:t>
            </a:r>
            <a:r>
              <a:rPr lang="ko-KR" altLang="en-US" sz="1800" dirty="0"/>
              <a:t>없이도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 </a:t>
            </a:r>
            <a:r>
              <a:rPr lang="ko-KR" altLang="en-US" sz="1800" dirty="0"/>
              <a:t>의 구현 및 테스트가 가능해짐 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C4A95-BB9C-4F0B-9B5A-2A6082C53544}"/>
              </a:ext>
            </a:extLst>
          </p:cNvPr>
          <p:cNvSpPr txBox="1"/>
          <p:nvPr/>
        </p:nvSpPr>
        <p:spPr>
          <a:xfrm>
            <a:off x="836930" y="6240080"/>
            <a:ext cx="10174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[feat] Command Runner </a:t>
            </a:r>
            <a:r>
              <a:rPr lang="ko-KR" altLang="en-US" dirty="0">
                <a:hlinkClick r:id="rId3"/>
              </a:rPr>
              <a:t>수정 요청으로 </a:t>
            </a:r>
            <a:r>
              <a:rPr lang="en-US" altLang="ko-KR" dirty="0" err="1">
                <a:hlinkClick r:id="rId3"/>
              </a:rPr>
              <a:t>runCommand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대신 </a:t>
            </a:r>
            <a:r>
              <a:rPr lang="en-US" altLang="ko-KR" dirty="0">
                <a:hlinkClick r:id="rId3"/>
              </a:rPr>
              <a:t>read, write </a:t>
            </a:r>
            <a:r>
              <a:rPr lang="ko-KR" altLang="en-US" dirty="0">
                <a:hlinkClick r:id="rId3"/>
              </a:rPr>
              <a:t>분리 </a:t>
            </a:r>
            <a:r>
              <a:rPr lang="en-US" altLang="ko-KR" dirty="0">
                <a:hlinkClick r:id="rId3"/>
              </a:rPr>
              <a:t>· skycs97/-ERROR_FREE-SSD@9f7f4e6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B7D04E-8165-45E3-8CF0-F495ABC31F22}"/>
              </a:ext>
            </a:extLst>
          </p:cNvPr>
          <p:cNvGrpSpPr/>
          <p:nvPr/>
        </p:nvGrpSpPr>
        <p:grpSpPr>
          <a:xfrm>
            <a:off x="852106" y="1623628"/>
            <a:ext cx="9558094" cy="4172532"/>
            <a:chOff x="852106" y="1623628"/>
            <a:chExt cx="9558094" cy="417253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8021C9B-40AC-4F35-BEAF-51AA1D3EA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106" y="1623628"/>
              <a:ext cx="5458587" cy="41725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F9F2D8F-B415-4BC8-A0E0-BC086977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3720" y="1623628"/>
              <a:ext cx="4696480" cy="4172532"/>
            </a:xfrm>
            <a:prstGeom prst="rect">
              <a:avLst/>
            </a:prstGeom>
          </p:spPr>
        </p:pic>
      </p:grpSp>
      <p:sp>
        <p:nvSpPr>
          <p:cNvPr id="23" name="Google Shape;60;p3">
            <a:extLst>
              <a:ext uri="{FF2B5EF4-FFF2-40B4-BE49-F238E27FC236}">
                <a16:creationId xmlns:a16="http://schemas.microsoft.com/office/drawing/2014/main" id="{C31EB334-97FD-4EB9-ABE2-22BC8B52BFF4}"/>
              </a:ext>
            </a:extLst>
          </p:cNvPr>
          <p:cNvSpPr txBox="1">
            <a:spLocks/>
          </p:cNvSpPr>
          <p:nvPr/>
        </p:nvSpPr>
        <p:spPr>
          <a:xfrm>
            <a:off x="719772" y="5848800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800" dirty="0"/>
              <a:t>실제 </a:t>
            </a:r>
            <a:r>
              <a:rPr lang="en-US" altLang="ko-KR" sz="1800" dirty="0"/>
              <a:t>SSD command 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입력받아</a:t>
            </a:r>
            <a:r>
              <a:rPr lang="ko-KR" altLang="en-US" sz="1800" dirty="0"/>
              <a:t> 실행하는 방식에서 </a:t>
            </a:r>
            <a:r>
              <a:rPr lang="en-US" altLang="ko-KR" sz="1800" dirty="0"/>
              <a:t>run/write </a:t>
            </a:r>
            <a:r>
              <a:rPr lang="ko-KR" altLang="en-US" sz="1800" dirty="0"/>
              <a:t>함수를 분리</a:t>
            </a:r>
            <a:endParaRPr lang="en-US" altLang="ko-KR" sz="1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A65DBE-87E3-4D2C-8091-28AED81F627B}"/>
              </a:ext>
            </a:extLst>
          </p:cNvPr>
          <p:cNvSpPr/>
          <p:nvPr/>
        </p:nvSpPr>
        <p:spPr>
          <a:xfrm>
            <a:off x="1399520" y="3183392"/>
            <a:ext cx="7927360" cy="1694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7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</a:t>
            </a:r>
            <a:r>
              <a:rPr lang="en-US" dirty="0" err="1"/>
              <a:t>TestShell</a:t>
            </a:r>
            <a:r>
              <a:rPr lang="en-US" dirty="0"/>
              <a:t>] SSD </a:t>
            </a:r>
            <a:r>
              <a:rPr lang="ko-KR" altLang="en-US" dirty="0"/>
              <a:t>개발 완료 후 </a:t>
            </a:r>
            <a:r>
              <a:rPr lang="en-US" altLang="ko-KR" dirty="0"/>
              <a:t>storage </a:t>
            </a:r>
            <a:r>
              <a:rPr lang="ko-KR" altLang="en-US" dirty="0"/>
              <a:t>변경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5E1B9-6A8C-4D47-8861-846397A4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2" y="1829368"/>
            <a:ext cx="4658375" cy="39248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5F1F45-2E4B-442A-BF81-FC189C4D4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75" y="1713485"/>
            <a:ext cx="3242727" cy="43663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15C2C6-5600-438A-AAE3-757CACD8BA67}"/>
              </a:ext>
            </a:extLst>
          </p:cNvPr>
          <p:cNvSpPr txBox="1"/>
          <p:nvPr/>
        </p:nvSpPr>
        <p:spPr>
          <a:xfrm>
            <a:off x="6421127" y="6147179"/>
            <a:ext cx="61074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[RED] ssd.exe</a:t>
            </a:r>
            <a:r>
              <a:rPr lang="ko-KR" altLang="en-US" sz="1000" dirty="0">
                <a:hlinkClick r:id="rId5"/>
              </a:rPr>
              <a:t>를 수행하는 </a:t>
            </a:r>
            <a:r>
              <a:rPr lang="en-US" altLang="ko-KR" sz="1000" dirty="0">
                <a:hlinkClick r:id="rId5"/>
              </a:rPr>
              <a:t>TC </a:t>
            </a:r>
            <a:r>
              <a:rPr lang="ko-KR" altLang="en-US" sz="1000" dirty="0">
                <a:hlinkClick r:id="rId5"/>
              </a:rPr>
              <a:t>추가하였습니다</a:t>
            </a:r>
            <a:r>
              <a:rPr lang="en-US" altLang="ko-KR" sz="1000" dirty="0">
                <a:hlinkClick r:id="rId5"/>
              </a:rPr>
              <a:t>. · skycs97/-ERROR_FREE-SSD@2118ccf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03B26-44AE-4AAF-B22C-E50863D39326}"/>
              </a:ext>
            </a:extLst>
          </p:cNvPr>
          <p:cNvSpPr txBox="1"/>
          <p:nvPr/>
        </p:nvSpPr>
        <p:spPr>
          <a:xfrm>
            <a:off x="703572" y="6079789"/>
            <a:ext cx="45948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6"/>
              </a:rPr>
              <a:t>[feat] SSD </a:t>
            </a:r>
            <a:r>
              <a:rPr lang="en-US" altLang="ko-KR" sz="1000" dirty="0" err="1">
                <a:hlinkClick r:id="rId6"/>
              </a:rPr>
              <a:t>impl</a:t>
            </a:r>
            <a:r>
              <a:rPr lang="en-US" altLang="ko-KR" sz="1000" dirty="0">
                <a:hlinkClick r:id="rId6"/>
              </a:rPr>
              <a:t> </a:t>
            </a:r>
            <a:r>
              <a:rPr lang="ko-KR" altLang="en-US" sz="1000" dirty="0">
                <a:hlinkClick r:id="rId6"/>
              </a:rPr>
              <a:t>기본 구현 </a:t>
            </a:r>
            <a:r>
              <a:rPr lang="en-US" altLang="ko-KR" sz="1000" dirty="0">
                <a:hlinkClick r:id="rId6"/>
              </a:rPr>
              <a:t>· skycs97/-ERROR_FREE-SSD@9e47c27</a:t>
            </a:r>
            <a:endParaRPr lang="ko-KR" altLang="en-US" sz="1000" dirty="0"/>
          </a:p>
        </p:txBody>
      </p:sp>
      <p:sp>
        <p:nvSpPr>
          <p:cNvPr id="21" name="Google Shape;60;p3">
            <a:extLst>
              <a:ext uri="{FF2B5EF4-FFF2-40B4-BE49-F238E27FC236}">
                <a16:creationId xmlns:a16="http://schemas.microsoft.com/office/drawing/2014/main" id="{D7B24DFF-00DD-464D-B541-A8DE7B2A5D31}"/>
              </a:ext>
            </a:extLst>
          </p:cNvPr>
          <p:cNvSpPr txBox="1">
            <a:spLocks/>
          </p:cNvSpPr>
          <p:nvPr/>
        </p:nvSpPr>
        <p:spPr>
          <a:xfrm>
            <a:off x="605980" y="1159497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800" dirty="0"/>
              <a:t>다른 곳 수정 없이</a:t>
            </a:r>
            <a:r>
              <a:rPr lang="en-US" altLang="ko-KR" sz="1800" dirty="0"/>
              <a:t> </a:t>
            </a:r>
            <a:r>
              <a:rPr lang="ko-KR" altLang="en-US" sz="1800" dirty="0"/>
              <a:t>실제 </a:t>
            </a:r>
            <a:r>
              <a:rPr lang="en-US" altLang="ko-KR" sz="1800" dirty="0"/>
              <a:t>SSD </a:t>
            </a:r>
            <a:r>
              <a:rPr lang="ko-KR" altLang="en-US" sz="1800" dirty="0"/>
              <a:t>사용하는 </a:t>
            </a:r>
            <a:r>
              <a:rPr lang="en-US" altLang="ko-KR" sz="1800" dirty="0" err="1"/>
              <a:t>SsdImpl</a:t>
            </a:r>
            <a:r>
              <a:rPr lang="en-US" altLang="ko-KR" sz="1800" dirty="0"/>
              <a:t> </a:t>
            </a:r>
            <a:r>
              <a:rPr lang="ko-KR" altLang="en-US" sz="1800" dirty="0"/>
              <a:t>구현 후 </a:t>
            </a:r>
            <a:r>
              <a:rPr lang="en-US" altLang="ko-KR" sz="1800" dirty="0"/>
              <a:t>runner </a:t>
            </a:r>
            <a:r>
              <a:rPr lang="ko-KR" altLang="en-US" sz="1800" dirty="0"/>
              <a:t>에 이식하여 사용가능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4901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TDD </a:t>
            </a:r>
            <a:r>
              <a:rPr lang="ko-KR" altLang="en-US" dirty="0"/>
              <a:t>사례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7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Test Script </a:t>
            </a:r>
            <a:r>
              <a:rPr lang="ko-KR" altLang="en-US" b="0" i="0" dirty="0">
                <a:effectLst/>
                <a:latin typeface="gg sans"/>
              </a:rPr>
              <a:t>개발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F8182-2967-4084-A196-AB9318724AD8}"/>
              </a:ext>
            </a:extLst>
          </p:cNvPr>
          <p:cNvSpPr txBox="1"/>
          <p:nvPr/>
        </p:nvSpPr>
        <p:spPr>
          <a:xfrm>
            <a:off x="727473" y="5557136"/>
            <a:ext cx="10737049" cy="117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Test shell/script by choo4r · Pull Request #30 · skycs97/-ERROR_FREE-SSD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hlinkClick r:id="rId4"/>
              </a:rPr>
              <a:t>[Feature] 4_erase_and_write_aging by choo4r · Pull Request #77 · skycs97/-ERROR_FREE-SSD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/>
              <a:t> : </a:t>
            </a:r>
            <a:r>
              <a:rPr lang="en-US" altLang="ko-KR" dirty="0">
                <a:hlinkClick r:id="rId5"/>
              </a:rPr>
              <a:t>3_WriteReadAging </a:t>
            </a:r>
            <a:r>
              <a:rPr lang="ko-KR" altLang="en-US" dirty="0">
                <a:hlinkClick r:id="rId5"/>
              </a:rPr>
              <a:t>구현 및 </a:t>
            </a:r>
            <a:r>
              <a:rPr lang="en-US" altLang="ko-KR" dirty="0">
                <a:hlinkClick r:id="rId5"/>
              </a:rPr>
              <a:t>UT by choo4r · Pull Request #36 · skycs97/-ERROR_FREE-SSD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hlinkClick r:id="rId4"/>
              </a:rPr>
              <a:t> [Feature] 4_erase_and_write_aging by choo4r · Pull Request #77 · skycs97/-ERROR_FREE-SSD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B2418B-0232-4280-9CBC-9F7697E50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222" y="325383"/>
            <a:ext cx="4671396" cy="49427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ECAA44-7A2F-4E5A-9114-C16E8E34914B}"/>
              </a:ext>
            </a:extLst>
          </p:cNvPr>
          <p:cNvSpPr txBox="1"/>
          <p:nvPr/>
        </p:nvSpPr>
        <p:spPr>
          <a:xfrm>
            <a:off x="365757" y="3250668"/>
            <a:ext cx="4223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[UT] Test script with real </a:t>
            </a:r>
            <a:r>
              <a:rPr lang="en-US" altLang="ko-KR" dirty="0" err="1">
                <a:hlinkClick r:id="rId7"/>
              </a:rPr>
              <a:t>ssd</a:t>
            </a:r>
            <a:r>
              <a:rPr lang="en-US" altLang="ko-KR" dirty="0">
                <a:hlinkClick r:id="rId7"/>
              </a:rPr>
              <a:t> by choo4r · Pull Request #88 · skycs97/-ERROR_FREE-SSD</a:t>
            </a:r>
            <a:endParaRPr lang="ko-KR" altLang="en-US" dirty="0"/>
          </a:p>
        </p:txBody>
      </p:sp>
      <p:sp>
        <p:nvSpPr>
          <p:cNvPr id="23" name="Google Shape;60;p3">
            <a:extLst>
              <a:ext uri="{FF2B5EF4-FFF2-40B4-BE49-F238E27FC236}">
                <a16:creationId xmlns:a16="http://schemas.microsoft.com/office/drawing/2014/main" id="{6C23B67E-2885-4D03-A40D-AA5FAC055590}"/>
              </a:ext>
            </a:extLst>
          </p:cNvPr>
          <p:cNvSpPr txBox="1">
            <a:spLocks/>
          </p:cNvSpPr>
          <p:nvPr/>
        </p:nvSpPr>
        <p:spPr>
          <a:xfrm>
            <a:off x="365757" y="1619802"/>
            <a:ext cx="5730240" cy="149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 err="1"/>
              <a:t>TestScript</a:t>
            </a:r>
            <a:r>
              <a:rPr lang="en-US" altLang="ko-KR" sz="2000" dirty="0"/>
              <a:t> </a:t>
            </a:r>
            <a:r>
              <a:rPr lang="ko-KR" altLang="en-US" sz="2000" dirty="0"/>
              <a:t>개발 시 </a:t>
            </a:r>
            <a:r>
              <a:rPr lang="en-US" altLang="ko-KR" sz="2000" dirty="0"/>
              <a:t>SSD </a:t>
            </a:r>
            <a:r>
              <a:rPr lang="ko-KR" altLang="en-US" sz="2000" dirty="0"/>
              <a:t>에게 </a:t>
            </a:r>
            <a:br>
              <a:rPr lang="en-US" altLang="ko-KR" sz="2000" dirty="0"/>
            </a:br>
            <a:r>
              <a:rPr lang="en-US" altLang="ko-KR" sz="2000" dirty="0"/>
              <a:t>read/write/erase </a:t>
            </a:r>
            <a:r>
              <a:rPr lang="ko-KR" altLang="en-US" sz="2000" dirty="0"/>
              <a:t>를 반복적으로 보내게 됨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더 좋은 </a:t>
            </a:r>
            <a:r>
              <a:rPr lang="en-US" altLang="ko-KR" sz="2000" dirty="0"/>
              <a:t>TC</a:t>
            </a:r>
            <a:r>
              <a:rPr lang="ko-KR" altLang="en-US" sz="2000" dirty="0"/>
              <a:t>를 만들기 위해 각 </a:t>
            </a:r>
            <a:r>
              <a:rPr lang="en-US" altLang="ko-KR" sz="2000" dirty="0"/>
              <a:t>TC</a:t>
            </a:r>
            <a:r>
              <a:rPr lang="ko-KR" altLang="en-US" sz="2000" dirty="0"/>
              <a:t>별 </a:t>
            </a:r>
            <a:r>
              <a:rPr lang="en-US" altLang="ko-KR" sz="2000" dirty="0"/>
              <a:t>SSD </a:t>
            </a:r>
            <a:r>
              <a:rPr lang="ko-KR" altLang="en-US" sz="2000" dirty="0"/>
              <a:t>요청 횟수를 기록해 둠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00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소개 및 시연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Mocking</a:t>
            </a:r>
            <a:r>
              <a:rPr lang="ko-KR" altLang="en-US" dirty="0"/>
              <a:t>을 이용한 개발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사례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6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Test Script </a:t>
            </a:r>
            <a:r>
              <a:rPr lang="ko-KR" altLang="en-US" b="0" i="0" dirty="0">
                <a:effectLst/>
                <a:latin typeface="gg sans"/>
              </a:rPr>
              <a:t>개발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F8182-2967-4084-A196-AB9318724AD8}"/>
              </a:ext>
            </a:extLst>
          </p:cNvPr>
          <p:cNvSpPr txBox="1"/>
          <p:nvPr/>
        </p:nvSpPr>
        <p:spPr>
          <a:xfrm>
            <a:off x="727473" y="5557136"/>
            <a:ext cx="10737049" cy="117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Test shell/script by choo4r · Pull Request #30 · skycs97/-ERROR_FREE-SSD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hlinkClick r:id="rId4"/>
              </a:rPr>
              <a:t>[Feature] 4_erase_and_write_aging by choo4r · Pull Request #77 · skycs97/-ERROR_FREE-SSD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/>
              <a:t> : </a:t>
            </a:r>
            <a:r>
              <a:rPr lang="en-US" altLang="ko-KR" dirty="0">
                <a:hlinkClick r:id="rId5"/>
              </a:rPr>
              <a:t>3_WriteReadAging </a:t>
            </a:r>
            <a:r>
              <a:rPr lang="ko-KR" altLang="en-US" dirty="0">
                <a:hlinkClick r:id="rId5"/>
              </a:rPr>
              <a:t>구현 및 </a:t>
            </a:r>
            <a:r>
              <a:rPr lang="en-US" altLang="ko-KR" dirty="0">
                <a:hlinkClick r:id="rId5"/>
              </a:rPr>
              <a:t>UT by choo4r · Pull Request #36 · skycs97/-ERROR_FREE-SSD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hlinkClick r:id="rId4"/>
              </a:rPr>
              <a:t> [Feature] 4_erase_and_write_aging by choo4r · Pull Request #77 · skycs97/-ERROR_FREE-SSD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B7F086-25D0-41E1-9780-8BC0E136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20" y="2556026"/>
            <a:ext cx="4359018" cy="29491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E893-3611-4C6B-BEA7-24386744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909" y="979980"/>
            <a:ext cx="4968671" cy="2187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779EF5-B03C-47B1-9CC0-8EA238BE5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909" y="3167110"/>
            <a:ext cx="4061812" cy="2286198"/>
          </a:xfrm>
          <a:prstGeom prst="rect">
            <a:avLst/>
          </a:prstGeom>
        </p:spPr>
      </p:pic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ECB6DE5E-35A1-4026-9664-C8ACAF7C2EA3}"/>
              </a:ext>
            </a:extLst>
          </p:cNvPr>
          <p:cNvSpPr txBox="1">
            <a:spLocks/>
          </p:cNvSpPr>
          <p:nvPr/>
        </p:nvSpPr>
        <p:spPr>
          <a:xfrm>
            <a:off x="365757" y="1152443"/>
            <a:ext cx="5730240" cy="47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수집한 데이터 </a:t>
            </a:r>
            <a:r>
              <a:rPr lang="ko-KR" altLang="en-US" sz="2000"/>
              <a:t>기반으로 </a:t>
            </a:r>
            <a:r>
              <a:rPr lang="en-US" altLang="ko-KR" sz="2000" dirty="0"/>
              <a:t>TC</a:t>
            </a:r>
            <a:r>
              <a:rPr lang="ko-KR" altLang="en-US" sz="2000" dirty="0"/>
              <a:t>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002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DISABLE</a:t>
            </a:r>
            <a:r>
              <a:rPr lang="ko-KR" altLang="en-US" b="0" i="0" dirty="0">
                <a:effectLst/>
                <a:latin typeface="gg sans"/>
              </a:rPr>
              <a:t>상태</a:t>
            </a:r>
            <a:r>
              <a:rPr lang="ko-KR" altLang="en-US" dirty="0">
                <a:latin typeface="gg sans"/>
              </a:rPr>
              <a:t>의 </a:t>
            </a:r>
            <a:r>
              <a:rPr lang="en-US" altLang="ko-KR" dirty="0">
                <a:latin typeface="gg sans"/>
              </a:rPr>
              <a:t>TC </a:t>
            </a:r>
            <a:r>
              <a:rPr lang="ko-KR" altLang="en-US" dirty="0">
                <a:latin typeface="gg sans"/>
              </a:rPr>
              <a:t>추가 후</a:t>
            </a:r>
            <a:r>
              <a:rPr lang="ko-KR" altLang="en-US" b="0" i="0" dirty="0">
                <a:effectLst/>
                <a:latin typeface="gg sans"/>
              </a:rPr>
              <a:t> 하나씩 풀면서 개발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5423202" y="1473743"/>
            <a:ext cx="3174169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TC </a:t>
            </a:r>
            <a:r>
              <a:rPr lang="ko-KR" altLang="en-US" sz="1600" dirty="0"/>
              <a:t>부터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29AAE-7933-4372-956D-87F963DE7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4" r="3215"/>
          <a:stretch/>
        </p:blipFill>
        <p:spPr>
          <a:xfrm>
            <a:off x="8740170" y="1826694"/>
            <a:ext cx="3339594" cy="2494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4205EF-247B-45E6-93D1-80A3FF19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12" y="5260656"/>
            <a:ext cx="3814086" cy="1467530"/>
          </a:xfrm>
          <a:prstGeom prst="rect">
            <a:avLst/>
          </a:prstGeom>
        </p:spPr>
      </p:pic>
      <p:sp>
        <p:nvSpPr>
          <p:cNvPr id="10" name="Google Shape;60;p3">
            <a:extLst>
              <a:ext uri="{FF2B5EF4-FFF2-40B4-BE49-F238E27FC236}">
                <a16:creationId xmlns:a16="http://schemas.microsoft.com/office/drawing/2014/main" id="{C21F0D9E-5E7E-4A0F-8A95-BDB52AB077CA}"/>
              </a:ext>
            </a:extLst>
          </p:cNvPr>
          <p:cNvSpPr txBox="1">
            <a:spLocks/>
          </p:cNvSpPr>
          <p:nvPr/>
        </p:nvSpPr>
        <p:spPr>
          <a:xfrm>
            <a:off x="5310418" y="4948735"/>
            <a:ext cx="5559151" cy="4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버퍼의 최적화가 필요한 </a:t>
            </a:r>
            <a:r>
              <a:rPr lang="en-US" altLang="ko-KR" sz="1600" dirty="0"/>
              <a:t>TC </a:t>
            </a:r>
            <a:r>
              <a:rPr lang="ko-KR" altLang="en-US" sz="1600" dirty="0"/>
              <a:t>까지</a:t>
            </a:r>
            <a:endParaRPr lang="en-US" altLang="ko-KR" sz="16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1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0E9EC-F375-4739-800E-DEADF78DD49E}"/>
              </a:ext>
            </a:extLst>
          </p:cNvPr>
          <p:cNvCxnSpPr/>
          <p:nvPr/>
        </p:nvCxnSpPr>
        <p:spPr>
          <a:xfrm>
            <a:off x="5457181" y="959943"/>
            <a:ext cx="0" cy="563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F5B4A6B8-0419-45D2-99D9-68689E0A6522}"/>
              </a:ext>
            </a:extLst>
          </p:cNvPr>
          <p:cNvSpPr txBox="1">
            <a:spLocks/>
          </p:cNvSpPr>
          <p:nvPr/>
        </p:nvSpPr>
        <p:spPr>
          <a:xfrm>
            <a:off x="279322" y="1088581"/>
            <a:ext cx="4107730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버퍼 로직 개발 전 </a:t>
            </a:r>
            <a:r>
              <a:rPr lang="en-US" altLang="ko-KR" sz="2000" dirty="0"/>
              <a:t>TC </a:t>
            </a:r>
            <a:r>
              <a:rPr lang="ko-KR" altLang="en-US" sz="2000" dirty="0"/>
              <a:t>수집</a:t>
            </a:r>
            <a:endParaRPr lang="en-US" altLang="ko-KR" sz="2000" dirty="0"/>
          </a:p>
        </p:txBody>
      </p:sp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322026D1-8ACD-44FE-9949-454393ED7D8D}"/>
              </a:ext>
            </a:extLst>
          </p:cNvPr>
          <p:cNvSpPr txBox="1">
            <a:spLocks/>
          </p:cNvSpPr>
          <p:nvPr/>
        </p:nvSpPr>
        <p:spPr>
          <a:xfrm>
            <a:off x="5386297" y="1088581"/>
            <a:ext cx="5407394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수집된 </a:t>
            </a:r>
            <a:r>
              <a:rPr lang="en-US" altLang="ko-KR" sz="2000" dirty="0"/>
              <a:t>TC </a:t>
            </a:r>
            <a:r>
              <a:rPr lang="ko-KR" altLang="en-US" sz="2000" dirty="0"/>
              <a:t>바탕으로 </a:t>
            </a:r>
            <a:r>
              <a:rPr lang="en-US" altLang="ko-KR" sz="2000" dirty="0"/>
              <a:t>UT </a:t>
            </a:r>
            <a:r>
              <a:rPr lang="ko-KR" altLang="en-US" sz="2000" dirty="0"/>
              <a:t>먼저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A96447-7519-48FB-9379-3953F433D7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3" r="21563"/>
          <a:stretch/>
        </p:blipFill>
        <p:spPr>
          <a:xfrm>
            <a:off x="519632" y="1826694"/>
            <a:ext cx="4790786" cy="47722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36F830-5406-43AD-B719-D87DC8804B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73" b="2610"/>
          <a:stretch/>
        </p:blipFill>
        <p:spPr>
          <a:xfrm>
            <a:off x="5692877" y="1826694"/>
            <a:ext cx="2968728" cy="3011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CB2A9-22BC-42D1-B694-71B9F7986C4F}"/>
              </a:ext>
            </a:extLst>
          </p:cNvPr>
          <p:cNvSpPr txBox="1"/>
          <p:nvPr/>
        </p:nvSpPr>
        <p:spPr>
          <a:xfrm>
            <a:off x="9599919" y="5643065"/>
            <a:ext cx="25164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buffer manager </a:t>
            </a:r>
            <a:r>
              <a:rPr lang="ko-KR" altLang="en-US" dirty="0">
                <a:hlinkClick r:id="rId7"/>
              </a:rPr>
              <a:t>기본 로직 추가</a:t>
            </a:r>
            <a:r>
              <a:rPr lang="en-US" altLang="ko-KR" dirty="0">
                <a:hlinkClick r:id="rId7"/>
              </a:rPr>
              <a:t>. by julysky123 · Pull Request #45 · skycs97/-ERROR_FREE-SSD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DISABLE</a:t>
            </a:r>
            <a:r>
              <a:rPr lang="ko-KR" altLang="en-US" b="0" i="0" dirty="0">
                <a:effectLst/>
                <a:latin typeface="gg sans"/>
              </a:rPr>
              <a:t>상태</a:t>
            </a:r>
            <a:r>
              <a:rPr lang="ko-KR" altLang="en-US" dirty="0">
                <a:latin typeface="gg sans"/>
              </a:rPr>
              <a:t>의 </a:t>
            </a:r>
            <a:r>
              <a:rPr lang="en-US" altLang="ko-KR" dirty="0">
                <a:latin typeface="gg sans"/>
              </a:rPr>
              <a:t>TC </a:t>
            </a:r>
            <a:r>
              <a:rPr lang="ko-KR" altLang="en-US" dirty="0">
                <a:latin typeface="gg sans"/>
              </a:rPr>
              <a:t>추가 후</a:t>
            </a:r>
            <a:r>
              <a:rPr lang="ko-KR" altLang="en-US" b="0" i="0" dirty="0">
                <a:effectLst/>
                <a:latin typeface="gg sans"/>
              </a:rPr>
              <a:t> 하나씩 풀면서 개발</a:t>
            </a:r>
            <a:endParaRPr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0E9EC-F375-4739-800E-DEADF78DD49E}"/>
              </a:ext>
            </a:extLst>
          </p:cNvPr>
          <p:cNvCxnSpPr/>
          <p:nvPr/>
        </p:nvCxnSpPr>
        <p:spPr>
          <a:xfrm>
            <a:off x="6096000" y="959943"/>
            <a:ext cx="0" cy="563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F5B4A6B8-0419-45D2-99D9-68689E0A6522}"/>
              </a:ext>
            </a:extLst>
          </p:cNvPr>
          <p:cNvSpPr txBox="1">
            <a:spLocks/>
          </p:cNvSpPr>
          <p:nvPr/>
        </p:nvSpPr>
        <p:spPr>
          <a:xfrm>
            <a:off x="155972" y="1115221"/>
            <a:ext cx="6031324" cy="178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버퍼 기본 로직 개발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최적화 없이</a:t>
            </a:r>
            <a:r>
              <a:rPr lang="en-US" altLang="ko-KR" sz="1600" dirty="0"/>
              <a:t>, Write,</a:t>
            </a:r>
            <a:r>
              <a:rPr lang="ko-KR" altLang="en-US" sz="1600" dirty="0"/>
              <a:t> </a:t>
            </a:r>
            <a:r>
              <a:rPr lang="en-US" altLang="ko-KR" sz="1600" dirty="0"/>
              <a:t>Erase </a:t>
            </a:r>
            <a:r>
              <a:rPr lang="ko-KR" altLang="en-US" sz="1600" dirty="0"/>
              <a:t>명령이 들어오는 대로 버퍼에 기록</a:t>
            </a:r>
            <a:endParaRPr lang="en-US" altLang="ko-KR" sz="2000" dirty="0"/>
          </a:p>
        </p:txBody>
      </p:sp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322026D1-8ACD-44FE-9949-454393ED7D8D}"/>
              </a:ext>
            </a:extLst>
          </p:cNvPr>
          <p:cNvSpPr txBox="1">
            <a:spLocks/>
          </p:cNvSpPr>
          <p:nvPr/>
        </p:nvSpPr>
        <p:spPr>
          <a:xfrm>
            <a:off x="176407" y="4508534"/>
            <a:ext cx="5184913" cy="128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기능 개선 </a:t>
            </a:r>
            <a:r>
              <a:rPr lang="en-US" altLang="ko-KR" sz="2000" dirty="0"/>
              <a:t>– 1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로직을 최적화 하여 기능 개선 확인 후 </a:t>
            </a:r>
            <a:r>
              <a:rPr lang="en-US" altLang="ko-KR" sz="1600" dirty="0"/>
              <a:t>PR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B8886A-C99D-4F05-BDE3-066CAC6F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8" y="2042429"/>
            <a:ext cx="3933825" cy="1524000"/>
          </a:xfrm>
          <a:prstGeom prst="rect">
            <a:avLst/>
          </a:prstGeom>
        </p:spPr>
      </p:pic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512C53C5-54F6-4FD5-B583-6FA8EEE81A2E}"/>
              </a:ext>
            </a:extLst>
          </p:cNvPr>
          <p:cNvSpPr txBox="1">
            <a:spLocks/>
          </p:cNvSpPr>
          <p:nvPr/>
        </p:nvSpPr>
        <p:spPr>
          <a:xfrm>
            <a:off x="176407" y="3643422"/>
            <a:ext cx="5081999" cy="62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600" dirty="0"/>
              <a:t>TC1, 2, 3, 9 </a:t>
            </a:r>
            <a:r>
              <a:rPr lang="ko-KR" altLang="en-US" sz="1600" dirty="0"/>
              <a:t>통과하여 기능 동작 확인 후</a:t>
            </a:r>
            <a:r>
              <a:rPr lang="en-US" altLang="ko-KR" sz="1600" dirty="0"/>
              <a:t>, 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600" dirty="0"/>
              <a:t>Failed </a:t>
            </a:r>
            <a:r>
              <a:rPr lang="ko-KR" altLang="en-US" sz="1600" dirty="0"/>
              <a:t>테스트 </a:t>
            </a:r>
            <a:r>
              <a:rPr lang="en-US" altLang="ko-KR" sz="1600" dirty="0"/>
              <a:t>DISABLED_ </a:t>
            </a:r>
            <a:r>
              <a:rPr lang="ko-KR" altLang="en-US" sz="1600" dirty="0"/>
              <a:t>후 </a:t>
            </a:r>
            <a:r>
              <a:rPr lang="en-US" altLang="ko-KR" sz="1600" dirty="0"/>
              <a:t>PR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CDEA7-520A-44AE-8A50-220640305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59"/>
          <a:stretch/>
        </p:blipFill>
        <p:spPr>
          <a:xfrm>
            <a:off x="446118" y="5649055"/>
            <a:ext cx="4429125" cy="764555"/>
          </a:xfrm>
          <a:prstGeom prst="rect">
            <a:avLst/>
          </a:prstGeom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9A6B36E4-0317-42C3-A29E-5B910752F7B9}"/>
              </a:ext>
            </a:extLst>
          </p:cNvPr>
          <p:cNvSpPr txBox="1">
            <a:spLocks/>
          </p:cNvSpPr>
          <p:nvPr/>
        </p:nvSpPr>
        <p:spPr>
          <a:xfrm>
            <a:off x="6023555" y="1115221"/>
            <a:ext cx="5184913" cy="128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기능 개선 </a:t>
            </a:r>
            <a:r>
              <a:rPr lang="en-US" altLang="ko-KR" sz="2000" dirty="0"/>
              <a:t>– 2 (</a:t>
            </a:r>
            <a:r>
              <a:rPr lang="ko-KR" altLang="en-US" sz="2000" dirty="0"/>
              <a:t>최종 적용</a:t>
            </a:r>
            <a:r>
              <a:rPr lang="en-US" altLang="ko-KR" sz="2000" dirty="0"/>
              <a:t>)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로직을 추가로 개선하여 모든 </a:t>
            </a:r>
            <a:r>
              <a:rPr lang="en-US" altLang="ko-KR" sz="1600" dirty="0"/>
              <a:t>TEST PASS</a:t>
            </a:r>
            <a:r>
              <a:rPr lang="ko-KR" altLang="en-US" sz="1600" dirty="0"/>
              <a:t> 후 </a:t>
            </a:r>
            <a:r>
              <a:rPr lang="en-US" altLang="ko-KR" sz="1600" dirty="0"/>
              <a:t>PR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25D2E7-444A-4B4E-A130-407E3565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77" y="2008518"/>
            <a:ext cx="4474827" cy="44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SSD Argument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49CF77-2CDF-46F2-96A8-911C1A2A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132689"/>
            <a:ext cx="8830367" cy="52526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5A956-F8A4-47FB-AF2A-E327C7074AB6}"/>
              </a:ext>
            </a:extLst>
          </p:cNvPr>
          <p:cNvSpPr/>
          <p:nvPr/>
        </p:nvSpPr>
        <p:spPr>
          <a:xfrm>
            <a:off x="484060" y="2557491"/>
            <a:ext cx="3410435" cy="998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1B8C4F-069F-4386-B2ED-FA6DAC577685}"/>
              </a:ext>
            </a:extLst>
          </p:cNvPr>
          <p:cNvSpPr/>
          <p:nvPr/>
        </p:nvSpPr>
        <p:spPr>
          <a:xfrm>
            <a:off x="4078835" y="1076196"/>
            <a:ext cx="4010679" cy="29878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E25A3-9F00-4DB0-AC82-7FD85F98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78" y="1748099"/>
            <a:ext cx="3772427" cy="2213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2DE7E-9051-4270-A63D-C3D4E8DBDF0F}"/>
              </a:ext>
            </a:extLst>
          </p:cNvPr>
          <p:cNvSpPr txBox="1"/>
          <p:nvPr/>
        </p:nvSpPr>
        <p:spPr>
          <a:xfrm>
            <a:off x="4360158" y="1190536"/>
            <a:ext cx="3581043" cy="38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[RED] Normal Case TC </a:t>
            </a:r>
            <a:r>
              <a:rPr lang="ko-KR" altLang="en-US" sz="2000" b="1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665873-0344-4F17-B861-0894E4FF2B2E}"/>
              </a:ext>
            </a:extLst>
          </p:cNvPr>
          <p:cNvSpPr/>
          <p:nvPr/>
        </p:nvSpPr>
        <p:spPr>
          <a:xfrm>
            <a:off x="8192957" y="1899156"/>
            <a:ext cx="3806003" cy="47150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A3B8F-40D7-411E-AF0A-FFCD58B129D3}"/>
              </a:ext>
            </a:extLst>
          </p:cNvPr>
          <p:cNvSpPr txBox="1"/>
          <p:nvPr/>
        </p:nvSpPr>
        <p:spPr>
          <a:xfrm>
            <a:off x="8430422" y="2016589"/>
            <a:ext cx="3121446" cy="38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[GREEN] Method </a:t>
            </a:r>
            <a:r>
              <a:rPr lang="ko-KR" altLang="en-US" sz="2000" b="1" dirty="0">
                <a:solidFill>
                  <a:schemeClr val="accent6"/>
                </a:solidFill>
              </a:rPr>
              <a:t>작성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3E7A10-A259-45B6-9BFA-353FA15599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21"/>
          <a:stretch/>
        </p:blipFill>
        <p:spPr>
          <a:xfrm>
            <a:off x="8430423" y="2703854"/>
            <a:ext cx="3121445" cy="10641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C219DC-16D6-4EB3-BB07-1BA698A1B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423" y="3748767"/>
            <a:ext cx="3165419" cy="272128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1F56CC7-BFAE-489E-8FED-BE84143C90A5}"/>
              </a:ext>
            </a:extLst>
          </p:cNvPr>
          <p:cNvCxnSpPr/>
          <p:nvPr/>
        </p:nvCxnSpPr>
        <p:spPr>
          <a:xfrm flipV="1">
            <a:off x="2509520" y="2103120"/>
            <a:ext cx="1574800" cy="600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186A88-1FE3-4D64-A994-FD7E2A9B93F1}"/>
              </a:ext>
            </a:extLst>
          </p:cNvPr>
          <p:cNvCxnSpPr>
            <a:cxnSpLocks/>
          </p:cNvCxnSpPr>
          <p:nvPr/>
        </p:nvCxnSpPr>
        <p:spPr>
          <a:xfrm>
            <a:off x="3252946" y="3158225"/>
            <a:ext cx="4940011" cy="2257055"/>
          </a:xfrm>
          <a:prstGeom prst="bentConnector3">
            <a:avLst>
              <a:gd name="adj1" fmla="val 1112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606656-5570-4A5E-8434-49CF5345985A}"/>
              </a:ext>
            </a:extLst>
          </p:cNvPr>
          <p:cNvSpPr txBox="1"/>
          <p:nvPr/>
        </p:nvSpPr>
        <p:spPr>
          <a:xfrm>
            <a:off x="484060" y="6372771"/>
            <a:ext cx="65017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7"/>
              </a:rPr>
              <a:t>SSD Argument Parser </a:t>
            </a:r>
            <a:r>
              <a:rPr lang="ko-KR" altLang="en-US" sz="1050" dirty="0">
                <a:hlinkClick r:id="rId7"/>
              </a:rPr>
              <a:t>구현했습니다</a:t>
            </a:r>
            <a:r>
              <a:rPr lang="en-US" altLang="ko-KR" sz="1050" dirty="0">
                <a:hlinkClick r:id="rId7"/>
              </a:rPr>
              <a:t>. by </a:t>
            </a:r>
            <a:r>
              <a:rPr lang="en-US" altLang="ko-KR" sz="1050" dirty="0" err="1">
                <a:hlinkClick r:id="rId7"/>
              </a:rPr>
              <a:t>zeroexit-ryu</a:t>
            </a:r>
            <a:r>
              <a:rPr lang="en-US" altLang="ko-KR" sz="1050" dirty="0">
                <a:hlinkClick r:id="rId7"/>
              </a:rPr>
              <a:t> · Pull Request #18 · skycs97/-ERROR_FREE-SSD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39220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SSD Argument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49CF77-2CDF-46F2-96A8-911C1A2A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132689"/>
            <a:ext cx="8830367" cy="52526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5A956-F8A4-47FB-AF2A-E327C7074AB6}"/>
              </a:ext>
            </a:extLst>
          </p:cNvPr>
          <p:cNvSpPr/>
          <p:nvPr/>
        </p:nvSpPr>
        <p:spPr>
          <a:xfrm>
            <a:off x="484060" y="3451164"/>
            <a:ext cx="3410435" cy="14559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291A73-69F6-4C7B-967D-7397B674FCB0}"/>
              </a:ext>
            </a:extLst>
          </p:cNvPr>
          <p:cNvGrpSpPr/>
          <p:nvPr/>
        </p:nvGrpSpPr>
        <p:grpSpPr>
          <a:xfrm>
            <a:off x="6946947" y="1132689"/>
            <a:ext cx="4010679" cy="1921004"/>
            <a:chOff x="4286034" y="5647845"/>
            <a:chExt cx="4010679" cy="561959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1B8C4F-069F-4386-B2ED-FA6DAC577685}"/>
                </a:ext>
              </a:extLst>
            </p:cNvPr>
            <p:cNvSpPr/>
            <p:nvPr/>
          </p:nvSpPr>
          <p:spPr>
            <a:xfrm>
              <a:off x="4286034" y="5647845"/>
              <a:ext cx="4010679" cy="5619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F2DE7E-9051-4270-A63D-C3D4E8DBDF0F}"/>
                </a:ext>
              </a:extLst>
            </p:cNvPr>
            <p:cNvSpPr txBox="1"/>
            <p:nvPr/>
          </p:nvSpPr>
          <p:spPr>
            <a:xfrm>
              <a:off x="4567357" y="5765714"/>
              <a:ext cx="3581043" cy="34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[RED] Exception Case TC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작성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206278-8970-4F0D-B5DC-2C5CD8576641}"/>
              </a:ext>
            </a:extLst>
          </p:cNvPr>
          <p:cNvGrpSpPr/>
          <p:nvPr/>
        </p:nvGrpSpPr>
        <p:grpSpPr>
          <a:xfrm>
            <a:off x="6946947" y="5004336"/>
            <a:ext cx="4022504" cy="1414771"/>
            <a:chOff x="4132879" y="16795258"/>
            <a:chExt cx="4010679" cy="5619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665873-0344-4F17-B861-0894E4FF2B2E}"/>
                </a:ext>
              </a:extLst>
            </p:cNvPr>
            <p:cNvSpPr/>
            <p:nvPr/>
          </p:nvSpPr>
          <p:spPr>
            <a:xfrm>
              <a:off x="4132879" y="16795258"/>
              <a:ext cx="4010679" cy="5619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FA3B8F-40D7-411E-AF0A-FFCD58B129D3}"/>
                </a:ext>
              </a:extLst>
            </p:cNvPr>
            <p:cNvSpPr txBox="1"/>
            <p:nvPr/>
          </p:nvSpPr>
          <p:spPr>
            <a:xfrm>
              <a:off x="4383114" y="16916315"/>
              <a:ext cx="3653380" cy="990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6"/>
                  </a:solidFill>
                </a:rPr>
                <a:t>[GREEN] Exception Handler </a:t>
              </a:r>
              <a:r>
                <a:rPr lang="ko-KR" altLang="en-US" sz="1600" b="1" dirty="0">
                  <a:solidFill>
                    <a:schemeClr val="accent6"/>
                  </a:solidFill>
                </a:rPr>
                <a:t>구현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14FC57-F144-4509-A2DA-3B719AF8D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90" b="648"/>
          <a:stretch/>
        </p:blipFill>
        <p:spPr>
          <a:xfrm>
            <a:off x="7245428" y="1663750"/>
            <a:ext cx="2819103" cy="10972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D258E5-73A8-4AAD-A990-166790F8C007}"/>
              </a:ext>
            </a:extLst>
          </p:cNvPr>
          <p:cNvGrpSpPr/>
          <p:nvPr/>
        </p:nvGrpSpPr>
        <p:grpSpPr>
          <a:xfrm>
            <a:off x="6958772" y="3190266"/>
            <a:ext cx="4010679" cy="1590627"/>
            <a:chOff x="4286034" y="5647845"/>
            <a:chExt cx="4010679" cy="5619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7469324-87D7-4042-9D47-B22BD8C89793}"/>
                </a:ext>
              </a:extLst>
            </p:cNvPr>
            <p:cNvSpPr/>
            <p:nvPr/>
          </p:nvSpPr>
          <p:spPr>
            <a:xfrm>
              <a:off x="4286034" y="5647845"/>
              <a:ext cx="4010679" cy="5619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6043A-9CB2-40CF-998B-BAA0139CA798}"/>
                </a:ext>
              </a:extLst>
            </p:cNvPr>
            <p:cNvSpPr txBox="1"/>
            <p:nvPr/>
          </p:nvSpPr>
          <p:spPr>
            <a:xfrm>
              <a:off x="4567357" y="5765714"/>
              <a:ext cx="3581043" cy="34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[RED] Exception Case TC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작성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FB97F34-A3A7-45AB-A8A5-CF833419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694"/>
          <a:stretch/>
        </p:blipFill>
        <p:spPr>
          <a:xfrm>
            <a:off x="7266100" y="3564416"/>
            <a:ext cx="3228231" cy="1097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C98827-E869-497D-BC76-71BE8290D2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200"/>
          <a:stretch/>
        </p:blipFill>
        <p:spPr>
          <a:xfrm>
            <a:off x="7185978" y="5598186"/>
            <a:ext cx="3338282" cy="757661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0C25594-F40F-47D2-A353-2CA39A7148B3}"/>
              </a:ext>
            </a:extLst>
          </p:cNvPr>
          <p:cNvCxnSpPr/>
          <p:nvPr/>
        </p:nvCxnSpPr>
        <p:spPr>
          <a:xfrm flipV="1">
            <a:off x="3352800" y="1402080"/>
            <a:ext cx="3605972" cy="22656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00FA7D-736D-4611-8320-6F14FB8A7004}"/>
              </a:ext>
            </a:extLst>
          </p:cNvPr>
          <p:cNvCxnSpPr>
            <a:cxnSpLocks/>
          </p:cNvCxnSpPr>
          <p:nvPr/>
        </p:nvCxnSpPr>
        <p:spPr>
          <a:xfrm>
            <a:off x="3780889" y="4623533"/>
            <a:ext cx="3166058" cy="102554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03CBA8-9A8A-4389-A0E6-5CB883E8B4DF}"/>
              </a:ext>
            </a:extLst>
          </p:cNvPr>
          <p:cNvCxnSpPr/>
          <p:nvPr/>
        </p:nvCxnSpPr>
        <p:spPr>
          <a:xfrm>
            <a:off x="3423920" y="4113056"/>
            <a:ext cx="35348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38190B-5699-4C75-BCE7-4FF1BA75AF8B}"/>
              </a:ext>
            </a:extLst>
          </p:cNvPr>
          <p:cNvSpPr txBox="1"/>
          <p:nvPr/>
        </p:nvSpPr>
        <p:spPr>
          <a:xfrm>
            <a:off x="283551" y="6368834"/>
            <a:ext cx="65017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7"/>
              </a:rPr>
              <a:t>SSD Argument Parser </a:t>
            </a:r>
            <a:r>
              <a:rPr lang="ko-KR" altLang="en-US" sz="1050" dirty="0">
                <a:hlinkClick r:id="rId7"/>
              </a:rPr>
              <a:t>구현했습니다</a:t>
            </a:r>
            <a:r>
              <a:rPr lang="en-US" altLang="ko-KR" sz="1050" dirty="0">
                <a:hlinkClick r:id="rId7"/>
              </a:rPr>
              <a:t>. by </a:t>
            </a:r>
            <a:r>
              <a:rPr lang="en-US" altLang="ko-KR" sz="1050" dirty="0" err="1">
                <a:hlinkClick r:id="rId7"/>
              </a:rPr>
              <a:t>zeroexit-ryu</a:t>
            </a:r>
            <a:r>
              <a:rPr lang="en-US" altLang="ko-KR" sz="1050" dirty="0">
                <a:hlinkClick r:id="rId7"/>
              </a:rPr>
              <a:t> · Pull Request #18 · skycs97/-ERROR_FREE-SSD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1549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Logger </a:t>
            </a:r>
            <a:r>
              <a:rPr lang="ko-KR" altLang="en-US" dirty="0"/>
              <a:t>파일 생성 및 변경 기능 </a:t>
            </a:r>
            <a:r>
              <a:rPr lang="en-US" altLang="ko-KR" dirty="0"/>
              <a:t>TDD</a:t>
            </a:r>
            <a:endParaRPr dirty="0"/>
          </a:p>
        </p:txBody>
      </p: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F5B4A6B8-0419-45D2-99D9-68689E0A6522}"/>
              </a:ext>
            </a:extLst>
          </p:cNvPr>
          <p:cNvSpPr txBox="1">
            <a:spLocks/>
          </p:cNvSpPr>
          <p:nvPr/>
        </p:nvSpPr>
        <p:spPr>
          <a:xfrm>
            <a:off x="279322" y="1088581"/>
            <a:ext cx="4107730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로직 개발 전 </a:t>
            </a:r>
            <a:r>
              <a:rPr lang="en-US" altLang="ko-KR" sz="2000" dirty="0"/>
              <a:t>TC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C4DC77-E76E-4BC8-8F66-51F027B0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4" y="1551655"/>
            <a:ext cx="3651328" cy="1568199"/>
          </a:xfrm>
          <a:prstGeom prst="rect">
            <a:avLst/>
          </a:prstGeom>
        </p:spPr>
      </p:pic>
      <p:sp>
        <p:nvSpPr>
          <p:cNvPr id="16" name="Google Shape;60;p3">
            <a:extLst>
              <a:ext uri="{FF2B5EF4-FFF2-40B4-BE49-F238E27FC236}">
                <a16:creationId xmlns:a16="http://schemas.microsoft.com/office/drawing/2014/main" id="{FB42E124-3E3F-4134-9A37-D5B6DD1727AB}"/>
              </a:ext>
            </a:extLst>
          </p:cNvPr>
          <p:cNvSpPr txBox="1">
            <a:spLocks/>
          </p:cNvSpPr>
          <p:nvPr/>
        </p:nvSpPr>
        <p:spPr>
          <a:xfrm>
            <a:off x="279322" y="3498450"/>
            <a:ext cx="5407394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2. logger</a:t>
            </a:r>
            <a:r>
              <a:rPr lang="ko-KR" altLang="en-US" sz="2000" dirty="0"/>
              <a:t>에서 생성하는 파일에 대한 </a:t>
            </a:r>
            <a:r>
              <a:rPr lang="en-US" altLang="ko-KR" sz="2000" dirty="0"/>
              <a:t>TC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64E5A2-BA55-47D0-B9B4-5CEE6B24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0" y="3906977"/>
            <a:ext cx="4459191" cy="26690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ACDC29-A21E-4512-99CA-2A4EBAD69BB5}"/>
              </a:ext>
            </a:extLst>
          </p:cNvPr>
          <p:cNvSpPr txBox="1"/>
          <p:nvPr/>
        </p:nvSpPr>
        <p:spPr>
          <a:xfrm>
            <a:off x="881286" y="5676080"/>
            <a:ext cx="1356919" cy="303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18EFB-583F-4139-B4BC-5C4077921E9A}"/>
              </a:ext>
            </a:extLst>
          </p:cNvPr>
          <p:cNvSpPr txBox="1"/>
          <p:nvPr/>
        </p:nvSpPr>
        <p:spPr>
          <a:xfrm>
            <a:off x="3986723" y="4388146"/>
            <a:ext cx="1187546" cy="461665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 </a:t>
            </a:r>
            <a:r>
              <a:rPr lang="ko-KR" altLang="en-US" sz="1200" dirty="0"/>
              <a:t>파일 개수</a:t>
            </a:r>
            <a:endParaRPr lang="en-US" altLang="ko-KR" sz="1200" dirty="0"/>
          </a:p>
          <a:p>
            <a:r>
              <a:rPr lang="en-US" altLang="ko-KR" sz="1200" dirty="0"/>
              <a:t>zip</a:t>
            </a:r>
            <a:r>
              <a:rPr lang="ko-KR" altLang="en-US" sz="1200" dirty="0"/>
              <a:t>  파일 개수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14A45-C579-4B63-ADDB-7540C5CD2228}"/>
              </a:ext>
            </a:extLst>
          </p:cNvPr>
          <p:cNvSpPr txBox="1"/>
          <p:nvPr/>
        </p:nvSpPr>
        <p:spPr>
          <a:xfrm>
            <a:off x="3126283" y="6446152"/>
            <a:ext cx="2047986" cy="276999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 zip </a:t>
            </a:r>
            <a:r>
              <a:rPr lang="ko-KR" altLang="en-US" sz="1200" dirty="0"/>
              <a:t>파일 개수 변화 비교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BEE85D6-91D6-4A5E-B70B-921C95A2B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70" y="1344859"/>
            <a:ext cx="3857625" cy="21812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D811222-39EA-4AD3-B45C-7674565CD103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238205" y="2435472"/>
            <a:ext cx="3902265" cy="3392152"/>
          </a:xfrm>
          <a:prstGeom prst="bentConnector3">
            <a:avLst>
              <a:gd name="adj1" fmla="val 87967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B12714-782F-404C-8E7B-969C03DC719F}"/>
              </a:ext>
            </a:extLst>
          </p:cNvPr>
          <p:cNvSpPr txBox="1"/>
          <p:nvPr/>
        </p:nvSpPr>
        <p:spPr>
          <a:xfrm>
            <a:off x="6888625" y="3216336"/>
            <a:ext cx="1885635" cy="276999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10KB </a:t>
            </a:r>
            <a:r>
              <a:rPr lang="ko-KR" altLang="en-US" sz="1200" dirty="0"/>
              <a:t>초과까지 </a:t>
            </a:r>
            <a:r>
              <a:rPr lang="en-US" altLang="ko-KR" sz="1200" dirty="0"/>
              <a:t>log </a:t>
            </a:r>
            <a:r>
              <a:rPr lang="ko-KR" altLang="en-US" sz="1200" dirty="0"/>
              <a:t>실행</a:t>
            </a:r>
          </a:p>
        </p:txBody>
      </p:sp>
      <p:sp>
        <p:nvSpPr>
          <p:cNvPr id="26" name="Google Shape;60;p3">
            <a:extLst>
              <a:ext uri="{FF2B5EF4-FFF2-40B4-BE49-F238E27FC236}">
                <a16:creationId xmlns:a16="http://schemas.microsoft.com/office/drawing/2014/main" id="{8AEA368D-8761-4537-8273-7E10DBEBE577}"/>
              </a:ext>
            </a:extLst>
          </p:cNvPr>
          <p:cNvSpPr txBox="1">
            <a:spLocks/>
          </p:cNvSpPr>
          <p:nvPr/>
        </p:nvSpPr>
        <p:spPr>
          <a:xfrm>
            <a:off x="5780709" y="4015029"/>
            <a:ext cx="5407394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로직 추가하여 </a:t>
            </a:r>
            <a:r>
              <a:rPr lang="en-US" altLang="ko-KR" sz="2000" dirty="0"/>
              <a:t>Test </a:t>
            </a:r>
            <a:r>
              <a:rPr lang="ko-KR" altLang="en-US" sz="2000" dirty="0"/>
              <a:t>확인</a:t>
            </a:r>
            <a:endParaRPr lang="en-US" altLang="ko-KR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C0B0F7D-58D2-49B1-974D-B02650DF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060" y="4480960"/>
            <a:ext cx="3857625" cy="1445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74EC205-4429-42E4-A518-774CAE8AB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5050" y="5256301"/>
            <a:ext cx="22669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5. </a:t>
            </a: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84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</a:t>
            </a:r>
            <a:r>
              <a:rPr lang="ko-KR" altLang="en-US" dirty="0" err="1"/>
              <a:t>리팩토링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30720" y="1125660"/>
            <a:ext cx="10515600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Command Factory </a:t>
            </a:r>
            <a:r>
              <a:rPr lang="ko-KR" altLang="en-US" sz="2000" dirty="0"/>
              <a:t>를 </a:t>
            </a:r>
            <a:r>
              <a:rPr lang="en-US" altLang="ko-KR" sz="2000" dirty="0"/>
              <a:t>Simple Factory -&gt; Factory Method </a:t>
            </a:r>
            <a:r>
              <a:rPr lang="ko-KR" altLang="en-US" sz="2000" dirty="0"/>
              <a:t>로 변경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97F0-295D-4FFD-8EDA-4F30987C01DF}"/>
              </a:ext>
            </a:extLst>
          </p:cNvPr>
          <p:cNvSpPr txBox="1"/>
          <p:nvPr/>
        </p:nvSpPr>
        <p:spPr>
          <a:xfrm>
            <a:off x="6096000" y="6375767"/>
            <a:ext cx="626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Command Factory</a:t>
            </a:r>
            <a:r>
              <a:rPr lang="ko-KR" altLang="en-US" sz="1200" dirty="0">
                <a:hlinkClick r:id="rId3"/>
              </a:rPr>
              <a:t>를 </a:t>
            </a:r>
            <a:r>
              <a:rPr lang="en-US" altLang="ko-KR" sz="1200" dirty="0">
                <a:hlinkClick r:id="rId3"/>
              </a:rPr>
              <a:t>Simple Factory </a:t>
            </a:r>
            <a:r>
              <a:rPr lang="ko-KR" altLang="en-US" sz="1200" dirty="0">
                <a:hlinkClick r:id="rId3"/>
              </a:rPr>
              <a:t>에서 </a:t>
            </a:r>
            <a:r>
              <a:rPr lang="en-US" altLang="ko-KR" sz="1200" dirty="0">
                <a:hlinkClick r:id="rId3"/>
              </a:rPr>
              <a:t>Factory Method pattern </a:t>
            </a:r>
            <a:r>
              <a:rPr lang="ko-KR" altLang="en-US" sz="1200" dirty="0">
                <a:hlinkClick r:id="rId3"/>
              </a:rPr>
              <a:t>형식으로 변경합니다</a:t>
            </a:r>
            <a:r>
              <a:rPr lang="en-US" altLang="ko-KR" sz="1200" dirty="0">
                <a:hlinkClick r:id="rId3"/>
              </a:rPr>
              <a:t>. by skycs97 · Pull Request #53 · skycs97/-ERROR_FREE-SSD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BF072-0439-4F9B-AD03-AE48C651D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84" y="1700880"/>
            <a:ext cx="5541996" cy="4099666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CD22B955-EFED-40A9-8A3D-18E804C58D26}"/>
              </a:ext>
            </a:extLst>
          </p:cNvPr>
          <p:cNvSpPr txBox="1">
            <a:spLocks/>
          </p:cNvSpPr>
          <p:nvPr/>
        </p:nvSpPr>
        <p:spPr>
          <a:xfrm>
            <a:off x="535495" y="5800546"/>
            <a:ext cx="3026855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b="1" dirty="0" err="1"/>
              <a:t>SimpleFactory</a:t>
            </a:r>
            <a:r>
              <a:rPr lang="en-US" sz="2000" b="1" dirty="0"/>
              <a:t> </a:t>
            </a:r>
            <a:r>
              <a:rPr lang="ko-KR" altLang="en-US" sz="2000" b="1" dirty="0"/>
              <a:t>버전</a:t>
            </a:r>
            <a:endParaRPr lang="en-US" sz="2000" b="1" dirty="0"/>
          </a:p>
        </p:txBody>
      </p: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42A3D77B-4AF7-4D1F-99CC-FE138D5B7AF3}"/>
              </a:ext>
            </a:extLst>
          </p:cNvPr>
          <p:cNvSpPr txBox="1">
            <a:spLocks/>
          </p:cNvSpPr>
          <p:nvPr/>
        </p:nvSpPr>
        <p:spPr>
          <a:xfrm>
            <a:off x="7402176" y="5916683"/>
            <a:ext cx="3026855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b="1" dirty="0" err="1"/>
              <a:t>FactoryMethod</a:t>
            </a:r>
            <a:r>
              <a:rPr lang="en-US" sz="2000" b="1" dirty="0"/>
              <a:t> </a:t>
            </a:r>
            <a:r>
              <a:rPr lang="ko-KR" altLang="en-US" sz="2000" b="1" dirty="0"/>
              <a:t>버전</a:t>
            </a:r>
            <a:endParaRPr 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2EDCB-DAE9-4382-9D69-9CF6EAA6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22" y="1700880"/>
            <a:ext cx="7011378" cy="8668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B2C64F-6C51-496D-BA93-21F6444ECCAD}"/>
              </a:ext>
            </a:extLst>
          </p:cNvPr>
          <p:cNvSpPr/>
          <p:nvPr/>
        </p:nvSpPr>
        <p:spPr>
          <a:xfrm>
            <a:off x="5688520" y="2000953"/>
            <a:ext cx="6427280" cy="324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41ACEA-F992-4740-B266-7BC1C6617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557" y="3771331"/>
            <a:ext cx="6638243" cy="1019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673B50-274B-474B-BCEE-4AECD2D67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972" y="2583204"/>
            <a:ext cx="6680153" cy="1114581"/>
          </a:xfrm>
          <a:prstGeom prst="rect">
            <a:avLst/>
          </a:prstGeom>
        </p:spPr>
      </p:pic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E01C2555-DE58-442B-8448-EF9E2C68F1EE}"/>
              </a:ext>
            </a:extLst>
          </p:cNvPr>
          <p:cNvSpPr txBox="1">
            <a:spLocks/>
          </p:cNvSpPr>
          <p:nvPr/>
        </p:nvSpPr>
        <p:spPr>
          <a:xfrm>
            <a:off x="6804175" y="4924851"/>
            <a:ext cx="4302920" cy="1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/>
              <a:t>Command </a:t>
            </a:r>
            <a:r>
              <a:rPr lang="ko-KR" altLang="en-US" sz="2000" dirty="0"/>
              <a:t>별 </a:t>
            </a:r>
            <a:r>
              <a:rPr lang="en-US" altLang="ko-KR" sz="2000" dirty="0" err="1"/>
              <a:t>CommandFactory</a:t>
            </a:r>
            <a:r>
              <a:rPr lang="en-US" altLang="ko-KR" sz="2000" dirty="0"/>
              <a:t> </a:t>
            </a:r>
            <a:r>
              <a:rPr lang="ko-KR" altLang="en-US" sz="2000" dirty="0"/>
              <a:t>상속 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makeCommand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80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</a:t>
            </a:r>
            <a:r>
              <a:rPr lang="ko-KR" altLang="en-US" dirty="0" err="1"/>
              <a:t>리팩토링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30720" y="1125660"/>
            <a:ext cx="10515600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Command Factory </a:t>
            </a:r>
            <a:r>
              <a:rPr lang="ko-KR" altLang="en-US" sz="2000" dirty="0"/>
              <a:t>를 </a:t>
            </a:r>
            <a:r>
              <a:rPr lang="en-US" altLang="ko-KR" sz="2000" dirty="0"/>
              <a:t>Simple Factory -&gt; Factory Method </a:t>
            </a:r>
            <a:r>
              <a:rPr lang="ko-KR" altLang="en-US" sz="2000" dirty="0"/>
              <a:t>로 변경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97F0-295D-4FFD-8EDA-4F30987C01DF}"/>
              </a:ext>
            </a:extLst>
          </p:cNvPr>
          <p:cNvSpPr txBox="1"/>
          <p:nvPr/>
        </p:nvSpPr>
        <p:spPr>
          <a:xfrm>
            <a:off x="6096000" y="6375767"/>
            <a:ext cx="626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Command Factory</a:t>
            </a:r>
            <a:r>
              <a:rPr lang="ko-KR" altLang="en-US" sz="1200" dirty="0">
                <a:hlinkClick r:id="rId3"/>
              </a:rPr>
              <a:t>를 </a:t>
            </a:r>
            <a:r>
              <a:rPr lang="en-US" altLang="ko-KR" sz="1200" dirty="0">
                <a:hlinkClick r:id="rId3"/>
              </a:rPr>
              <a:t>Simple Factory </a:t>
            </a:r>
            <a:r>
              <a:rPr lang="ko-KR" altLang="en-US" sz="1200" dirty="0">
                <a:hlinkClick r:id="rId3"/>
              </a:rPr>
              <a:t>에서 </a:t>
            </a:r>
            <a:r>
              <a:rPr lang="en-US" altLang="ko-KR" sz="1200" dirty="0">
                <a:hlinkClick r:id="rId3"/>
              </a:rPr>
              <a:t>Factory Method pattern </a:t>
            </a:r>
            <a:r>
              <a:rPr lang="ko-KR" altLang="en-US" sz="1200" dirty="0">
                <a:hlinkClick r:id="rId3"/>
              </a:rPr>
              <a:t>형식으로 변경합니다</a:t>
            </a:r>
            <a:r>
              <a:rPr lang="en-US" altLang="ko-KR" sz="1200" dirty="0">
                <a:hlinkClick r:id="rId3"/>
              </a:rPr>
              <a:t>. by skycs97 · Pull Request #53 · skycs97/-ERROR_FREE-SSD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799482-D563-4EE5-8D17-03EE49B4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1" y="1786942"/>
            <a:ext cx="5172141" cy="2141332"/>
          </a:xfrm>
          <a:prstGeom prst="rect">
            <a:avLst/>
          </a:prstGeom>
        </p:spPr>
      </p:pic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72C5BC4F-55FA-4455-8126-F645F8FF60B4}"/>
              </a:ext>
            </a:extLst>
          </p:cNvPr>
          <p:cNvSpPr txBox="1">
            <a:spLocks/>
          </p:cNvSpPr>
          <p:nvPr/>
        </p:nvSpPr>
        <p:spPr>
          <a:xfrm>
            <a:off x="5584327" y="2094668"/>
            <a:ext cx="6265762" cy="247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각 </a:t>
            </a:r>
            <a:r>
              <a:rPr lang="en-US" altLang="ko-KR" sz="2000" dirty="0" err="1"/>
              <a:t>CommandFactory</a:t>
            </a:r>
            <a:r>
              <a:rPr lang="en-US" altLang="ko-KR" sz="2000" dirty="0"/>
              <a:t> </a:t>
            </a:r>
            <a:r>
              <a:rPr lang="ko-KR" altLang="en-US" sz="2000" dirty="0"/>
              <a:t>는</a:t>
            </a:r>
            <a:br>
              <a:rPr lang="en-US" altLang="ko-KR" sz="2000" dirty="0"/>
            </a:br>
            <a:r>
              <a:rPr lang="en-US" altLang="ko-KR" sz="2000" dirty="0" err="1"/>
              <a:t>CommandFactoryComplex</a:t>
            </a:r>
            <a:r>
              <a:rPr lang="ko-KR" altLang="en-US" sz="2000" dirty="0"/>
              <a:t>에 등록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이후 </a:t>
            </a:r>
            <a:r>
              <a:rPr lang="en-US" altLang="ko-KR" sz="2000" dirty="0"/>
              <a:t>Parser</a:t>
            </a:r>
            <a:r>
              <a:rPr lang="ko-KR" altLang="en-US" sz="2000" dirty="0"/>
              <a:t>에서 </a:t>
            </a:r>
            <a:br>
              <a:rPr lang="en-US" altLang="ko-KR" sz="2000" dirty="0"/>
            </a:br>
            <a:r>
              <a:rPr lang="en-US" altLang="ko-KR" sz="2000" dirty="0" err="1"/>
              <a:t>CommandFactoryComplex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</a:t>
            </a:r>
            <a:r>
              <a:rPr lang="en-US" altLang="ko-KR" sz="2000" dirty="0"/>
              <a:t>Command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새 </a:t>
            </a:r>
            <a:r>
              <a:rPr lang="en-US" altLang="ko-KR" sz="2000" dirty="0"/>
              <a:t>Command </a:t>
            </a:r>
            <a:r>
              <a:rPr lang="ko-KR" altLang="en-US" sz="2000" dirty="0"/>
              <a:t>생성 시 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/>
              <a:t>Command, </a:t>
            </a:r>
            <a:r>
              <a:rPr lang="en-US" sz="2000" dirty="0" err="1"/>
              <a:t>CommandFactory</a:t>
            </a:r>
            <a:r>
              <a:rPr lang="en-US" sz="2000" dirty="0"/>
              <a:t> </a:t>
            </a:r>
            <a:r>
              <a:rPr lang="ko-KR" altLang="en-US" sz="2000" dirty="0"/>
              <a:t>구현 후 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 err="1"/>
              <a:t>CommandFactoryComplex</a:t>
            </a:r>
            <a:r>
              <a:rPr lang="en-US" sz="2000" dirty="0"/>
              <a:t> </a:t>
            </a:r>
            <a:r>
              <a:rPr lang="ko-KR" altLang="en-US" sz="2000" dirty="0"/>
              <a:t>에 등록하여 사용 할 수 있음</a:t>
            </a:r>
            <a:endParaRPr 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B2A29C-0BEA-411D-8881-79947CE7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21" y="4915720"/>
            <a:ext cx="7087589" cy="7716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334632-B720-4AB8-8884-47C2C8597407}"/>
              </a:ext>
            </a:extLst>
          </p:cNvPr>
          <p:cNvSpPr/>
          <p:nvPr/>
        </p:nvSpPr>
        <p:spPr>
          <a:xfrm>
            <a:off x="278320" y="4900635"/>
            <a:ext cx="7087589" cy="324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9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</a:t>
            </a: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생성자 </a:t>
            </a:r>
            <a:r>
              <a:rPr lang="en-US" altLang="ko-KR" dirty="0"/>
              <a:t>private)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E65A8DD-0CB6-46C5-8495-8F905E7A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2" y="1403106"/>
            <a:ext cx="5017513" cy="2852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212B8D-AC56-4251-B9C9-330A0588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31" y="1345956"/>
            <a:ext cx="5076629" cy="28967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1A9C6-62ED-4677-B541-F0BA8F000061}"/>
              </a:ext>
            </a:extLst>
          </p:cNvPr>
          <p:cNvSpPr/>
          <p:nvPr/>
        </p:nvSpPr>
        <p:spPr>
          <a:xfrm>
            <a:off x="879816" y="1613094"/>
            <a:ext cx="3875063" cy="520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40E8CD-74D5-4BE8-AC91-DF57C1132F7C}"/>
              </a:ext>
            </a:extLst>
          </p:cNvPr>
          <p:cNvSpPr/>
          <p:nvPr/>
        </p:nvSpPr>
        <p:spPr>
          <a:xfrm>
            <a:off x="6815056" y="2679894"/>
            <a:ext cx="3875063" cy="520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50B51C-FC31-4A8F-AC75-31D8795D49E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754879" y="1873347"/>
            <a:ext cx="2060177" cy="10668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E09656E-0D65-4CC4-9A64-CDD2EC346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41" y="4968069"/>
            <a:ext cx="5700387" cy="139514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A36379-C94D-4CF9-91E1-9AB3C0C41500}"/>
              </a:ext>
            </a:extLst>
          </p:cNvPr>
          <p:cNvSpPr/>
          <p:nvPr/>
        </p:nvSpPr>
        <p:spPr>
          <a:xfrm>
            <a:off x="231494" y="1076446"/>
            <a:ext cx="11505174" cy="339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94EA84-242A-4A2F-80D6-61E705CD8A24}"/>
              </a:ext>
            </a:extLst>
          </p:cNvPr>
          <p:cNvSpPr txBox="1"/>
          <p:nvPr/>
        </p:nvSpPr>
        <p:spPr>
          <a:xfrm>
            <a:off x="231494" y="1076446"/>
            <a:ext cx="2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class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F518B3-C6A9-4524-98F6-AFBE0BABCA72}"/>
              </a:ext>
            </a:extLst>
          </p:cNvPr>
          <p:cNvSpPr/>
          <p:nvPr/>
        </p:nvSpPr>
        <p:spPr>
          <a:xfrm>
            <a:off x="231494" y="4569324"/>
            <a:ext cx="11505174" cy="20398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227CA-CB22-44E2-B3E2-6B192AC210E8}"/>
              </a:ext>
            </a:extLst>
          </p:cNvPr>
          <p:cNvSpPr txBox="1"/>
          <p:nvPr/>
        </p:nvSpPr>
        <p:spPr>
          <a:xfrm>
            <a:off x="231494" y="4569324"/>
            <a:ext cx="2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Factory class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0A7D4-0280-4D77-8A48-CE41BEF0A34C}"/>
              </a:ext>
            </a:extLst>
          </p:cNvPr>
          <p:cNvSpPr txBox="1"/>
          <p:nvPr/>
        </p:nvSpPr>
        <p:spPr>
          <a:xfrm>
            <a:off x="6453144" y="4968069"/>
            <a:ext cx="524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</a:t>
            </a:r>
            <a:r>
              <a:rPr lang="ko-KR" altLang="en-US" dirty="0"/>
              <a:t>객체의 생성자 </a:t>
            </a:r>
            <a:r>
              <a:rPr lang="ko-KR" altLang="en-US" u="sng" dirty="0"/>
              <a:t>접근제한</a:t>
            </a:r>
            <a:r>
              <a:rPr lang="ko-KR" altLang="en-US" dirty="0"/>
              <a:t>을 통해 </a:t>
            </a:r>
            <a:br>
              <a:rPr lang="en-US" altLang="ko-KR" dirty="0"/>
            </a:br>
            <a:r>
              <a:rPr lang="en-US" altLang="ko-KR" dirty="0"/>
              <a:t>Factory</a:t>
            </a:r>
            <a:r>
              <a:rPr lang="ko-KR" altLang="en-US" dirty="0"/>
              <a:t>의 </a:t>
            </a:r>
            <a:r>
              <a:rPr lang="en-US" altLang="ko-KR" dirty="0"/>
              <a:t>Command </a:t>
            </a:r>
            <a:r>
              <a:rPr lang="ko-KR" altLang="en-US" dirty="0"/>
              <a:t>생성자 </a:t>
            </a:r>
            <a:r>
              <a:rPr lang="en-US" altLang="ko-KR" dirty="0" err="1"/>
              <a:t>PreCondition</a:t>
            </a:r>
            <a:r>
              <a:rPr lang="en-US" altLang="ko-KR" dirty="0"/>
              <a:t> Check</a:t>
            </a:r>
            <a:r>
              <a:rPr lang="ko-KR" altLang="en-US" dirty="0"/>
              <a:t>유효하도록 </a:t>
            </a:r>
            <a:r>
              <a:rPr lang="en-US" altLang="ko-KR" dirty="0"/>
              <a:t>Refactoring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E9C380-611E-4763-8E1E-D48B019442F0}"/>
              </a:ext>
            </a:extLst>
          </p:cNvPr>
          <p:cNvSpPr/>
          <p:nvPr/>
        </p:nvSpPr>
        <p:spPr>
          <a:xfrm>
            <a:off x="1607575" y="5648446"/>
            <a:ext cx="3875063" cy="3269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A0B1C7-9EB6-490D-925B-89E48F996BCC}"/>
              </a:ext>
            </a:extLst>
          </p:cNvPr>
          <p:cNvSpPr txBox="1"/>
          <p:nvPr/>
        </p:nvSpPr>
        <p:spPr>
          <a:xfrm>
            <a:off x="6894146" y="6081072"/>
            <a:ext cx="484252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6"/>
              </a:rPr>
              <a:t>[</a:t>
            </a:r>
            <a:r>
              <a:rPr lang="en-US" altLang="ko-KR" sz="1050" dirty="0" err="1">
                <a:hlinkClick r:id="rId6"/>
              </a:rPr>
              <a:t>Refac</a:t>
            </a:r>
            <a:r>
              <a:rPr lang="en-US" altLang="ko-KR" sz="1050" dirty="0">
                <a:hlinkClick r:id="rId6"/>
              </a:rPr>
              <a:t>] </a:t>
            </a:r>
            <a:r>
              <a:rPr lang="en-US" altLang="ko-KR" sz="1050" dirty="0" err="1">
                <a:hlinkClick r:id="rId6"/>
              </a:rPr>
              <a:t>XXXCommand</a:t>
            </a:r>
            <a:r>
              <a:rPr lang="en-US" altLang="ko-KR" sz="1050" dirty="0">
                <a:hlinkClick r:id="rId6"/>
              </a:rPr>
              <a:t> class</a:t>
            </a:r>
            <a:r>
              <a:rPr lang="ko-KR" altLang="en-US" sz="1050" dirty="0">
                <a:hlinkClick r:id="rId6"/>
              </a:rPr>
              <a:t>의 객체는 각 </a:t>
            </a:r>
            <a:r>
              <a:rPr lang="en-US" altLang="ko-KR" sz="1050" dirty="0">
                <a:hlinkClick r:id="rId6"/>
              </a:rPr>
              <a:t>Command</a:t>
            </a:r>
            <a:r>
              <a:rPr lang="ko-KR" altLang="en-US" sz="1050" dirty="0">
                <a:hlinkClick r:id="rId6"/>
              </a:rPr>
              <a:t>의 </a:t>
            </a:r>
            <a:r>
              <a:rPr lang="en-US" altLang="ko-KR" sz="1050" dirty="0">
                <a:hlinkClick r:id="rId6"/>
              </a:rPr>
              <a:t>factory</a:t>
            </a:r>
            <a:r>
              <a:rPr lang="ko-KR" altLang="en-US" sz="1050" dirty="0">
                <a:hlinkClick r:id="rId6"/>
              </a:rPr>
              <a:t>에서만 하도록 수정하였습니다</a:t>
            </a:r>
            <a:r>
              <a:rPr lang="en-US" altLang="ko-KR" sz="1050" dirty="0">
                <a:hlinkClick r:id="rId6"/>
              </a:rPr>
              <a:t>. by </a:t>
            </a:r>
            <a:r>
              <a:rPr lang="en-US" altLang="ko-KR" sz="1050" dirty="0" err="1">
                <a:hlinkClick r:id="rId6"/>
              </a:rPr>
              <a:t>JIeunAmy</a:t>
            </a:r>
            <a:r>
              <a:rPr lang="en-US" altLang="ko-KR" sz="1050" dirty="0">
                <a:hlinkClick r:id="rId6"/>
              </a:rPr>
              <a:t> · Pull Request #75 · skycs97/-ERROR_FREE-SSD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291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5"/>
            <a:ext cx="5332907" cy="523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 err="1"/>
              <a:t>TestShell</a:t>
            </a:r>
            <a:r>
              <a:rPr lang="en-US" altLang="ko-KR" sz="2000" dirty="0"/>
              <a:t>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임철순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CommandFactory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CommandRunner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김지은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CommandParser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- Command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신동익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CommandParser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Command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Logger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sz="2000" dirty="0" err="1"/>
              <a:t>추인호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TestScript</a:t>
            </a:r>
            <a:r>
              <a:rPr lang="en-US" altLang="ko-KR" sz="2000" dirty="0"/>
              <a:t>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</a:t>
            </a:r>
            <a:r>
              <a:rPr lang="ko-KR" altLang="en-US" sz="2000" dirty="0"/>
              <a:t>개발</a:t>
            </a:r>
            <a:endParaRPr lang="en-US" sz="2000"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D71E0C90-226E-4CAE-89F0-0DAD2FB72F14}"/>
              </a:ext>
            </a:extLst>
          </p:cNvPr>
          <p:cNvSpPr txBox="1">
            <a:spLocks/>
          </p:cNvSpPr>
          <p:nvPr/>
        </p:nvSpPr>
        <p:spPr>
          <a:xfrm>
            <a:off x="6253115" y="1316375"/>
            <a:ext cx="5332907" cy="46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SSD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 err="1"/>
              <a:t>곽민종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BufferManager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NandFlashMemory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 err="1"/>
              <a:t>류영재</a:t>
            </a:r>
            <a:endParaRPr lang="en-US" altLang="ko-KR" sz="2000" dirty="0"/>
          </a:p>
          <a:p>
            <a:pPr marL="5207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sz="2000" dirty="0"/>
              <a:t>SSD Command </a:t>
            </a:r>
          </a:p>
          <a:p>
            <a:pPr marL="5207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sz="2000" dirty="0"/>
              <a:t>Argument Parser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 err="1"/>
              <a:t>최순원</a:t>
            </a:r>
            <a:endParaRPr lang="en-US" altLang="ko-KR" sz="2000" dirty="0"/>
          </a:p>
          <a:p>
            <a:pPr marL="5207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sz="2000" dirty="0" err="1"/>
              <a:t>FileHandler</a:t>
            </a:r>
            <a:endParaRPr lang="en-US" altLang="ko-KR" sz="20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NandFlashMemory</a:t>
            </a:r>
            <a:endParaRPr lang="en-US" altLang="ko-KR" sz="20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BB1C523E-00BC-4716-BF14-46DFB04F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92" y="2604901"/>
            <a:ext cx="8949379" cy="278682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>
                <a:latin typeface="+mn-lt"/>
              </a:rPr>
              <a:t>Refactoring </a:t>
            </a:r>
            <a:r>
              <a:rPr lang="ko-KR" altLang="en-US" dirty="0">
                <a:latin typeface="+mn-lt"/>
              </a:rPr>
              <a:t>사례 </a:t>
            </a:r>
            <a:r>
              <a:rPr lang="en-US" altLang="ko-KR" dirty="0">
                <a:latin typeface="+mn-lt"/>
              </a:rPr>
              <a:t>- FileHandler</a:t>
            </a:r>
            <a:endParaRPr dirty="0"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935474-B289-4904-927D-289876214E65}"/>
              </a:ext>
            </a:extLst>
          </p:cNvPr>
          <p:cNvSpPr txBox="1"/>
          <p:nvPr/>
        </p:nvSpPr>
        <p:spPr>
          <a:xfrm>
            <a:off x="605979" y="1155438"/>
            <a:ext cx="44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[FileHandler Interface]</a:t>
            </a:r>
            <a:endParaRPr lang="ko-KR" altLang="en-US" sz="2400" dirty="0">
              <a:latin typeface="+mn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A5A7AC9-3F3C-45D6-831F-F2C42DE8D4A5}"/>
              </a:ext>
            </a:extLst>
          </p:cNvPr>
          <p:cNvSpPr/>
          <p:nvPr/>
        </p:nvSpPr>
        <p:spPr>
          <a:xfrm>
            <a:off x="7249212" y="2740570"/>
            <a:ext cx="2007910" cy="509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생성 함수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E980CF-ED8D-4AB1-8077-107B21B69D67}"/>
              </a:ext>
            </a:extLst>
          </p:cNvPr>
          <p:cNvSpPr/>
          <p:nvPr/>
        </p:nvSpPr>
        <p:spPr>
          <a:xfrm>
            <a:off x="7249212" y="3771285"/>
            <a:ext cx="2007910" cy="509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검색 함수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34A9B49-3B72-4386-A94E-871089D9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4" b="96215" l="6364" r="96364">
                        <a14:foregroundMark x1="52121" y1="3155" x2="51818" y2="17035"/>
                        <a14:foregroundMark x1="95455" y1="47319" x2="83636" y2="56151"/>
                        <a14:foregroundMark x1="54848" y1="87066" x2="52121" y2="96215"/>
                        <a14:foregroundMark x1="15758" y1="23344" x2="6364" y2="38486"/>
                        <a14:foregroundMark x1="6364" y1="38486" x2="8485" y2="57098"/>
                        <a14:foregroundMark x1="13333" y1="22397" x2="42121" y2="4732"/>
                        <a14:foregroundMark x1="42121" y1="4732" x2="63030" y2="5047"/>
                        <a14:foregroundMark x1="63030" y1="5047" x2="78788" y2="14511"/>
                        <a14:foregroundMark x1="78788" y1="14511" x2="80303" y2="17035"/>
                        <a14:foregroundMark x1="43636" y1="2524" x2="23939" y2="11987"/>
                        <a14:foregroundMark x1="23939" y1="11987" x2="18182" y2="17350"/>
                        <a14:foregroundMark x1="6970" y1="56151" x2="11515" y2="71293"/>
                        <a14:foregroundMark x1="11515" y1="71293" x2="21515" y2="85489"/>
                        <a14:foregroundMark x1="21515" y1="85489" x2="37879" y2="93060"/>
                        <a14:foregroundMark x1="37879" y1="93060" x2="56061" y2="95268"/>
                        <a14:foregroundMark x1="56061" y1="95268" x2="71818" y2="90852"/>
                        <a14:foregroundMark x1="71818" y1="90852" x2="86364" y2="78233"/>
                        <a14:foregroundMark x1="86364" y1="78233" x2="96364" y2="44795"/>
                        <a14:foregroundMark x1="96364" y1="44795" x2="89394" y2="24921"/>
                        <a14:foregroundMark x1="89394" y1="24921" x2="76061" y2="10095"/>
                        <a14:foregroundMark x1="76061" y1="10095" x2="75758" y2="10095"/>
                        <a14:foregroundMark x1="96364" y1="50158" x2="92121" y2="67508"/>
                        <a14:foregroundMark x1="92121" y1="67508" x2="83333" y2="78864"/>
                        <a14:foregroundMark x1="36061" y1="76972" x2="58485" y2="41325"/>
                        <a14:foregroundMark x1="58485" y1="41325" x2="58788" y2="41325"/>
                        <a14:foregroundMark x1="73636" y1="32808" x2="71212" y2="51104"/>
                        <a14:foregroundMark x1="30303" y1="33438" x2="32121" y2="51735"/>
                        <a14:foregroundMark x1="34242" y1="70978" x2="49697" y2="56467"/>
                        <a14:foregroundMark x1="49697" y1="56467" x2="64545" y2="66562"/>
                        <a14:foregroundMark x1="64545" y1="66562" x2="67273" y2="71293"/>
                        <a14:foregroundMark x1="67576" y1="70032" x2="54242" y2="52997"/>
                        <a14:foregroundMark x1="54242" y1="52997" x2="53636" y2="52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2875" y="3573076"/>
            <a:ext cx="412674" cy="39641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D37AC9E-F2B1-4C0A-9184-85217A794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4" b="96215" l="6364" r="96364">
                        <a14:foregroundMark x1="52121" y1="3155" x2="51818" y2="17035"/>
                        <a14:foregroundMark x1="95455" y1="47319" x2="83636" y2="56151"/>
                        <a14:foregroundMark x1="54848" y1="87066" x2="52121" y2="96215"/>
                        <a14:foregroundMark x1="15758" y1="23344" x2="6364" y2="38486"/>
                        <a14:foregroundMark x1="6364" y1="38486" x2="8485" y2="57098"/>
                        <a14:foregroundMark x1="13333" y1="22397" x2="42121" y2="4732"/>
                        <a14:foregroundMark x1="42121" y1="4732" x2="63030" y2="5047"/>
                        <a14:foregroundMark x1="63030" y1="5047" x2="78788" y2="14511"/>
                        <a14:foregroundMark x1="78788" y1="14511" x2="80303" y2="17035"/>
                        <a14:foregroundMark x1="43636" y1="2524" x2="23939" y2="11987"/>
                        <a14:foregroundMark x1="23939" y1="11987" x2="18182" y2="17350"/>
                        <a14:foregroundMark x1="6970" y1="56151" x2="11515" y2="71293"/>
                        <a14:foregroundMark x1="11515" y1="71293" x2="21515" y2="85489"/>
                        <a14:foregroundMark x1="21515" y1="85489" x2="37879" y2="93060"/>
                        <a14:foregroundMark x1="37879" y1="93060" x2="56061" y2="95268"/>
                        <a14:foregroundMark x1="56061" y1="95268" x2="71818" y2="90852"/>
                        <a14:foregroundMark x1="71818" y1="90852" x2="86364" y2="78233"/>
                        <a14:foregroundMark x1="86364" y1="78233" x2="96364" y2="44795"/>
                        <a14:foregroundMark x1="96364" y1="44795" x2="89394" y2="24921"/>
                        <a14:foregroundMark x1="89394" y1="24921" x2="76061" y2="10095"/>
                        <a14:foregroundMark x1="76061" y1="10095" x2="75758" y2="10095"/>
                        <a14:foregroundMark x1="96364" y1="50158" x2="92121" y2="67508"/>
                        <a14:foregroundMark x1="92121" y1="67508" x2="83333" y2="78864"/>
                        <a14:foregroundMark x1="36061" y1="76972" x2="58485" y2="41325"/>
                        <a14:foregroundMark x1="58485" y1="41325" x2="58788" y2="41325"/>
                        <a14:foregroundMark x1="73636" y1="32808" x2="71212" y2="51104"/>
                        <a14:foregroundMark x1="30303" y1="33438" x2="32121" y2="51735"/>
                        <a14:foregroundMark x1="34242" y1="70978" x2="49697" y2="56467"/>
                        <a14:foregroundMark x1="49697" y1="56467" x2="64545" y2="66562"/>
                        <a14:foregroundMark x1="64545" y1="66562" x2="67273" y2="71293"/>
                        <a14:foregroundMark x1="67576" y1="70032" x2="54242" y2="52997"/>
                        <a14:foregroundMark x1="54242" y1="52997" x2="53636" y2="52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2875" y="2581742"/>
            <a:ext cx="412674" cy="39641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3670F9-8351-419F-BEA8-1D556994E48A}"/>
              </a:ext>
            </a:extLst>
          </p:cNvPr>
          <p:cNvSpPr/>
          <p:nvPr/>
        </p:nvSpPr>
        <p:spPr>
          <a:xfrm>
            <a:off x="2428347" y="5811038"/>
            <a:ext cx="4377806" cy="5275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</a:t>
            </a:r>
            <a:r>
              <a:rPr lang="en-US" altLang="ko-KR" dirty="0"/>
              <a:t>Data Format</a:t>
            </a:r>
            <a:r>
              <a:rPr lang="ko-KR" altLang="en-US" dirty="0"/>
              <a:t>에 대한 </a:t>
            </a:r>
            <a:r>
              <a:rPr lang="en-US" altLang="ko-KR" dirty="0"/>
              <a:t>File Read/Write</a:t>
            </a:r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6CFD958-A467-4192-B9EB-AB4E993B1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4" b="96215" l="6364" r="96364">
                        <a14:foregroundMark x1="52121" y1="3155" x2="51818" y2="17035"/>
                        <a14:foregroundMark x1="95455" y1="47319" x2="83636" y2="56151"/>
                        <a14:foregroundMark x1="54848" y1="87066" x2="52121" y2="96215"/>
                        <a14:foregroundMark x1="15758" y1="23344" x2="6364" y2="38486"/>
                        <a14:foregroundMark x1="6364" y1="38486" x2="8485" y2="57098"/>
                        <a14:foregroundMark x1="13333" y1="22397" x2="42121" y2="4732"/>
                        <a14:foregroundMark x1="42121" y1="4732" x2="63030" y2="5047"/>
                        <a14:foregroundMark x1="63030" y1="5047" x2="78788" y2="14511"/>
                        <a14:foregroundMark x1="78788" y1="14511" x2="80303" y2="17035"/>
                        <a14:foregroundMark x1="43636" y1="2524" x2="23939" y2="11987"/>
                        <a14:foregroundMark x1="23939" y1="11987" x2="18182" y2="17350"/>
                        <a14:foregroundMark x1="6970" y1="56151" x2="11515" y2="71293"/>
                        <a14:foregroundMark x1="11515" y1="71293" x2="21515" y2="85489"/>
                        <a14:foregroundMark x1="21515" y1="85489" x2="37879" y2="93060"/>
                        <a14:foregroundMark x1="37879" y1="93060" x2="56061" y2="95268"/>
                        <a14:foregroundMark x1="56061" y1="95268" x2="71818" y2="90852"/>
                        <a14:foregroundMark x1="71818" y1="90852" x2="86364" y2="78233"/>
                        <a14:foregroundMark x1="86364" y1="78233" x2="96364" y2="44795"/>
                        <a14:foregroundMark x1="96364" y1="44795" x2="89394" y2="24921"/>
                        <a14:foregroundMark x1="89394" y1="24921" x2="76061" y2="10095"/>
                        <a14:foregroundMark x1="76061" y1="10095" x2="75758" y2="10095"/>
                        <a14:foregroundMark x1="96364" y1="50158" x2="92121" y2="67508"/>
                        <a14:foregroundMark x1="92121" y1="67508" x2="83333" y2="78864"/>
                        <a14:foregroundMark x1="36061" y1="76972" x2="58485" y2="41325"/>
                        <a14:foregroundMark x1="58485" y1="41325" x2="58788" y2="41325"/>
                        <a14:foregroundMark x1="73636" y1="32808" x2="71212" y2="51104"/>
                        <a14:foregroundMark x1="30303" y1="33438" x2="32121" y2="51735"/>
                        <a14:foregroundMark x1="34242" y1="70978" x2="49697" y2="56467"/>
                        <a14:foregroundMark x1="49697" y1="56467" x2="64545" y2="66562"/>
                        <a14:foregroundMark x1="64545" y1="66562" x2="67273" y2="71293"/>
                        <a14:foregroundMark x1="67576" y1="70032" x2="54242" y2="52997"/>
                        <a14:foregroundMark x1="54242" y1="52997" x2="53636" y2="52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2010" y="5612828"/>
            <a:ext cx="412674" cy="396417"/>
          </a:xfrm>
          <a:prstGeom prst="rect">
            <a:avLst/>
          </a:prstGeom>
        </p:spPr>
      </p:pic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20347A1F-0341-45B8-B4FE-570DE6223B6F}"/>
              </a:ext>
            </a:extLst>
          </p:cNvPr>
          <p:cNvSpPr/>
          <p:nvPr/>
        </p:nvSpPr>
        <p:spPr>
          <a:xfrm>
            <a:off x="3445192" y="4808081"/>
            <a:ext cx="412674" cy="83894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4A2B10FD-B3AA-4FC7-AE3D-4EFD1E8EEA55}"/>
              </a:ext>
            </a:extLst>
          </p:cNvPr>
          <p:cNvSpPr/>
          <p:nvPr/>
        </p:nvSpPr>
        <p:spPr>
          <a:xfrm rot="16200000">
            <a:off x="5949365" y="2623809"/>
            <a:ext cx="412674" cy="83894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90982672-1C71-4682-89AE-A701447F7B9C}"/>
              </a:ext>
            </a:extLst>
          </p:cNvPr>
          <p:cNvSpPr/>
          <p:nvPr/>
        </p:nvSpPr>
        <p:spPr>
          <a:xfrm rot="16200000">
            <a:off x="5889663" y="3578841"/>
            <a:ext cx="412674" cy="83894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</a:t>
            </a:r>
            <a:r>
              <a:rPr lang="ko-KR" altLang="en-US" dirty="0"/>
              <a:t>사례 </a:t>
            </a:r>
            <a:r>
              <a:rPr lang="en-US" altLang="ko-KR" dirty="0"/>
              <a:t>- FileHandler</a:t>
            </a:r>
            <a:endParaRPr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A86FCA3-2F63-4486-8069-CC439F48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61" y="1850305"/>
            <a:ext cx="7587886" cy="42017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935474-B289-4904-927D-289876214E65}"/>
              </a:ext>
            </a:extLst>
          </p:cNvPr>
          <p:cNvSpPr txBox="1"/>
          <p:nvPr/>
        </p:nvSpPr>
        <p:spPr>
          <a:xfrm>
            <a:off x="605979" y="1155438"/>
            <a:ext cx="44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[FileHandler Interface]</a:t>
            </a:r>
            <a:endParaRPr lang="ko-KR" alt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018EF6-66FB-4DC2-A8CB-02630F43F874}"/>
              </a:ext>
            </a:extLst>
          </p:cNvPr>
          <p:cNvSpPr txBox="1"/>
          <p:nvPr/>
        </p:nvSpPr>
        <p:spPr>
          <a:xfrm>
            <a:off x="605980" y="2269409"/>
            <a:ext cx="341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1) </a:t>
            </a:r>
            <a:r>
              <a:rPr lang="ko-KR" altLang="en-US" sz="1800" dirty="0"/>
              <a:t>단일 책임을 목적으로</a:t>
            </a:r>
            <a:endParaRPr lang="en-US" altLang="ko-KR" sz="1800" dirty="0"/>
          </a:p>
          <a:p>
            <a:r>
              <a:rPr lang="ko-KR" altLang="en-US" sz="1800" dirty="0"/>
              <a:t>파일만</a:t>
            </a:r>
            <a:r>
              <a:rPr lang="en-US" altLang="ko-KR" sz="1800" dirty="0"/>
              <a:t> </a:t>
            </a:r>
            <a:r>
              <a:rPr lang="ko-KR" altLang="en-US" sz="1800" dirty="0"/>
              <a:t>관리하도록 </a:t>
            </a:r>
            <a:r>
              <a:rPr lang="en-US" altLang="ko-KR" sz="1800" dirty="0"/>
              <a:t>Refactoring</a:t>
            </a:r>
            <a:endParaRPr lang="ko-KR" altLang="en-US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B7190D-7501-4D82-8784-2094A99A4A08}"/>
              </a:ext>
            </a:extLst>
          </p:cNvPr>
          <p:cNvSpPr txBox="1"/>
          <p:nvPr/>
        </p:nvSpPr>
        <p:spPr>
          <a:xfrm>
            <a:off x="605980" y="3557429"/>
            <a:ext cx="341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2) General</a:t>
            </a:r>
            <a:r>
              <a:rPr lang="ko-KR" altLang="en-US" sz="1800" dirty="0"/>
              <a:t>한 목적으로 사용될 수 있도록 </a:t>
            </a:r>
            <a:r>
              <a:rPr lang="en-US" altLang="ko-KR" sz="1800" dirty="0"/>
              <a:t>FileHandler API </a:t>
            </a:r>
            <a:r>
              <a:rPr lang="ko-KR" altLang="en-US" sz="1800" dirty="0"/>
              <a:t>구상</a:t>
            </a:r>
          </a:p>
        </p:txBody>
      </p:sp>
    </p:spTree>
    <p:extLst>
      <p:ext uri="{BB962C8B-B14F-4D97-AF65-F5344CB8AC3E}">
        <p14:creationId xmlns:p14="http://schemas.microsoft.com/office/powerpoint/2010/main" val="279792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</a:t>
            </a:r>
            <a:r>
              <a:rPr lang="ko-KR" altLang="en-US" dirty="0"/>
              <a:t>사례 </a:t>
            </a:r>
            <a:r>
              <a:rPr lang="en-US" altLang="ko-KR" dirty="0"/>
              <a:t>- FileHandler</a:t>
            </a:r>
            <a:endParaRPr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0C252-CFE1-444E-96DE-563D1F29226D}"/>
              </a:ext>
            </a:extLst>
          </p:cNvPr>
          <p:cNvSpPr/>
          <p:nvPr/>
        </p:nvSpPr>
        <p:spPr>
          <a:xfrm>
            <a:off x="9492457" y="2957523"/>
            <a:ext cx="2168165" cy="64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+mj-ea"/>
                <a:ea typeface="+mj-ea"/>
              </a:rPr>
              <a:t>FileHandler</a:t>
            </a:r>
            <a:endParaRPr lang="ko-KR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2B119D-7C14-4F87-9B25-F9EC0B634C8D}"/>
              </a:ext>
            </a:extLst>
          </p:cNvPr>
          <p:cNvGrpSpPr/>
          <p:nvPr/>
        </p:nvGrpSpPr>
        <p:grpSpPr>
          <a:xfrm>
            <a:off x="7998691" y="1517261"/>
            <a:ext cx="1689218" cy="1235078"/>
            <a:chOff x="4943475" y="2577090"/>
            <a:chExt cx="2305050" cy="168534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DDF19AB-7BC9-49F3-ABE8-F3A5D8443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475" y="2595562"/>
              <a:ext cx="2305050" cy="166687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BE9FF6-3058-4972-BFAB-3318351B972E}"/>
                </a:ext>
              </a:extLst>
            </p:cNvPr>
            <p:cNvSpPr/>
            <p:nvPr/>
          </p:nvSpPr>
          <p:spPr>
            <a:xfrm>
              <a:off x="4943475" y="2577090"/>
              <a:ext cx="2168164" cy="16668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D998A2-CF2F-41CF-A257-40213AA4E754}"/>
              </a:ext>
            </a:extLst>
          </p:cNvPr>
          <p:cNvSpPr txBox="1"/>
          <p:nvPr/>
        </p:nvSpPr>
        <p:spPr>
          <a:xfrm>
            <a:off x="7887697" y="2849215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READ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BD18-6E1D-4BCF-90EC-7572E09FCE92}"/>
              </a:ext>
            </a:extLst>
          </p:cNvPr>
          <p:cNvSpPr txBox="1"/>
          <p:nvPr/>
        </p:nvSpPr>
        <p:spPr>
          <a:xfrm>
            <a:off x="7887697" y="3455830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  <a:endParaRPr lang="ko-KR" altLang="en-US" sz="12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75C03B-BBA2-4D9E-8A00-CC4A45D3E575}"/>
              </a:ext>
            </a:extLst>
          </p:cNvPr>
          <p:cNvCxnSpPr>
            <a:cxnSpLocks/>
          </p:cNvCxnSpPr>
          <p:nvPr/>
        </p:nvCxnSpPr>
        <p:spPr>
          <a:xfrm>
            <a:off x="8083149" y="3126772"/>
            <a:ext cx="14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EFE91C-5C55-41D8-859D-D75EA48C14F8}"/>
              </a:ext>
            </a:extLst>
          </p:cNvPr>
          <p:cNvCxnSpPr>
            <a:cxnSpLocks/>
          </p:cNvCxnSpPr>
          <p:nvPr/>
        </p:nvCxnSpPr>
        <p:spPr>
          <a:xfrm>
            <a:off x="8083149" y="3438808"/>
            <a:ext cx="14093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7E865AA-9D9B-4A4C-9000-51476EB6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677" y="4754146"/>
            <a:ext cx="3607150" cy="64359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26A1EB-E2BB-4822-BB9B-961F1955FF4C}"/>
              </a:ext>
            </a:extLst>
          </p:cNvPr>
          <p:cNvSpPr/>
          <p:nvPr/>
        </p:nvSpPr>
        <p:spPr>
          <a:xfrm>
            <a:off x="9959083" y="3472441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Parser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19273B-C23A-4DF1-AF10-4ECEF7EA3F5A}"/>
              </a:ext>
            </a:extLst>
          </p:cNvPr>
          <p:cNvSpPr/>
          <p:nvPr/>
        </p:nvSpPr>
        <p:spPr>
          <a:xfrm>
            <a:off x="5914984" y="2987714"/>
            <a:ext cx="2168165" cy="64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NandFlashMemory</a:t>
            </a:r>
            <a:endParaRPr lang="ko-KR" altLang="en-US" sz="16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209706-D24F-4466-9F57-74B0C530BDB9}"/>
              </a:ext>
            </a:extLst>
          </p:cNvPr>
          <p:cNvSpPr txBox="1"/>
          <p:nvPr/>
        </p:nvSpPr>
        <p:spPr>
          <a:xfrm>
            <a:off x="443058" y="1397962"/>
            <a:ext cx="614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 </a:t>
            </a:r>
            <a:r>
              <a:rPr lang="ko-KR" altLang="en-US" sz="2000" dirty="0"/>
              <a:t>위반 사례 </a:t>
            </a:r>
            <a:r>
              <a:rPr lang="en-US" altLang="ko-KR" sz="2000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FileHandler</a:t>
            </a:r>
            <a:r>
              <a:rPr lang="ko-KR" altLang="en-US" sz="2000" dirty="0"/>
              <a:t>가 </a:t>
            </a:r>
            <a:r>
              <a:rPr lang="en-US" altLang="ko-KR" sz="2000" dirty="0"/>
              <a:t>Data Parsing </a:t>
            </a:r>
            <a:r>
              <a:rPr lang="ko-KR" altLang="en-US" sz="2000" dirty="0"/>
              <a:t>까지 담당</a:t>
            </a:r>
            <a:endParaRPr lang="en-US" altLang="ko-KR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6AA40C-91F7-44A0-BF44-06CE990CABD2}"/>
              </a:ext>
            </a:extLst>
          </p:cNvPr>
          <p:cNvSpPr/>
          <p:nvPr/>
        </p:nvSpPr>
        <p:spPr>
          <a:xfrm>
            <a:off x="9492457" y="5609130"/>
            <a:ext cx="2168165" cy="64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+mj-ea"/>
                <a:ea typeface="+mj-ea"/>
              </a:rPr>
              <a:t>FileHandler</a:t>
            </a:r>
            <a:endParaRPr lang="ko-KR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3734DB-120F-456C-A2B8-8135DB0B0074}"/>
              </a:ext>
            </a:extLst>
          </p:cNvPr>
          <p:cNvGrpSpPr/>
          <p:nvPr/>
        </p:nvGrpSpPr>
        <p:grpSpPr>
          <a:xfrm>
            <a:off x="2858688" y="5403358"/>
            <a:ext cx="1689218" cy="1235078"/>
            <a:chOff x="4943475" y="2577090"/>
            <a:chExt cx="2305050" cy="1685347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B3DC238-F9D4-44DA-8323-9828CEA2E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475" y="2595562"/>
              <a:ext cx="2305050" cy="1666875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48F7A54-394A-4F12-BFA9-AA702822E07F}"/>
                </a:ext>
              </a:extLst>
            </p:cNvPr>
            <p:cNvSpPr/>
            <p:nvPr/>
          </p:nvSpPr>
          <p:spPr>
            <a:xfrm>
              <a:off x="4943475" y="2577090"/>
              <a:ext cx="2168164" cy="16668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42C26C-9F1A-44D5-9237-5CAAE7699B92}"/>
              </a:ext>
            </a:extLst>
          </p:cNvPr>
          <p:cNvSpPr txBox="1"/>
          <p:nvPr/>
        </p:nvSpPr>
        <p:spPr>
          <a:xfrm>
            <a:off x="7887697" y="5500822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READ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13C58-BF81-44E9-9D27-195A462C28C3}"/>
              </a:ext>
            </a:extLst>
          </p:cNvPr>
          <p:cNvSpPr txBox="1"/>
          <p:nvPr/>
        </p:nvSpPr>
        <p:spPr>
          <a:xfrm>
            <a:off x="7887697" y="6107437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  <a:endParaRPr lang="ko-KR" altLang="en-US" sz="12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2B50E5-A20C-4E12-989C-13DCCE15E81C}"/>
              </a:ext>
            </a:extLst>
          </p:cNvPr>
          <p:cNvCxnSpPr>
            <a:cxnSpLocks/>
          </p:cNvCxnSpPr>
          <p:nvPr/>
        </p:nvCxnSpPr>
        <p:spPr>
          <a:xfrm>
            <a:off x="8083149" y="5778379"/>
            <a:ext cx="14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52498A-F56B-43C4-BBB5-CCA5BAA39251}"/>
              </a:ext>
            </a:extLst>
          </p:cNvPr>
          <p:cNvCxnSpPr>
            <a:cxnSpLocks/>
          </p:cNvCxnSpPr>
          <p:nvPr/>
        </p:nvCxnSpPr>
        <p:spPr>
          <a:xfrm>
            <a:off x="8083149" y="6090415"/>
            <a:ext cx="14093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A30717-783C-47C4-A12E-E0C108665926}"/>
              </a:ext>
            </a:extLst>
          </p:cNvPr>
          <p:cNvSpPr/>
          <p:nvPr/>
        </p:nvSpPr>
        <p:spPr>
          <a:xfrm>
            <a:off x="5914984" y="5639321"/>
            <a:ext cx="2168165" cy="64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NandFlashMemory</a:t>
            </a:r>
            <a:endParaRPr lang="ko-KR" altLang="en-US" sz="16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E252CA2-6CB2-4991-8B83-B7CC1C59FDFA}"/>
              </a:ext>
            </a:extLst>
          </p:cNvPr>
          <p:cNvSpPr/>
          <p:nvPr/>
        </p:nvSpPr>
        <p:spPr>
          <a:xfrm>
            <a:off x="6381611" y="6124048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Parser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79D8A-BAD1-48AC-9249-3DA5F26F6225}"/>
              </a:ext>
            </a:extLst>
          </p:cNvPr>
          <p:cNvSpPr txBox="1"/>
          <p:nvPr/>
        </p:nvSpPr>
        <p:spPr>
          <a:xfrm>
            <a:off x="4310225" y="5500822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READ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579EF-D7CF-47C1-A222-2632094184C0}"/>
              </a:ext>
            </a:extLst>
          </p:cNvPr>
          <p:cNvSpPr txBox="1"/>
          <p:nvPr/>
        </p:nvSpPr>
        <p:spPr>
          <a:xfrm>
            <a:off x="4310225" y="6107437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  <a:endParaRPr lang="ko-KR" altLang="en-US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16E21-B0FC-4B6D-8012-3BA117177C13}"/>
              </a:ext>
            </a:extLst>
          </p:cNvPr>
          <p:cNvCxnSpPr>
            <a:cxnSpLocks/>
          </p:cNvCxnSpPr>
          <p:nvPr/>
        </p:nvCxnSpPr>
        <p:spPr>
          <a:xfrm>
            <a:off x="4505677" y="5778379"/>
            <a:ext cx="14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F66DC30-841F-4C86-A94D-A77D5BDFDD1A}"/>
              </a:ext>
            </a:extLst>
          </p:cNvPr>
          <p:cNvCxnSpPr>
            <a:cxnSpLocks/>
          </p:cNvCxnSpPr>
          <p:nvPr/>
        </p:nvCxnSpPr>
        <p:spPr>
          <a:xfrm>
            <a:off x="4505677" y="6090415"/>
            <a:ext cx="14093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6D4020-92BD-4A19-8507-2A33B2F7AAFE}"/>
              </a:ext>
            </a:extLst>
          </p:cNvPr>
          <p:cNvSpPr txBox="1"/>
          <p:nvPr/>
        </p:nvSpPr>
        <p:spPr>
          <a:xfrm>
            <a:off x="443058" y="3851171"/>
            <a:ext cx="6146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책임 분리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유연성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확장성 향상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589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>
                <a:latin typeface="+mn-ea"/>
                <a:ea typeface="+mn-ea"/>
              </a:rPr>
              <a:t>Code Review Agent 3</a:t>
            </a:r>
            <a:r>
              <a:rPr lang="ko-KR" altLang="en-US" dirty="0">
                <a:latin typeface="+mn-ea"/>
                <a:ea typeface="+mn-ea"/>
              </a:rPr>
              <a:t>주 마무리</a:t>
            </a:r>
            <a:endParaRPr dirty="0">
              <a:latin typeface="+mn-ea"/>
              <a:ea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D0DF6AA-9603-4EB7-BAE6-D689BDB8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49731"/>
              </p:ext>
            </p:extLst>
          </p:nvPr>
        </p:nvGraphicFramePr>
        <p:xfrm>
          <a:off x="526827" y="988050"/>
          <a:ext cx="11138345" cy="578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696">
                  <a:extLst>
                    <a:ext uri="{9D8B030D-6E8A-4147-A177-3AD203B41FA5}">
                      <a16:colId xmlns:a16="http://schemas.microsoft.com/office/drawing/2014/main" val="2144956502"/>
                    </a:ext>
                  </a:extLst>
                </a:gridCol>
                <a:gridCol w="8629649">
                  <a:extLst>
                    <a:ext uri="{9D8B030D-6E8A-4147-A177-3AD203B41FA5}">
                      <a16:colId xmlns:a16="http://schemas.microsoft.com/office/drawing/2014/main" val="3084600208"/>
                    </a:ext>
                  </a:extLst>
                </a:gridCol>
              </a:tblGrid>
              <a:tr h="597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소감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414627"/>
                  </a:ext>
                </a:extLst>
              </a:tr>
              <a:tr h="668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임철순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현업에서 </a:t>
                      </a:r>
                      <a:r>
                        <a:rPr lang="en-US" altLang="ko-KR" sz="1100" dirty="0"/>
                        <a:t>TEST</a:t>
                      </a:r>
                      <a:r>
                        <a:rPr lang="ko-KR" altLang="en-US" sz="1100" dirty="0"/>
                        <a:t>의 중요성을 인지하고 있었지만 차마 시작하지 못하고 있었습니다</a:t>
                      </a:r>
                      <a:r>
                        <a:rPr lang="en-US" altLang="ko-KR" sz="1100" dirty="0"/>
                        <a:t>. CRA</a:t>
                      </a:r>
                      <a:r>
                        <a:rPr lang="ko-KR" altLang="en-US" sz="1100" dirty="0"/>
                        <a:t>과정을 시작으로 </a:t>
                      </a:r>
                      <a:r>
                        <a:rPr lang="ko-KR" altLang="en-US" sz="1100" dirty="0" err="1"/>
                        <a:t>배운것</a:t>
                      </a:r>
                      <a:r>
                        <a:rPr lang="ko-KR" altLang="en-US" sz="1100" dirty="0"/>
                        <a:t> 잘 써보도록 하겠습니다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보이스카우트원칙으로 어제보단 나은 코드를 만들어보겠습니다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100" dirty="0"/>
                        <a:t>좋은 수업해주신 강사님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팀플 잘 </a:t>
                      </a:r>
                      <a:r>
                        <a:rPr lang="ko-KR" altLang="en-US" sz="1100" dirty="0" err="1"/>
                        <a:t>따라주신</a:t>
                      </a:r>
                      <a:r>
                        <a:rPr lang="ko-KR" altLang="en-US" sz="1100" dirty="0"/>
                        <a:t> 팀원분들께 감사드립니다 </a:t>
                      </a:r>
                      <a:r>
                        <a:rPr lang="ko-KR" altLang="en-US" sz="1100" dirty="0" err="1"/>
                        <a:t>ㅎㅎ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747216"/>
                  </a:ext>
                </a:extLst>
              </a:tr>
              <a:tr h="597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곽민종</a:t>
                      </a:r>
                      <a:endParaRPr lang="en-US" altLang="ko-K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사실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할 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기법도 잘 모르고 깔끔하게만 바꾸면 되지 라고 생각했습니다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이번 교육을 통해 다양한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리팩토링의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기법과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해야할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시점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이유를 잘 알게 됐어요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앞으로는 분명히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리팩토링해야할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때 명료한 기법 이름으로 팀원과 논의할 수 있을 것 같습니다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보이스카웃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법칙도 까먹지 않겠습니다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132886"/>
                  </a:ext>
                </a:extLst>
              </a:tr>
              <a:tr h="668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김지은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현업에서 정확한 의미를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모른채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사용했던 디자인패턴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/TDD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에 대해 정확히 알 수 있는 시간이 되어서 유익했습니다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협업 프로젝트 구성도 이론으로 배운 것을 바로 적용할 수 있도록 잘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구성되어있어서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이론을 익히는 데에 많은 도움이 됐습니다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440389"/>
                  </a:ext>
                </a:extLst>
              </a:tr>
              <a:tr h="597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류영재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실제로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TDD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해본 경험이 없었는데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TDD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하면서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과정에서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UnitTest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확보하여 구현 범위가 명확해 지고 구현 시 발생하는 문제점을 빠르게 확인 가능한 것을 체감했습니다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Refactoring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을 통해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Clean Code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가 되면서 가독성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안전성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유지보수성 개선이 되는 것을 보아서 현업에서 적극 적용할 생각입니다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다만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Refactoring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과정에서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Unit Test Code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가 대규모로 변경되는 것을 목격하여 점진적 적용이 필요하다고 느꼈습니다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팀 과제를 하면서 주위 동료들의 도움으로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git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사용법을 잘 배울 수 있어서 현업에서 업무 진행에 많은 도움이 될 것 같습니다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564735"/>
                  </a:ext>
                </a:extLst>
              </a:tr>
              <a:tr h="668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신동익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리팩토링의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중요성과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클린코드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원칙을 체계적으로 배울 수 있어서 좋았습니다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가독성과 유지보수성을 높이는 작은 습관들이 생각보다 큰 변화를 만든다는 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깨달았어요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이번 수업 덕분에 앞으로 코드를 더 신중하게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다듬어야겠다는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마음가짐이 생겼습니다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924536"/>
                  </a:ext>
                </a:extLst>
              </a:tr>
              <a:tr h="1059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최순원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Review Agent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과정을 통해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OOP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원칙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SOLID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Design Pattern, TDD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등 소프트웨어 개발의 핵심 원리를 실제 코드와 테스트를 통해 깊이 있게 체득할 수 있었습니다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Mocking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을 활용한 테스트는 유연하고 안정적인 코드 작성에 큰 도움이 되었고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설계에 대한 통찰도 함께 얻을 수 있었죠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실제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SSD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팀프로젝트를 진행하며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UT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통한 개발의 안정감을 많이 느낄 수 있었던 값진 시간이었습니다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TDD, Refactoring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지식을 바탕으로 실무에 돌아가서 더 나은 품질의 제품 개발에 기여할 수 있도록 하겠습니다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47429"/>
                  </a:ext>
                </a:extLst>
              </a:tr>
              <a:tr h="597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추인호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집합과정을 통하여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현업에서 사용하는 코드들을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리팩토링해야겠다는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생각이 들었습니다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해당 과정이 실습 위주여서 좋았습니다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64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56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및 시연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>
                <a:latin typeface="+mn-lt"/>
              </a:rPr>
              <a:t>각 기능별 동작 </a:t>
            </a:r>
            <a:r>
              <a:rPr lang="en-US" altLang="ko-KR" dirty="0">
                <a:latin typeface="+mn-lt"/>
              </a:rPr>
              <a:t>(Read/Write)</a:t>
            </a:r>
            <a:endParaRPr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2D092-D77A-4BE5-8820-E73169C068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380" y="1602105"/>
            <a:ext cx="449580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F553F8-5AFE-4FEE-A0B5-A8836CA03C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03582" y="1456372"/>
            <a:ext cx="4638675" cy="521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0C60D-6FD0-4338-885F-E97F0788A8F1}"/>
              </a:ext>
            </a:extLst>
          </p:cNvPr>
          <p:cNvSpPr txBox="1"/>
          <p:nvPr/>
        </p:nvSpPr>
        <p:spPr>
          <a:xfrm>
            <a:off x="758380" y="11820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Read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447E-8DD7-4DF8-86DA-B10199EA605E}"/>
              </a:ext>
            </a:extLst>
          </p:cNvPr>
          <p:cNvSpPr txBox="1"/>
          <p:nvPr/>
        </p:nvSpPr>
        <p:spPr>
          <a:xfrm>
            <a:off x="5789666" y="11200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Write</a:t>
            </a:r>
            <a:endParaRPr lang="ko-KR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7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>
                <a:latin typeface="+mn-lt"/>
              </a:rPr>
              <a:t>각 기능별 동작 </a:t>
            </a:r>
            <a:r>
              <a:rPr lang="en-US" altLang="ko-KR" dirty="0">
                <a:latin typeface="+mn-lt"/>
              </a:rPr>
              <a:t>(erase)</a:t>
            </a:r>
            <a:endParaRPr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447E-8DD7-4DF8-86DA-B10199EA605E}"/>
              </a:ext>
            </a:extLst>
          </p:cNvPr>
          <p:cNvSpPr txBox="1"/>
          <p:nvPr/>
        </p:nvSpPr>
        <p:spPr>
          <a:xfrm>
            <a:off x="407860" y="12190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erase</a:t>
            </a:r>
            <a:endParaRPr lang="ko-KR" altLang="en-US" sz="1800" b="1" dirty="0"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C7309-BEE5-4BED-8560-22EAABB07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375" y="1679909"/>
            <a:ext cx="5485464" cy="33035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08634A-8424-4F7B-943C-685669FB0E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3163" y="1671489"/>
            <a:ext cx="5301615" cy="3515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153F-2AB7-4B2A-AA82-E279909C4F64}"/>
              </a:ext>
            </a:extLst>
          </p:cNvPr>
          <p:cNvSpPr txBox="1"/>
          <p:nvPr/>
        </p:nvSpPr>
        <p:spPr>
          <a:xfrm>
            <a:off x="6373163" y="121908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+mn-lt"/>
              </a:rPr>
              <a:t>erase_range</a:t>
            </a:r>
            <a:endParaRPr lang="ko-KR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90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각 기능별 동작 </a:t>
            </a:r>
            <a:r>
              <a:rPr lang="en-US" altLang="ko-KR" dirty="0"/>
              <a:t>(</a:t>
            </a:r>
            <a:r>
              <a:rPr lang="en-US" altLang="ko-KR" dirty="0" err="1"/>
              <a:t>fullwrite</a:t>
            </a:r>
            <a:r>
              <a:rPr lang="en-US" altLang="ko-KR" dirty="0"/>
              <a:t>/</a:t>
            </a:r>
            <a:r>
              <a:rPr lang="en-US" altLang="ko-KR" dirty="0" err="1"/>
              <a:t>fullread</a:t>
            </a:r>
            <a:r>
              <a:rPr lang="en-US" altLang="ko-KR" dirty="0"/>
              <a:t>/</a:t>
            </a:r>
            <a:r>
              <a:rPr lang="en-US" altLang="ko-KR" dirty="0" err="1"/>
              <a:t>test_script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447E-8DD7-4DF8-86DA-B10199EA605E}"/>
              </a:ext>
            </a:extLst>
          </p:cNvPr>
          <p:cNvSpPr txBox="1"/>
          <p:nvPr/>
        </p:nvSpPr>
        <p:spPr>
          <a:xfrm>
            <a:off x="407860" y="12190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fullwrite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4153F-2AB7-4B2A-AA82-E279909C4F64}"/>
              </a:ext>
            </a:extLst>
          </p:cNvPr>
          <p:cNvSpPr txBox="1"/>
          <p:nvPr/>
        </p:nvSpPr>
        <p:spPr>
          <a:xfrm>
            <a:off x="4195762" y="104191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fullread</a:t>
            </a:r>
            <a:endParaRPr lang="ko-KR" altLang="en-US" sz="1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3248D-AB14-47E3-B6C5-1B947A5E6C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" y="1695450"/>
            <a:ext cx="3886200" cy="3467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2311B1-5643-4FE2-B1B9-4E647FED86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5762" y="1423987"/>
            <a:ext cx="3800475" cy="4010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9278A4-E231-4B33-8523-07079DB582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54339" y="2004060"/>
            <a:ext cx="4112895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CF6F3-AF1E-447E-90FC-18F7925669A9}"/>
              </a:ext>
            </a:extLst>
          </p:cNvPr>
          <p:cNvSpPr txBox="1"/>
          <p:nvPr/>
        </p:nvSpPr>
        <p:spPr>
          <a:xfrm>
            <a:off x="8054339" y="158841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TestScript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6983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각 기능별 동작 </a:t>
            </a:r>
            <a:r>
              <a:rPr lang="en-US" altLang="ko-KR" dirty="0"/>
              <a:t>(logger)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0C60D-6FD0-4338-885F-E97F0788A8F1}"/>
              </a:ext>
            </a:extLst>
          </p:cNvPr>
          <p:cNvSpPr txBox="1"/>
          <p:nvPr/>
        </p:nvSpPr>
        <p:spPr>
          <a:xfrm>
            <a:off x="430720" y="12734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Logger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23B4B-C0F8-49A8-B502-F7292897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0" y="1795009"/>
            <a:ext cx="5105385" cy="3789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47CF02-D160-4C77-93F3-19414DC4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80" y="1752730"/>
            <a:ext cx="5976845" cy="38740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9E556-1DFA-4472-A40E-1EC519D06053}"/>
              </a:ext>
            </a:extLst>
          </p:cNvPr>
          <p:cNvSpPr/>
          <p:nvPr/>
        </p:nvSpPr>
        <p:spPr>
          <a:xfrm>
            <a:off x="10812780" y="3104272"/>
            <a:ext cx="579120" cy="1627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각 기능별 동작 </a:t>
            </a:r>
            <a:r>
              <a:rPr lang="en-US" altLang="ko-KR" dirty="0"/>
              <a:t>(buffer)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0C60D-6FD0-4338-885F-E97F0788A8F1}"/>
              </a:ext>
            </a:extLst>
          </p:cNvPr>
          <p:cNvSpPr txBox="1"/>
          <p:nvPr/>
        </p:nvSpPr>
        <p:spPr>
          <a:xfrm>
            <a:off x="438340" y="293715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Before Flush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AF981-A661-49F2-9F97-C8B41FE9F6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987" y="3505200"/>
            <a:ext cx="4848225" cy="190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E728FA-2E89-426D-87DC-715A964780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35042" y="1158658"/>
            <a:ext cx="2657475" cy="136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6F854-1F10-4258-B7DB-F36156274B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6705" y="3413343"/>
            <a:ext cx="47148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56042-C7BC-4484-A91F-CCA81659D51E}"/>
              </a:ext>
            </a:extLst>
          </p:cNvPr>
          <p:cNvSpPr txBox="1"/>
          <p:nvPr/>
        </p:nvSpPr>
        <p:spPr>
          <a:xfrm>
            <a:off x="6328178" y="293715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After Flush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835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1754</Words>
  <Application>Microsoft Office PowerPoint</Application>
  <PresentationFormat>와이드스크린</PresentationFormat>
  <Paragraphs>254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gg sans</vt:lpstr>
      <vt:lpstr>맑은 고딕</vt:lpstr>
      <vt:lpstr>맑은 고딕</vt:lpstr>
      <vt:lpstr>Arial</vt:lpstr>
      <vt:lpstr>Office 테마</vt:lpstr>
      <vt:lpstr>PowerPoint 프레젠테이션</vt:lpstr>
      <vt:lpstr>목차</vt:lpstr>
      <vt:lpstr>조원 소개</vt:lpstr>
      <vt:lpstr>PowerPoint 프레젠테이션</vt:lpstr>
      <vt:lpstr>각 기능별 동작 (Read/Write)</vt:lpstr>
      <vt:lpstr>각 기능별 동작 (erase)</vt:lpstr>
      <vt:lpstr>각 기능별 동작 (fullwrite/fullread/test_script)</vt:lpstr>
      <vt:lpstr>각 기능별 동작 (logger)</vt:lpstr>
      <vt:lpstr>각 기능별 동작 (buffer)</vt:lpstr>
      <vt:lpstr>전체 구조</vt:lpstr>
      <vt:lpstr>전체 구조</vt:lpstr>
      <vt:lpstr>SSD</vt:lpstr>
      <vt:lpstr>PowerPoint 프레젠테이션</vt:lpstr>
      <vt:lpstr>Mocking을 이용한 개발</vt:lpstr>
      <vt:lpstr>[TestShell]SSD Storage 를 Mocking</vt:lpstr>
      <vt:lpstr>[TestShell]SSD Storage 를 Mocking</vt:lpstr>
      <vt:lpstr>[TestShell] SSD 개발 완료 후 storage 변경</vt:lpstr>
      <vt:lpstr>PowerPoint 프레젠테이션</vt:lpstr>
      <vt:lpstr>Test Script 개발</vt:lpstr>
      <vt:lpstr>Test Script 개발</vt:lpstr>
      <vt:lpstr>DISABLE상태의 TC 추가 후 하나씩 풀면서 개발</vt:lpstr>
      <vt:lpstr>DISABLE상태의 TC 추가 후 하나씩 풀면서 개발</vt:lpstr>
      <vt:lpstr>TDD SSD Argument Parser</vt:lpstr>
      <vt:lpstr>TDD SSD Argument Parser</vt:lpstr>
      <vt:lpstr>Logger 파일 생성 및 변경 기능 TDD</vt:lpstr>
      <vt:lpstr>PowerPoint 프레젠테이션</vt:lpstr>
      <vt:lpstr>Command Factory 리팩토링</vt:lpstr>
      <vt:lpstr>Command Factory 리팩토링</vt:lpstr>
      <vt:lpstr>Command Factory 리팩토링 (생성자 private)</vt:lpstr>
      <vt:lpstr>Refactoring 사례 - FileHandler</vt:lpstr>
      <vt:lpstr>Refactoring 사례 - FileHandler</vt:lpstr>
      <vt:lpstr>Refactoring 사례 - FileHandler</vt:lpstr>
      <vt:lpstr>Code Review Agent 3주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67</cp:revision>
  <dcterms:created xsi:type="dcterms:W3CDTF">2024-04-15T01:50:35Z</dcterms:created>
  <dcterms:modified xsi:type="dcterms:W3CDTF">2025-07-11T04:35:12Z</dcterms:modified>
</cp:coreProperties>
</file>