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4"/>
  </p:notesMasterIdLst>
  <p:handoutMasterIdLst>
    <p:handoutMasterId r:id="rId15"/>
  </p:handoutMasterIdLst>
  <p:sldIdLst>
    <p:sldId id="1365" r:id="rId2"/>
    <p:sldId id="1385" r:id="rId3"/>
    <p:sldId id="1386" r:id="rId4"/>
    <p:sldId id="1381" r:id="rId5"/>
    <p:sldId id="1387" r:id="rId6"/>
    <p:sldId id="1394" r:id="rId7"/>
    <p:sldId id="1388" r:id="rId8"/>
    <p:sldId id="1389" r:id="rId9"/>
    <p:sldId id="1392" r:id="rId10"/>
    <p:sldId id="1391" r:id="rId11"/>
    <p:sldId id="1393" r:id="rId12"/>
    <p:sldId id="1363" r:id="rId13"/>
  </p:sldIdLst>
  <p:sldSz cx="12192000" cy="6858000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tPQ" initials="V" lastIdx="1" clrIdx="0">
    <p:extLst>
      <p:ext uri="{19B8F6BF-5375-455C-9EA6-DF929625EA0E}">
        <p15:presenceInfo xmlns:p15="http://schemas.microsoft.com/office/powerpoint/2012/main" userId="0c63635e665677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1D528D"/>
    <a:srgbClr val="FFFFFF"/>
    <a:srgbClr val="FF0000"/>
    <a:srgbClr val="F5F5F5"/>
    <a:srgbClr val="5D5D5D"/>
    <a:srgbClr val="0099CC"/>
    <a:srgbClr val="135DA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6" autoAdjust="0"/>
    <p:restoredTop sz="96247" autoAdjust="0"/>
  </p:normalViewPr>
  <p:slideViewPr>
    <p:cSldViewPr>
      <p:cViewPr varScale="1">
        <p:scale>
          <a:sx n="148" d="100"/>
          <a:sy n="148" d="100"/>
        </p:scale>
        <p:origin x="114" y="72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notesViewPr>
    <p:cSldViewPr>
      <p:cViewPr varScale="1">
        <p:scale>
          <a:sx n="62" d="100"/>
          <a:sy n="62" d="100"/>
        </p:scale>
        <p:origin x="2685" y="2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t" anchorCtr="0" compatLnSpc="1">
            <a:prstTxWarp prst="textNoShape">
              <a:avLst/>
            </a:prstTxWarp>
          </a:bodyPr>
          <a:lstStyle>
            <a:lvl1pPr algn="l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28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t" anchorCtr="0" compatLnSpc="1">
            <a:prstTxWarp prst="textNoShape">
              <a:avLst/>
            </a:prstTxWarp>
          </a:bodyPr>
          <a:lstStyle>
            <a:lvl1pPr algn="r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b" anchorCtr="0" compatLnSpc="1">
            <a:prstTxWarp prst="textNoShape">
              <a:avLst/>
            </a:prstTxWarp>
          </a:bodyPr>
          <a:lstStyle>
            <a:lvl1pPr algn="l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28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b" anchorCtr="0" compatLnSpc="1">
            <a:prstTxWarp prst="textNoShape">
              <a:avLst/>
            </a:prstTxWarp>
          </a:bodyPr>
          <a:lstStyle>
            <a:lvl1pPr algn="r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7242098-3213-45CA-9608-2B21F5E517FC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51893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>
            <a:lvl1pPr algn="l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8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>
            <a:lvl1pPr algn="r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39775"/>
            <a:ext cx="662305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4" y="4718903"/>
            <a:ext cx="5439101" cy="44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b" anchorCtr="0" compatLnSpc="1">
            <a:prstTxWarp prst="textNoShape">
              <a:avLst/>
            </a:prstTxWarp>
          </a:bodyPr>
          <a:lstStyle>
            <a:lvl1pPr algn="l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8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b" anchorCtr="0" compatLnSpc="1">
            <a:prstTxWarp prst="textNoShape">
              <a:avLst/>
            </a:prstTxWarp>
          </a:bodyPr>
          <a:lstStyle>
            <a:lvl1pPr algn="r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0A37E06-B523-488F-87E4-3508340D6357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845610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A37E06-B523-488F-87E4-3508340D6357}" type="slidenum">
              <a:rPr lang="ko-KR" altLang="en-GB" smtClean="0"/>
              <a:pPr>
                <a:defRPr/>
              </a:pPr>
              <a:t>1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7488" y="787400"/>
            <a:ext cx="7027863" cy="3954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72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49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98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31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81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4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5097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20093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5347CBBA-5356-4461-B77B-581C35570C7B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6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708919"/>
            <a:ext cx="11017224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2800" kern="0" dirty="0" smtClean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Relational Multi-task Learning: </a:t>
            </a:r>
          </a:p>
          <a:p>
            <a:pPr algn="ctr">
              <a:lnSpc>
                <a:spcPct val="130000"/>
              </a:lnSpc>
            </a:pPr>
            <a:r>
              <a:rPr lang="en-US" altLang="ko-KR" sz="2800" kern="0" dirty="0" smtClean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Modeling Relations between Data and Tasks</a:t>
            </a:r>
            <a:endParaRPr lang="ko-KR" altLang="en-US" sz="2800" kern="0" dirty="0"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M.-D. Nguyen</a:t>
            </a:r>
            <a:b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algn="ctr"/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May 4th, 2023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6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Training 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44709"/>
            <a:ext cx="8894150" cy="400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447928" y="3789040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3972" y="37401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edges of support set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528048" y="4978043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0096" y="493739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SGD on query set 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043772" y="3459011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816" y="341008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All tasks are meta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Training 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86347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15880" y="2843377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generalize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meta 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tasks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5839361" y="3104963"/>
            <a:ext cx="216025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9702" y="5511125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Train only on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unseen tasks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411923" y="5279216"/>
            <a:ext cx="216025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9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3832" y="2564904"/>
            <a:ext cx="3265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Thank you</a:t>
            </a: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8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66701" y="1341072"/>
                <a:ext cx="4247536" cy="167530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Standard Supervised:</a:t>
                </a:r>
                <a:endParaRPr lang="en-US" sz="1400" i="1" u="sng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Every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has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access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to input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Every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can be operated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independently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1" y="1341072"/>
                <a:ext cx="4247536" cy="1675301"/>
              </a:xfrm>
              <a:prstGeom prst="rect">
                <a:avLst/>
              </a:prstGeom>
              <a:blipFill>
                <a:blip r:embed="rId3"/>
                <a:stretch>
                  <a:fillRect l="-286" t="-36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177460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1. Preliminaries: </a:t>
            </a:r>
            <a:r>
              <a:rPr lang="en-US" sz="2400" b="0" i="1" dirty="0" smtClean="0">
                <a:effectLst/>
              </a:rPr>
              <a:t>Standard Supervised &amp; Relational multi-task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766701" y="3737570"/>
                <a:ext cx="4247536" cy="18002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Relational Multi-task: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has access to data.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has no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access to 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From given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, we need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</m:sSub>
                  </m:oMath>
                </a14:m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1" y="3737570"/>
                <a:ext cx="4247536" cy="1800200"/>
              </a:xfrm>
              <a:prstGeom prst="rect">
                <a:avLst/>
              </a:prstGeom>
              <a:blipFill>
                <a:blip r:embed="rId4"/>
                <a:stretch>
                  <a:fillRect l="-286" t="-337" b="-168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12505" y="495696"/>
            <a:ext cx="2379927" cy="31683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32104" y="1022249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472264" y="1027984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903654" y="3094916"/>
            <a:ext cx="2335377" cy="32306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32104" y="3614537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72264" y="3620272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0" y="5942549"/>
            <a:ext cx="2050976" cy="522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712" y="5956083"/>
            <a:ext cx="2222493" cy="4956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1984" y="5930493"/>
            <a:ext cx="4534470" cy="5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984368" y="1109402"/>
                <a:ext cx="5111632" cy="202295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Meta Learning: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Train on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tasks.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Aim to predict the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un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tasks.</a:t>
                </a: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8" y="1109402"/>
                <a:ext cx="5111632" cy="2022955"/>
              </a:xfrm>
              <a:prstGeom prst="rect">
                <a:avLst/>
              </a:prstGeom>
              <a:blipFill>
                <a:blip r:embed="rId3"/>
                <a:stretch>
                  <a:fillRect l="-238" t="-2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1. Preliminaries: </a:t>
            </a:r>
            <a:r>
              <a:rPr lang="en-US" sz="2400" b="0" i="1" dirty="0" smtClean="0">
                <a:effectLst/>
              </a:rPr>
              <a:t>Meta &amp; Relational-Meta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984368" y="3557675"/>
                <a:ext cx="5111632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Relational Meta: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aux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aux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 on </a:t>
                </a:r>
                <a:r>
                  <a:rPr lang="en-US" sz="1400" dirty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 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Using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to predict the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un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Observed tasks can have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access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or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no access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to data.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sz="1400" i="1" u="sng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8" y="3557675"/>
                <a:ext cx="5111632" cy="2088232"/>
              </a:xfrm>
              <a:prstGeom prst="rect">
                <a:avLst/>
              </a:prstGeom>
              <a:blipFill>
                <a:blip r:embed="rId4"/>
                <a:stretch>
                  <a:fillRect l="-238" t="-2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942549"/>
            <a:ext cx="2050976" cy="522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712" y="5956083"/>
            <a:ext cx="2222493" cy="4956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984" y="5930493"/>
            <a:ext cx="4534470" cy="546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431345" y="509481"/>
            <a:ext cx="2299868" cy="3242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418925" y="2937829"/>
            <a:ext cx="2337627" cy="32294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13943" y="980728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78291" y="980728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13943" y="3450200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78291" y="3450200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3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2320" y="980728"/>
                <a:ext cx="5111632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System Model: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T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according to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Model: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encoder (embedding function).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single weight matrix.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 task heads.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980728"/>
                <a:ext cx="5111632" cy="2088232"/>
              </a:xfrm>
              <a:prstGeom prst="rect">
                <a:avLst/>
              </a:prstGeom>
              <a:blipFill>
                <a:blip r:embed="rId3"/>
                <a:stretch>
                  <a:fillRect l="-238" t="-2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2. 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Graph design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56562" y="3429000"/>
                <a:ext cx="5111632" cy="262606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Knowledge Graph (</a:t>
                </a:r>
                <a:r>
                  <a:rPr lang="en-US" sz="1400" i="1" u="sng" dirty="0" smtClean="0">
                    <a:solidFill>
                      <a:srgbClr val="0000FF"/>
                    </a:solidFill>
                  </a:rPr>
                  <a:t>Bi-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</a:rPr>
                  <a:t>partiate</a:t>
                </a:r>
                <a:r>
                  <a:rPr lang="en-US" sz="1400" i="1" u="sng" dirty="0" smtClean="0">
                    <a:solidFill>
                      <a:srgbClr val="0000FF"/>
                    </a:solidFill>
                  </a:rPr>
                  <a:t> Graph</a:t>
                </a:r>
                <a:r>
                  <a:rPr lang="en-US" sz="1400" i="1" u="sng" dirty="0" smtClean="0">
                    <a:solidFill>
                      <a:schemeClr val="tx2"/>
                    </a:solidFill>
                  </a:rPr>
                  <a:t>):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 smtClean="0">
                    <a:solidFill>
                      <a:schemeClr val="tx2"/>
                    </a:solidFill>
                  </a:rPr>
                  <a:t>Graph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tx2"/>
                    </a:solidFill>
                  </a:rPr>
                  <a:t>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 smtClean="0">
                    <a:solidFill>
                      <a:schemeClr val="tx2"/>
                    </a:solidFill>
                  </a:rPr>
                  <a:t>Data 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>
                    <a:solidFill>
                      <a:schemeClr val="tx2"/>
                    </a:solidFill>
                  </a:rPr>
                  <a:t>Task 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tx2"/>
                    </a:solidFill>
                  </a:rPr>
                  <a:t>Edge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>
                    <a:solidFill>
                      <a:schemeClr val="tx2"/>
                    </a:solidFill>
                  </a:rPr>
                  <a:t>Data-task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each pair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-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has a link:</a:t>
                </a:r>
              </a:p>
              <a:p>
                <a:pPr lvl="1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2" y="3429000"/>
                <a:ext cx="5111632" cy="2626062"/>
              </a:xfrm>
              <a:prstGeom prst="rect">
                <a:avLst/>
              </a:prstGeom>
              <a:blipFill>
                <a:blip r:embed="rId4"/>
                <a:stretch>
                  <a:fillRect l="-238" t="-23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874390"/>
            <a:ext cx="4985300" cy="23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949074"/>
            <a:ext cx="3300414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9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3143672" y="1268760"/>
                <a:ext cx="4608512" cy="223224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Graph: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Node: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Task: </a:t>
                </a:r>
              </a:p>
              <a:p>
                <a:pPr marL="1200150" lvl="2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if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not meta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task.</a:t>
                </a:r>
              </a:p>
              <a:p>
                <a:pPr marL="1200150" lvl="2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if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meta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task.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Edge: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Data-task: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</m:e>
                    </m:d>
                  </m:oMath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268760"/>
                <a:ext cx="4608512" cy="2232248"/>
              </a:xfrm>
              <a:prstGeom prst="rect">
                <a:avLst/>
              </a:prstGeom>
              <a:blipFill>
                <a:blip r:embed="rId3"/>
                <a:stretch>
                  <a:fillRect l="-264" t="-2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2. 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Node Initialization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46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3. GNN-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Architecture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6096000" y="1196752"/>
            <a:ext cx="0" cy="51845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68760"/>
            <a:ext cx="4438993" cy="47971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268760"/>
            <a:ext cx="4542295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2320" y="980728"/>
                <a:ext cx="10728256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Message Passing: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𝐶𝑂𝑁𝐶𝐴𝑇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𝑀𝐸𝐴𝑁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𝑅𝐸𝐿𝑈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𝒅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980728"/>
                <a:ext cx="10728256" cy="2088232"/>
              </a:xfrm>
              <a:prstGeom prst="rect">
                <a:avLst/>
              </a:prstGeom>
              <a:blipFill rotWithShape="1">
                <a:blip r:embed="rId3"/>
                <a:stretch>
                  <a:fillRect l="-454" t="-11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3. GNN-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Graph embedding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17"/>
              <p:cNvSpPr/>
              <p:nvPr/>
            </p:nvSpPr>
            <p:spPr>
              <a:xfrm>
                <a:off x="552320" y="3645024"/>
                <a:ext cx="10728256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Message Passing (aggregate task output):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𝐶𝑂𝑁𝐶𝐴𝑇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𝑀𝐸𝐴𝑁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𝑅𝐸𝐿𝑈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𝒅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𝑶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3645024"/>
                <a:ext cx="10728256" cy="2088232"/>
              </a:xfrm>
              <a:prstGeom prst="rect">
                <a:avLst/>
              </a:prstGeom>
              <a:blipFill rotWithShape="1">
                <a:blip r:embed="rId4"/>
                <a:stretch>
                  <a:fillRect l="-454" t="-11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76320" y="9807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Reduce info loss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10800000">
            <a:off x="9300356" y="1448940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1924" y="107812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Trainable parameters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5771964" y="154633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04711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Trainable parameters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2711624" y="151532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3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Edge</a:t>
            </a:r>
            <a:r>
              <a:rPr lang="en-US" b="0" i="1" dirty="0">
                <a:effectLst/>
              </a:rPr>
              <a:t> </a:t>
            </a:r>
            <a:r>
              <a:rPr lang="en-US" sz="2400" b="0" i="1" dirty="0" smtClean="0">
                <a:effectLst/>
              </a:rPr>
              <a:t>Predictor</a:t>
            </a:r>
            <a:endParaRPr lang="ko-KR" altLang="en-US" sz="2400" b="0" i="1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17"/>
              <p:cNvSpPr/>
              <p:nvPr/>
            </p:nvSpPr>
            <p:spPr>
              <a:xfrm>
                <a:off x="552320" y="2420888"/>
                <a:ext cx="10728256" cy="194421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Output: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𝑀𝐿𝑃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𝐶𝑂𝑁𝐶𝐴𝑇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2420888"/>
                <a:ext cx="10728256" cy="1944216"/>
              </a:xfrm>
              <a:prstGeom prst="rect">
                <a:avLst/>
              </a:prstGeom>
              <a:blipFill>
                <a:blip r:embed="rId3"/>
                <a:stretch>
                  <a:fillRect l="-454" t="-12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5900" y="249659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Aggregate task node, data node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Down Arrow 2"/>
          <p:cNvSpPr/>
          <p:nvPr/>
        </p:nvSpPr>
        <p:spPr>
          <a:xfrm rot="10800000">
            <a:off x="5735960" y="299695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770" y="4009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Classifier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Down Arrow 2"/>
          <p:cNvSpPr/>
          <p:nvPr/>
        </p:nvSpPr>
        <p:spPr>
          <a:xfrm>
            <a:off x="4856830" y="3681028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9435" y="3416424"/>
            <a:ext cx="91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Classifier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Down Arrow 2"/>
          <p:cNvSpPr/>
          <p:nvPr/>
        </p:nvSpPr>
        <p:spPr>
          <a:xfrm rot="5400000">
            <a:off x="3851965" y="3392996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4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Relational Training </a:t>
            </a:r>
            <a:r>
              <a:rPr lang="en-US" sz="2400" b="0" i="1" dirty="0" smtClean="0">
                <a:effectLst/>
              </a:rPr>
              <a:t>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79" y="1412776"/>
            <a:ext cx="8935293" cy="431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7248128" y="2564904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176" y="23857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Graph size depends on batch size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4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66414</TotalTime>
  <Words>231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HY견명조</vt:lpstr>
      <vt:lpstr>SimSun</vt:lpstr>
      <vt:lpstr>굴림</vt:lpstr>
      <vt:lpstr>맑은 고딕</vt:lpstr>
      <vt:lpstr>Arial</vt:lpstr>
      <vt:lpstr>Cambria Math</vt:lpstr>
      <vt:lpstr>Times New Roman</vt:lpstr>
      <vt:lpstr>Verdana</vt:lpstr>
      <vt:lpstr>Wingdings</vt:lpstr>
      <vt:lpstr>Theme1</vt:lpstr>
      <vt:lpstr>PowerPoint 프레젠테이션</vt:lpstr>
      <vt:lpstr>1. Preliminaries: Standard Supervised &amp; Relational multi-task</vt:lpstr>
      <vt:lpstr>1. Preliminaries: Meta &amp; Relational-Meta</vt:lpstr>
      <vt:lpstr>2. MetaLink: Graph design</vt:lpstr>
      <vt:lpstr>2. MetaLink: Node Initialization</vt:lpstr>
      <vt:lpstr>3. GNN-MetaLink: Architecture</vt:lpstr>
      <vt:lpstr>3. GNN-MetaLink: Graph embedding network</vt:lpstr>
      <vt:lpstr>3. GNN-MetaLink: Edge Predictor</vt:lpstr>
      <vt:lpstr>3. GNN-MetaLink: Relational Training Process</vt:lpstr>
      <vt:lpstr>3. GNN-MetaLink: Training Process</vt:lpstr>
      <vt:lpstr>3. GNN-MetaLink: Training Process</vt:lpstr>
      <vt:lpstr>PowerPoint 프레젠테이션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Presentation_TCD_Pham</dc:title>
  <dc:subject>9Slide.vn</dc:subject>
  <dc:creator>Hoang Anh Pham</dc:creator>
  <cp:keywords>Research;Pham Quoc Viet;TCD</cp:keywords>
  <dc:description>9Slide.vn</dc:description>
  <cp:lastModifiedBy>Administrator</cp:lastModifiedBy>
  <cp:revision>5837</cp:revision>
  <cp:lastPrinted>2022-10-13T07:27:53Z</cp:lastPrinted>
  <dcterms:created xsi:type="dcterms:W3CDTF">2006-09-25T06:32:52Z</dcterms:created>
  <dcterms:modified xsi:type="dcterms:W3CDTF">2023-05-04T02:05:45Z</dcterms:modified>
  <cp:category>9Slide.vn</cp:category>
</cp:coreProperties>
</file>