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2" r:id="rId1"/>
  </p:sldMasterIdLst>
  <p:notesMasterIdLst>
    <p:notesMasterId r:id="rId14"/>
  </p:notesMasterIdLst>
  <p:handoutMasterIdLst>
    <p:handoutMasterId r:id="rId15"/>
  </p:handoutMasterIdLst>
  <p:sldIdLst>
    <p:sldId id="1365" r:id="rId2"/>
    <p:sldId id="1385" r:id="rId3"/>
    <p:sldId id="1386" r:id="rId4"/>
    <p:sldId id="1381" r:id="rId5"/>
    <p:sldId id="1394" r:id="rId6"/>
    <p:sldId id="1387" r:id="rId7"/>
    <p:sldId id="1388" r:id="rId8"/>
    <p:sldId id="1389" r:id="rId9"/>
    <p:sldId id="1392" r:id="rId10"/>
    <p:sldId id="1391" r:id="rId11"/>
    <p:sldId id="1393" r:id="rId12"/>
    <p:sldId id="1363" r:id="rId13"/>
  </p:sldIdLst>
  <p:sldSz cx="12192000" cy="6858000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etPQ" initials="V" lastIdx="1" clrIdx="0">
    <p:extLst>
      <p:ext uri="{19B8F6BF-5375-455C-9EA6-DF929625EA0E}">
        <p15:presenceInfo xmlns:p15="http://schemas.microsoft.com/office/powerpoint/2012/main" userId="0c63635e665677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1D528D"/>
    <a:srgbClr val="FFFFFF"/>
    <a:srgbClr val="FF0000"/>
    <a:srgbClr val="F5F5F5"/>
    <a:srgbClr val="5D5D5D"/>
    <a:srgbClr val="0099CC"/>
    <a:srgbClr val="135DA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6" autoAdjust="0"/>
    <p:restoredTop sz="96247" autoAdjust="0"/>
  </p:normalViewPr>
  <p:slideViewPr>
    <p:cSldViewPr>
      <p:cViewPr varScale="1">
        <p:scale>
          <a:sx n="167" d="100"/>
          <a:sy n="167" d="100"/>
        </p:scale>
        <p:origin x="132" y="31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354"/>
    </p:cViewPr>
  </p:sorterViewPr>
  <p:notesViewPr>
    <p:cSldViewPr>
      <p:cViewPr varScale="1">
        <p:scale>
          <a:sx n="62" d="100"/>
          <a:sy n="62" d="100"/>
        </p:scale>
        <p:origin x="2685" y="24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946246" cy="49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4" rIns="99007" bIns="49504" numCol="1" anchor="t" anchorCtr="0" compatLnSpc="1">
            <a:prstTxWarp prst="textNoShape">
              <a:avLst/>
            </a:prstTxWarp>
          </a:bodyPr>
          <a:lstStyle>
            <a:lvl1pPr algn="l" defTabSz="990769" eaLnBrk="1" hangingPunct="1">
              <a:defRPr sz="13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828" y="3"/>
            <a:ext cx="2946246" cy="49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4" rIns="99007" bIns="49504" numCol="1" anchor="t" anchorCtr="0" compatLnSpc="1">
            <a:prstTxWarp prst="textNoShape">
              <a:avLst/>
            </a:prstTxWarp>
          </a:bodyPr>
          <a:lstStyle>
            <a:lvl1pPr algn="r" defTabSz="990769" eaLnBrk="1" hangingPunct="1">
              <a:defRPr sz="13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426632"/>
            <a:ext cx="2946246" cy="50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4" rIns="99007" bIns="49504" numCol="1" anchor="b" anchorCtr="0" compatLnSpc="1">
            <a:prstTxWarp prst="textNoShape">
              <a:avLst/>
            </a:prstTxWarp>
          </a:bodyPr>
          <a:lstStyle>
            <a:lvl1pPr algn="l" defTabSz="990769" eaLnBrk="1" hangingPunct="1">
              <a:defRPr sz="13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828" y="9426632"/>
            <a:ext cx="2946246" cy="50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4" rIns="99007" bIns="49504" numCol="1" anchor="b" anchorCtr="0" compatLnSpc="1">
            <a:prstTxWarp prst="textNoShape">
              <a:avLst/>
            </a:prstTxWarp>
          </a:bodyPr>
          <a:lstStyle>
            <a:lvl1pPr algn="r" defTabSz="990769" eaLnBrk="1" hangingPunct="1">
              <a:defRPr sz="13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17242098-3213-45CA-9608-2B21F5E517FC}" type="slidenum">
              <a:rPr lang="ko-KR" altLang="en-GB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51893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946246" cy="49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2" tIns="48582" rIns="97162" bIns="48582" numCol="1" anchor="t" anchorCtr="0" compatLnSpc="1">
            <a:prstTxWarp prst="textNoShape">
              <a:avLst/>
            </a:prstTxWarp>
          </a:bodyPr>
          <a:lstStyle>
            <a:lvl1pPr algn="l" defTabSz="972265" eaLnBrk="1" hangingPunct="1">
              <a:defRPr sz="13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28" y="3"/>
            <a:ext cx="2946246" cy="49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2" tIns="48582" rIns="97162" bIns="48582" numCol="1" anchor="t" anchorCtr="0" compatLnSpc="1">
            <a:prstTxWarp prst="textNoShape">
              <a:avLst/>
            </a:prstTxWarp>
          </a:bodyPr>
          <a:lstStyle>
            <a:lvl1pPr algn="r" defTabSz="972265" eaLnBrk="1" hangingPunct="1">
              <a:defRPr sz="13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39775"/>
            <a:ext cx="662305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94" y="4718903"/>
            <a:ext cx="5439101" cy="44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2" tIns="48582" rIns="97162" bIns="48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6632"/>
            <a:ext cx="2946246" cy="50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2" tIns="48582" rIns="97162" bIns="48582" numCol="1" anchor="b" anchorCtr="0" compatLnSpc="1">
            <a:prstTxWarp prst="textNoShape">
              <a:avLst/>
            </a:prstTxWarp>
          </a:bodyPr>
          <a:lstStyle>
            <a:lvl1pPr algn="l" defTabSz="972265" eaLnBrk="1" hangingPunct="1">
              <a:defRPr sz="13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28" y="9426632"/>
            <a:ext cx="2946246" cy="50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2" tIns="48582" rIns="97162" bIns="48582" numCol="1" anchor="b" anchorCtr="0" compatLnSpc="1">
            <a:prstTxWarp prst="textNoShape">
              <a:avLst/>
            </a:prstTxWarp>
          </a:bodyPr>
          <a:lstStyle>
            <a:lvl1pPr algn="r" defTabSz="972265" eaLnBrk="1" hangingPunct="1">
              <a:defRPr sz="13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10A37E06-B523-488F-87E4-3508340D6357}" type="slidenum">
              <a:rPr lang="ko-KR" altLang="en-GB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845610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A37E06-B523-488F-87E4-3508340D6357}" type="slidenum">
              <a:rPr lang="ko-KR" altLang="en-GB" smtClean="0"/>
              <a:pPr>
                <a:defRPr/>
              </a:pPr>
              <a:t>1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84735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892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892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17488" y="787400"/>
            <a:ext cx="7027863" cy="3954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9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728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00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49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315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980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816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743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89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672"/>
            <a:ext cx="7969216" cy="537830"/>
          </a:xfrm>
        </p:spPr>
        <p:txBody>
          <a:bodyPr/>
          <a:lstStyle>
            <a:lvl1pPr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1" y="1196751"/>
            <a:ext cx="11055349" cy="5127849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918" descr="대학정보] 부산대학교 로고 이미지/사진 : 네이버 블로그">
            <a:extLst>
              <a:ext uri="{FF2B5EF4-FFF2-40B4-BE49-F238E27FC236}">
                <a16:creationId xmlns:a16="http://schemas.microsoft.com/office/drawing/2014/main" id="{A2C4C4AA-C73B-4629-9DB4-F52C27BD2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14" y="78003"/>
            <a:ext cx="1299256" cy="30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32505" y="98660"/>
            <a:ext cx="1487784" cy="2544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" y="6654790"/>
            <a:ext cx="2781265" cy="189958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0" y="6626850"/>
            <a:ext cx="12192000" cy="231150"/>
          </a:xfrm>
          <a:prstGeom prst="rect">
            <a:avLst/>
          </a:prstGeom>
          <a:solidFill>
            <a:srgbClr val="1D528D"/>
          </a:solidFill>
          <a:ln w="12700">
            <a:solidFill>
              <a:srgbClr val="1D528D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6429" y="6597352"/>
            <a:ext cx="730251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3">
                    <a:lumMod val="65000"/>
                  </a:schemeClr>
                </a:solidFill>
                <a:effectLst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B1232-FD83-41E3-BF8E-DEF9EFD61675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21928" y="6603007"/>
            <a:ext cx="1869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20" baseline="0" dirty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wireless-ai.pusan.ac.kr</a:t>
            </a:r>
          </a:p>
        </p:txBody>
      </p:sp>
    </p:spTree>
    <p:extLst>
      <p:ext uri="{BB962C8B-B14F-4D97-AF65-F5344CB8AC3E}">
        <p14:creationId xmlns:p14="http://schemas.microsoft.com/office/powerpoint/2010/main" val="50972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1928" y="6603007"/>
            <a:ext cx="1869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20" baseline="0" dirty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wireless-ai.pusan.ac.kr</a:t>
            </a:r>
          </a:p>
        </p:txBody>
      </p:sp>
    </p:spTree>
    <p:extLst>
      <p:ext uri="{BB962C8B-B14F-4D97-AF65-F5344CB8AC3E}">
        <p14:creationId xmlns:p14="http://schemas.microsoft.com/office/powerpoint/2010/main" val="200934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9Slide.vn - 2019">
            <a:extLst>
              <a:ext uri="{FF2B5EF4-FFF2-40B4-BE49-F238E27FC236}">
                <a16:creationId xmlns:a16="http://schemas.microsoft.com/office/drawing/2014/main" id="{5347CBBA-5356-4461-B77B-581C35570C7B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1032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527051" y="227013"/>
            <a:ext cx="806522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981076"/>
            <a:ext cx="11055349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6626850"/>
            <a:ext cx="12192000" cy="231150"/>
          </a:xfrm>
          <a:prstGeom prst="rect">
            <a:avLst/>
          </a:prstGeom>
          <a:solidFill>
            <a:srgbClr val="1D528D"/>
          </a:solidFill>
          <a:ln w="12700">
            <a:solidFill>
              <a:srgbClr val="1D528D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6429" y="6597352"/>
            <a:ext cx="730251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3">
                    <a:lumMod val="65000"/>
                  </a:schemeClr>
                </a:solidFill>
                <a:effectLst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B1232-FD83-41E3-BF8E-DEF9EFD61675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5" name="Picture 918" descr="대학정보] 부산대학교 로고 이미지/사진 : 네이버 블로그">
            <a:extLst>
              <a:ext uri="{FF2B5EF4-FFF2-40B4-BE49-F238E27FC236}">
                <a16:creationId xmlns:a16="http://schemas.microsoft.com/office/drawing/2014/main" id="{A2C4C4AA-C73B-4629-9DB4-F52C27BD2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14" y="78003"/>
            <a:ext cx="1299256" cy="30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32505" y="98660"/>
            <a:ext cx="1487784" cy="2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0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6" r:id="rId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800" b="1" baseline="0">
          <a:solidFill>
            <a:schemeClr val="accent1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FDB056E-1838-4E94-B7FF-3B289F01D5C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23392" y="2708919"/>
            <a:ext cx="11017224" cy="12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Lucida Bright" panose="02040602050505020304" pitchFamily="18" charset="0"/>
                <a:ea typeface="HY견명조" panose="02030600000101010101" pitchFamily="18" charset="-127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2800" kern="0" dirty="0" smtClean="0">
                <a:solidFill>
                  <a:srgbClr val="5D5D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Relational Multi-task Learning: </a:t>
            </a:r>
          </a:p>
          <a:p>
            <a:pPr algn="ctr">
              <a:lnSpc>
                <a:spcPct val="130000"/>
              </a:lnSpc>
            </a:pPr>
            <a:r>
              <a:rPr lang="en-US" altLang="ko-KR" sz="2800" kern="0" dirty="0" smtClean="0">
                <a:solidFill>
                  <a:srgbClr val="5D5D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Modeling Relations between Data and Tasks</a:t>
            </a:r>
            <a:endParaRPr lang="ko-KR" altLang="en-US" sz="2800" kern="0" dirty="0">
              <a:solidFill>
                <a:srgbClr val="5D5D5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0B668F3-0935-4FB4-9C3E-7049599849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27648" y="4149080"/>
            <a:ext cx="6264696" cy="18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Presented by M.-D. Nguyen</a:t>
            </a:r>
            <a:b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Pusan National University</a:t>
            </a:r>
          </a:p>
          <a:p>
            <a:pPr algn="ctr"/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May 4th, 2023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844824"/>
            <a:ext cx="7848872" cy="7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4605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22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8809308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3. GNN-</a:t>
            </a:r>
            <a:r>
              <a:rPr lang="en-US" altLang="ko-KR" dirty="0" err="1">
                <a:ea typeface="굴림" pitchFamily="34" charset="-127"/>
              </a:rPr>
              <a:t>MetaLink</a:t>
            </a:r>
            <a:r>
              <a:rPr lang="en-US" altLang="ko-KR" dirty="0">
                <a:ea typeface="굴림" pitchFamily="34" charset="-127"/>
              </a:rPr>
              <a:t>: </a:t>
            </a:r>
            <a:r>
              <a:rPr lang="en-US" sz="2400" b="0" i="1" dirty="0" smtClean="0">
                <a:effectLst/>
              </a:rPr>
              <a:t>Training Process</a:t>
            </a:r>
            <a:endParaRPr lang="ko-KR" altLang="en-US" sz="2400" b="0" i="1" dirty="0">
              <a:effectLst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444709"/>
            <a:ext cx="8894150" cy="4000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5447928" y="3789040"/>
            <a:ext cx="504056" cy="288032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3972" y="374011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rgbClr val="0000FF"/>
                </a:solidFill>
              </a:rPr>
              <a:t>edges of support set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6528048" y="4978043"/>
            <a:ext cx="504056" cy="288032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0096" y="493739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rgbClr val="0000FF"/>
                </a:solidFill>
              </a:rPr>
              <a:t>SGD on query set 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043772" y="3459011"/>
            <a:ext cx="504056" cy="288032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9816" y="341008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rgbClr val="0000FF"/>
                </a:solidFill>
              </a:rPr>
              <a:t>All tasks are meta</a:t>
            </a:r>
            <a:endParaRPr lang="en-US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337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22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8809308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3. GNN-</a:t>
            </a:r>
            <a:r>
              <a:rPr lang="en-US" altLang="ko-KR" dirty="0" err="1">
                <a:ea typeface="굴림" pitchFamily="34" charset="-127"/>
              </a:rPr>
              <a:t>MetaLink</a:t>
            </a:r>
            <a:r>
              <a:rPr lang="en-US" altLang="ko-KR" dirty="0">
                <a:ea typeface="굴림" pitchFamily="34" charset="-127"/>
              </a:rPr>
              <a:t>: </a:t>
            </a:r>
            <a:r>
              <a:rPr lang="en-US" sz="2400" b="0" i="1" dirty="0" smtClean="0">
                <a:effectLst/>
              </a:rPr>
              <a:t>Training Process</a:t>
            </a:r>
            <a:endParaRPr lang="ko-KR" altLang="en-US" sz="2400" b="0" i="1" dirty="0"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412776"/>
            <a:ext cx="86347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015880" y="2843377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generalize</a:t>
            </a:r>
            <a:r>
              <a:rPr lang="en-US" b="0" dirty="0">
                <a:solidFill>
                  <a:srgbClr val="0000FF"/>
                </a:solidFill>
                <a:sym typeface="Wingdings" pitchFamily="2" charset="2"/>
              </a:rPr>
              <a:t> to </a:t>
            </a:r>
            <a:r>
              <a:rPr lang="en-US" b="0" dirty="0" smtClean="0">
                <a:solidFill>
                  <a:srgbClr val="0000FF"/>
                </a:solidFill>
                <a:sym typeface="Wingdings" pitchFamily="2" charset="2"/>
              </a:rPr>
              <a:t>meta </a:t>
            </a:r>
            <a:r>
              <a:rPr lang="en-US" b="0" dirty="0">
                <a:solidFill>
                  <a:srgbClr val="0000FF"/>
                </a:solidFill>
                <a:sym typeface="Wingdings" pitchFamily="2" charset="2"/>
              </a:rPr>
              <a:t>tasks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16200000">
            <a:off x="5839361" y="3104963"/>
            <a:ext cx="216025" cy="288032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99702" y="5511125"/>
            <a:ext cx="2732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Train only on</a:t>
            </a:r>
            <a:r>
              <a:rPr lang="en-US" b="0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b="0" dirty="0">
                <a:solidFill>
                  <a:srgbClr val="0000FF"/>
                </a:solidFill>
                <a:sym typeface="Wingdings" pitchFamily="2" charset="2"/>
              </a:rPr>
              <a:t>unseen tasks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5400000">
            <a:off x="5411923" y="5279216"/>
            <a:ext cx="216025" cy="288032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159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83832" y="2564904"/>
            <a:ext cx="32654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Thank you</a:t>
            </a:r>
            <a:endParaRPr kumimoji="0" lang="en-US" sz="480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86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766701" y="1341072"/>
                <a:ext cx="4247536" cy="1675301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400" i="1" u="sng" dirty="0" smtClean="0">
                    <a:solidFill>
                      <a:schemeClr val="tx2"/>
                    </a:solidFill>
                  </a:rPr>
                  <a:t>Standard Supervised:</a:t>
                </a:r>
                <a:endParaRPr lang="en-US" sz="1400" i="1" u="sng" dirty="0">
                  <a:solidFill>
                    <a:schemeClr val="tx2"/>
                  </a:solidFill>
                </a:endParaRP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Concept: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Train: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 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b="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1400" b="0" dirty="0">
                    <a:solidFill>
                      <a:schemeClr val="tx2"/>
                    </a:solidFill>
                  </a:rPr>
                  <a:t> 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Every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task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1400" b="0" dirty="0">
                    <a:solidFill>
                      <a:schemeClr val="tx2"/>
                    </a:solidFill>
                  </a:rPr>
                  <a:t>has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access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 to input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data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Every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task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 can be operated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independently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.</a:t>
                </a:r>
                <a:endParaRPr lang="en-US" sz="1400" b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01" y="1341072"/>
                <a:ext cx="4247536" cy="1675301"/>
              </a:xfrm>
              <a:prstGeom prst="rect">
                <a:avLst/>
              </a:prstGeom>
              <a:blipFill>
                <a:blip r:embed="rId3"/>
                <a:stretch>
                  <a:fillRect l="-286" t="-36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10177460" cy="537830"/>
          </a:xfrm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1. Preliminaries: </a:t>
            </a:r>
            <a:r>
              <a:rPr lang="en-US" sz="2400" b="0" i="1" dirty="0" smtClean="0">
                <a:effectLst/>
              </a:rPr>
              <a:t>Standard Supervised &amp; Relational multi-task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1766701" y="3737570"/>
                <a:ext cx="4247536" cy="18002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400" i="1" u="sng" dirty="0" smtClean="0">
                    <a:solidFill>
                      <a:schemeClr val="tx2"/>
                    </a:solidFill>
                  </a:rPr>
                  <a:t>Relational Multi-task: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>
                    <a:solidFill>
                      <a:schemeClr val="tx2"/>
                    </a:solidFill>
                  </a:rPr>
                  <a:t>Concept: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>
                    <a:solidFill>
                      <a:schemeClr val="tx2"/>
                    </a:solidFill>
                  </a:rPr>
                  <a:t>Train: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aux</m:t>
                            </m:r>
                          </m:sub>
                        </m:sSub>
                      </m:sub>
                    </m:sSub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b="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b="0" dirty="0">
                    <a:solidFill>
                      <a:schemeClr val="tx2"/>
                    </a:solidFill>
                  </a:rPr>
                  <a:t> 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>
                    <a:solidFill>
                      <a:schemeClr val="tx2"/>
                    </a:solidFill>
                  </a:rPr>
                  <a:t>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aux</m:t>
                            </m:r>
                          </m:sub>
                        </m:sSub>
                      </m:sub>
                    </m:sSub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b="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b="0" dirty="0">
                    <a:solidFill>
                      <a:schemeClr val="tx2"/>
                    </a:solidFill>
                  </a:rPr>
                  <a:t> 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𝒂𝒖𝒙</m:t>
                        </m:r>
                      </m:sub>
                    </m:sSub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 has access to data.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𝒕𝒆𝒔𝒕</m:t>
                        </m:r>
                      </m:sub>
                    </m:sSub>
                  </m:oMath>
                </a14:m>
                <a:r>
                  <a:rPr lang="en-US" sz="1400" b="0" dirty="0">
                    <a:solidFill>
                      <a:schemeClr val="tx2"/>
                    </a:solidFill>
                  </a:rPr>
                  <a:t> 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has no </a:t>
                </a:r>
                <a:r>
                  <a:rPr lang="en-US" sz="1400" b="0" dirty="0">
                    <a:solidFill>
                      <a:schemeClr val="tx2"/>
                    </a:solidFill>
                  </a:rPr>
                  <a:t>access to data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From given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𝒂𝒖𝒙</m:t>
                        </m:r>
                      </m:sub>
                    </m:sSub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, we need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𝒕𝒆𝒔𝒕</m:t>
                        </m:r>
                      </m:sub>
                    </m:sSub>
                  </m:oMath>
                </a14:m>
                <a:endParaRPr lang="en-US" sz="1400" b="0" dirty="0">
                  <a:solidFill>
                    <a:schemeClr val="tx2"/>
                  </a:solidFill>
                </a:endParaRP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endParaRPr lang="en-US" sz="1400" b="0" dirty="0">
                  <a:solidFill>
                    <a:schemeClr val="tx2"/>
                  </a:solidFill>
                </a:endParaRP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endParaRPr lang="en-US" sz="1400" b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01" y="3737570"/>
                <a:ext cx="4247536" cy="1800200"/>
              </a:xfrm>
              <a:prstGeom prst="rect">
                <a:avLst/>
              </a:prstGeom>
              <a:blipFill>
                <a:blip r:embed="rId4"/>
                <a:stretch>
                  <a:fillRect l="-286" t="-337" b="-168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912505" y="495696"/>
            <a:ext cx="2379927" cy="316835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032104" y="1022249"/>
            <a:ext cx="610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Train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472264" y="1027984"/>
            <a:ext cx="498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Test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903654" y="3094916"/>
            <a:ext cx="2335377" cy="323060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032104" y="3614537"/>
            <a:ext cx="610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Train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472264" y="3620272"/>
            <a:ext cx="498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Test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440" y="5942549"/>
            <a:ext cx="2050976" cy="5227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3712" y="5956083"/>
            <a:ext cx="2222493" cy="4956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1984" y="5930493"/>
            <a:ext cx="4534470" cy="54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92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984368" y="1109402"/>
                <a:ext cx="5111632" cy="2022955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400" i="1" u="sng" dirty="0" smtClean="0">
                    <a:solidFill>
                      <a:schemeClr val="tx2"/>
                    </a:solidFill>
                  </a:rPr>
                  <a:t>Meta Learning: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>
                    <a:solidFill>
                      <a:schemeClr val="tx2"/>
                    </a:solidFill>
                  </a:rPr>
                  <a:t>Concept: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>
                    <a:solidFill>
                      <a:schemeClr val="tx2"/>
                    </a:solidFill>
                  </a:rPr>
                  <a:t>Train: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4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b="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b="0" dirty="0">
                    <a:solidFill>
                      <a:schemeClr val="tx2"/>
                    </a:solidFill>
                  </a:rPr>
                  <a:t> 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>
                    <a:solidFill>
                      <a:schemeClr val="tx2"/>
                    </a:solidFill>
                  </a:rPr>
                  <a:t>Test: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4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b="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b="0" dirty="0">
                    <a:solidFill>
                      <a:schemeClr val="tx2"/>
                    </a:solidFill>
                  </a:rPr>
                  <a:t> 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Train on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observed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 tasks.</a:t>
                </a:r>
                <a:endParaRPr lang="en-US" sz="1400" b="0" dirty="0">
                  <a:solidFill>
                    <a:schemeClr val="tx2"/>
                  </a:solidFill>
                </a:endParaRP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Aim to predict the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un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observed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 tasks.</a:t>
                </a:r>
                <a:endParaRPr lang="en-US" sz="1400" b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68" y="1109402"/>
                <a:ext cx="5111632" cy="2022955"/>
              </a:xfrm>
              <a:prstGeom prst="rect">
                <a:avLst/>
              </a:prstGeom>
              <a:blipFill>
                <a:blip r:embed="rId3"/>
                <a:stretch>
                  <a:fillRect l="-238" t="-29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8809308" cy="537830"/>
          </a:xfrm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1. Preliminaries: </a:t>
            </a:r>
            <a:r>
              <a:rPr lang="en-US" sz="2400" b="0" i="1" dirty="0" smtClean="0">
                <a:effectLst/>
              </a:rPr>
              <a:t>Meta &amp; Relational-Meta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984368" y="3557675"/>
                <a:ext cx="5111632" cy="208823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400" i="1" u="sng" dirty="0" smtClean="0">
                    <a:solidFill>
                      <a:schemeClr val="tx2"/>
                    </a:solidFill>
                  </a:rPr>
                  <a:t>Relational Meta: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>
                    <a:solidFill>
                      <a:schemeClr val="tx2"/>
                    </a:solidFill>
                  </a:rPr>
                  <a:t>Concept: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>
                    <a:solidFill>
                      <a:schemeClr val="tx2"/>
                    </a:solidFill>
                  </a:rPr>
                  <a:t>Train: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aux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4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b="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aux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b="0" dirty="0">
                    <a:solidFill>
                      <a:schemeClr val="tx2"/>
                    </a:solidFill>
                  </a:rPr>
                  <a:t> 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>
                    <a:solidFill>
                      <a:schemeClr val="tx2"/>
                    </a:solidFill>
                  </a:rPr>
                  <a:t>Test: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aux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4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b="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1400" b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b="0" dirty="0">
                    <a:solidFill>
                      <a:schemeClr val="tx2"/>
                    </a:solidFill>
                  </a:rPr>
                  <a:t> 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>
                    <a:solidFill>
                      <a:schemeClr val="tx2"/>
                    </a:solidFill>
                  </a:rPr>
                  <a:t>Train on </a:t>
                </a:r>
                <a:r>
                  <a:rPr lang="en-US" sz="1400" dirty="0">
                    <a:solidFill>
                      <a:schemeClr val="tx2"/>
                    </a:solidFill>
                  </a:rPr>
                  <a:t>observed</a:t>
                </a:r>
                <a:r>
                  <a:rPr lang="en-US" sz="1400" b="0" dirty="0">
                    <a:solidFill>
                      <a:schemeClr val="tx2"/>
                    </a:solidFill>
                  </a:rPr>
                  <a:t> tasks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.</a:t>
                </a:r>
                <a:endParaRPr lang="en-US" sz="1400" b="0" dirty="0">
                  <a:solidFill>
                    <a:schemeClr val="tx2"/>
                  </a:solidFill>
                </a:endParaRP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Using </a:t>
                </a:r>
                <a:r>
                  <a:rPr lang="en-US" sz="1400" b="0" dirty="0">
                    <a:solidFill>
                      <a:schemeClr val="tx2"/>
                    </a:solidFill>
                  </a:rPr>
                  <a:t>to predict the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un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-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observed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1400" b="0" dirty="0">
                    <a:solidFill>
                      <a:schemeClr val="tx2"/>
                    </a:solidFill>
                  </a:rPr>
                  <a:t>tasks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Observed tasks can have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access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 or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no access 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to data.</a:t>
                </a:r>
                <a:endParaRPr lang="en-US" sz="1400" b="0" dirty="0">
                  <a:solidFill>
                    <a:schemeClr val="tx2"/>
                  </a:solidFill>
                </a:endParaRPr>
              </a:p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en-US" sz="1400" i="1" u="sng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68" y="3557675"/>
                <a:ext cx="5111632" cy="2088232"/>
              </a:xfrm>
              <a:prstGeom prst="rect">
                <a:avLst/>
              </a:prstGeom>
              <a:blipFill>
                <a:blip r:embed="rId4"/>
                <a:stretch>
                  <a:fillRect l="-238" t="-29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40" y="5942549"/>
            <a:ext cx="2050976" cy="5227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712" y="5956083"/>
            <a:ext cx="2222493" cy="4956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1984" y="5930493"/>
            <a:ext cx="4534470" cy="5468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7431345" y="509481"/>
            <a:ext cx="2299868" cy="32423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7418925" y="2937829"/>
            <a:ext cx="2337627" cy="322943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913943" y="980728"/>
            <a:ext cx="610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Train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478291" y="980728"/>
            <a:ext cx="498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Test</a:t>
            </a:r>
            <a:endParaRPr 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913943" y="3450200"/>
            <a:ext cx="610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Train</a:t>
            </a:r>
            <a:endParaRPr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478291" y="3450200"/>
            <a:ext cx="498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3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552320" y="980728"/>
                <a:ext cx="5111632" cy="208823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400" i="1" u="sng" dirty="0" smtClean="0">
                    <a:solidFill>
                      <a:schemeClr val="tx2"/>
                    </a:solidFill>
                  </a:rPr>
                  <a:t>System Model: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Data: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: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data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4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: T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tasks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 according to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data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Model: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: encoder (embedding function).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: single weight matrix.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:  task heads.</a:t>
                </a: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20" y="980728"/>
                <a:ext cx="5111632" cy="2088232"/>
              </a:xfrm>
              <a:prstGeom prst="rect">
                <a:avLst/>
              </a:prstGeom>
              <a:blipFill>
                <a:blip r:embed="rId3"/>
                <a:stretch>
                  <a:fillRect l="-238" t="-29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8809308" cy="537830"/>
          </a:xfrm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2. </a:t>
            </a:r>
            <a:r>
              <a:rPr lang="en-US" altLang="ko-KR" dirty="0" err="1" smtClean="0">
                <a:ea typeface="굴림" pitchFamily="34" charset="-127"/>
              </a:rPr>
              <a:t>MetaLink</a:t>
            </a:r>
            <a:r>
              <a:rPr lang="en-US" altLang="ko-KR" dirty="0" smtClean="0">
                <a:ea typeface="굴림" pitchFamily="34" charset="-127"/>
              </a:rPr>
              <a:t>: </a:t>
            </a:r>
            <a:r>
              <a:rPr lang="en-US" sz="2400" b="0" i="1" dirty="0" smtClean="0">
                <a:effectLst/>
              </a:rPr>
              <a:t>Graph design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556562" y="3429000"/>
                <a:ext cx="5111632" cy="262606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400" i="1" u="sng" dirty="0" smtClean="0">
                    <a:solidFill>
                      <a:schemeClr val="tx2"/>
                    </a:solidFill>
                  </a:rPr>
                  <a:t>Knowledge Graph (</a:t>
                </a:r>
                <a:r>
                  <a:rPr lang="en-US" sz="1400" i="1" u="sng" dirty="0" smtClean="0">
                    <a:solidFill>
                      <a:srgbClr val="0000FF"/>
                    </a:solidFill>
                  </a:rPr>
                  <a:t>Bi-</a:t>
                </a:r>
                <a:r>
                  <a:rPr lang="en-US" sz="1400" i="1" u="sng" dirty="0" err="1" smtClean="0">
                    <a:solidFill>
                      <a:srgbClr val="0000FF"/>
                    </a:solidFill>
                  </a:rPr>
                  <a:t>partiate</a:t>
                </a:r>
                <a:r>
                  <a:rPr lang="en-US" sz="1400" i="1" u="sng" dirty="0" smtClean="0">
                    <a:solidFill>
                      <a:srgbClr val="0000FF"/>
                    </a:solidFill>
                  </a:rPr>
                  <a:t> Graph</a:t>
                </a:r>
                <a:r>
                  <a:rPr lang="en-US" sz="1400" i="1" u="sng" dirty="0" smtClean="0">
                    <a:solidFill>
                      <a:schemeClr val="tx2"/>
                    </a:solidFill>
                  </a:rPr>
                  <a:t>):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i="1" dirty="0" smtClean="0">
                    <a:solidFill>
                      <a:schemeClr val="tx2"/>
                    </a:solidFill>
                  </a:rPr>
                  <a:t>Graph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i="1" dirty="0">
                    <a:solidFill>
                      <a:schemeClr val="tx2"/>
                    </a:solidFill>
                  </a:rPr>
                  <a:t>Node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: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i="1" dirty="0" smtClean="0">
                    <a:solidFill>
                      <a:schemeClr val="tx2"/>
                    </a:solidFill>
                  </a:rPr>
                  <a:t>Data node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p>
                          <m:sSupPr>
                            <m:ctrlP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i="1" dirty="0">
                    <a:solidFill>
                      <a:schemeClr val="tx2"/>
                    </a:solidFill>
                  </a:rPr>
                  <a:t>Task node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⋯,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i="1" dirty="0">
                    <a:solidFill>
                      <a:schemeClr val="tx2"/>
                    </a:solidFill>
                  </a:rPr>
                  <a:t>Edge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: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i="1" dirty="0">
                    <a:solidFill>
                      <a:schemeClr val="tx2"/>
                    </a:solidFill>
                  </a:rPr>
                  <a:t>Data-task</a:t>
                </a:r>
                <a:r>
                  <a:rPr lang="en-US" sz="1400" b="0" dirty="0" smtClean="0">
                    <a:solidFill>
                      <a:schemeClr val="tx2"/>
                    </a:solidFill>
                  </a:rPr>
                  <a:t>: each pair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 -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 has a link:</a:t>
                </a:r>
              </a:p>
              <a:p>
                <a:pPr lvl="1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400" b="0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62" y="3429000"/>
                <a:ext cx="5111632" cy="2626062"/>
              </a:xfrm>
              <a:prstGeom prst="rect">
                <a:avLst/>
              </a:prstGeom>
              <a:blipFill>
                <a:blip r:embed="rId4"/>
                <a:stretch>
                  <a:fillRect l="-238" t="-23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874390"/>
            <a:ext cx="4985300" cy="230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3949074"/>
            <a:ext cx="3300414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798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22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8809308" cy="537830"/>
          </a:xfrm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2. </a:t>
            </a:r>
            <a:r>
              <a:rPr lang="en-US" altLang="ko-KR" dirty="0" err="1" smtClean="0">
                <a:ea typeface="굴림" pitchFamily="34" charset="-127"/>
              </a:rPr>
              <a:t>MetaLink</a:t>
            </a:r>
            <a:r>
              <a:rPr lang="en-US" altLang="ko-KR" dirty="0" smtClean="0">
                <a:ea typeface="굴림" pitchFamily="34" charset="-127"/>
              </a:rPr>
              <a:t>: </a:t>
            </a:r>
            <a:r>
              <a:rPr lang="en-US" sz="2400" b="0" i="1" dirty="0" smtClean="0">
                <a:effectLst/>
              </a:rPr>
              <a:t>Architecture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 bwMode="auto">
          <a:xfrm>
            <a:off x="6096000" y="1196752"/>
            <a:ext cx="0" cy="51845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268760"/>
            <a:ext cx="4438993" cy="479715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1268760"/>
            <a:ext cx="4542295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25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3143672" y="1268760"/>
                <a:ext cx="4608512" cy="223224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400" i="1" u="sng" dirty="0" smtClean="0">
                    <a:solidFill>
                      <a:schemeClr val="tx2"/>
                    </a:solidFill>
                  </a:rPr>
                  <a:t>Graph: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Node: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Data: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(0)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sz="1400" b="0" dirty="0" smtClean="0">
                  <a:solidFill>
                    <a:schemeClr val="tx2"/>
                  </a:solidFill>
                </a:endParaRP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Task: </a:t>
                </a:r>
              </a:p>
              <a:p>
                <a:pPr marL="1200150" lvl="2" indent="-285750" eaLnBrk="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/>
                          </a:rPr>
                          <m:t>(0)</m:t>
                        </m:r>
                      </m:sup>
                    </m:sSubSup>
                    <m:r>
                      <a:rPr lang="en-US" sz="1400" b="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 if not meta task.</a:t>
                </a:r>
              </a:p>
              <a:p>
                <a:pPr marL="1200150" lvl="2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/>
                          </a:rPr>
                          <m:t>(0)</m:t>
                        </m:r>
                      </m:sup>
                    </m:sSubSup>
                    <m:r>
                      <a:rPr lang="en-US" sz="1400" b="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400" b="0" dirty="0" smtClean="0">
                    <a:solidFill>
                      <a:schemeClr val="tx2"/>
                    </a:solidFill>
                  </a:rPr>
                  <a:t> if meta task.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Edge:</a:t>
                </a:r>
              </a:p>
              <a:p>
                <a:pPr marL="742950" lvl="1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2"/>
                    </a:solidFill>
                  </a:rPr>
                  <a:t>Data-task: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sub>
                    </m:sSub>
                    <m:r>
                      <a:rPr lang="en-US" sz="14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(0)</m:t>
                            </m:r>
                          </m:sup>
                        </m:sSubSup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(0)</m:t>
                            </m:r>
                          </m:sup>
                        </m:sSubSup>
                      </m:e>
                    </m:d>
                  </m:oMath>
                </a14:m>
                <a:endParaRPr lang="en-US" sz="1400" b="0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1268760"/>
                <a:ext cx="4608512" cy="2232248"/>
              </a:xfrm>
              <a:prstGeom prst="rect">
                <a:avLst/>
              </a:prstGeom>
              <a:blipFill>
                <a:blip r:embed="rId3"/>
                <a:stretch>
                  <a:fillRect l="-264" t="-2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8809308" cy="537830"/>
          </a:xfrm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2</a:t>
            </a:r>
            <a:r>
              <a:rPr lang="en-US" altLang="ko-KR" dirty="0" smtClean="0">
                <a:ea typeface="굴림" pitchFamily="34" charset="-127"/>
              </a:rPr>
              <a:t>. </a:t>
            </a:r>
            <a:r>
              <a:rPr lang="en-US" altLang="ko-KR" dirty="0" err="1" smtClean="0">
                <a:ea typeface="굴림" pitchFamily="34" charset="-127"/>
              </a:rPr>
              <a:t>MetaLink</a:t>
            </a:r>
            <a:r>
              <a:rPr lang="en-US" altLang="ko-KR" dirty="0" smtClean="0">
                <a:ea typeface="굴림" pitchFamily="34" charset="-127"/>
              </a:rPr>
              <a:t>: </a:t>
            </a:r>
            <a:r>
              <a:rPr lang="en-US" sz="2400" b="0" i="1" dirty="0" smtClean="0">
                <a:effectLst/>
              </a:rPr>
              <a:t>Node Initialization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465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552320" y="980728"/>
                <a:ext cx="10728256" cy="208823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i="1" u="sng" dirty="0" smtClean="0">
                    <a:solidFill>
                      <a:schemeClr val="tx2"/>
                    </a:solidFill>
                  </a:rPr>
                  <a:t>Message Passing:</a:t>
                </a:r>
              </a:p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en-US" i="1" u="sng" dirty="0" smtClean="0">
                  <a:solidFill>
                    <a:schemeClr val="tx2"/>
                  </a:solidFill>
                </a:endParaRPr>
              </a:p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en-US" i="1" u="sng" dirty="0" smtClean="0">
                  <a:solidFill>
                    <a:schemeClr val="tx2"/>
                  </a:solidFill>
                </a:endParaRPr>
              </a:p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𝒗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𝒍</m:t>
                          </m:r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𝒍</m:t>
                          </m:r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𝐶𝑂𝑁𝐶𝐴𝑇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𝑀𝐸𝐴𝑁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𝑅𝐸𝐿𝑈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[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𝒅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𝒕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]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𝒍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𝒖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𝒍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i="1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20" y="980728"/>
                <a:ext cx="10728256" cy="2088232"/>
              </a:xfrm>
              <a:prstGeom prst="rect">
                <a:avLst/>
              </a:prstGeom>
              <a:blipFill rotWithShape="1">
                <a:blip r:embed="rId3"/>
                <a:stretch>
                  <a:fillRect l="-454" t="-11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8809308" cy="537830"/>
          </a:xfrm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3. GNN-</a:t>
            </a:r>
            <a:r>
              <a:rPr lang="en-US" altLang="ko-KR" dirty="0" err="1" smtClean="0">
                <a:ea typeface="굴림" pitchFamily="34" charset="-127"/>
              </a:rPr>
              <a:t>MetaLink</a:t>
            </a:r>
            <a:r>
              <a:rPr lang="en-US" altLang="ko-KR" dirty="0" smtClean="0">
                <a:ea typeface="굴림" pitchFamily="34" charset="-127"/>
              </a:rPr>
              <a:t>: </a:t>
            </a:r>
            <a:r>
              <a:rPr lang="en-US" sz="2400" b="0" i="1" dirty="0" smtClean="0">
                <a:effectLst/>
              </a:rPr>
              <a:t>Graph embedding network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17"/>
              <p:cNvSpPr/>
              <p:nvPr/>
            </p:nvSpPr>
            <p:spPr>
              <a:xfrm>
                <a:off x="552320" y="3645024"/>
                <a:ext cx="10728256" cy="208823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i="1" u="sng" dirty="0" smtClean="0">
                    <a:solidFill>
                      <a:schemeClr val="tx2"/>
                    </a:solidFill>
                  </a:rPr>
                  <a:t>Message Passing (aggregate task output):</a:t>
                </a:r>
              </a:p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en-US" i="1" u="sng" dirty="0">
                  <a:solidFill>
                    <a:schemeClr val="tx2"/>
                  </a:solidFill>
                </a:endParaRPr>
              </a:p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en-US" i="1" u="sng" dirty="0" smtClean="0">
                  <a:solidFill>
                    <a:schemeClr val="tx2"/>
                  </a:solidFill>
                </a:endParaRPr>
              </a:p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𝒗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𝒍</m:t>
                          </m:r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𝒍</m:t>
                          </m:r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𝐶𝑂𝑁𝐶𝐴𝑇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𝑀𝐸𝐴𝑁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𝑅𝐸𝐿𝑈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[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𝒅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𝒕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]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𝒍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𝒖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𝒍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𝑶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𝒍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400" b="0" i="1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20" y="3645024"/>
                <a:ext cx="10728256" cy="2088232"/>
              </a:xfrm>
              <a:prstGeom prst="rect">
                <a:avLst/>
              </a:prstGeom>
              <a:blipFill rotWithShape="1">
                <a:blip r:embed="rId4"/>
                <a:stretch>
                  <a:fillRect l="-454" t="-11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976320" y="98072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Reduce info loss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 rot="10800000">
            <a:off x="9300356" y="1448940"/>
            <a:ext cx="360040" cy="360040"/>
          </a:xfrm>
          <a:prstGeom prst="downArrow">
            <a:avLst/>
          </a:prstGeom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1924" y="107812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Trainable parameters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10800000">
            <a:off x="5771964" y="1546332"/>
            <a:ext cx="360040" cy="360040"/>
          </a:xfrm>
          <a:prstGeom prst="downArrow">
            <a:avLst/>
          </a:prstGeom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4" y="104711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Trainable parameters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0800000">
            <a:off x="2711624" y="1515322"/>
            <a:ext cx="360040" cy="360040"/>
          </a:xfrm>
          <a:prstGeom prst="downArrow">
            <a:avLst/>
          </a:prstGeom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033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22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8809308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3. GNN-</a:t>
            </a:r>
            <a:r>
              <a:rPr lang="en-US" altLang="ko-KR" dirty="0" err="1">
                <a:ea typeface="굴림" pitchFamily="34" charset="-127"/>
              </a:rPr>
              <a:t>MetaLink</a:t>
            </a:r>
            <a:r>
              <a:rPr lang="en-US" altLang="ko-KR" dirty="0">
                <a:ea typeface="굴림" pitchFamily="34" charset="-127"/>
              </a:rPr>
              <a:t>: </a:t>
            </a:r>
            <a:r>
              <a:rPr lang="en-US" sz="2400" b="0" i="1" dirty="0" smtClean="0">
                <a:effectLst/>
              </a:rPr>
              <a:t>Edge</a:t>
            </a:r>
            <a:r>
              <a:rPr lang="en-US" b="0" i="1" dirty="0">
                <a:effectLst/>
              </a:rPr>
              <a:t> </a:t>
            </a:r>
            <a:r>
              <a:rPr lang="en-US" sz="2400" b="0" i="1" dirty="0" smtClean="0">
                <a:effectLst/>
              </a:rPr>
              <a:t>Predictor</a:t>
            </a:r>
            <a:endParaRPr lang="ko-KR" altLang="en-US" sz="2400" b="0" i="1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17"/>
              <p:cNvSpPr/>
              <p:nvPr/>
            </p:nvSpPr>
            <p:spPr>
              <a:xfrm>
                <a:off x="552320" y="2420888"/>
                <a:ext cx="10728256" cy="1944216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i="1" u="sng" dirty="0" smtClean="0">
                    <a:solidFill>
                      <a:schemeClr val="tx2"/>
                    </a:solidFill>
                  </a:rPr>
                  <a:t>Output:</a:t>
                </a:r>
              </a:p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en-US" i="1" u="sng" dirty="0">
                  <a:solidFill>
                    <a:schemeClr val="tx2"/>
                  </a:solidFill>
                </a:endParaRPr>
              </a:p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en-US" i="1" u="sng" dirty="0" smtClean="0">
                  <a:solidFill>
                    <a:schemeClr val="tx2"/>
                  </a:solidFill>
                </a:endParaRPr>
              </a:p>
              <a:p>
                <a:pPr marR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𝑀𝐿𝑃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𝐶𝑂𝑁𝐶𝐴𝑇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20" y="2420888"/>
                <a:ext cx="10728256" cy="1944216"/>
              </a:xfrm>
              <a:prstGeom prst="rect">
                <a:avLst/>
              </a:prstGeom>
              <a:blipFill>
                <a:blip r:embed="rId3"/>
                <a:stretch>
                  <a:fillRect l="-454" t="-124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195900" y="2496597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Aggregate task node, data node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Down Arrow 2"/>
          <p:cNvSpPr/>
          <p:nvPr/>
        </p:nvSpPr>
        <p:spPr>
          <a:xfrm rot="10800000">
            <a:off x="5735960" y="2996952"/>
            <a:ext cx="360040" cy="360040"/>
          </a:xfrm>
          <a:prstGeom prst="downArrow">
            <a:avLst/>
          </a:prstGeom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6770" y="400906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Classifier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Down Arrow 2"/>
          <p:cNvSpPr/>
          <p:nvPr/>
        </p:nvSpPr>
        <p:spPr>
          <a:xfrm>
            <a:off x="4856830" y="3681028"/>
            <a:ext cx="360040" cy="360040"/>
          </a:xfrm>
          <a:prstGeom prst="downArrow">
            <a:avLst/>
          </a:prstGeom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39435" y="3416424"/>
            <a:ext cx="91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Classifier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Down Arrow 2"/>
          <p:cNvSpPr/>
          <p:nvPr/>
        </p:nvSpPr>
        <p:spPr>
          <a:xfrm rot="5400000">
            <a:off x="3851965" y="3392996"/>
            <a:ext cx="360040" cy="360040"/>
          </a:xfrm>
          <a:prstGeom prst="downArrow">
            <a:avLst/>
          </a:prstGeom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41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22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8809308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3. GNN-</a:t>
            </a:r>
            <a:r>
              <a:rPr lang="en-US" altLang="ko-KR" dirty="0" err="1">
                <a:ea typeface="굴림" pitchFamily="34" charset="-127"/>
              </a:rPr>
              <a:t>MetaLink</a:t>
            </a:r>
            <a:r>
              <a:rPr lang="en-US" altLang="ko-KR" dirty="0">
                <a:ea typeface="굴림" pitchFamily="34" charset="-127"/>
              </a:rPr>
              <a:t>: </a:t>
            </a:r>
            <a:r>
              <a:rPr lang="en-US" sz="2400" b="0" i="1" dirty="0" smtClean="0">
                <a:effectLst/>
              </a:rPr>
              <a:t>Relational Training Process</a:t>
            </a:r>
            <a:endParaRPr lang="ko-KR" altLang="en-US" sz="2400" b="0" i="1" dirty="0"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79" y="1412776"/>
            <a:ext cx="8935293" cy="431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7248128" y="2564904"/>
            <a:ext cx="504056" cy="288032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0176" y="238575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rgbClr val="0000FF"/>
                </a:solidFill>
              </a:rPr>
              <a:t>Graph size depends on batch size</a:t>
            </a:r>
            <a:endParaRPr lang="en-US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42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20060925-Routing-Survey-pnthai 1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0099CC"/>
      </a:accent1>
      <a:accent2>
        <a:srgbClr val="79A8ED"/>
      </a:accent2>
      <a:accent3>
        <a:srgbClr val="FFFFFF"/>
      </a:accent3>
      <a:accent4>
        <a:srgbClr val="174578"/>
      </a:accent4>
      <a:accent5>
        <a:srgbClr val="AACAE2"/>
      </a:accent5>
      <a:accent6>
        <a:srgbClr val="6D98D7"/>
      </a:accent6>
      <a:hlink>
        <a:srgbClr val="518FE1"/>
      </a:hlink>
      <a:folHlink>
        <a:srgbClr val="9999FF"/>
      </a:folHlink>
    </a:clrScheme>
    <a:fontScheme name="20060925-Routing-Survey-pntha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060925-Routing-Survey-pnthai 1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79A8ED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6D98D7"/>
        </a:accent6>
        <a:hlink>
          <a:srgbClr val="518FE1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5-Routing-Survey-pnthai 2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5C96CA"/>
        </a:accent1>
        <a:accent2>
          <a:srgbClr val="29BBAA"/>
        </a:accent2>
        <a:accent3>
          <a:srgbClr val="FFFFFF"/>
        </a:accent3>
        <a:accent4>
          <a:srgbClr val="002A56"/>
        </a:accent4>
        <a:accent5>
          <a:srgbClr val="B5C9E1"/>
        </a:accent5>
        <a:accent6>
          <a:srgbClr val="24A99A"/>
        </a:accent6>
        <a:hlink>
          <a:srgbClr val="009390"/>
        </a:hlink>
        <a:folHlink>
          <a:srgbClr val="8FC5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5-Routing-Survey-pnthai 3">
        <a:dk1>
          <a:srgbClr val="1C6184"/>
        </a:dk1>
        <a:lt1>
          <a:srgbClr val="FFFFFF"/>
        </a:lt1>
        <a:dk2>
          <a:srgbClr val="000000"/>
        </a:dk2>
        <a:lt2>
          <a:srgbClr val="DDDDDD"/>
        </a:lt2>
        <a:accent1>
          <a:srgbClr val="72B88E"/>
        </a:accent1>
        <a:accent2>
          <a:srgbClr val="75B5EF"/>
        </a:accent2>
        <a:accent3>
          <a:srgbClr val="FFFFFF"/>
        </a:accent3>
        <a:accent4>
          <a:srgbClr val="165270"/>
        </a:accent4>
        <a:accent5>
          <a:srgbClr val="BCD8C6"/>
        </a:accent5>
        <a:accent6>
          <a:srgbClr val="69A4D9"/>
        </a:accent6>
        <a:hlink>
          <a:srgbClr val="329ABA"/>
        </a:hlink>
        <a:folHlink>
          <a:srgbClr val="655D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BF82BDA-52EC-4BAC-81C7-30BF945DA904}" vid="{C77B15A6-0725-4EDF-A815-ACB60FE818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66414</TotalTime>
  <Words>231</Words>
  <Application>Microsoft Office PowerPoint</Application>
  <PresentationFormat>와이드스크린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HY견명조</vt:lpstr>
      <vt:lpstr>SimSun</vt:lpstr>
      <vt:lpstr>굴림</vt:lpstr>
      <vt:lpstr>맑은 고딕</vt:lpstr>
      <vt:lpstr>Arial</vt:lpstr>
      <vt:lpstr>Cambria Math</vt:lpstr>
      <vt:lpstr>Times New Roman</vt:lpstr>
      <vt:lpstr>Verdana</vt:lpstr>
      <vt:lpstr>Wingdings</vt:lpstr>
      <vt:lpstr>Theme1</vt:lpstr>
      <vt:lpstr>PowerPoint 프레젠테이션</vt:lpstr>
      <vt:lpstr>1. Preliminaries: Standard Supervised &amp; Relational multi-task</vt:lpstr>
      <vt:lpstr>1. Preliminaries: Meta &amp; Relational-Meta</vt:lpstr>
      <vt:lpstr>2. MetaLink: Graph design</vt:lpstr>
      <vt:lpstr>2. MetaLink: Architecture</vt:lpstr>
      <vt:lpstr>2. MetaLink: Node Initialization</vt:lpstr>
      <vt:lpstr>3. GNN-MetaLink: Graph embedding network</vt:lpstr>
      <vt:lpstr>3. GNN-MetaLink: Edge Predictor</vt:lpstr>
      <vt:lpstr>3. GNN-MetaLink: Relational Training Process</vt:lpstr>
      <vt:lpstr>3. GNN-MetaLink: Training Process</vt:lpstr>
      <vt:lpstr>3. GNN-MetaLink: Training Process</vt:lpstr>
      <vt:lpstr>PowerPoint 프레젠테이션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Presentation_TCD_Pham</dc:title>
  <dc:subject>9Slide.vn</dc:subject>
  <dc:creator>Hoang Anh Pham</dc:creator>
  <cp:keywords>Research;Pham Quoc Viet;TCD</cp:keywords>
  <dc:description>9Slide.vn</dc:description>
  <cp:lastModifiedBy>Administrator</cp:lastModifiedBy>
  <cp:revision>5839</cp:revision>
  <cp:lastPrinted>2022-10-13T07:27:53Z</cp:lastPrinted>
  <dcterms:created xsi:type="dcterms:W3CDTF">2006-09-25T06:32:52Z</dcterms:created>
  <dcterms:modified xsi:type="dcterms:W3CDTF">2023-05-04T02:30:37Z</dcterms:modified>
  <cp:category>9Slide.vn</cp:category>
</cp:coreProperties>
</file>