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</p:sldMasterIdLst>
  <p:notesMasterIdLst>
    <p:notesMasterId r:id="rId50"/>
  </p:notesMasterIdLst>
  <p:sldIdLst>
    <p:sldId id="319" r:id="rId4"/>
    <p:sldId id="722" r:id="rId5"/>
    <p:sldId id="750" r:id="rId6"/>
    <p:sldId id="751" r:id="rId7"/>
    <p:sldId id="752" r:id="rId8"/>
    <p:sldId id="753" r:id="rId9"/>
    <p:sldId id="797" r:id="rId10"/>
    <p:sldId id="798" r:id="rId11"/>
    <p:sldId id="754" r:id="rId12"/>
    <p:sldId id="755" r:id="rId13"/>
    <p:sldId id="758" r:id="rId14"/>
    <p:sldId id="759" r:id="rId15"/>
    <p:sldId id="760" r:id="rId16"/>
    <p:sldId id="761" r:id="rId17"/>
    <p:sldId id="762" r:id="rId18"/>
    <p:sldId id="763" r:id="rId19"/>
    <p:sldId id="764" r:id="rId20"/>
    <p:sldId id="766" r:id="rId21"/>
    <p:sldId id="768" r:id="rId22"/>
    <p:sldId id="769" r:id="rId23"/>
    <p:sldId id="795" r:id="rId24"/>
    <p:sldId id="796" r:id="rId25"/>
    <p:sldId id="770" r:id="rId26"/>
    <p:sldId id="771" r:id="rId27"/>
    <p:sldId id="772" r:id="rId28"/>
    <p:sldId id="773" r:id="rId29"/>
    <p:sldId id="774" r:id="rId30"/>
    <p:sldId id="775" r:id="rId31"/>
    <p:sldId id="776" r:id="rId32"/>
    <p:sldId id="777" r:id="rId33"/>
    <p:sldId id="779" r:id="rId34"/>
    <p:sldId id="778" r:id="rId35"/>
    <p:sldId id="781" r:id="rId36"/>
    <p:sldId id="782" r:id="rId37"/>
    <p:sldId id="787" r:id="rId38"/>
    <p:sldId id="788" r:id="rId39"/>
    <p:sldId id="783" r:id="rId40"/>
    <p:sldId id="784" r:id="rId41"/>
    <p:sldId id="789" r:id="rId42"/>
    <p:sldId id="790" r:id="rId43"/>
    <p:sldId id="791" r:id="rId44"/>
    <p:sldId id="792" r:id="rId45"/>
    <p:sldId id="793" r:id="rId46"/>
    <p:sldId id="785" r:id="rId47"/>
    <p:sldId id="786" r:id="rId48"/>
    <p:sldId id="794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E5642"/>
    <a:srgbClr val="007E39"/>
    <a:srgbClr val="EA9ADB"/>
    <a:srgbClr val="C66269"/>
    <a:srgbClr val="BA4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4654" autoAdjust="0"/>
  </p:normalViewPr>
  <p:slideViewPr>
    <p:cSldViewPr>
      <p:cViewPr varScale="1">
        <p:scale>
          <a:sx n="56" d="100"/>
          <a:sy n="56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AA238D2-A461-4AB3-90B9-D80D4027201D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211FAC5-090F-4903-982F-4ED69BE1F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429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E68BE0-DEC7-4CC4-8D61-FEC6BFE384F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312655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90185A-90CE-4DE6-9690-50C34F90F74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4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en-US" sz="280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CA1D4-58A0-4D98-BAF7-2DDE4CEB595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85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9D0A49-6C3F-47CE-BF4D-8A19B91CA83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55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F458C8-9B28-4C59-A31F-B14384EBD4B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82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C464AC-786D-4477-8DCB-FCD216A5DDF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04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/>
              <a:t>The &lt;!DOCTYPE html&gt; declaration defines this document to be HTML5</a:t>
            </a:r>
          </a:p>
          <a:p>
            <a:r>
              <a:rPr lang="en-CA" altLang="en-US" smtClean="0"/>
              <a:t>The &lt;html&gt; element is the root element of an HTML page</a:t>
            </a:r>
          </a:p>
          <a:p>
            <a:r>
              <a:rPr lang="en-CA" altLang="en-US" smtClean="0"/>
              <a:t>The &lt;head&gt; element contains meta information about the document</a:t>
            </a:r>
          </a:p>
          <a:p>
            <a:r>
              <a:rPr lang="en-CA" altLang="en-US" smtClean="0"/>
              <a:t>The &lt;title&gt; element specifies a title for the document</a:t>
            </a:r>
          </a:p>
          <a:p>
            <a:r>
              <a:rPr lang="en-CA" altLang="en-US" smtClean="0"/>
              <a:t>The &lt;body&gt; element contains the visible page content</a:t>
            </a:r>
          </a:p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5A4507-592C-4C13-8E94-34A0D59E5FE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5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EEAB79-AE25-4F5A-9B14-EB4FC4B9FE1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98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681DD0-BA7C-4364-8BEC-887C93BFBCD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60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z="110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7C3FF5-FF7D-4C1D-B7D7-0882B4E4715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73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3544B3-B5BA-4151-8BA6-576B288741A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0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91CEFA-82DB-4F96-9262-BE93C3DA534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69306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6DDF39-C036-4DDB-B615-1C391D85651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73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Alignment</a:t>
            </a:r>
          </a:p>
          <a:p>
            <a:pPr lvl="1">
              <a:defRPr/>
            </a:pPr>
            <a:r>
              <a:rPr lang="en-US" altLang="en-US" dirty="0" smtClean="0"/>
              <a:t>&lt;p align=“right”&gt;contents&lt;/p&gt;</a:t>
            </a:r>
          </a:p>
          <a:p>
            <a:pPr lvl="2">
              <a:defRPr/>
            </a:pPr>
            <a:r>
              <a:rPr lang="en-US" altLang="en-US" dirty="0" smtClean="0"/>
              <a:t>also left and center</a:t>
            </a:r>
          </a:p>
          <a:p>
            <a:pPr lvl="1">
              <a:defRPr/>
            </a:pPr>
            <a:r>
              <a:rPr lang="en-US" altLang="en-US" dirty="0" smtClean="0"/>
              <a:t>&lt;h1 align=“right”&gt;contents&lt;/h1&gt;</a:t>
            </a:r>
          </a:p>
          <a:p>
            <a:pPr lvl="2">
              <a:defRPr/>
            </a:pPr>
            <a:r>
              <a:rPr lang="en-US" altLang="en-US" dirty="0" smtClean="0"/>
              <a:t>also left and center</a:t>
            </a:r>
          </a:p>
          <a:p>
            <a:pPr>
              <a:defRPr/>
            </a:pPr>
            <a:r>
              <a:rPr lang="en-US" altLang="en-US" dirty="0" smtClean="0"/>
              <a:t>&lt;div&gt; -- used to enclose a block of tags, setting alignment &amp; style etc. for entire block</a:t>
            </a:r>
          </a:p>
          <a:p>
            <a:pPr marL="609600" indent="-609600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n-US" altLang="en-US" sz="1100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36AE44-DE5D-452D-891E-0751A84FCA2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06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F5A7D5-34B3-42C3-8C5E-8F669739F6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96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8554D2-ACB3-4A62-AA12-49619477A53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3514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A18D7-D36F-446F-934C-2086FA54CB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9587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3D1CBC-606F-44F4-947A-FF2D49F13DB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3856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4BD99B-FBA7-4273-AE16-74841D18D7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8493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B55B89-D282-4694-9F43-2D67002F125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5438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472109-6B6B-45ED-AFD2-BFBE7014CA9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r>
              <a:rPr lang="en-US" altLang="en-US" smtClean="0">
                <a:latin typeface="Arial" panose="020B0604020202020204" pitchFamily="34" charset="0"/>
              </a:rPr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4000"/>
              </a:lnSpc>
            </a:pPr>
            <a:endParaRPr lang="bg-BG" altLang="en-US" smtClean="0"/>
          </a:p>
        </p:txBody>
      </p:sp>
    </p:spTree>
    <p:extLst>
      <p:ext uri="{BB962C8B-B14F-4D97-AF65-F5344CB8AC3E}">
        <p14:creationId xmlns:p14="http://schemas.microsoft.com/office/powerpoint/2010/main" val="4190866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07/16/96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5C82F1-2F2A-43D4-81BE-51895DFB504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r>
              <a:rPr lang="en-US" altLang="en-US" smtClean="0">
                <a:latin typeface="Arial" panose="020B0604020202020204" pitchFamily="34" charset="0"/>
              </a:rPr>
              <a:t>##</a:t>
            </a: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 smtClean="0"/>
          </a:p>
        </p:txBody>
      </p:sp>
    </p:spTree>
    <p:extLst>
      <p:ext uri="{BB962C8B-B14F-4D97-AF65-F5344CB8AC3E}">
        <p14:creationId xmlns:p14="http://schemas.microsoft.com/office/powerpoint/2010/main" val="151660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8B5CBA-4F08-4216-9116-DD37C9100DA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97282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07/16/96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060ADF-72C7-4D66-A32F-E24D9DC4DF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r>
              <a:rPr lang="en-US" altLang="en-US" smtClean="0">
                <a:latin typeface="Arial" panose="020B0604020202020204" pitchFamily="34" charset="0"/>
              </a:rPr>
              <a:t>##</a:t>
            </a: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 smtClean="0"/>
          </a:p>
        </p:txBody>
      </p:sp>
    </p:spTree>
    <p:extLst>
      <p:ext uri="{BB962C8B-B14F-4D97-AF65-F5344CB8AC3E}">
        <p14:creationId xmlns:p14="http://schemas.microsoft.com/office/powerpoint/2010/main" val="2102526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07/16/96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E07CC4-324B-445D-AD66-2B59B30E261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r>
              <a:rPr lang="en-US" altLang="en-US" smtClean="0">
                <a:latin typeface="Arial" panose="020B0604020202020204" pitchFamily="34" charset="0"/>
              </a:rPr>
              <a:t>##</a:t>
            </a: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 smtClean="0"/>
          </a:p>
        </p:txBody>
      </p:sp>
    </p:spTree>
    <p:extLst>
      <p:ext uri="{BB962C8B-B14F-4D97-AF65-F5344CB8AC3E}">
        <p14:creationId xmlns:p14="http://schemas.microsoft.com/office/powerpoint/2010/main" val="1921550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029B1A-639E-4111-9692-1F5FD6FD0AD9}" type="slidenum">
              <a:rPr lang="en-US" altLang="en-US" smtClean="0">
                <a:cs typeface="Arial" panose="020B0604020202020204" pitchFamily="34" charset="0"/>
              </a:rPr>
              <a:pPr/>
              <a:t>32</a:t>
            </a:fld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48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z="2400" smtClean="0">
                <a:solidFill>
                  <a:srgbClr val="808080"/>
                </a:solidFill>
                <a:latin typeface="Arial Black" panose="020B0A04020102020204" pitchFamily="34" charset="0"/>
              </a:rPr>
              <a:t>TYPES OF IMAGES</a:t>
            </a:r>
          </a:p>
          <a:p>
            <a:pPr lvl="1">
              <a:spcBef>
                <a:spcPct val="10000"/>
              </a:spcBef>
              <a:spcAft>
                <a:spcPct val="20000"/>
              </a:spcAft>
            </a:pPr>
            <a:r>
              <a:rPr lang="en-US" altLang="en-US" sz="2800" smtClean="0">
                <a:latin typeface="Arial Black" panose="020B0A04020102020204" pitchFamily="34" charset="0"/>
              </a:rPr>
              <a:t>.gifs</a:t>
            </a:r>
            <a:r>
              <a:rPr lang="en-US" altLang="en-US" smtClean="0">
                <a:latin typeface="Garamond" panose="02020404030301010803" pitchFamily="18" charset="0"/>
              </a:rPr>
              <a:t> (“Graphic Interface Format”) are a WWW standard and come in 3 varieties: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  <a:buFont typeface="Symbol" panose="05050102010706020507" pitchFamily="18" charset="2"/>
              <a:buChar char="·"/>
            </a:pPr>
            <a:r>
              <a:rPr lang="en-US" altLang="en-US" smtClean="0">
                <a:latin typeface="Arial Black" panose="020B0A04020102020204" pitchFamily="34" charset="0"/>
              </a:rPr>
              <a:t>Normal (87)  	</a:t>
            </a:r>
            <a:endParaRPr lang="en-US" altLang="en-US" smtClean="0">
              <a:latin typeface="Garamond" panose="02020404030301010803" pitchFamily="18" charset="0"/>
            </a:endParaRPr>
          </a:p>
          <a:p>
            <a:pPr lvl="2"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mtClean="0">
                <a:latin typeface="Garamond" panose="02020404030301010803" pitchFamily="18" charset="0"/>
              </a:rPr>
              <a:t>acts like a small .jpg, only 256 colors.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  <a:buFont typeface="Symbol" panose="05050102010706020507" pitchFamily="18" charset="2"/>
              <a:buChar char="·"/>
            </a:pPr>
            <a:r>
              <a:rPr lang="en-US" altLang="en-US" smtClean="0">
                <a:latin typeface="Arial Black" panose="020B0A04020102020204" pitchFamily="34" charset="0"/>
              </a:rPr>
              <a:t>Transparent (89A)</a:t>
            </a:r>
            <a:r>
              <a:rPr lang="en-US" altLang="en-US" smtClean="0">
                <a:latin typeface="Garamond" panose="02020404030301010803" pitchFamily="18" charset="0"/>
              </a:rPr>
              <a:t> </a:t>
            </a:r>
          </a:p>
          <a:p>
            <a:pPr lvl="2"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mtClean="0">
                <a:latin typeface="Garamond" panose="02020404030301010803" pitchFamily="18" charset="0"/>
              </a:rPr>
              <a:t>invented in 1987 by Compuserve</a:t>
            </a:r>
          </a:p>
          <a:p>
            <a:pPr lvl="2"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mtClean="0">
                <a:latin typeface="Garamond" panose="02020404030301010803" pitchFamily="18" charset="0"/>
              </a:rPr>
              <a:t>8 bit color (2 to the 8th power = 256)</a:t>
            </a:r>
          </a:p>
          <a:p>
            <a:pPr lvl="2"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mtClean="0">
                <a:latin typeface="Garamond" panose="02020404030301010803" pitchFamily="18" charset="0"/>
              </a:rPr>
              <a:t>transparent background</a:t>
            </a:r>
          </a:p>
          <a:p>
            <a:pPr lvl="2"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mtClean="0">
                <a:latin typeface="Garamond" panose="02020404030301010803" pitchFamily="18" charset="0"/>
              </a:rPr>
              <a:t>interlacing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  <a:buFont typeface="Symbol" panose="05050102010706020507" pitchFamily="18" charset="2"/>
              <a:buChar char="·"/>
            </a:pPr>
            <a:r>
              <a:rPr lang="en-US" altLang="en-US" smtClean="0">
                <a:latin typeface="Arial Black" panose="020B0A04020102020204" pitchFamily="34" charset="0"/>
              </a:rPr>
              <a:t>Animated </a:t>
            </a:r>
            <a:endParaRPr lang="en-US" altLang="en-US" smtClean="0">
              <a:latin typeface="Garamond" panose="02020404030301010803" pitchFamily="18" charset="0"/>
            </a:endParaRPr>
          </a:p>
          <a:p>
            <a:pPr lvl="2">
              <a:lnSpc>
                <a:spcPct val="70000"/>
              </a:lnSpc>
              <a:spcBef>
                <a:spcPct val="10000"/>
              </a:spcBef>
              <a:spcAft>
                <a:spcPct val="20000"/>
              </a:spcAft>
              <a:buFont typeface="Symbol" panose="05050102010706020507" pitchFamily="18" charset="2"/>
              <a:buChar char="·"/>
            </a:pPr>
            <a:r>
              <a:rPr lang="en-US" altLang="en-US" smtClean="0">
                <a:latin typeface="Garamond" panose="02020404030301010803" pitchFamily="18" charset="0"/>
              </a:rPr>
              <a:t>graphics that move on-screen</a:t>
            </a:r>
          </a:p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70211A-7020-482A-8C3F-BDC544DF7CB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47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A47B7D-FD73-44BD-A8E9-9D5DD1D36059}" type="slidenum">
              <a:rPr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93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0F5327-DDB2-45AF-B06D-94FC25A3C50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59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3CAFFE-717B-49CB-B474-720E9CA58F3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05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E827B6-C0E8-41F9-8960-B658DEFC41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97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276DE-2CC1-4B33-BC6B-4477634A167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27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44C77D-0613-4F10-97F4-E8543B53B5F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6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2BCE31-E242-4CE5-8D95-D1F7FEF12C4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326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29A354-2FF8-48CE-B095-746EEA80207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00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5A9845-2C4F-4FB1-A8BE-D468B0A5109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0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975979-7530-4136-9F3F-2E77A76BB9A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25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54B4FF-EB52-468D-A583-A63E92202DE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386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FAFE91-F690-45A8-A44A-A9F23EFCDD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799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Hyperlinked Images</a:t>
            </a:r>
          </a:p>
          <a:p>
            <a:pPr>
              <a:buFont typeface="Monotype Sorts"/>
              <a:buNone/>
            </a:pPr>
            <a:r>
              <a:rPr lang="en-US" altLang="en-US" sz="1100" smtClean="0"/>
              <a:t>	</a:t>
            </a:r>
            <a:r>
              <a:rPr lang="en-US" altLang="en-US" smtClean="0"/>
              <a:t>&lt;a href=‘http://www.somewhere.com’&gt;</a:t>
            </a:r>
            <a:br>
              <a:rPr lang="en-US" altLang="en-US" smtClean="0"/>
            </a:br>
            <a:r>
              <a:rPr lang="en-US" altLang="en-US" smtClean="0"/>
              <a:t>   &lt;img src=‘pic.gif’ /&gt;</a:t>
            </a:r>
            <a:br>
              <a:rPr lang="en-US" altLang="en-US" smtClean="0"/>
            </a:br>
            <a:r>
              <a:rPr lang="en-US" altLang="en-US" smtClean="0"/>
              <a:t>&lt;/a&gt;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  <a:p>
            <a:r>
              <a:rPr lang="en-US" altLang="en-US" smtClean="0"/>
              <a:t>Thumbnails</a:t>
            </a:r>
          </a:p>
          <a:p>
            <a:pPr lvl="1">
              <a:buFont typeface="Monotype Sorts"/>
              <a:buNone/>
            </a:pPr>
            <a:r>
              <a:rPr lang="en-US" altLang="en-US" smtClean="0"/>
              <a:t>&lt;a href=‘bigpic.gif’&gt;&lt;img src=‘pic.gif’&gt;&lt;/a&gt;</a:t>
            </a:r>
          </a:p>
          <a:p>
            <a:r>
              <a:rPr lang="en-US" altLang="en-US" smtClean="0"/>
              <a:t>Text Alternatives</a:t>
            </a:r>
          </a:p>
          <a:p>
            <a:pPr>
              <a:buFont typeface="Monotype Sorts"/>
              <a:buNone/>
            </a:pPr>
            <a:r>
              <a:rPr lang="en-US" altLang="en-US" sz="2400" smtClean="0"/>
              <a:t>	</a:t>
            </a:r>
            <a:r>
              <a:rPr lang="en-US" altLang="en-US" sz="2600" smtClean="0"/>
              <a:t>&lt;img src=‘pic.gif’ alt=‘this is a picture’ /&gt;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656235-42B4-49B7-9562-1161EB467A2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321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165FC4-D5FA-4384-93B3-57503DC5427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8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Monotype Sorts"/>
              <a:buNone/>
              <a:defRPr/>
            </a:pPr>
            <a:endParaRPr lang="en-US" altLang="en-US" sz="2800" kern="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4C0A4A-14CD-4176-83E7-76ACA38F1B4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8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99D1CD-6A09-4774-ADE9-CE585099DE8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8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77D6B3-BBC4-40E5-8C35-B7A34D1F362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9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Monotype Sorts"/>
              <a:buNone/>
              <a:defRPr/>
            </a:pPr>
            <a:endParaRPr lang="en-US" altLang="en-US" sz="2800" kern="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1D4DAE-D6D3-46BE-81D6-E0984732D04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3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E9C219-0E01-404D-BEEC-2282FB9173E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7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C8D92-167D-40BB-98D1-5CEFB5AF1C8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CCDFA-1B62-411F-A971-F2A23255C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13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0090F-7521-453F-813B-8185F139D44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ECFB6-E059-4923-A7A2-F82EC8F91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66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C6906-8503-4290-B429-0C274F4D2C1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436C8-E002-433F-A7B5-42E8922A6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11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5BF27-90DC-43C0-8464-8BCD7FCAC44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496BF-4EA0-4B6E-9CFC-0949C71C6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76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55572-D6B5-4302-9CF0-86CA73392FE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3B450-0AA0-4414-9652-E03E799EC3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16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B169D-7081-40C9-8555-DDB46AE4176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013BC-0642-4E7C-9029-BA12BEE8A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12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0619-5BEE-4F01-ADD7-99B151ADE1C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110CF-649E-4333-8AE5-55E705A60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35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EB9DA-1501-4F9C-B29D-7342CE2C5E8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753B-BEA5-42C7-AF74-F95B19BD6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42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A9A3F-58BE-4F1F-BBE8-4FC50FDAECC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39630-4855-44A2-A242-308F95F55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665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54AD6-7482-4EEF-A2C2-F9B4ED0889C4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5DEE9-16F7-4DB0-BCA7-79F76D8F1B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375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E31A7-B754-440F-AA9A-BFE0D675DAB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DCBA9-CB61-40CA-A7F9-EDBD78DD32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5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D142F-8A34-451E-8877-74D9E58D8452}" type="datetime1">
              <a:rPr lang="en-US"/>
              <a:pPr>
                <a:defRPr/>
              </a:pPr>
              <a:t>11/5/2019</a:t>
            </a:fld>
            <a:r>
              <a:rPr lang="en-US" dirty="0"/>
              <a:t> </a:t>
            </a:r>
            <a:r>
              <a:rPr lang="en-US" dirty="0" smtClean="0"/>
              <a:t>Oracle 11g</a:t>
            </a:r>
            <a:endParaRPr lang="en-US" i="1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161AC-5E9E-442B-91C3-BB444E76D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807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3B199-F988-4F46-8BDA-0AF169690E2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2E4D1-4B8B-4C74-B9DD-685C579D1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84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12E24-FEA3-4559-B074-36E6C694C22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93F9D-519E-4C19-AE36-90DB8D371F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59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B0EEA-FC30-4071-AF20-640206865A3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60EF1-6A79-46BE-9EA6-0D7FB9C90E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7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A732A-0FF5-4C5D-BB36-4C0D5D878C0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9FBDF-18BF-4F40-A6AD-24C650602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926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C3743-4CF5-43B9-9B49-7A2A502BA0F4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DD111-DC0A-4CE3-9ACD-BBC07FCC21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3266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B7B34-8D76-49B5-A99D-57DE235B663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205C-A01C-4BD3-8DC3-70F7D7F29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854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B4DA3-C6DE-4842-991B-E318256FB55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B97B1-1B5F-4A89-87C6-C2EA10DD7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772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FCB66-06E0-4AC9-80D2-8F14520237B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F677B-9A5E-4C40-A913-D699E43EE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799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21542-D221-434F-A542-4CE8B9D25AE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AA880-C190-4F06-8013-572F1928F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088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2BCC4-DFE1-4429-A8C2-7CD6412AB1B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88A98-F5A6-4B3D-84B8-DC8E75BAB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46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A3C2F-EEB0-450F-9A3B-8D1660276D1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F4CDE-53E9-477B-9CC3-BD218981F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806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439DD-2E8F-4084-A339-D1188205709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ED7E9-06B7-4B44-AD0B-87175B1B0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938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001C1-F15F-4390-A4DD-7FE77EF8FFE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72DCA-5AFB-4410-91C2-1BCB2F8CE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45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80B96-F0D0-4121-B33C-9C5CC337A51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B4255-661B-42EB-80C6-814E23622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97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B903B-D31E-4D44-9EB3-8BDCDA5B63F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8B77B-0FBA-4C0F-B7D2-19C3C0746E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70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99FA6-43C0-4047-9DD5-7872CABBF90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ADA82-27F8-469C-8B32-B8AC2DD8A0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8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1516B-44FF-4ED9-B78C-77F59ED19AF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A0D2B-F689-46AD-A134-4A6F21183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49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DA0EE-6786-43EA-910E-3A0374FF880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60855-4A4D-4CA6-9907-78EDE60AF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4C6C1-91EA-49B4-AA7A-1019ABF3D4B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D835C-A9BE-437C-99EC-F28A656F5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3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1BE4-761C-49C3-B010-CBE5793B205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0720C-CA2C-4AEA-B5C7-B2A592869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3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509D6-6FE7-48B6-8579-57EA1DB91CC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1D5D6-5C52-476A-947C-2677003D68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9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C908B72-CBAE-4613-9ED7-194C7DFC5D9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E3BE99-1AE6-40AE-B92A-6BD0EFA0D0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80" r:id="rId1"/>
    <p:sldLayoutId id="2147487012" r:id="rId2"/>
    <p:sldLayoutId id="2147486981" r:id="rId3"/>
    <p:sldLayoutId id="2147486982" r:id="rId4"/>
    <p:sldLayoutId id="2147486983" r:id="rId5"/>
    <p:sldLayoutId id="2147486984" r:id="rId6"/>
    <p:sldLayoutId id="2147486985" r:id="rId7"/>
    <p:sldLayoutId id="2147486986" r:id="rId8"/>
    <p:sldLayoutId id="2147486987" r:id="rId9"/>
    <p:sldLayoutId id="2147486988" r:id="rId10"/>
    <p:sldLayoutId id="214748698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8A71463-0157-4123-9287-B359C9C6030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B1F5440-F969-459C-9F14-2C8977BBF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90" r:id="rId1"/>
    <p:sldLayoutId id="2147486991" r:id="rId2"/>
    <p:sldLayoutId id="2147486992" r:id="rId3"/>
    <p:sldLayoutId id="2147486993" r:id="rId4"/>
    <p:sldLayoutId id="2147486994" r:id="rId5"/>
    <p:sldLayoutId id="2147486995" r:id="rId6"/>
    <p:sldLayoutId id="2147486996" r:id="rId7"/>
    <p:sldLayoutId id="2147486997" r:id="rId8"/>
    <p:sldLayoutId id="2147486998" r:id="rId9"/>
    <p:sldLayoutId id="2147486999" r:id="rId10"/>
    <p:sldLayoutId id="214748700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4CE022B-CDF4-4CC8-B080-B6F5CDF9B1C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1A15EA0-0A0F-42E5-9C18-4C3199AB4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01" r:id="rId1"/>
    <p:sldLayoutId id="2147487002" r:id="rId2"/>
    <p:sldLayoutId id="2147487003" r:id="rId3"/>
    <p:sldLayoutId id="2147487004" r:id="rId4"/>
    <p:sldLayoutId id="2147487005" r:id="rId5"/>
    <p:sldLayoutId id="2147487006" r:id="rId6"/>
    <p:sldLayoutId id="2147487007" r:id="rId7"/>
    <p:sldLayoutId id="2147487008" r:id="rId8"/>
    <p:sldLayoutId id="2147487009" r:id="rId9"/>
    <p:sldLayoutId id="2147487010" r:id="rId10"/>
    <p:sldLayoutId id="214748701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brajeshwar.github.io/entiti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eamincode.net/forums/topic/243037-div-vs-table-requesting-enlightenment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w3.org/" TargetMode="External"/><Relationship Id="rId7" Type="http://schemas.openxmlformats.org/officeDocument/2006/relationships/hyperlink" Target="http://dev.w3.org/html5/html4-differences/Overvie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monkey.com/" TargetMode="External"/><Relationship Id="rId5" Type="http://schemas.openxmlformats.org/officeDocument/2006/relationships/hyperlink" Target="http://www.webpagesthatsuck.com/" TargetMode="External"/><Relationship Id="rId4" Type="http://schemas.openxmlformats.org/officeDocument/2006/relationships/hyperlink" Target="http://www.w3schools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160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en-US" sz="3400" b="1" smtClean="0">
                <a:solidFill>
                  <a:srgbClr val="FF0000"/>
                </a:solidFill>
              </a:rPr>
              <a:t>CPRG 210</a:t>
            </a:r>
            <a:br>
              <a:rPr lang="en-US" altLang="en-US" sz="3400" b="1" smtClean="0">
                <a:solidFill>
                  <a:srgbClr val="FF0000"/>
                </a:solidFill>
              </a:rPr>
            </a:br>
            <a:r>
              <a:rPr lang="en-US" altLang="en-US" sz="3400" b="1" smtClean="0"/>
              <a:t> Web Application Development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200400"/>
            <a:ext cx="9144000" cy="144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400" b="1" i="1" dirty="0" smtClean="0"/>
              <a:t>Module 1: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Introduction to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HTML</a:t>
            </a:r>
            <a:endParaRPr lang="en-US" altLang="en-US" sz="3400" b="1" i="1" dirty="0" smtClean="0">
              <a:solidFill>
                <a:schemeClr val="accent2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614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 txBox="1">
            <a:spLocks/>
          </p:cNvSpPr>
          <p:nvPr/>
        </p:nvSpPr>
        <p:spPr bwMode="auto">
          <a:xfrm>
            <a:off x="7221538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099902-0272-4244-BAF8-AD7E6BA45A26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" y="-1524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S</a:t>
            </a:r>
            <a:r>
              <a:rPr lang="en-US" altLang="en-US" smtClean="0"/>
              <a:t>ystems </a:t>
            </a:r>
            <a:r>
              <a:rPr lang="en-US" altLang="en-US" smtClean="0">
                <a:solidFill>
                  <a:schemeClr val="accent2"/>
                </a:solidFill>
              </a:rPr>
              <a:t>D</a:t>
            </a:r>
            <a:r>
              <a:rPr lang="en-US" altLang="en-US" smtClean="0"/>
              <a:t>evelopment </a:t>
            </a:r>
            <a:r>
              <a:rPr lang="en-US" altLang="en-US" smtClean="0">
                <a:solidFill>
                  <a:schemeClr val="accent2"/>
                </a:solidFill>
              </a:rPr>
              <a:t>L</a:t>
            </a:r>
            <a:r>
              <a:rPr lang="en-US" altLang="en-US" smtClean="0"/>
              <a:t>ife </a:t>
            </a:r>
            <a:r>
              <a:rPr lang="en-US" altLang="en-US" smtClean="0">
                <a:solidFill>
                  <a:schemeClr val="accent2"/>
                </a:solidFill>
              </a:rPr>
              <a:t>C</a:t>
            </a:r>
            <a:r>
              <a:rPr lang="en-US" altLang="en-US" smtClean="0"/>
              <a:t>ycle (</a:t>
            </a:r>
            <a:r>
              <a:rPr lang="en-US" altLang="en-US" smtClean="0">
                <a:solidFill>
                  <a:schemeClr val="accent2"/>
                </a:solidFill>
              </a:rPr>
              <a:t>SDLC</a:t>
            </a:r>
            <a:r>
              <a:rPr lang="en-US" altLang="en-US" smtClean="0"/>
              <a:t>)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43800" cy="49815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 bwMode="auto">
          <a:xfrm>
            <a:off x="697230" y="3490912"/>
            <a:ext cx="2362200" cy="36933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isometricRightUp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Error Type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914400" y="5560933"/>
            <a:ext cx="2209800" cy="338554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perspectiveLef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b="1" dirty="0">
                <a:latin typeface="Arial" charset="0"/>
              </a:rPr>
              <a:t>Correction Stage</a:t>
            </a:r>
          </a:p>
        </p:txBody>
      </p:sp>
      <p:pic>
        <p:nvPicPr>
          <p:cNvPr id="2458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2038"/>
            <a:ext cx="205105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 bwMode="auto">
          <a:xfrm>
            <a:off x="1936750" y="112395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936750" y="1947863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947863" y="2751138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1946275" y="3603625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936750" y="44069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1936750" y="52451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663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Concepts</a:t>
            </a:r>
          </a:p>
        </p:txBody>
      </p:sp>
      <p:sp>
        <p:nvSpPr>
          <p:cNvPr id="266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8FFF3-D615-40A4-820A-F9EF27CF55B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990600"/>
            <a:ext cx="553998" cy="4586288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HTML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2805113" y="996950"/>
            <a:ext cx="4808537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smtClean="0">
                <a:solidFill>
                  <a:srgbClr val="FF0000"/>
                </a:solidFill>
              </a:rPr>
              <a:t>H</a:t>
            </a:r>
            <a:r>
              <a:rPr lang="en-US" altLang="en-US" sz="2400" smtClean="0">
                <a:solidFill>
                  <a:schemeClr val="tx1"/>
                </a:solidFill>
              </a:rPr>
              <a:t>yper </a:t>
            </a:r>
            <a:r>
              <a:rPr lang="en-US" altLang="en-US" sz="2400" b="1" smtClean="0">
                <a:solidFill>
                  <a:srgbClr val="FF0000"/>
                </a:solidFill>
              </a:rPr>
              <a:t>T</a:t>
            </a:r>
            <a:r>
              <a:rPr lang="en-US" altLang="en-US" sz="2400" smtClean="0">
                <a:solidFill>
                  <a:schemeClr val="tx1"/>
                </a:solidFill>
              </a:rPr>
              <a:t>ext </a:t>
            </a:r>
            <a:r>
              <a:rPr lang="en-US" altLang="en-US" sz="2400" b="1" smtClean="0">
                <a:solidFill>
                  <a:srgbClr val="FF0000"/>
                </a:solidFill>
              </a:rPr>
              <a:t>M</a:t>
            </a:r>
            <a:r>
              <a:rPr lang="en-US" altLang="en-US" sz="2400" smtClean="0">
                <a:solidFill>
                  <a:schemeClr val="tx1"/>
                </a:solidFill>
              </a:rPr>
              <a:t>arkup </a:t>
            </a:r>
            <a:r>
              <a:rPr lang="en-US" altLang="en-US" sz="2400" b="1" smtClean="0">
                <a:solidFill>
                  <a:srgbClr val="FF0000"/>
                </a:solidFill>
              </a:rPr>
              <a:t>L</a:t>
            </a:r>
            <a:r>
              <a:rPr lang="en-US" altLang="en-US" sz="2400" smtClean="0">
                <a:solidFill>
                  <a:schemeClr val="tx1"/>
                </a:solidFill>
              </a:rPr>
              <a:t>anguage</a:t>
            </a:r>
          </a:p>
        </p:txBody>
      </p:sp>
      <p:sp>
        <p:nvSpPr>
          <p:cNvPr id="37895" name="TextBox 12"/>
          <p:cNvSpPr txBox="1">
            <a:spLocks noChangeArrowheads="1"/>
          </p:cNvSpPr>
          <p:nvPr/>
        </p:nvSpPr>
        <p:spPr bwMode="auto">
          <a:xfrm>
            <a:off x="2805113" y="1825625"/>
            <a:ext cx="4808537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Language</a:t>
            </a:r>
            <a:r>
              <a:rPr lang="en-US" altLang="en-US" sz="2400" dirty="0" smtClean="0">
                <a:solidFill>
                  <a:schemeClr val="tx1"/>
                </a:solidFill>
              </a:rPr>
              <a:t> of WEB Pages</a:t>
            </a:r>
          </a:p>
        </p:txBody>
      </p:sp>
      <p:sp>
        <p:nvSpPr>
          <p:cNvPr id="2" name="TextBox 15"/>
          <p:cNvSpPr txBox="1">
            <a:spLocks noChangeArrowheads="1"/>
          </p:cNvSpPr>
          <p:nvPr/>
        </p:nvSpPr>
        <p:spPr bwMode="auto">
          <a:xfrm>
            <a:off x="2816225" y="2627313"/>
            <a:ext cx="4808538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Text-</a:t>
            </a:r>
            <a:r>
              <a:rPr lang="en-US" altLang="en-US" sz="2400" dirty="0" smtClean="0">
                <a:solidFill>
                  <a:schemeClr val="tx1"/>
                </a:solidFill>
              </a:rPr>
              <a:t>Format Language </a:t>
            </a:r>
          </a:p>
        </p:txBody>
      </p:sp>
      <p:sp>
        <p:nvSpPr>
          <p:cNvPr id="37900" name="TextBox 15"/>
          <p:cNvSpPr txBox="1">
            <a:spLocks noChangeArrowheads="1"/>
          </p:cNvSpPr>
          <p:nvPr/>
        </p:nvSpPr>
        <p:spPr bwMode="auto">
          <a:xfrm>
            <a:off x="2814638" y="3479800"/>
            <a:ext cx="4808537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HTML File =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Text Files</a:t>
            </a:r>
          </a:p>
        </p:txBody>
      </p:sp>
      <p:sp>
        <p:nvSpPr>
          <p:cNvPr id="37902" name="TextBox 15"/>
          <p:cNvSpPr txBox="1">
            <a:spLocks noChangeArrowheads="1"/>
          </p:cNvSpPr>
          <p:nvPr/>
        </p:nvSpPr>
        <p:spPr bwMode="auto">
          <a:xfrm>
            <a:off x="2805113" y="4283075"/>
            <a:ext cx="4808537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Created</a:t>
            </a:r>
            <a:r>
              <a:rPr lang="en-US" altLang="en-US" sz="2400" dirty="0" smtClean="0">
                <a:solidFill>
                  <a:schemeClr val="tx1"/>
                </a:solidFill>
              </a:rPr>
              <a:t> by a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Text Editor</a:t>
            </a:r>
            <a:endParaRPr lang="en-US" altLang="en-US" sz="2400" b="1" dirty="0">
              <a:solidFill>
                <a:srgbClr val="C00000"/>
              </a:solidFill>
            </a:endParaRPr>
          </a:p>
        </p:txBody>
      </p:sp>
      <p:sp>
        <p:nvSpPr>
          <p:cNvPr id="37904" name="TextBox 15"/>
          <p:cNvSpPr txBox="1">
            <a:spLocks noChangeArrowheads="1"/>
          </p:cNvSpPr>
          <p:nvPr/>
        </p:nvSpPr>
        <p:spPr bwMode="auto">
          <a:xfrm>
            <a:off x="2805113" y="5121275"/>
            <a:ext cx="4808537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</a:rPr>
              <a:t>Extension</a:t>
            </a:r>
            <a:r>
              <a:rPr lang="en-US" altLang="en-US" sz="2400" dirty="0" smtClean="0">
                <a:solidFill>
                  <a:schemeClr val="tx1"/>
                </a:solidFill>
              </a:rPr>
              <a:t>: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HTML</a:t>
            </a:r>
            <a:r>
              <a:rPr lang="en-US" altLang="en-US" sz="2400" dirty="0" smtClean="0">
                <a:solidFill>
                  <a:schemeClr val="tx1"/>
                </a:solidFill>
              </a:rPr>
              <a:t> or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HTM</a:t>
            </a:r>
          </a:p>
        </p:txBody>
      </p:sp>
      <p:pic>
        <p:nvPicPr>
          <p:cNvPr id="2664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6" grpId="0" animBg="1"/>
      <p:bldP spid="18" grpId="0" animBg="1"/>
      <p:bldP spid="21" grpId="0" animBg="1"/>
      <p:bldP spid="37894" grpId="0" animBg="1"/>
      <p:bldP spid="37895" grpId="0" animBg="1"/>
      <p:bldP spid="2" grpId="0" animBg="1"/>
      <p:bldP spid="37900" grpId="0" animBg="1"/>
      <p:bldP spid="37902" grpId="0" animBg="1"/>
      <p:bldP spid="379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Concepts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421CCF-E9F7-44F1-8B70-EF518B200F1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7942" y="1190478"/>
            <a:ext cx="2688771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H</a:t>
            </a:r>
            <a:r>
              <a:rPr lang="en-US" sz="2000" b="1" dirty="0">
                <a:latin typeface="Arial" charset="0"/>
              </a:rPr>
              <a:t>yper 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T</a:t>
            </a:r>
            <a:r>
              <a:rPr lang="en-US" sz="2000" b="1" dirty="0">
                <a:latin typeface="Arial" charset="0"/>
              </a:rPr>
              <a:t>ext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2201863" y="1590675"/>
            <a:ext cx="190500" cy="300038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457200" y="2038290"/>
            <a:ext cx="3636735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Links Within Web Pages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2514600"/>
            <a:ext cx="3636735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Connect One Page to Another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7425" y="2514600"/>
            <a:ext cx="3866515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Telling Browser How to Display a Page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9149" y="1148199"/>
            <a:ext cx="2688771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M</a:t>
            </a:r>
            <a:r>
              <a:rPr lang="en-US" sz="2000" b="1" dirty="0">
                <a:latin typeface="Arial" charset="0"/>
              </a:rPr>
              <a:t>arkup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9805" y="2038290"/>
            <a:ext cx="3866515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Markup = Symbols or Codes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5771" y="3333690"/>
            <a:ext cx="3866515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Called Elements/Tags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20285" y="3867090"/>
            <a:ext cx="3866515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Center, Boldface, Bullets, etc.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4286" y="3200400"/>
            <a:ext cx="1522284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L</a:t>
            </a:r>
            <a:r>
              <a:rPr lang="en-US" sz="2000" b="1" dirty="0">
                <a:latin typeface="Arial" charset="0"/>
              </a:rPr>
              <a:t>anguage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205" y="3928110"/>
            <a:ext cx="3636735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Understood by WEB Browser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2179638" y="3624263"/>
            <a:ext cx="190500" cy="300037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47141" name="Rectangle 28"/>
          <p:cNvSpPr>
            <a:spLocks noChangeArrowheads="1"/>
          </p:cNvSpPr>
          <p:nvPr/>
        </p:nvSpPr>
        <p:spPr bwMode="auto">
          <a:xfrm>
            <a:off x="393700" y="4729163"/>
            <a:ext cx="8402638" cy="1366837"/>
          </a:xfrm>
          <a:prstGeom prst="rect">
            <a:avLst/>
          </a:prstGeom>
          <a:solidFill>
            <a:srgbClr val="D5742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defRPr/>
            </a:pPr>
            <a:r>
              <a:rPr lang="en-US" altLang="en-US" sz="1800" b="1" u="sng" dirty="0" smtClean="0">
                <a:solidFill>
                  <a:schemeClr val="accent2">
                    <a:lumMod val="75000"/>
                  </a:schemeClr>
                </a:solidFill>
              </a:rPr>
              <a:t>HTML 5:</a:t>
            </a:r>
            <a:r>
              <a:rPr lang="en-US" altLang="en-US" sz="1800" dirty="0" smtClean="0"/>
              <a:t> Latest version - Has numerous new tags (elements)</a:t>
            </a:r>
          </a:p>
          <a:p>
            <a:pPr marL="285750" indent="-285750">
              <a:defRPr/>
            </a:pPr>
            <a:r>
              <a:rPr lang="en-US" altLang="en-US" sz="1800" dirty="0" smtClean="0"/>
              <a:t>Many of the HTML5 tags require CSS and JavaScript in order to be useful</a:t>
            </a:r>
          </a:p>
          <a:p>
            <a:pPr marL="285750" indent="-285750">
              <a:defRPr/>
            </a:pPr>
            <a:r>
              <a:rPr lang="en-US" altLang="en-US" sz="1800" dirty="0" smtClean="0"/>
              <a:t>Many tags and attributes from HTML 4.01 are removed</a:t>
            </a:r>
          </a:p>
          <a:p>
            <a:pPr marL="285750" indent="-285750">
              <a:defRPr/>
            </a:pPr>
            <a:r>
              <a:rPr lang="en-US" altLang="en-US" sz="1800" dirty="0" smtClean="0"/>
              <a:t>More detail tomorrow</a:t>
            </a:r>
          </a:p>
        </p:txBody>
      </p:sp>
      <p:pic>
        <p:nvPicPr>
          <p:cNvPr id="2870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691063" y="1952625"/>
            <a:ext cx="4105275" cy="2405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1" name="Down Arrow 30"/>
          <p:cNvSpPr/>
          <p:nvPr/>
        </p:nvSpPr>
        <p:spPr>
          <a:xfrm>
            <a:off x="6627813" y="1608138"/>
            <a:ext cx="190500" cy="300037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33" name="Rectangle 32"/>
          <p:cNvSpPr/>
          <p:nvPr/>
        </p:nvSpPr>
        <p:spPr>
          <a:xfrm>
            <a:off x="393700" y="1958975"/>
            <a:ext cx="3797300" cy="1027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87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 bwMode="auto">
          <a:xfrm>
            <a:off x="1900238" y="1177925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900238" y="1954213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911350" y="27432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909763" y="3470275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30726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HTML: Software Tools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413510" y="990600"/>
            <a:ext cx="553998" cy="28956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HTML: Editors</a:t>
            </a:r>
          </a:p>
        </p:txBody>
      </p:sp>
      <p:sp>
        <p:nvSpPr>
          <p:cNvPr id="45086" name="TextBox 11"/>
          <p:cNvSpPr txBox="1">
            <a:spLocks noChangeArrowheads="1"/>
          </p:cNvSpPr>
          <p:nvPr/>
        </p:nvSpPr>
        <p:spPr bwMode="auto">
          <a:xfrm>
            <a:off x="2774950" y="1066800"/>
            <a:ext cx="4945063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tx1"/>
                </a:solidFill>
              </a:rPr>
              <a:t>HTML: Text Files</a:t>
            </a:r>
          </a:p>
        </p:txBody>
      </p:sp>
      <p:sp>
        <p:nvSpPr>
          <p:cNvPr id="45087" name="TextBox 12"/>
          <p:cNvSpPr txBox="1">
            <a:spLocks noChangeArrowheads="1"/>
          </p:cNvSpPr>
          <p:nvPr/>
        </p:nvSpPr>
        <p:spPr bwMode="auto">
          <a:xfrm>
            <a:off x="2774950" y="1836738"/>
            <a:ext cx="494506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tx1"/>
                </a:solidFill>
              </a:rPr>
              <a:t>Many Editors</a:t>
            </a:r>
          </a:p>
        </p:txBody>
      </p:sp>
      <p:sp>
        <p:nvSpPr>
          <p:cNvPr id="45090" name="TextBox 15"/>
          <p:cNvSpPr txBox="1">
            <a:spLocks noChangeArrowheads="1"/>
          </p:cNvSpPr>
          <p:nvPr/>
        </p:nvSpPr>
        <p:spPr bwMode="auto">
          <a:xfrm>
            <a:off x="2786063" y="2625725"/>
            <a:ext cx="4945062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tx1"/>
                </a:solidFill>
              </a:rPr>
              <a:t>Programs With HTML Assistance</a:t>
            </a:r>
          </a:p>
        </p:txBody>
      </p:sp>
      <p:sp>
        <p:nvSpPr>
          <p:cNvPr id="45060" name="TextBox 15"/>
          <p:cNvSpPr txBox="1">
            <a:spLocks noChangeArrowheads="1"/>
          </p:cNvSpPr>
          <p:nvPr/>
        </p:nvSpPr>
        <p:spPr bwMode="auto">
          <a:xfrm>
            <a:off x="2784475" y="3352800"/>
            <a:ext cx="4945063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tx1"/>
                </a:solidFill>
              </a:rPr>
              <a:t>Examples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79625" y="4378325"/>
          <a:ext cx="6096000" cy="111125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41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7" marB="456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WINDOWS</a:t>
                      </a:r>
                      <a:endParaRPr lang="en-US" sz="1800" dirty="0"/>
                    </a:p>
                  </a:txBody>
                  <a:tcPr marT="45667" marB="4566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MAC</a:t>
                      </a:r>
                      <a:endParaRPr lang="en-US" sz="1800" dirty="0"/>
                    </a:p>
                  </a:txBody>
                  <a:tcPr marT="45667" marB="45667">
                    <a:solidFill>
                      <a:srgbClr val="92D050"/>
                    </a:solidFill>
                  </a:tcPr>
                </a:tc>
              </a:tr>
              <a:tr h="3704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Free</a:t>
                      </a:r>
                      <a:endParaRPr lang="en-US" sz="1800" b="1" dirty="0"/>
                    </a:p>
                  </a:txBody>
                  <a:tcPr marT="45667" marB="45667" anchor="ctr"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Notepad</a:t>
                      </a:r>
                      <a:endParaRPr lang="en-US" sz="1800" b="1" dirty="0"/>
                    </a:p>
                  </a:txBody>
                  <a:tcPr marT="45667" marB="4566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TextEdit</a:t>
                      </a:r>
                      <a:endParaRPr lang="en-US" sz="1800" b="1" dirty="0"/>
                    </a:p>
                  </a:txBody>
                  <a:tcPr marT="45667" marB="45667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4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Notepad++</a:t>
                      </a:r>
                      <a:endParaRPr lang="en-US" sz="1800" b="1" dirty="0"/>
                    </a:p>
                  </a:txBody>
                  <a:tcPr marT="45667" marB="4566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Smultron</a:t>
                      </a:r>
                      <a:endParaRPr lang="en-US" sz="1800" b="1" dirty="0"/>
                    </a:p>
                  </a:txBody>
                  <a:tcPr marT="45667" marB="45667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74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BBE961-18ED-4185-A0D2-49AD8832D0E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026025" y="3817938"/>
            <a:ext cx="231775" cy="525462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3075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 bwMode="auto">
          <a:xfrm>
            <a:off x="1325166" y="5697538"/>
            <a:ext cx="6493668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HTML: Browser: Testing/Viewing Web page</a:t>
            </a:r>
          </a:p>
        </p:txBody>
      </p:sp>
      <p:sp>
        <p:nvSpPr>
          <p:cNvPr id="3075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45086" grpId="0" animBg="1"/>
      <p:bldP spid="45087" grpId="0" animBg="1"/>
      <p:bldP spid="45090" grpId="0" animBg="1"/>
      <p:bldP spid="45060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20"/>
          <p:cNvSpPr/>
          <p:nvPr/>
        </p:nvSpPr>
        <p:spPr>
          <a:xfrm>
            <a:off x="4962525" y="3976688"/>
            <a:ext cx="190500" cy="300037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HTML: Development 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4594" y="852901"/>
            <a:ext cx="7059611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Assumption: Analysis &amp; Design are completed</a:t>
            </a:r>
          </a:p>
        </p:txBody>
      </p:sp>
      <p:sp>
        <p:nvSpPr>
          <p:cNvPr id="327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E7AC2E-CEF8-45A0-B213-BE1127C3F99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90738"/>
            <a:ext cx="2260600" cy="3703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31788" y="1600200"/>
            <a:ext cx="2017712" cy="369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smtClean="0">
                <a:solidFill>
                  <a:schemeClr val="tx1"/>
                </a:solidFill>
              </a:rPr>
              <a:t>(1) Open Notepad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40000" y="2268538"/>
            <a:ext cx="533400" cy="231775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2779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025650"/>
            <a:ext cx="3829050" cy="1914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686175" y="1600200"/>
            <a:ext cx="2743200" cy="369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smtClean="0">
                <a:solidFill>
                  <a:schemeClr val="tx1"/>
                </a:solidFill>
              </a:rPr>
              <a:t>(2) Writing HTML CODE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4324350"/>
            <a:ext cx="2279650" cy="1757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4597400" y="4746625"/>
            <a:ext cx="1371600" cy="646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smtClean="0">
                <a:solidFill>
                  <a:schemeClr val="tx1"/>
                </a:solidFill>
              </a:rPr>
              <a:t>(3) Save as HTM/HTML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4746625"/>
            <a:ext cx="2033587" cy="9445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6229350" y="5092700"/>
            <a:ext cx="533400" cy="231775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7199313" y="4291013"/>
            <a:ext cx="1246187" cy="369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(4) Testing</a:t>
            </a:r>
          </a:p>
        </p:txBody>
      </p:sp>
      <p:sp>
        <p:nvSpPr>
          <p:cNvPr id="3278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6" grpId="0" animBg="1"/>
      <p:bldP spid="19" grpId="0" animBg="1"/>
      <p:bldP spid="22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306513"/>
            <a:ext cx="8382000" cy="42560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HTML: Basic Structure/Layout</a:t>
            </a: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6030913" y="2554288"/>
            <a:ext cx="2362200" cy="369887"/>
            <a:chOff x="6019800" y="3048337"/>
            <a:chExt cx="2362200" cy="369332"/>
          </a:xfrm>
        </p:grpSpPr>
        <p:sp>
          <p:nvSpPr>
            <p:cNvPr id="34840" name="Line 9"/>
            <p:cNvSpPr>
              <a:spLocks noChangeShapeType="1"/>
            </p:cNvSpPr>
            <p:nvPr/>
          </p:nvSpPr>
          <p:spPr bwMode="auto">
            <a:xfrm flipH="1">
              <a:off x="6019800" y="3243044"/>
              <a:ext cx="60960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Text Box 10"/>
            <p:cNvSpPr txBox="1">
              <a:spLocks noChangeArrowheads="1"/>
            </p:cNvSpPr>
            <p:nvPr/>
          </p:nvSpPr>
          <p:spPr bwMode="auto">
            <a:xfrm>
              <a:off x="6608763" y="3048337"/>
              <a:ext cx="17732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Web Page Title</a:t>
              </a:r>
            </a:p>
          </p:txBody>
        </p:sp>
      </p:grp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2652713" y="3951288"/>
            <a:ext cx="3378200" cy="369887"/>
            <a:chOff x="3276600" y="4355068"/>
            <a:chExt cx="3378200" cy="369332"/>
          </a:xfrm>
        </p:grpSpPr>
        <p:sp>
          <p:nvSpPr>
            <p:cNvPr id="34838" name="Text Box 11"/>
            <p:cNvSpPr txBox="1">
              <a:spLocks noChangeArrowheads="1"/>
            </p:cNvSpPr>
            <p:nvPr/>
          </p:nvSpPr>
          <p:spPr bwMode="auto">
            <a:xfrm>
              <a:off x="4749800" y="4355068"/>
              <a:ext cx="1905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Page Content</a:t>
              </a:r>
            </a:p>
          </p:txBody>
        </p:sp>
        <p:sp>
          <p:nvSpPr>
            <p:cNvPr id="34839" name="Line 12"/>
            <p:cNvSpPr>
              <a:spLocks noChangeShapeType="1"/>
            </p:cNvSpPr>
            <p:nvPr/>
          </p:nvSpPr>
          <p:spPr bwMode="auto">
            <a:xfrm flipH="1">
              <a:off x="3276600" y="4545568"/>
              <a:ext cx="167640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60375" y="838200"/>
            <a:ext cx="12080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File name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2220913" y="2249488"/>
            <a:ext cx="3581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Information about the Web Page</a:t>
            </a:r>
          </a:p>
        </p:txBody>
      </p:sp>
      <p:sp>
        <p:nvSpPr>
          <p:cNvPr id="34824" name="Line 12"/>
          <p:cNvSpPr>
            <a:spLocks noChangeShapeType="1"/>
          </p:cNvSpPr>
          <p:nvPr/>
        </p:nvSpPr>
        <p:spPr bwMode="auto">
          <a:xfrm flipH="1">
            <a:off x="1687513" y="2447925"/>
            <a:ext cx="685800" cy="857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304800" y="2960688"/>
            <a:ext cx="9144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HTML Tags</a:t>
            </a:r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 flipH="1" flipV="1">
            <a:off x="620713" y="2249488"/>
            <a:ext cx="0" cy="7762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Text Box 14"/>
          <p:cNvSpPr txBox="1">
            <a:spLocks noChangeArrowheads="1"/>
          </p:cNvSpPr>
          <p:nvPr/>
        </p:nvSpPr>
        <p:spPr bwMode="auto">
          <a:xfrm>
            <a:off x="2601913" y="1882775"/>
            <a:ext cx="3581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Document Type Declaration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2195513" y="2066925"/>
            <a:ext cx="685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flipH="1">
            <a:off x="1077913" y="1212850"/>
            <a:ext cx="0" cy="2127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763E71-CC4D-472D-AA7F-21688DD02EA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4831" name="Rectangle 1"/>
          <p:cNvSpPr>
            <a:spLocks noChangeArrowheads="1"/>
          </p:cNvSpPr>
          <p:nvPr/>
        </p:nvSpPr>
        <p:spPr bwMode="auto">
          <a:xfrm>
            <a:off x="1928813" y="827088"/>
            <a:ext cx="4929187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>
                <a:solidFill>
                  <a:schemeClr val="bg1"/>
                </a:solidFill>
              </a:rPr>
              <a:t>HTML File = Web page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</a:rPr>
              <a:t>Contain HTML &lt;tags&gt;  and plain text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</a:rPr>
              <a:t>Describe content of web pages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4832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763" y="4440238"/>
            <a:ext cx="4584700" cy="188436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 bwMode="auto">
          <a:xfrm>
            <a:off x="6619877" y="3631226"/>
            <a:ext cx="2371724" cy="64633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Nested Elements: close inner tag first</a:t>
            </a:r>
          </a:p>
        </p:txBody>
      </p:sp>
      <p:sp>
        <p:nvSpPr>
          <p:cNvPr id="348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4103688"/>
          <a:ext cx="6096000" cy="14827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Open Tag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Close Tag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&lt;H1&gt;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My 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 Heading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&lt;/H1&gt;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&lt;P&gt;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My 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Paragraph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&lt;/P&gt;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&lt;BR&gt;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Self Closed &lt;BR /&gt;</a:t>
                      </a:r>
                      <a:endParaRPr 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3048000" y="5513388"/>
            <a:ext cx="165100" cy="334962"/>
          </a:xfrm>
          <a:prstGeom prst="up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 bwMode="auto">
          <a:xfrm>
            <a:off x="1066800" y="1101725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066800" y="1878013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077913" y="26670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53253" name="TextBox 15"/>
          <p:cNvSpPr txBox="1">
            <a:spLocks noChangeArrowheads="1"/>
          </p:cNvSpPr>
          <p:nvPr/>
        </p:nvSpPr>
        <p:spPr bwMode="auto">
          <a:xfrm>
            <a:off x="1957388" y="3294063"/>
            <a:ext cx="6696075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tx1"/>
                </a:solidFill>
              </a:rPr>
              <a:t>&lt;TITLE&gt; This is my First HTML Page &lt;/TITLE&gt;</a:t>
            </a:r>
          </a:p>
        </p:txBody>
      </p:sp>
      <p:sp>
        <p:nvSpPr>
          <p:cNvPr id="29" name="Right Arrow 28"/>
          <p:cNvSpPr/>
          <p:nvPr/>
        </p:nvSpPr>
        <p:spPr bwMode="auto">
          <a:xfrm>
            <a:off x="1076325" y="3394075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36893" name="Title 1"/>
          <p:cNvSpPr>
            <a:spLocks noGrp="1"/>
          </p:cNvSpPr>
          <p:nvPr>
            <p:ph type="title"/>
          </p:nvPr>
        </p:nvSpPr>
        <p:spPr>
          <a:xfrm>
            <a:off x="0" y="-257175"/>
            <a:ext cx="9144000" cy="1143000"/>
          </a:xfrm>
        </p:spPr>
        <p:txBody>
          <a:bodyPr/>
          <a:lstStyle/>
          <a:p>
            <a:r>
              <a:rPr lang="en-US" altLang="en-US" smtClean="0"/>
              <a:t>HTML Elements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9600" y="914400"/>
            <a:ext cx="553998" cy="28956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HTML Element</a:t>
            </a:r>
          </a:p>
        </p:txBody>
      </p:sp>
      <p:sp>
        <p:nvSpPr>
          <p:cNvPr id="53280" name="TextBox 11"/>
          <p:cNvSpPr txBox="1">
            <a:spLocks noChangeArrowheads="1"/>
          </p:cNvSpPr>
          <p:nvPr/>
        </p:nvSpPr>
        <p:spPr bwMode="auto">
          <a:xfrm>
            <a:off x="1936750" y="990600"/>
            <a:ext cx="6705600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</a:rPr>
              <a:t>&lt;</a:t>
            </a:r>
            <a:r>
              <a:rPr lang="en-US" altLang="en-US" sz="2400" b="1" dirty="0" err="1" smtClean="0">
                <a:solidFill>
                  <a:srgbClr val="C00000"/>
                </a:solidFill>
              </a:rPr>
              <a:t>TagName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&gt;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content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&lt;/</a:t>
            </a:r>
            <a:r>
              <a:rPr lang="en-US" altLang="en-US" sz="2400" b="1" dirty="0" err="1" smtClean="0">
                <a:solidFill>
                  <a:srgbClr val="C00000"/>
                </a:solidFill>
              </a:rPr>
              <a:t>Tagname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53281" name="TextBox 12"/>
          <p:cNvSpPr txBox="1">
            <a:spLocks noChangeArrowheads="1"/>
          </p:cNvSpPr>
          <p:nvPr/>
        </p:nvSpPr>
        <p:spPr bwMode="auto">
          <a:xfrm>
            <a:off x="1936750" y="1771650"/>
            <a:ext cx="6705600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</a:rPr>
              <a:t>&lt;</a:t>
            </a:r>
            <a:r>
              <a:rPr lang="en-US" altLang="en-US" sz="2400" b="1" dirty="0" err="1" smtClean="0">
                <a:solidFill>
                  <a:srgbClr val="C00000"/>
                </a:solidFill>
              </a:rPr>
              <a:t>TagName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&gt;</a:t>
            </a:r>
            <a:r>
              <a:rPr lang="en-US" altLang="en-US" sz="2400" dirty="0" smtClean="0">
                <a:solidFill>
                  <a:schemeClr val="tx1"/>
                </a:solidFill>
              </a:rPr>
              <a:t>: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Start/Open</a:t>
            </a:r>
            <a:r>
              <a:rPr lang="en-US" altLang="en-US" sz="2400" dirty="0" smtClean="0">
                <a:solidFill>
                  <a:schemeClr val="tx1"/>
                </a:solidFill>
              </a:rPr>
              <a:t> Tag</a:t>
            </a:r>
          </a:p>
        </p:txBody>
      </p:sp>
      <p:sp>
        <p:nvSpPr>
          <p:cNvPr id="53284" name="TextBox 15"/>
          <p:cNvSpPr txBox="1">
            <a:spLocks noChangeArrowheads="1"/>
          </p:cNvSpPr>
          <p:nvPr/>
        </p:nvSpPr>
        <p:spPr bwMode="auto">
          <a:xfrm>
            <a:off x="1947863" y="2560638"/>
            <a:ext cx="6694487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</a:rPr>
              <a:t>&lt;/</a:t>
            </a:r>
            <a:r>
              <a:rPr lang="en-US" altLang="en-US" sz="2400" b="1" dirty="0" err="1" smtClean="0">
                <a:solidFill>
                  <a:srgbClr val="C00000"/>
                </a:solidFill>
              </a:rPr>
              <a:t>TagName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&gt;</a:t>
            </a:r>
            <a:r>
              <a:rPr lang="en-US" altLang="en-US" sz="2400" dirty="0" smtClean="0">
                <a:solidFill>
                  <a:schemeClr val="tx1"/>
                </a:solidFill>
              </a:rPr>
              <a:t>: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End/Close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53276" name="TextBox 15"/>
          <p:cNvSpPr txBox="1">
            <a:spLocks noChangeArrowheads="1"/>
          </p:cNvSpPr>
          <p:nvPr/>
        </p:nvSpPr>
        <p:spPr bwMode="auto">
          <a:xfrm>
            <a:off x="914400" y="5848350"/>
            <a:ext cx="5562600" cy="400050"/>
          </a:xfrm>
          <a:prstGeom prst="rect">
            <a:avLst/>
          </a:prstGeom>
          <a:solidFill>
            <a:srgbClr val="D5742B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Empty Element/Tags: No Content </a:t>
            </a:r>
            <a:r>
              <a:rPr lang="en-US" altLang="en-US" sz="2000">
                <a:solidFill>
                  <a:schemeClr val="tx1"/>
                </a:solidFill>
                <a:sym typeface="Wingdings" panose="05000000000000000000" pitchFamily="2" charset="2"/>
              </a:rPr>
              <a:t> e.g. &lt;hr /&gt;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B69EC-CE62-4135-856A-EF15F9AC74B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3690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ight Arrow 18"/>
          <p:cNvSpPr/>
          <p:nvPr/>
        </p:nvSpPr>
        <p:spPr bwMode="auto">
          <a:xfrm>
            <a:off x="1905000" y="454025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905000" y="49022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09600" y="4476750"/>
            <a:ext cx="1295400" cy="708025"/>
          </a:xfrm>
          <a:prstGeom prst="rect">
            <a:avLst/>
          </a:prstGeom>
          <a:solidFill>
            <a:srgbClr val="D5742B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Container Tags</a:t>
            </a:r>
          </a:p>
        </p:txBody>
      </p:sp>
      <p:sp>
        <p:nvSpPr>
          <p:cNvPr id="369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7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27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78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28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78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25" grpId="0" animBg="1"/>
      <p:bldP spid="53253" grpId="0" animBg="1"/>
      <p:bldP spid="29" grpId="0" animBg="1"/>
      <p:bldP spid="53280" grpId="0" animBg="1"/>
      <p:bldP spid="53281" grpId="0" animBg="1"/>
      <p:bldP spid="53284" grpId="0" animBg="1"/>
      <p:bldP spid="53276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 bwMode="auto">
          <a:xfrm>
            <a:off x="1036638" y="963613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004888" y="1741488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004888" y="2516188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016000" y="34290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1014413" y="4325938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38919" name="Title 1"/>
          <p:cNvSpPr>
            <a:spLocks noGrp="1"/>
          </p:cNvSpPr>
          <p:nvPr>
            <p:ph type="title"/>
          </p:nvPr>
        </p:nvSpPr>
        <p:spPr>
          <a:xfrm>
            <a:off x="0" y="-257175"/>
            <a:ext cx="9126538" cy="1143000"/>
          </a:xfrm>
        </p:spPr>
        <p:txBody>
          <a:bodyPr/>
          <a:lstStyle/>
          <a:p>
            <a:r>
              <a:rPr lang="en-US" altLang="en-US" smtClean="0"/>
              <a:t>HTML Tags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3400" y="685800"/>
            <a:ext cx="553998" cy="422148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HTML Tags</a:t>
            </a:r>
          </a:p>
        </p:txBody>
      </p:sp>
      <p:sp>
        <p:nvSpPr>
          <p:cNvPr id="55305" name="TextBox 11"/>
          <p:cNvSpPr txBox="1">
            <a:spLocks noChangeArrowheads="1"/>
          </p:cNvSpPr>
          <p:nvPr/>
        </p:nvSpPr>
        <p:spPr bwMode="auto">
          <a:xfrm>
            <a:off x="1874838" y="1630363"/>
            <a:ext cx="6659562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>
                <a:solidFill>
                  <a:schemeClr val="tx1"/>
                </a:solidFill>
              </a:rPr>
              <a:t>Tag name is in lower case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5309" name="TextBox 15"/>
          <p:cNvSpPr txBox="1">
            <a:spLocks noChangeArrowheads="1"/>
          </p:cNvSpPr>
          <p:nvPr/>
        </p:nvSpPr>
        <p:spPr bwMode="auto">
          <a:xfrm>
            <a:off x="1874838" y="2397125"/>
            <a:ext cx="6659562" cy="477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Tell the Browser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How</a:t>
            </a:r>
            <a:r>
              <a:rPr lang="en-US" altLang="en-US" sz="2400" dirty="0" smtClean="0">
                <a:solidFill>
                  <a:schemeClr val="tx1"/>
                </a:solidFill>
              </a:rPr>
              <a:t> to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Display</a:t>
            </a:r>
            <a:r>
              <a:rPr lang="en-US" altLang="en-US" sz="2400" dirty="0" smtClean="0">
                <a:solidFill>
                  <a:schemeClr val="tx1"/>
                </a:solidFill>
              </a:rPr>
              <a:t> Content</a:t>
            </a:r>
          </a:p>
        </p:txBody>
      </p:sp>
      <p:sp>
        <p:nvSpPr>
          <p:cNvPr id="389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EEC76B-B614-4307-A533-08AF79537DC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06588" y="863600"/>
            <a:ext cx="6627812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Used to </a:t>
            </a:r>
            <a:r>
              <a:rPr lang="en-US" altLang="en-US" sz="2400" b="1" dirty="0">
                <a:solidFill>
                  <a:srgbClr val="C00000"/>
                </a:solidFill>
              </a:rPr>
              <a:t>Add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Content </a:t>
            </a:r>
            <a:r>
              <a:rPr lang="en-US" altLang="en-US" sz="2400" b="1" dirty="0">
                <a:solidFill>
                  <a:schemeClr val="tx1"/>
                </a:solidFill>
              </a:rPr>
              <a:t>&amp; </a:t>
            </a:r>
            <a:r>
              <a:rPr lang="en-US" altLang="en-US" sz="2400" b="1" dirty="0">
                <a:solidFill>
                  <a:srgbClr val="C00000"/>
                </a:solidFill>
              </a:rPr>
              <a:t>Structure </a:t>
            </a:r>
            <a:r>
              <a:rPr lang="en-US" altLang="en-US" sz="2400" dirty="0">
                <a:solidFill>
                  <a:schemeClr val="tx1"/>
                </a:solidFill>
              </a:rPr>
              <a:t>Web pages </a:t>
            </a:r>
            <a:endParaRPr lang="en-US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389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1874838" y="3128963"/>
            <a:ext cx="6659562" cy="830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006600"/>
                </a:solidFill>
              </a:rPr>
              <a:t>Attributes: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Additional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Information</a:t>
            </a:r>
            <a:r>
              <a:rPr lang="en-US" altLang="en-US" sz="2400" dirty="0" smtClean="0">
                <a:solidFill>
                  <a:schemeClr val="tx1"/>
                </a:solidFill>
              </a:rPr>
              <a:t> about Element – Added to Open Tag 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1906588" y="4211638"/>
            <a:ext cx="6627812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Attribute_Name</a:t>
            </a:r>
            <a:r>
              <a:rPr lang="en-US" altLang="en-US" sz="2400" dirty="0" smtClean="0">
                <a:solidFill>
                  <a:schemeClr val="tx1"/>
                </a:solidFill>
              </a:rPr>
              <a:t>=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“value”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047750" y="5002213"/>
            <a:ext cx="7469188" cy="1262062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200" b="1" dirty="0" smtClean="0">
                <a:solidFill>
                  <a:schemeClr val="tx1"/>
                </a:solidFill>
              </a:rPr>
              <a:t>&lt;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img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="w3schools.jpg“ </a:t>
            </a:r>
            <a:r>
              <a:rPr lang="en-US" altLang="en-US" sz="2200" b="1" dirty="0" smtClean="0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="104" </a:t>
            </a:r>
            <a:r>
              <a:rPr lang="en-US" altLang="en-US" sz="2200" b="1" dirty="0" smtClean="0">
                <a:solidFill>
                  <a:schemeClr val="accent2">
                    <a:lumMod val="75000"/>
                  </a:schemeClr>
                </a:solidFill>
              </a:rPr>
              <a:t>height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="142"&gt;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200" b="1" dirty="0">
                <a:solidFill>
                  <a:schemeClr val="tx1"/>
                </a:solidFill>
              </a:rPr>
              <a:t>&lt;p</a:t>
            </a: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</a:rPr>
              <a:t>align</a:t>
            </a:r>
            <a:r>
              <a:rPr lang="en-US" altLang="en-US" sz="2200" dirty="0"/>
              <a:t>=</a:t>
            </a:r>
            <a:r>
              <a:rPr lang="en-US" altLang="en-US" sz="2200" b="1" dirty="0">
                <a:solidFill>
                  <a:schemeClr val="tx1"/>
                </a:solidFill>
              </a:rPr>
              <a:t>“right”</a:t>
            </a:r>
            <a:r>
              <a:rPr lang="en-US" altLang="en-US" sz="2200" dirty="0"/>
              <a:t>&gt;contents</a:t>
            </a:r>
            <a:r>
              <a:rPr lang="en-US" altLang="en-US" sz="2200" b="1" dirty="0">
                <a:solidFill>
                  <a:schemeClr val="tx1"/>
                </a:solidFill>
              </a:rPr>
              <a:t>&lt;/p&gt;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200" b="1" dirty="0">
                <a:solidFill>
                  <a:schemeClr val="tx1"/>
                </a:solidFill>
              </a:rPr>
              <a:t>&lt;h1</a:t>
            </a: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</a:rPr>
              <a:t>align</a:t>
            </a:r>
            <a:r>
              <a:rPr lang="en-US" altLang="en-US" sz="2200" dirty="0"/>
              <a:t>=</a:t>
            </a:r>
            <a:r>
              <a:rPr lang="en-US" altLang="en-US" sz="2200" b="1" dirty="0">
                <a:solidFill>
                  <a:schemeClr val="tx1"/>
                </a:solidFill>
              </a:rPr>
              <a:t>“right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”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en-US" altLang="en-US" sz="2200" dirty="0" smtClean="0">
                <a:solidFill>
                  <a:schemeClr val="tx1"/>
                </a:solidFill>
              </a:rPr>
              <a:t>=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“300” </a:t>
            </a:r>
            <a:r>
              <a:rPr lang="en-US" altLang="en-US" sz="2200" b="1" dirty="0" smtClean="0">
                <a:solidFill>
                  <a:schemeClr val="accent2">
                    <a:lumMod val="75000"/>
                  </a:schemeClr>
                </a:solidFill>
              </a:rPr>
              <a:t>size</a:t>
            </a:r>
            <a:r>
              <a:rPr lang="en-US" altLang="en-US" sz="2200" dirty="0" smtClean="0"/>
              <a:t>=</a:t>
            </a:r>
            <a:r>
              <a:rPr lang="en-US" altLang="en-US" sz="2200" b="1" dirty="0" smtClean="0"/>
              <a:t>“4”</a:t>
            </a:r>
            <a:r>
              <a:rPr lang="en-US" altLang="en-US" sz="2200" dirty="0" smtClean="0"/>
              <a:t> &gt;</a:t>
            </a:r>
            <a:r>
              <a:rPr lang="en-US" altLang="en-US" sz="2200" dirty="0"/>
              <a:t>contents</a:t>
            </a:r>
            <a:r>
              <a:rPr lang="en-US" altLang="en-US" sz="2200" b="1" dirty="0">
                <a:solidFill>
                  <a:schemeClr val="tx1"/>
                </a:solidFill>
              </a:rPr>
              <a:t>&lt;/h1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&gt;</a:t>
            </a:r>
            <a:endParaRPr lang="en-US" altLang="en-US" sz="2200" b="1" dirty="0">
              <a:solidFill>
                <a:schemeClr val="tx1"/>
              </a:solidFill>
            </a:endParaRPr>
          </a:p>
        </p:txBody>
      </p:sp>
      <p:sp>
        <p:nvSpPr>
          <p:cNvPr id="389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5" grpId="0" animBg="1"/>
      <p:bldP spid="29" grpId="0" animBg="1"/>
      <p:bldP spid="55305" grpId="0" animBg="1"/>
      <p:bldP spid="55309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8"/>
          <p:cNvSpPr>
            <a:spLocks noGrp="1" noChangeArrowheads="1"/>
          </p:cNvSpPr>
          <p:nvPr/>
        </p:nvSpPr>
        <p:spPr bwMode="auto">
          <a:xfrm>
            <a:off x="490538" y="3246438"/>
            <a:ext cx="6977062" cy="28813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&lt;HTML&gt;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&lt;HEAD&gt;</a:t>
            </a:r>
          </a:p>
          <a:p>
            <a:pPr lvl="1"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</a:rPr>
              <a:t>&lt;TITLE&gt;CMPN 215&lt;/TITLE&gt;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&lt;/HEAD&gt;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&lt;BODY&gt;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	&lt;!-- Welcome in CMPN 215 Course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          All About Web Development --&gt;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&lt;/BODY&gt;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&lt;/HTML&gt;						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965200" y="962025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965200" y="1706563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965200" y="2468563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40966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r>
              <a:rPr lang="en-US" altLang="en-US" smtClean="0"/>
              <a:t>&lt;!--Comment Tag--&gt;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685800"/>
            <a:ext cx="615553" cy="25146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altLang="en-US" sz="2800" dirty="0"/>
              <a:t>&lt;!-- …--&gt;</a:t>
            </a:r>
            <a:endParaRPr lang="en-US" sz="2600" b="1" dirty="0">
              <a:latin typeface="Arial" charset="0"/>
            </a:endParaRPr>
          </a:p>
        </p:txBody>
      </p:sp>
      <p:sp>
        <p:nvSpPr>
          <p:cNvPr id="60429" name="TextBox 11"/>
          <p:cNvSpPr txBox="1">
            <a:spLocks noChangeArrowheads="1"/>
          </p:cNvSpPr>
          <p:nvPr/>
        </p:nvSpPr>
        <p:spPr bwMode="auto">
          <a:xfrm>
            <a:off x="1839913" y="850900"/>
            <a:ext cx="6897687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Inserting comments to Improve Code Readability </a:t>
            </a:r>
          </a:p>
        </p:txBody>
      </p:sp>
      <p:sp>
        <p:nvSpPr>
          <p:cNvPr id="60420" name="TextBox 12"/>
          <p:cNvSpPr txBox="1">
            <a:spLocks noChangeArrowheads="1"/>
          </p:cNvSpPr>
          <p:nvPr/>
        </p:nvSpPr>
        <p:spPr bwMode="auto">
          <a:xfrm>
            <a:off x="1838325" y="1589088"/>
            <a:ext cx="6899275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tx1"/>
                </a:solidFill>
              </a:rPr>
              <a:t>Ignored By the Browsers</a:t>
            </a:r>
          </a:p>
        </p:txBody>
      </p:sp>
      <p:sp>
        <p:nvSpPr>
          <p:cNvPr id="60422" name="TextBox 12"/>
          <p:cNvSpPr txBox="1">
            <a:spLocks noChangeArrowheads="1"/>
          </p:cNvSpPr>
          <p:nvPr/>
        </p:nvSpPr>
        <p:spPr bwMode="auto">
          <a:xfrm>
            <a:off x="1838325" y="2351088"/>
            <a:ext cx="6899275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smtClean="0">
                <a:solidFill>
                  <a:schemeClr val="tx1"/>
                </a:solidFill>
              </a:rPr>
              <a:t>Can be One or More Lines</a:t>
            </a:r>
          </a:p>
        </p:txBody>
      </p:sp>
      <p:sp>
        <p:nvSpPr>
          <p:cNvPr id="409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D1DE54-A745-412A-BCE2-1B8BDC6FEB3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0972" name="Rectangle 1"/>
          <p:cNvSpPr>
            <a:spLocks noChangeArrowheads="1"/>
          </p:cNvSpPr>
          <p:nvPr/>
        </p:nvSpPr>
        <p:spPr bwMode="auto">
          <a:xfrm>
            <a:off x="5526088" y="4241800"/>
            <a:ext cx="3390900" cy="1323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bg1"/>
                </a:solidFill>
              </a:rPr>
              <a:t>Write notes to yourself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bg1"/>
                </a:solidFill>
              </a:rPr>
              <a:t>Hide  sections of content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bg1"/>
                </a:solidFill>
              </a:rPr>
              <a:t>Can be used for debugging</a:t>
            </a:r>
          </a:p>
        </p:txBody>
      </p:sp>
      <p:pic>
        <p:nvPicPr>
          <p:cNvPr id="40973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21" grpId="0" animBg="1"/>
      <p:bldP spid="60429" grpId="0" animBg="1"/>
      <p:bldP spid="60420" grpId="0" animBg="1"/>
      <p:bldP spid="604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1346200" y="1647825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346200" y="24384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346200" y="32004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1346200" y="39624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346200" y="4724400"/>
            <a:ext cx="838200" cy="2286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FFFFFF"/>
              </a:solidFill>
            </a:endParaRPr>
          </a:p>
        </p:txBody>
      </p:sp>
      <p:sp>
        <p:nvSpPr>
          <p:cNvPr id="43015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r>
              <a:rPr lang="en-US" altLang="en-US" smtClean="0"/>
              <a:t>WEB Page Content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914400" y="1371600"/>
            <a:ext cx="553998" cy="38862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TEXT</a:t>
            </a:r>
          </a:p>
        </p:txBody>
      </p:sp>
      <p:sp>
        <p:nvSpPr>
          <p:cNvPr id="58381" name="TextBox 11"/>
          <p:cNvSpPr txBox="1">
            <a:spLocks noChangeArrowheads="1"/>
          </p:cNvSpPr>
          <p:nvPr/>
        </p:nvSpPr>
        <p:spPr bwMode="auto">
          <a:xfrm>
            <a:off x="2206625" y="1536700"/>
            <a:ext cx="5946775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Spaces, TABS, and Blank Lines: Ignored</a:t>
            </a:r>
          </a:p>
        </p:txBody>
      </p:sp>
      <p:sp>
        <p:nvSpPr>
          <p:cNvPr id="58382" name="TextBox 12"/>
          <p:cNvSpPr txBox="1">
            <a:spLocks noChangeArrowheads="1"/>
          </p:cNvSpPr>
          <p:nvPr/>
        </p:nvSpPr>
        <p:spPr bwMode="auto">
          <a:xfrm>
            <a:off x="2206625" y="2320925"/>
            <a:ext cx="5946775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Paragraph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&lt;p&gt;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8372" name="TextBox 12"/>
          <p:cNvSpPr txBox="1">
            <a:spLocks noChangeArrowheads="1"/>
          </p:cNvSpPr>
          <p:nvPr/>
        </p:nvSpPr>
        <p:spPr bwMode="auto">
          <a:xfrm>
            <a:off x="2206625" y="3082925"/>
            <a:ext cx="5946775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Headings (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H1-H6</a:t>
            </a:r>
            <a:r>
              <a:rPr lang="en-US" altLang="en-US" sz="2400" dirty="0" smtClean="0">
                <a:solidFill>
                  <a:schemeClr val="tx1"/>
                </a:solidFill>
              </a:rPr>
              <a:t>): Mark Major Sections</a:t>
            </a:r>
          </a:p>
        </p:txBody>
      </p:sp>
      <p:sp>
        <p:nvSpPr>
          <p:cNvPr id="58374" name="TextBox 12"/>
          <p:cNvSpPr txBox="1">
            <a:spLocks noChangeArrowheads="1"/>
          </p:cNvSpPr>
          <p:nvPr/>
        </p:nvSpPr>
        <p:spPr bwMode="auto">
          <a:xfrm>
            <a:off x="2206625" y="3844925"/>
            <a:ext cx="5946775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&lt;PRE&gt;&lt;/PRE&gt;</a:t>
            </a:r>
            <a:r>
              <a:rPr lang="en-US" altLang="en-US" sz="2400" dirty="0">
                <a:solidFill>
                  <a:schemeClr val="tx1"/>
                </a:solidFill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</a:rPr>
              <a:t>Display text as typed</a:t>
            </a:r>
            <a:endParaRPr lang="en-US" alt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376" name="TextBox 12"/>
          <p:cNvSpPr txBox="1">
            <a:spLocks noChangeArrowheads="1"/>
          </p:cNvSpPr>
          <p:nvPr/>
        </p:nvSpPr>
        <p:spPr bwMode="auto">
          <a:xfrm>
            <a:off x="2206625" y="4606925"/>
            <a:ext cx="5946775" cy="460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HR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en-US" sz="2400" dirty="0" smtClean="0">
                <a:solidFill>
                  <a:schemeClr val="tx1"/>
                </a:solidFill>
              </a:rPr>
              <a:t>&amp; Break Line 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430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7BFB3-548B-407B-9AEF-41318C6BE2F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43023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2" grpId="0" animBg="1"/>
      <p:bldP spid="21" grpId="0" animBg="1"/>
      <p:bldP spid="23" grpId="0" animBg="1"/>
      <p:bldP spid="58381" grpId="0" animBg="1"/>
      <p:bldP spid="58382" grpId="0" animBg="1"/>
      <p:bldP spid="58372" grpId="0" animBg="1"/>
      <p:bldP spid="58374" grpId="0" animBg="1"/>
      <p:bldP spid="583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Outlines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WEB Concepts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HTML Basics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Hyper Text Markup Language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Tags: Basic Tags, Self-Closed Tags, Block/Container Tags (&lt;p&gt;, &lt;h1&gt;, &lt;div&gt;, Special Tags (&amp;</a:t>
            </a:r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lt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, &amp;</a:t>
            </a:r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Tools: Text Editor &amp; Browser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Comments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Lists (ordered, unordered)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Hyperlinks (Anchor) (email, internal/external links)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Tables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Images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icons</a:t>
            </a: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FontTx/>
              <a:buNone/>
              <a:defRPr/>
            </a:pPr>
            <a:endParaRPr lang="en-US" alt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D095E-99FF-4CB6-9B61-F06D0B07828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19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838200"/>
            <a:ext cx="4033837" cy="5181600"/>
          </a:xfrm>
          <a:solidFill>
            <a:srgbClr val="92D05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&lt;TITLE&gt; Example Page&lt;/TITLE&gt;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&lt;/HEAD&gt;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&lt;/H1&gt; Heading 1 &lt;/H1&gt;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&lt;P&gt; Paragraph 1, ….&lt;/P&gt;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&lt;H2&gt; Heading 2 &lt;/H2&gt;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&lt;P&gt; Paragraph 2, ….&lt;/P&gt;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&lt;H3&gt; Heading 3 &lt;/H3&gt;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&lt;P&gt; Paragraph 3, ….&lt;/P&gt;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&lt;H4&gt; Heading 4 &lt;/H4&gt;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&lt;P&gt; Paragraph 4, ….&lt;/P&gt;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&lt;H5&gt; Heading 5 &lt;/H5&gt;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&lt;P&gt; Paragraph 5, ….&lt;/P&gt;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&lt;H6&gt; Heading 6&lt;/H6&gt;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&lt;P&gt; Paragraph 6, ….&lt;/P&gt;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&lt;/BODY&gt;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/>
              <a:t>&lt;/HTML&gt;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 smtClean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5188" y="1157288"/>
            <a:ext cx="4033837" cy="4525962"/>
          </a:xfrm>
          <a:solidFill>
            <a:srgbClr val="FFC000">
              <a:alpha val="54901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smtClean="0">
                <a:solidFill>
                  <a:schemeClr val="tx1"/>
                </a:solidFill>
              </a:rPr>
              <a:t>Heading 1</a:t>
            </a:r>
          </a:p>
          <a:p>
            <a:pPr>
              <a:buFontTx/>
              <a:buNone/>
            </a:pPr>
            <a:r>
              <a:rPr lang="en-US" altLang="en-US" sz="1400" smtClean="0">
                <a:solidFill>
                  <a:schemeClr val="tx1"/>
                </a:solidFill>
              </a:rPr>
              <a:t>Paragraph 1,….</a:t>
            </a:r>
          </a:p>
          <a:p>
            <a:pPr>
              <a:buFontTx/>
              <a:buNone/>
            </a:pPr>
            <a:r>
              <a:rPr lang="en-US" altLang="en-US" b="1" smtClean="0">
                <a:solidFill>
                  <a:schemeClr val="tx1"/>
                </a:solidFill>
              </a:rPr>
              <a:t>Heading 2</a:t>
            </a:r>
          </a:p>
          <a:p>
            <a:pPr>
              <a:buFontTx/>
              <a:buNone/>
            </a:pPr>
            <a:r>
              <a:rPr lang="en-US" altLang="en-US" sz="1400" smtClean="0">
                <a:solidFill>
                  <a:schemeClr val="tx1"/>
                </a:solidFill>
              </a:rPr>
              <a:t>Paragraph 2,….</a:t>
            </a:r>
            <a:endParaRPr lang="en-US" altLang="en-US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Heading 3</a:t>
            </a:r>
          </a:p>
          <a:p>
            <a:pPr>
              <a:buFontTx/>
              <a:buNone/>
            </a:pPr>
            <a:r>
              <a:rPr lang="en-US" altLang="en-US" sz="1400" smtClean="0">
                <a:solidFill>
                  <a:schemeClr val="tx1"/>
                </a:solidFill>
              </a:rPr>
              <a:t>Paragraph 3,….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000" b="1" smtClean="0">
                <a:solidFill>
                  <a:schemeClr val="tx1"/>
                </a:solidFill>
              </a:rPr>
              <a:t>Heading 4</a:t>
            </a:r>
          </a:p>
          <a:p>
            <a:pPr>
              <a:buFontTx/>
              <a:buNone/>
            </a:pPr>
            <a:r>
              <a:rPr lang="en-US" altLang="en-US" sz="1400" smtClean="0">
                <a:solidFill>
                  <a:schemeClr val="tx1"/>
                </a:solidFill>
              </a:rPr>
              <a:t>Paragraph 4,….</a:t>
            </a:r>
            <a:endParaRPr lang="en-US" altLang="en-US" sz="200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Heading 5</a:t>
            </a:r>
          </a:p>
          <a:p>
            <a:pPr>
              <a:buFontTx/>
              <a:buNone/>
            </a:pPr>
            <a:r>
              <a:rPr lang="en-US" altLang="en-US" sz="1400" smtClean="0">
                <a:solidFill>
                  <a:schemeClr val="tx1"/>
                </a:solidFill>
              </a:rPr>
              <a:t>Paragraph 5,….</a:t>
            </a:r>
            <a:endParaRPr lang="en-US" altLang="en-US" sz="180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Heading 6</a:t>
            </a:r>
          </a:p>
          <a:p>
            <a:pPr>
              <a:buFontTx/>
              <a:buNone/>
            </a:pPr>
            <a:r>
              <a:rPr lang="en-US" altLang="en-US" sz="1400" smtClean="0">
                <a:solidFill>
                  <a:schemeClr val="tx1"/>
                </a:solidFill>
              </a:rPr>
              <a:t>Paragraph 6,….</a:t>
            </a:r>
            <a:endParaRPr lang="en-US" altLang="en-US" sz="160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r>
              <a:rPr lang="en-US" altLang="en-US" smtClean="0"/>
              <a:t>Paragraph &amp; Headings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4A865F-DA76-4DAC-9BD2-E005B062D6D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4506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en-US" smtClean="0"/>
              <a:t>Common Empty Tags</a:t>
            </a:r>
          </a:p>
        </p:txBody>
      </p:sp>
      <p:sp>
        <p:nvSpPr>
          <p:cNvPr id="60429" name="TextBox 11"/>
          <p:cNvSpPr txBox="1">
            <a:spLocks noChangeArrowheads="1"/>
          </p:cNvSpPr>
          <p:nvPr/>
        </p:nvSpPr>
        <p:spPr bwMode="auto">
          <a:xfrm>
            <a:off x="885825" y="914400"/>
            <a:ext cx="7372350" cy="2678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defRPr/>
            </a:pPr>
            <a:r>
              <a:rPr lang="en-US" altLang="en-US" sz="2400" dirty="0"/>
              <a:t>Line Break &lt;</a:t>
            </a:r>
            <a:r>
              <a:rPr lang="en-US" altLang="en-US" sz="2400" dirty="0" err="1"/>
              <a:t>br</a:t>
            </a:r>
            <a:r>
              <a:rPr lang="en-US" altLang="en-US" sz="2400" dirty="0"/>
              <a:t> /&gt;</a:t>
            </a:r>
          </a:p>
          <a:p>
            <a:pPr marL="342900" indent="-342900">
              <a:defRPr/>
            </a:pPr>
            <a:r>
              <a:rPr lang="en-US" altLang="en-US" sz="2400" dirty="0"/>
              <a:t>Horizontal Rule &lt;</a:t>
            </a:r>
            <a:r>
              <a:rPr lang="en-US" altLang="en-US" sz="2400" dirty="0" err="1"/>
              <a:t>hr</a:t>
            </a:r>
            <a:r>
              <a:rPr lang="en-US" altLang="en-US" sz="2400" dirty="0"/>
              <a:t> /&gt;</a:t>
            </a:r>
          </a:p>
          <a:p>
            <a:pPr lvl="1">
              <a:defRPr/>
            </a:pPr>
            <a:r>
              <a:rPr lang="en-US" altLang="en-US" dirty="0"/>
              <a:t>&lt;</a:t>
            </a:r>
            <a:r>
              <a:rPr lang="en-US" altLang="en-US" dirty="0" err="1"/>
              <a:t>hr</a:t>
            </a:r>
            <a:r>
              <a:rPr lang="en-US" altLang="en-US" dirty="0"/>
              <a:t> width=“300” /&gt; or &lt;</a:t>
            </a:r>
            <a:r>
              <a:rPr lang="en-US" altLang="en-US" dirty="0" err="1"/>
              <a:t>hr</a:t>
            </a:r>
            <a:r>
              <a:rPr lang="en-US" altLang="en-US" dirty="0"/>
              <a:t> width=“80%” /&gt;</a:t>
            </a:r>
          </a:p>
          <a:p>
            <a:pPr lvl="1">
              <a:defRPr/>
            </a:pPr>
            <a:r>
              <a:rPr lang="en-US" altLang="en-US" dirty="0"/>
              <a:t>&lt;</a:t>
            </a:r>
            <a:r>
              <a:rPr lang="en-US" altLang="en-US" dirty="0" err="1"/>
              <a:t>hr</a:t>
            </a:r>
            <a:r>
              <a:rPr lang="en-US" altLang="en-US" dirty="0"/>
              <a:t> size=“4” /&gt;</a:t>
            </a:r>
          </a:p>
          <a:p>
            <a:pPr lvl="1">
              <a:defRPr/>
            </a:pPr>
            <a:r>
              <a:rPr lang="en-US" altLang="en-US" dirty="0"/>
              <a:t>&lt;</a:t>
            </a:r>
            <a:r>
              <a:rPr lang="en-US" altLang="en-US" dirty="0" err="1"/>
              <a:t>hr</a:t>
            </a:r>
            <a:r>
              <a:rPr lang="en-US" altLang="en-US" dirty="0"/>
              <a:t> align=“left” /&gt; (or center, or right)</a:t>
            </a:r>
          </a:p>
          <a:p>
            <a:pPr lvl="1">
              <a:defRPr/>
            </a:pPr>
            <a:r>
              <a:rPr lang="en-US" altLang="en-US" dirty="0"/>
              <a:t>&lt;</a:t>
            </a:r>
            <a:r>
              <a:rPr lang="en-US" altLang="en-US" dirty="0" err="1"/>
              <a:t>hr</a:t>
            </a:r>
            <a:r>
              <a:rPr lang="en-US" altLang="en-US" dirty="0"/>
              <a:t> </a:t>
            </a:r>
            <a:r>
              <a:rPr lang="en-US" altLang="en-US" dirty="0" err="1"/>
              <a:t>noshade</a:t>
            </a:r>
            <a:r>
              <a:rPr lang="en-US" altLang="en-US" dirty="0"/>
              <a:t> </a:t>
            </a:r>
            <a:r>
              <a:rPr lang="en-US" altLang="en-US" dirty="0" smtClean="0"/>
              <a:t>/&gt;</a:t>
            </a:r>
            <a:endParaRPr lang="en-US" altLang="en-US" dirty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622EB-372E-403F-B76D-BC5A3E7C083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7109" name="Rectangle 1"/>
          <p:cNvSpPr>
            <a:spLocks noChangeArrowheads="1"/>
          </p:cNvSpPr>
          <p:nvPr/>
        </p:nvSpPr>
        <p:spPr bwMode="auto">
          <a:xfrm>
            <a:off x="885825" y="3819525"/>
            <a:ext cx="7372350" cy="904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Check reference pages for “deprecated” attributes</a:t>
            </a: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Many attributes are obsolete due to CSS</a:t>
            </a:r>
          </a:p>
        </p:txBody>
      </p:sp>
      <p:pic>
        <p:nvPicPr>
          <p:cNvPr id="4711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47112" name="Rectangle 1"/>
          <p:cNvSpPr>
            <a:spLocks noChangeArrowheads="1"/>
          </p:cNvSpPr>
          <p:nvPr/>
        </p:nvSpPr>
        <p:spPr bwMode="auto">
          <a:xfrm>
            <a:off x="885825" y="4984750"/>
            <a:ext cx="7372350" cy="9048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solidFill>
                  <a:schemeClr val="bg1"/>
                </a:solidFill>
              </a:rPr>
              <a:t>Container tags?</a:t>
            </a: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&lt;p&gt;, &lt;h1&gt; to &lt;h6&gt;, &lt;div&gt;,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r>
              <a:rPr lang="en-US" altLang="en-US" smtClean="0"/>
              <a:t>Special HTML Characters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828B6A-6379-49D1-AC5B-FEBA990DA54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4915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5257800" cy="3276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76213" indent="-17621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sz="2400" kern="0" dirty="0" smtClean="0"/>
              <a:t>&amp;</a:t>
            </a:r>
            <a:r>
              <a:rPr lang="en-US" altLang="en-US" sz="2400" kern="0" dirty="0" err="1" smtClean="0"/>
              <a:t>lt</a:t>
            </a:r>
            <a:r>
              <a:rPr lang="en-US" altLang="en-US" sz="2400" kern="0" dirty="0" smtClean="0"/>
              <a:t>; </a:t>
            </a:r>
            <a:r>
              <a:rPr lang="en-US" altLang="en-US" sz="2400" kern="0" dirty="0" smtClean="0">
                <a:sym typeface="Wingdings" panose="05000000000000000000" pitchFamily="2" charset="2"/>
              </a:rPr>
              <a:t> less than</a:t>
            </a:r>
            <a:endParaRPr lang="en-US" altLang="en-US" sz="2400" kern="0" dirty="0" smtClean="0"/>
          </a:p>
          <a:p>
            <a:pPr marL="176213" indent="-17621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sz="2400" kern="0" dirty="0" smtClean="0"/>
              <a:t>&amp;</a:t>
            </a:r>
            <a:r>
              <a:rPr lang="en-US" altLang="en-US" sz="2400" kern="0" dirty="0" err="1" smtClean="0"/>
              <a:t>gt</a:t>
            </a:r>
            <a:r>
              <a:rPr lang="en-US" altLang="en-US" sz="2400" kern="0" dirty="0" smtClean="0"/>
              <a:t>;</a:t>
            </a:r>
            <a:r>
              <a:rPr lang="en-US" altLang="en-US" sz="2400" kern="0" dirty="0" smtClean="0">
                <a:sym typeface="Wingdings" panose="05000000000000000000" pitchFamily="2" charset="2"/>
              </a:rPr>
              <a:t> greater than</a:t>
            </a:r>
            <a:endParaRPr lang="en-US" altLang="en-US" sz="2400" kern="0" dirty="0" smtClean="0"/>
          </a:p>
          <a:p>
            <a:pPr marL="176213" indent="-17621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sz="2400" kern="0" dirty="0" smtClean="0"/>
              <a:t>&amp;copy; </a:t>
            </a:r>
            <a:r>
              <a:rPr lang="en-US" altLang="en-US" sz="2400" kern="0" dirty="0" smtClean="0">
                <a:sym typeface="Wingdings" panose="05000000000000000000" pitchFamily="2" charset="2"/>
              </a:rPr>
              <a:t> Copyright Sign</a:t>
            </a:r>
            <a:endParaRPr lang="en-US" altLang="en-US" sz="2400" kern="0" dirty="0" smtClean="0"/>
          </a:p>
          <a:p>
            <a:pPr marL="176213" indent="-17621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sz="2400" kern="0" dirty="0" smtClean="0"/>
              <a:t>&amp;</a:t>
            </a:r>
            <a:r>
              <a:rPr lang="en-US" altLang="en-US" sz="2400" kern="0" dirty="0" err="1" smtClean="0"/>
              <a:t>reg</a:t>
            </a:r>
            <a:r>
              <a:rPr lang="en-US" altLang="en-US" sz="2400" kern="0" dirty="0" smtClean="0"/>
              <a:t>; </a:t>
            </a:r>
            <a:r>
              <a:rPr lang="en-US" altLang="en-US" sz="2400" kern="0" dirty="0" smtClean="0">
                <a:sym typeface="Wingdings" panose="05000000000000000000" pitchFamily="2" charset="2"/>
              </a:rPr>
              <a:t> Registered Sign</a:t>
            </a:r>
            <a:endParaRPr lang="en-US" altLang="en-US" sz="2400" kern="0" dirty="0" smtClean="0"/>
          </a:p>
          <a:p>
            <a:pPr marL="176213" indent="-17621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sz="2400" kern="0" dirty="0" smtClean="0"/>
              <a:t>&amp;</a:t>
            </a:r>
            <a:r>
              <a:rPr lang="en-US" altLang="en-US" sz="2400" kern="0" dirty="0" err="1" smtClean="0"/>
              <a:t>eacute</a:t>
            </a:r>
            <a:r>
              <a:rPr lang="en-US" altLang="en-US" sz="2400" kern="0" dirty="0" smtClean="0"/>
              <a:t>; </a:t>
            </a:r>
            <a:r>
              <a:rPr lang="en-US" altLang="en-US" sz="2400" kern="0" dirty="0" smtClean="0">
                <a:sym typeface="Wingdings" panose="05000000000000000000" pitchFamily="2" charset="2"/>
              </a:rPr>
              <a:t> Capital E, Acute Accent</a:t>
            </a:r>
            <a:endParaRPr lang="en-US" altLang="en-US" sz="2400" kern="0" dirty="0" smtClean="0"/>
          </a:p>
          <a:p>
            <a:pPr marL="176213" indent="-17621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sz="2400" kern="0" dirty="0" smtClean="0"/>
              <a:t>&amp;</a:t>
            </a:r>
            <a:r>
              <a:rPr lang="en-US" altLang="en-US" sz="2400" kern="0" dirty="0" err="1" smtClean="0"/>
              <a:t>nbsp</a:t>
            </a:r>
            <a:r>
              <a:rPr lang="en-US" altLang="en-US" sz="2400" kern="0" dirty="0" smtClean="0"/>
              <a:t>; </a:t>
            </a:r>
            <a:r>
              <a:rPr lang="en-US" altLang="en-US" sz="2400" kern="0" dirty="0" smtClean="0">
                <a:sym typeface="Wingdings" panose="05000000000000000000" pitchFamily="2" charset="2"/>
              </a:rPr>
              <a:t> Non Breaking Space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US" altLang="en-US" sz="2400" kern="0" dirty="0" smtClean="0"/>
              <a:t> </a:t>
            </a:r>
          </a:p>
        </p:txBody>
      </p:sp>
      <p:sp>
        <p:nvSpPr>
          <p:cNvPr id="491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5181600"/>
            <a:ext cx="5095875" cy="4619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kern="0" dirty="0">
                <a:hlinkClick r:id="rId4"/>
              </a:rPr>
              <a:t>https://brajeshwar.github.io/entities/</a:t>
            </a:r>
            <a:r>
              <a:rPr lang="en-US" altLang="en-US" sz="2400" kern="0" dirty="0"/>
              <a:t> </a:t>
            </a:r>
            <a:endParaRPr lang="en-CA" sz="2400" dirty="0"/>
          </a:p>
        </p:txBody>
      </p:sp>
      <p:pic>
        <p:nvPicPr>
          <p:cNvPr id="49160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19300"/>
            <a:ext cx="3352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8600" y="5813425"/>
            <a:ext cx="2479675" cy="369888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kern="0" dirty="0">
                <a:solidFill>
                  <a:schemeClr val="bg1"/>
                </a:solidFill>
              </a:rPr>
              <a:t>specialcharacters.html</a:t>
            </a: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HTML 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794" y="1112464"/>
            <a:ext cx="1705428" cy="707886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Definition &amp; Why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2765425" y="809625"/>
            <a:ext cx="5616575" cy="13239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defRPr/>
            </a:pPr>
            <a:r>
              <a:rPr lang="en-US" altLang="en-US" sz="2000" dirty="0" smtClean="0">
                <a:latin typeface="+mj-lt"/>
              </a:rPr>
              <a:t>Series of items displayed or printed together.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cs typeface="Arial" charset="0"/>
              </a:rPr>
              <a:t>They are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  <a:cs typeface="Arial" charset="0"/>
              </a:rPr>
              <a:t>widely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cs typeface="Arial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  <a:cs typeface="Arial" charset="0"/>
              </a:rPr>
              <a:t>used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cs typeface="Arial" charset="0"/>
              </a:rPr>
              <a:t> as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charset="0"/>
              </a:rPr>
              <a:t>links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cs typeface="Arial" charset="0"/>
              </a:rPr>
              <a:t>They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  <a:cs typeface="Arial" charset="0"/>
              </a:rPr>
              <a:t>help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cs typeface="Arial" charset="0"/>
              </a:rPr>
              <a:t> in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charset="0"/>
              </a:rPr>
              <a:t>organizing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cs typeface="Arial" charset="0"/>
              </a:rPr>
              <a:t> of data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altLang="en-US" sz="2000" b="1" dirty="0">
                <a:solidFill>
                  <a:srgbClr val="C00000"/>
                </a:solidFill>
                <a:latin typeface="+mj-lt"/>
                <a:cs typeface="Arial" charset="0"/>
              </a:rPr>
              <a:t>Quick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cs typeface="Arial" charset="0"/>
              </a:rPr>
              <a:t> and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  <a:cs typeface="Arial" charset="0"/>
              </a:rPr>
              <a:t>easy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cs typeface="Arial" charset="0"/>
              </a:rPr>
              <a:t> to 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charset="0"/>
              </a:rPr>
              <a:t>create</a:t>
            </a:r>
            <a:endParaRPr lang="en-US" altLang="en-US" sz="2000" b="1" dirty="0">
              <a:solidFill>
                <a:schemeClr val="accent2">
                  <a:lumMod val="7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5120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7F679-1A76-4A9D-95C5-28BD4277AF8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5120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9" name="Group 3"/>
          <p:cNvGrpSpPr>
            <a:grpSpLocks/>
          </p:cNvGrpSpPr>
          <p:nvPr/>
        </p:nvGrpSpPr>
        <p:grpSpPr bwMode="auto">
          <a:xfrm>
            <a:off x="3460750" y="2286000"/>
            <a:ext cx="4903788" cy="2420938"/>
            <a:chOff x="354013" y="2590800"/>
            <a:chExt cx="4903787" cy="2421692"/>
          </a:xfrm>
        </p:grpSpPr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544513" y="3227586"/>
              <a:ext cx="4713287" cy="17849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&lt;</a:t>
              </a:r>
              <a:r>
                <a:rPr lang="en-US" altLang="en-US" sz="2000" b="1" dirty="0" err="1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ol</a:t>
              </a:r>
              <a:r>
                <a:rPr lang="en-US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&gt;</a:t>
              </a:r>
              <a:endParaRPr lang="en-US" altLang="en-US" sz="2000" dirty="0" smtClean="0">
                <a:solidFill>
                  <a:schemeClr val="tx1"/>
                </a:solidFill>
                <a:latin typeface="Verdana" pitchFamily="34" charset="0"/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2000" b="1" dirty="0" smtClean="0">
                  <a:solidFill>
                    <a:srgbClr val="C00000"/>
                  </a:solidFill>
                  <a:latin typeface="Verdana" pitchFamily="34" charset="0"/>
                  <a:cs typeface="Arial" charset="0"/>
                </a:rPr>
                <a:t>&lt;li&gt; </a:t>
              </a:r>
              <a:r>
                <a:rPr lang="en-US" altLang="en-US" sz="2000" dirty="0" smtClean="0">
                  <a:solidFill>
                    <a:schemeClr val="tx1"/>
                  </a:solidFill>
                  <a:latin typeface="Verdana" pitchFamily="34" charset="0"/>
                  <a:cs typeface="Arial" charset="0"/>
                </a:rPr>
                <a:t>list item 1 </a:t>
              </a:r>
              <a:r>
                <a:rPr lang="en-US" altLang="en-US" sz="2000" b="1" dirty="0" smtClean="0">
                  <a:solidFill>
                    <a:srgbClr val="C00000"/>
                  </a:solidFill>
                  <a:latin typeface="Verdana" pitchFamily="34" charset="0"/>
                  <a:cs typeface="Arial" charset="0"/>
                </a:rPr>
                <a:t>&lt;/li&gt;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2000" b="1" dirty="0" smtClean="0">
                  <a:solidFill>
                    <a:srgbClr val="C00000"/>
                  </a:solidFill>
                  <a:latin typeface="Verdana" pitchFamily="34" charset="0"/>
                  <a:cs typeface="Arial" charset="0"/>
                </a:rPr>
                <a:t>&lt;li&gt;</a:t>
              </a:r>
              <a:r>
                <a:rPr lang="en-US" altLang="en-US" sz="2000" dirty="0" smtClean="0">
                  <a:solidFill>
                    <a:schemeClr val="tx1"/>
                  </a:solidFill>
                  <a:latin typeface="Verdana" pitchFamily="34" charset="0"/>
                  <a:cs typeface="Arial" charset="0"/>
                </a:rPr>
                <a:t> list item 2 </a:t>
              </a:r>
              <a:r>
                <a:rPr lang="en-US" altLang="en-US" sz="2000" b="1" dirty="0" smtClean="0">
                  <a:solidFill>
                    <a:srgbClr val="C00000"/>
                  </a:solidFill>
                  <a:latin typeface="Verdana" pitchFamily="34" charset="0"/>
                  <a:cs typeface="Arial" charset="0"/>
                </a:rPr>
                <a:t>&lt;/li&gt;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&lt;/</a:t>
              </a:r>
              <a:r>
                <a:rPr lang="en-US" altLang="en-US" sz="2000" b="1" dirty="0" err="1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ol</a:t>
              </a:r>
              <a:r>
                <a:rPr lang="en-US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&gt;</a:t>
              </a:r>
              <a:r>
                <a:rPr lang="en-US" altLang="en-US" sz="2000" dirty="0" smtClean="0">
                  <a:solidFill>
                    <a:schemeClr val="tx1"/>
                  </a:solidFill>
                  <a:latin typeface="Verdana" pitchFamily="34" charset="0"/>
                  <a:cs typeface="Arial" charset="0"/>
                </a:rPr>
                <a:t> to end ordered list</a:t>
              </a:r>
            </a:p>
          </p:txBody>
        </p:sp>
        <p:sp>
          <p:nvSpPr>
            <p:cNvPr id="51230" name="TextBox 10"/>
            <p:cNvSpPr txBox="1">
              <a:spLocks noChangeArrowheads="1"/>
            </p:cNvSpPr>
            <p:nvPr/>
          </p:nvSpPr>
          <p:spPr bwMode="auto">
            <a:xfrm>
              <a:off x="354013" y="2590800"/>
              <a:ext cx="1652587" cy="400050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Ordered List</a:t>
              </a:r>
            </a:p>
          </p:txBody>
        </p:sp>
        <p:cxnSp>
          <p:nvCxnSpPr>
            <p:cNvPr id="17" name="Straight Arrow Connector 16"/>
            <p:cNvCxnSpPr>
              <a:stCxn id="51230" idx="2"/>
            </p:cNvCxnSpPr>
            <p:nvPr/>
          </p:nvCxnSpPr>
          <p:spPr bwMode="auto">
            <a:xfrm flipH="1">
              <a:off x="1022351" y="2990975"/>
              <a:ext cx="157162" cy="42240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 flipH="1">
              <a:off x="3527425" y="4351886"/>
              <a:ext cx="92551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387476" y="3408618"/>
              <a:ext cx="1349375" cy="285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4" name="Rectangle 19"/>
            <p:cNvSpPr>
              <a:spLocks noChangeArrowheads="1"/>
            </p:cNvSpPr>
            <p:nvPr/>
          </p:nvSpPr>
          <p:spPr bwMode="auto">
            <a:xfrm>
              <a:off x="2736399" y="3209246"/>
              <a:ext cx="2238375" cy="400050"/>
            </a:xfrm>
            <a:prstGeom prst="rect">
              <a:avLst/>
            </a:prstGeom>
            <a:solidFill>
              <a:srgbClr val="D2A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begin ordered list</a:t>
              </a:r>
            </a:p>
          </p:txBody>
        </p:sp>
        <p:sp>
          <p:nvSpPr>
            <p:cNvPr id="51235" name="TextBox 10"/>
            <p:cNvSpPr txBox="1">
              <a:spLocks noChangeArrowheads="1"/>
            </p:cNvSpPr>
            <p:nvPr/>
          </p:nvSpPr>
          <p:spPr bwMode="auto">
            <a:xfrm>
              <a:off x="3780974" y="4135888"/>
              <a:ext cx="1146175" cy="414338"/>
            </a:xfrm>
            <a:prstGeom prst="rect">
              <a:avLst/>
            </a:prstGeom>
            <a:solidFill>
              <a:srgbClr val="B57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List Item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91456" y="3689926"/>
            <a:ext cx="2743200" cy="707886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Ordered/Numbered List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81063" y="4956175"/>
          <a:ext cx="7467600" cy="1108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400"/>
                <a:gridCol w="2286000"/>
                <a:gridCol w="2362200"/>
              </a:tblGrid>
              <a:tr h="365970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&lt;</a:t>
                      </a:r>
                      <a:r>
                        <a:rPr lang="en-CA" sz="1800" dirty="0" err="1" smtClean="0"/>
                        <a:t>ol</a:t>
                      </a:r>
                      <a:r>
                        <a:rPr lang="en-CA" sz="1800" dirty="0" smtClean="0"/>
                        <a:t> type = “1” start = “3”&gt;</a:t>
                      </a:r>
                      <a:endParaRPr lang="en-CA" sz="1800" dirty="0"/>
                    </a:p>
                  </a:txBody>
                  <a:tcPr marT="45746" marB="45746"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1: Numbers (default)</a:t>
                      </a:r>
                      <a:endParaRPr lang="en-CA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I: Uppercase Roman</a:t>
                      </a:r>
                      <a:endParaRPr lang="en-CA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i: Lowercase Roman</a:t>
                      </a:r>
                      <a:endParaRPr lang="en-CA" sz="1800" dirty="0"/>
                    </a:p>
                  </a:txBody>
                  <a:tcPr marT="45746" marB="45746"/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A: Uppercase Alphabetic</a:t>
                      </a:r>
                      <a:endParaRPr lang="en-CA" sz="1800" dirty="0"/>
                    </a:p>
                  </a:txBody>
                  <a:tcPr marT="45746" marB="45746"/>
                </a:tc>
                <a:tc gridSpan="2">
                  <a:txBody>
                    <a:bodyPr/>
                    <a:lstStyle/>
                    <a:p>
                      <a:r>
                        <a:rPr lang="en-CA" sz="1800" dirty="0" smtClean="0"/>
                        <a:t>a: Lowercase Alphabetic</a:t>
                      </a:r>
                      <a:endParaRPr lang="en-CA" sz="1800" dirty="0"/>
                    </a:p>
                  </a:txBody>
                  <a:tcPr marT="45746" marB="45746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22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HTML Lists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97E0A5-5C6F-4916-8AAB-CC8C0E798DF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5325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3" name="Group 3"/>
          <p:cNvGrpSpPr>
            <a:grpSpLocks/>
          </p:cNvGrpSpPr>
          <p:nvPr/>
        </p:nvGrpSpPr>
        <p:grpSpPr bwMode="auto">
          <a:xfrm>
            <a:off x="3956050" y="838200"/>
            <a:ext cx="3968750" cy="1803400"/>
            <a:chOff x="544513" y="3209246"/>
            <a:chExt cx="3969431" cy="1803246"/>
          </a:xfrm>
        </p:grpSpPr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544513" y="3226708"/>
              <a:ext cx="3969431" cy="1785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&lt;</a:t>
              </a:r>
              <a:r>
                <a:rPr lang="en-US" altLang="en-US" sz="2000" b="1" dirty="0" err="1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ul</a:t>
              </a:r>
              <a:r>
                <a:rPr lang="en-US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&gt;</a:t>
              </a:r>
              <a:endParaRPr lang="en-US" altLang="en-US" sz="2000" dirty="0" smtClean="0">
                <a:solidFill>
                  <a:schemeClr val="tx1"/>
                </a:solidFill>
                <a:latin typeface="Verdana" pitchFamily="34" charset="0"/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2000" b="1" dirty="0" smtClean="0">
                  <a:solidFill>
                    <a:srgbClr val="C00000"/>
                  </a:solidFill>
                  <a:latin typeface="Verdana" pitchFamily="34" charset="0"/>
                  <a:cs typeface="Arial" charset="0"/>
                </a:rPr>
                <a:t>&lt;li&gt; </a:t>
              </a:r>
              <a:r>
                <a:rPr lang="en-US" altLang="en-US" sz="2000" dirty="0" smtClean="0">
                  <a:solidFill>
                    <a:schemeClr val="tx1"/>
                  </a:solidFill>
                  <a:latin typeface="Verdana" pitchFamily="34" charset="0"/>
                  <a:cs typeface="Arial" charset="0"/>
                </a:rPr>
                <a:t>Item 1 </a:t>
              </a:r>
              <a:r>
                <a:rPr lang="en-US" altLang="en-US" sz="2000" b="1" dirty="0" smtClean="0">
                  <a:solidFill>
                    <a:srgbClr val="C00000"/>
                  </a:solidFill>
                  <a:latin typeface="Verdana" pitchFamily="34" charset="0"/>
                  <a:cs typeface="Arial" charset="0"/>
                </a:rPr>
                <a:t>&lt;/li&gt;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2000" b="1" dirty="0" smtClean="0">
                  <a:solidFill>
                    <a:srgbClr val="C00000"/>
                  </a:solidFill>
                  <a:latin typeface="Verdana" pitchFamily="34" charset="0"/>
                  <a:cs typeface="Arial" charset="0"/>
                </a:rPr>
                <a:t>&lt;li&gt;</a:t>
              </a:r>
              <a:r>
                <a:rPr lang="en-US" altLang="en-US" sz="2000" dirty="0" smtClean="0">
                  <a:solidFill>
                    <a:schemeClr val="tx1"/>
                  </a:solidFill>
                  <a:latin typeface="Verdana" pitchFamily="34" charset="0"/>
                  <a:cs typeface="Arial" charset="0"/>
                </a:rPr>
                <a:t> Item 2 </a:t>
              </a:r>
              <a:r>
                <a:rPr lang="en-US" altLang="en-US" sz="2000" b="1" dirty="0" smtClean="0">
                  <a:solidFill>
                    <a:srgbClr val="C00000"/>
                  </a:solidFill>
                  <a:latin typeface="Verdana" pitchFamily="34" charset="0"/>
                  <a:cs typeface="Arial" charset="0"/>
                </a:rPr>
                <a:t>&lt;/li&gt;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&lt;/</a:t>
              </a:r>
              <a:r>
                <a:rPr lang="en-US" altLang="en-US" sz="2000" b="1" dirty="0" err="1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ul</a:t>
              </a:r>
              <a:r>
                <a:rPr lang="en-US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cs typeface="Arial" charset="0"/>
                </a:rPr>
                <a:t>&gt;</a:t>
              </a:r>
              <a:endParaRPr lang="en-US" altLang="en-US" sz="2000" dirty="0" smtClean="0">
                <a:solidFill>
                  <a:schemeClr val="tx1"/>
                </a:solidFill>
                <a:latin typeface="Verdana" pitchFamily="34" charset="0"/>
                <a:cs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387621" y="3409254"/>
              <a:ext cx="1348018" cy="285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67" name="Rectangle 19"/>
            <p:cNvSpPr>
              <a:spLocks noChangeArrowheads="1"/>
            </p:cNvSpPr>
            <p:nvPr/>
          </p:nvSpPr>
          <p:spPr bwMode="auto">
            <a:xfrm>
              <a:off x="2736399" y="3209246"/>
              <a:ext cx="1569660" cy="400110"/>
            </a:xfrm>
            <a:prstGeom prst="rect">
              <a:avLst/>
            </a:prstGeom>
            <a:solidFill>
              <a:srgbClr val="D2A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begin a list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90600" y="1394951"/>
            <a:ext cx="2743200" cy="707886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Unordered - Bulleted List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819400"/>
          <a:ext cx="8534400" cy="3652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34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&lt;</a:t>
                      </a:r>
                      <a:r>
                        <a:rPr lang="en-CA" sz="1800" dirty="0" err="1" smtClean="0"/>
                        <a:t>ul</a:t>
                      </a:r>
                      <a:r>
                        <a:rPr lang="en-CA" sz="1800" dirty="0" smtClean="0"/>
                        <a:t> type = “circle”&gt;            &lt;</a:t>
                      </a:r>
                      <a:r>
                        <a:rPr lang="en-CA" sz="1800" dirty="0" err="1" smtClean="0"/>
                        <a:t>ul</a:t>
                      </a:r>
                      <a:r>
                        <a:rPr lang="en-CA" sz="1800" dirty="0" smtClean="0"/>
                        <a:t> type = “round”&gt;            &lt;</a:t>
                      </a:r>
                      <a:r>
                        <a:rPr lang="en-CA" sz="1800" dirty="0" err="1" smtClean="0"/>
                        <a:t>ul</a:t>
                      </a:r>
                      <a:r>
                        <a:rPr lang="en-CA" sz="1800" dirty="0" smtClean="0"/>
                        <a:t> type = “square”&gt;</a:t>
                      </a:r>
                    </a:p>
                  </a:txBody>
                  <a:tcPr marT="45478" marB="45478" anchor="ctr"/>
                </a:tc>
              </a:tr>
            </a:tbl>
          </a:graphicData>
        </a:graphic>
      </p:graphicFrame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33400" y="3505200"/>
            <a:ext cx="8077200" cy="2514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76213" indent="-176213">
              <a:lnSpc>
                <a:spcPct val="90000"/>
              </a:lnSpc>
              <a:defRPr/>
            </a:pPr>
            <a:r>
              <a:rPr lang="en-US" altLang="en-US" sz="2400" b="1" kern="0" dirty="0" smtClean="0">
                <a:solidFill>
                  <a:schemeClr val="accent2">
                    <a:lumMod val="75000"/>
                  </a:schemeClr>
                </a:solidFill>
              </a:rPr>
              <a:t>Nesting lists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2200" b="1" kern="0" dirty="0" smtClean="0">
                <a:solidFill>
                  <a:srgbClr val="C00000"/>
                </a:solidFill>
              </a:rPr>
              <a:t>&lt;</a:t>
            </a:r>
            <a:r>
              <a:rPr lang="en-US" altLang="en-US" sz="2200" b="1" kern="0" dirty="0" err="1" smtClean="0">
                <a:solidFill>
                  <a:srgbClr val="C00000"/>
                </a:solidFill>
              </a:rPr>
              <a:t>ul</a:t>
            </a:r>
            <a:r>
              <a:rPr lang="en-US" altLang="en-US" sz="2200" b="1" kern="0" dirty="0" smtClean="0">
                <a:solidFill>
                  <a:srgbClr val="C00000"/>
                </a:solidFill>
              </a:rPr>
              <a:t>&gt;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2200" kern="0" dirty="0" smtClean="0"/>
              <a:t>		</a:t>
            </a:r>
            <a:r>
              <a:rPr lang="en-US" altLang="en-US" sz="2200" b="1" kern="0" dirty="0" smtClean="0">
                <a:solidFill>
                  <a:schemeClr val="accent2">
                    <a:lumMod val="75000"/>
                  </a:schemeClr>
                </a:solidFill>
              </a:rPr>
              <a:t>&lt;li&gt;</a:t>
            </a:r>
            <a:r>
              <a:rPr lang="en-US" altLang="en-US" sz="2200" kern="0" dirty="0" smtClean="0"/>
              <a:t> item 1 </a:t>
            </a:r>
            <a:r>
              <a:rPr lang="en-US" altLang="en-US" sz="2200" b="1" kern="0" dirty="0" smtClean="0">
                <a:solidFill>
                  <a:schemeClr val="accent2">
                    <a:lumMod val="75000"/>
                  </a:schemeClr>
                </a:solidFill>
              </a:rPr>
              <a:t>&lt;/li&gt;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2200" kern="0" dirty="0" smtClean="0"/>
              <a:t>			</a:t>
            </a:r>
            <a:r>
              <a:rPr lang="en-US" altLang="en-US" sz="2200" b="1" kern="0" dirty="0" smtClean="0">
                <a:solidFill>
                  <a:srgbClr val="C00000"/>
                </a:solidFill>
              </a:rPr>
              <a:t>&lt;</a:t>
            </a:r>
            <a:r>
              <a:rPr lang="en-US" altLang="en-US" sz="2200" b="1" kern="0" dirty="0" err="1" smtClean="0">
                <a:solidFill>
                  <a:srgbClr val="C00000"/>
                </a:solidFill>
              </a:rPr>
              <a:t>ol</a:t>
            </a:r>
            <a:r>
              <a:rPr lang="en-US" altLang="en-US" sz="2200" b="1" kern="0" dirty="0" smtClean="0">
                <a:solidFill>
                  <a:srgbClr val="C00000"/>
                </a:solidFill>
              </a:rPr>
              <a:t>&gt;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2200" kern="0" dirty="0" smtClean="0"/>
              <a:t> 			     </a:t>
            </a:r>
            <a:r>
              <a:rPr lang="en-US" altLang="en-US" sz="2200" b="1" kern="0" dirty="0" smtClean="0">
                <a:solidFill>
                  <a:srgbClr val="006600"/>
                </a:solidFill>
              </a:rPr>
              <a:t>&lt;li&gt; </a:t>
            </a:r>
            <a:r>
              <a:rPr lang="en-US" altLang="en-US" sz="2200" kern="0" dirty="0" smtClean="0"/>
              <a:t>item 1.1 </a:t>
            </a:r>
            <a:r>
              <a:rPr lang="en-US" altLang="en-US" sz="2200" b="1" kern="0" dirty="0" smtClean="0">
                <a:solidFill>
                  <a:srgbClr val="006600"/>
                </a:solidFill>
              </a:rPr>
              <a:t>&lt;/li&gt;</a:t>
            </a:r>
            <a:r>
              <a:rPr lang="en-US" altLang="en-US" sz="2200" kern="0" dirty="0" smtClean="0"/>
              <a:t>		</a:t>
            </a:r>
            <a:r>
              <a:rPr lang="en-US" altLang="en-US" sz="2200" b="1" kern="0" dirty="0" smtClean="0">
                <a:solidFill>
                  <a:srgbClr val="006600"/>
                </a:solidFill>
              </a:rPr>
              <a:t>&lt;li&gt; </a:t>
            </a:r>
            <a:r>
              <a:rPr lang="en-US" altLang="en-US" sz="2200" kern="0" dirty="0" smtClean="0"/>
              <a:t>Item 1.2 </a:t>
            </a:r>
            <a:r>
              <a:rPr lang="en-US" altLang="en-US" sz="2200" b="1" kern="0" dirty="0" smtClean="0">
                <a:solidFill>
                  <a:srgbClr val="006600"/>
                </a:solidFill>
              </a:rPr>
              <a:t>&lt;/li&gt;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2200" b="1" kern="0" dirty="0" smtClean="0">
                <a:solidFill>
                  <a:srgbClr val="C00000"/>
                </a:solidFill>
              </a:rPr>
              <a:t>			&lt;/</a:t>
            </a:r>
            <a:r>
              <a:rPr lang="en-US" altLang="en-US" sz="2200" b="1" kern="0" dirty="0" err="1" smtClean="0">
                <a:solidFill>
                  <a:srgbClr val="C00000"/>
                </a:solidFill>
              </a:rPr>
              <a:t>ol</a:t>
            </a:r>
            <a:r>
              <a:rPr lang="en-US" altLang="en-US" sz="2200" b="1" kern="0" dirty="0" smtClean="0">
                <a:solidFill>
                  <a:srgbClr val="C00000"/>
                </a:solidFill>
              </a:rPr>
              <a:t>&gt;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2200" kern="0" dirty="0" smtClean="0"/>
              <a:t>		</a:t>
            </a:r>
            <a:r>
              <a:rPr lang="en-US" altLang="en-US" sz="2200" b="1" kern="0" dirty="0" smtClean="0">
                <a:solidFill>
                  <a:schemeClr val="accent2">
                    <a:lumMod val="75000"/>
                  </a:schemeClr>
                </a:solidFill>
              </a:rPr>
              <a:t>&lt;li&gt;</a:t>
            </a:r>
            <a:r>
              <a:rPr lang="en-US" altLang="en-US" sz="2200" kern="0" dirty="0" smtClean="0"/>
              <a:t> item 2 </a:t>
            </a:r>
            <a:r>
              <a:rPr lang="en-US" altLang="en-US" sz="2200" b="1" kern="0" dirty="0" smtClean="0">
                <a:solidFill>
                  <a:schemeClr val="accent2">
                    <a:lumMod val="75000"/>
                  </a:schemeClr>
                </a:solidFill>
              </a:rPr>
              <a:t>&lt;/li&gt;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2200" b="1" kern="0" dirty="0" smtClean="0">
                <a:solidFill>
                  <a:srgbClr val="C00000"/>
                </a:solidFill>
              </a:rPr>
              <a:t>&lt;/</a:t>
            </a:r>
            <a:r>
              <a:rPr lang="en-US" altLang="en-US" sz="2200" b="1" kern="0" dirty="0" err="1" smtClean="0">
                <a:solidFill>
                  <a:srgbClr val="C00000"/>
                </a:solidFill>
              </a:rPr>
              <a:t>ul</a:t>
            </a:r>
            <a:r>
              <a:rPr lang="en-US" altLang="en-US" sz="2200" b="1" kern="0" dirty="0" smtClean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5326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HTML Links/Hyperlinks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3CB1FA-1429-4EAD-A056-ABC5192142D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5530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1" name="Group 1"/>
          <p:cNvGrpSpPr>
            <a:grpSpLocks/>
          </p:cNvGrpSpPr>
          <p:nvPr/>
        </p:nvGrpSpPr>
        <p:grpSpPr bwMode="auto">
          <a:xfrm>
            <a:off x="1279525" y="1143000"/>
            <a:ext cx="6781800" cy="1141413"/>
            <a:chOff x="1279525" y="1143000"/>
            <a:chExt cx="6781800" cy="1141410"/>
          </a:xfrm>
        </p:grpSpPr>
        <p:sp>
          <p:nvSpPr>
            <p:cNvPr id="55325" name="TextBox 10"/>
            <p:cNvSpPr txBox="1">
              <a:spLocks noChangeArrowheads="1"/>
            </p:cNvSpPr>
            <p:nvPr/>
          </p:nvSpPr>
          <p:spPr bwMode="auto">
            <a:xfrm>
              <a:off x="1344613" y="1768021"/>
              <a:ext cx="6656387" cy="4619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400"/>
                <a:t>Text or Image</a:t>
              </a:r>
              <a:r>
                <a:rPr lang="en-CA" altLang="en-US" sz="2400"/>
                <a:t> – Easily Browsing</a:t>
              </a:r>
              <a:endParaRPr lang="en-US" altLang="en-US" sz="2400"/>
            </a:p>
          </p:txBody>
        </p:sp>
        <p:sp>
          <p:nvSpPr>
            <p:cNvPr id="55326" name="TextBox 10"/>
            <p:cNvSpPr txBox="1">
              <a:spLocks noChangeArrowheads="1"/>
            </p:cNvSpPr>
            <p:nvPr/>
          </p:nvSpPr>
          <p:spPr bwMode="auto">
            <a:xfrm>
              <a:off x="1344613" y="1200000"/>
              <a:ext cx="6656387" cy="4616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400"/>
                <a:t>Pointer to another Webpage, Image, or Website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79525" y="1143000"/>
              <a:ext cx="6781800" cy="11414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0963"/>
            <a:ext cx="2057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90600" y="2438400"/>
            <a:ext cx="7379970" cy="49244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600" b="1" dirty="0">
                <a:latin typeface="Arial" charset="0"/>
              </a:rPr>
              <a:t>&lt;a </a:t>
            </a:r>
            <a:r>
              <a:rPr lang="en-US" sz="2600" b="1" dirty="0" err="1">
                <a:latin typeface="Arial" charset="0"/>
              </a:rPr>
              <a:t>href</a:t>
            </a:r>
            <a:r>
              <a:rPr lang="en-US" sz="2600" b="1" dirty="0">
                <a:latin typeface="Arial" charset="0"/>
              </a:rPr>
              <a:t>=“page1.html”&gt; Page 1 &lt;/a&gt;</a:t>
            </a:r>
          </a:p>
        </p:txBody>
      </p:sp>
      <p:sp>
        <p:nvSpPr>
          <p:cNvPr id="55306" name="TextBox 10"/>
          <p:cNvSpPr txBox="1">
            <a:spLocks noChangeArrowheads="1"/>
          </p:cNvSpPr>
          <p:nvPr/>
        </p:nvSpPr>
        <p:spPr bwMode="auto">
          <a:xfrm>
            <a:off x="3260725" y="3371850"/>
            <a:ext cx="2478088" cy="4921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/>
              <a:t>Webpage/URL</a:t>
            </a:r>
          </a:p>
        </p:txBody>
      </p:sp>
      <p:sp>
        <p:nvSpPr>
          <p:cNvPr id="55307" name="TextBox 10"/>
          <p:cNvSpPr txBox="1">
            <a:spLocks noChangeArrowheads="1"/>
          </p:cNvSpPr>
          <p:nvPr/>
        </p:nvSpPr>
        <p:spPr bwMode="auto">
          <a:xfrm>
            <a:off x="1711325" y="4379913"/>
            <a:ext cx="1968500" cy="9540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CA" altLang="en-US" sz="280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Hypertext Reference</a:t>
            </a:r>
            <a:endParaRPr lang="en-US" altLang="en-US"/>
          </a:p>
        </p:txBody>
      </p:sp>
      <p:sp>
        <p:nvSpPr>
          <p:cNvPr id="55308" name="TextBox 10"/>
          <p:cNvSpPr txBox="1">
            <a:spLocks noChangeArrowheads="1"/>
          </p:cNvSpPr>
          <p:nvPr/>
        </p:nvSpPr>
        <p:spPr bwMode="auto">
          <a:xfrm>
            <a:off x="762000" y="3355975"/>
            <a:ext cx="1981200" cy="522288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CA" altLang="en-US" sz="280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Anchor Tag</a:t>
            </a:r>
            <a:endParaRPr lang="en-US" alt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5600" y="2819400"/>
            <a:ext cx="30163" cy="156051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63775" y="2808288"/>
            <a:ext cx="0" cy="547687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800" y="2816225"/>
            <a:ext cx="0" cy="5461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2" name="TextBox 10"/>
          <p:cNvSpPr txBox="1">
            <a:spLocks noChangeArrowheads="1"/>
          </p:cNvSpPr>
          <p:nvPr/>
        </p:nvSpPr>
        <p:spPr bwMode="auto">
          <a:xfrm>
            <a:off x="5486400" y="4352925"/>
            <a:ext cx="1970088" cy="523875"/>
          </a:xfrm>
          <a:prstGeom prst="rect">
            <a:avLst/>
          </a:prstGeom>
          <a:solidFill>
            <a:srgbClr val="B57853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CA" altLang="en-US" sz="280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Link Name</a:t>
            </a:r>
            <a:endParaRPr lang="en-US" altLang="en-US"/>
          </a:p>
        </p:txBody>
      </p:sp>
      <p:cxnSp>
        <p:nvCxnSpPr>
          <p:cNvPr id="26" name="Straight Arrow Connector 25"/>
          <p:cNvCxnSpPr>
            <a:endCxn id="55312" idx="0"/>
          </p:cNvCxnSpPr>
          <p:nvPr/>
        </p:nvCxnSpPr>
        <p:spPr>
          <a:xfrm>
            <a:off x="6440488" y="2792413"/>
            <a:ext cx="30162" cy="1560512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5736774"/>
            <a:ext cx="7379970" cy="49244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600" b="1" dirty="0">
                <a:latin typeface="Arial" charset="0"/>
              </a:rPr>
              <a:t>&lt;a </a:t>
            </a:r>
            <a:r>
              <a:rPr lang="en-US" sz="2600" b="1" dirty="0" err="1">
                <a:latin typeface="Arial" charset="0"/>
              </a:rPr>
              <a:t>href</a:t>
            </a:r>
            <a:r>
              <a:rPr lang="en-US" sz="2600" b="1" dirty="0">
                <a:latin typeface="Arial" charset="0"/>
              </a:rPr>
              <a:t>=“http://www.sait.ca”&gt; Go to SAIT &lt;/a&gt;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344613" y="3849688"/>
            <a:ext cx="26987" cy="2017712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057400" y="5334000"/>
            <a:ext cx="11113" cy="5334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60838" y="3849688"/>
            <a:ext cx="30162" cy="2170112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42075" y="4848225"/>
            <a:ext cx="28575" cy="1019175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21" name="TextBox 10"/>
          <p:cNvSpPr txBox="1">
            <a:spLocks noChangeArrowheads="1"/>
          </p:cNvSpPr>
          <p:nvPr/>
        </p:nvSpPr>
        <p:spPr bwMode="auto">
          <a:xfrm>
            <a:off x="6716713" y="3341688"/>
            <a:ext cx="1970087" cy="522287"/>
          </a:xfrm>
          <a:prstGeom prst="rect">
            <a:avLst/>
          </a:prstGeom>
          <a:solidFill>
            <a:srgbClr val="B57853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CA" altLang="en-US" sz="280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Closing Tag</a:t>
            </a:r>
            <a:endParaRPr lang="en-US" alt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151688" y="2797175"/>
            <a:ext cx="0" cy="5461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94638" y="3863975"/>
            <a:ext cx="30162" cy="2003425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HTML Links/Hyperlinks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19B8B0-8264-4A49-96AD-6BA19695E3A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5734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31775" y="838200"/>
            <a:ext cx="8686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400" kern="0" dirty="0" smtClean="0"/>
              <a:t>Linking to a local file</a:t>
            </a:r>
          </a:p>
          <a:p>
            <a:pPr lvl="1">
              <a:defRPr/>
            </a:pPr>
            <a:r>
              <a:rPr lang="en-US" altLang="en-US" kern="0" dirty="0" smtClean="0"/>
              <a:t>Absolute/relative addresses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kern="0" dirty="0" smtClean="0"/>
              <a:t>&lt;a </a:t>
            </a:r>
            <a:r>
              <a:rPr lang="en-US" altLang="en-US" kern="0" dirty="0" err="1" smtClean="0"/>
              <a:t>href</a:t>
            </a:r>
            <a:r>
              <a:rPr lang="en-US" altLang="en-US" kern="0" dirty="0" smtClean="0"/>
              <a:t>=“c:\myfile.html”&gt;click here&lt;/a&gt;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kern="0" dirty="0" smtClean="0"/>
              <a:t>&lt;a </a:t>
            </a:r>
            <a:r>
              <a:rPr lang="en-US" altLang="en-US" kern="0" dirty="0" err="1" smtClean="0"/>
              <a:t>href</a:t>
            </a:r>
            <a:r>
              <a:rPr lang="en-US" altLang="en-US" kern="0" dirty="0" smtClean="0"/>
              <a:t>=“myfile.html”&gt;click here&lt;/a&gt;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kern="0" dirty="0" smtClean="0"/>
              <a:t>&lt;a </a:t>
            </a:r>
            <a:r>
              <a:rPr lang="en-US" altLang="en-US" kern="0" dirty="0" err="1" smtClean="0"/>
              <a:t>href</a:t>
            </a:r>
            <a:r>
              <a:rPr lang="en-US" altLang="en-US" kern="0" dirty="0" smtClean="0"/>
              <a:t>=“html/myfile.html”&gt;click here&lt;/a&gt;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kern="0" dirty="0" smtClean="0"/>
              <a:t>&lt;a </a:t>
            </a:r>
            <a:r>
              <a:rPr lang="en-US" altLang="en-US" kern="0" dirty="0" err="1" smtClean="0"/>
              <a:t>href</a:t>
            </a:r>
            <a:r>
              <a:rPr lang="en-US" altLang="en-US" kern="0" dirty="0" smtClean="0"/>
              <a:t>=“../myfile.html”&gt;click here&lt;/a&gt;</a:t>
            </a: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en-US" sz="2400" kern="0" dirty="0" smtClean="0"/>
              <a:t>Internal links (links to sections in the same webpage)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kern="0" dirty="0" smtClean="0"/>
              <a:t>&lt;a </a:t>
            </a:r>
            <a:r>
              <a:rPr lang="en-US" altLang="en-US" kern="0" dirty="0" err="1" smtClean="0"/>
              <a:t>href</a:t>
            </a:r>
            <a:r>
              <a:rPr lang="en-US" altLang="en-US" kern="0" dirty="0" smtClean="0"/>
              <a:t>=‘#xxx’&gt;     &lt;/a&gt;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231775" y="4667250"/>
            <a:ext cx="8686800" cy="15382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400" b="1" kern="0" dirty="0" smtClean="0">
                <a:latin typeface="Garamond" panose="02020404030301010803" pitchFamily="18" charset="0"/>
              </a:rPr>
              <a:t>NEVER</a:t>
            </a:r>
            <a:r>
              <a:rPr lang="en-US" altLang="en-US" b="1" kern="0" dirty="0" smtClean="0">
                <a:latin typeface="Garamond" panose="02020404030301010803" pitchFamily="18" charset="0"/>
              </a:rPr>
              <a:t>:	</a:t>
            </a:r>
          </a:p>
          <a:p>
            <a:pPr marL="623888" lvl="1">
              <a:defRPr/>
            </a:pPr>
            <a:r>
              <a:rPr lang="en-US" altLang="en-US" sz="2000" b="1" kern="0" dirty="0" smtClean="0">
                <a:latin typeface="Garamond" panose="02020404030301010803" pitchFamily="18" charset="0"/>
              </a:rPr>
              <a:t>Hard code an absolute path to a link (i.e. &lt;a </a:t>
            </a:r>
            <a:r>
              <a:rPr lang="en-US" altLang="en-US" sz="2000" b="1" kern="0" dirty="0" err="1" smtClean="0">
                <a:latin typeface="Garamond" panose="02020404030301010803" pitchFamily="18" charset="0"/>
              </a:rPr>
              <a:t>href</a:t>
            </a:r>
            <a:r>
              <a:rPr lang="en-US" altLang="en-US" sz="2000" b="1" kern="0" dirty="0" smtClean="0">
                <a:latin typeface="Garamond" panose="02020404030301010803" pitchFamily="18" charset="0"/>
              </a:rPr>
              <a:t> = ”c:\work\index.html”&gt;) </a:t>
            </a:r>
          </a:p>
          <a:p>
            <a:pPr marL="623888" lvl="1">
              <a:defRPr/>
            </a:pPr>
            <a:r>
              <a:rPr lang="en-US" altLang="en-US" sz="2000" b="1" kern="0" dirty="0" smtClean="0">
                <a:latin typeface="Garamond" panose="02020404030301010803" pitchFamily="18" charset="0"/>
              </a:rPr>
              <a:t>Best to use a relative path</a:t>
            </a:r>
            <a:endParaRPr lang="en-US" altLang="en-US" sz="2000" kern="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HTML Links/Hyperlinks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7D905A-4426-4C4B-8786-D370406F909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5939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57350" name="Rectangle 3"/>
          <p:cNvSpPr txBox="1">
            <a:spLocks noChangeArrowheads="1"/>
          </p:cNvSpPr>
          <p:nvPr/>
        </p:nvSpPr>
        <p:spPr bwMode="auto">
          <a:xfrm>
            <a:off x="231775" y="838200"/>
            <a:ext cx="8686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2400" b="1" dirty="0" smtClean="0">
                <a:solidFill>
                  <a:srgbClr val="C00000"/>
                </a:solidFill>
              </a:rPr>
              <a:t>Linking within a list</a:t>
            </a:r>
          </a:p>
          <a:p>
            <a:pPr lvl="1">
              <a:buFont typeface="Monotype Sorts"/>
              <a:buNone/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lvl="1">
              <a:buFont typeface="Monotype Sorts"/>
              <a:buNone/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	&lt;li&gt;</a:t>
            </a:r>
            <a:r>
              <a:rPr lang="en-US" altLang="en-US" b="1" dirty="0" smtClean="0">
                <a:solidFill>
                  <a:srgbClr val="006600"/>
                </a:solidFill>
              </a:rPr>
              <a:t>&lt;a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=“here.html”</a:t>
            </a:r>
            <a:r>
              <a:rPr lang="en-US" altLang="en-US" b="1" dirty="0" smtClean="0">
                <a:solidFill>
                  <a:srgbClr val="006600"/>
                </a:solidFill>
              </a:rPr>
              <a:t>&gt;</a:t>
            </a:r>
            <a:r>
              <a:rPr lang="en-US" altLang="en-US" dirty="0" smtClean="0"/>
              <a:t>click here</a:t>
            </a:r>
            <a:r>
              <a:rPr lang="en-US" altLang="en-US" b="1" dirty="0" smtClean="0">
                <a:solidFill>
                  <a:srgbClr val="006600"/>
                </a:solidFill>
              </a:rPr>
              <a:t>&lt;/a&gt;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&lt;/li&gt;</a:t>
            </a:r>
          </a:p>
          <a:p>
            <a:pPr lvl="1">
              <a:buFont typeface="Monotype Sorts"/>
              <a:buNone/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	&lt;li&gt;</a:t>
            </a:r>
            <a:r>
              <a:rPr lang="en-US" altLang="en-US" b="1" dirty="0" smtClean="0">
                <a:solidFill>
                  <a:srgbClr val="006600"/>
                </a:solidFill>
              </a:rPr>
              <a:t>&lt;a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=“there.html”</a:t>
            </a:r>
            <a:r>
              <a:rPr lang="en-US" altLang="en-US" b="1" dirty="0" smtClean="0">
                <a:solidFill>
                  <a:srgbClr val="006600"/>
                </a:solidFill>
              </a:rPr>
              <a:t>&gt;</a:t>
            </a:r>
            <a:r>
              <a:rPr lang="en-US" altLang="en-US" dirty="0" smtClean="0"/>
              <a:t>click there</a:t>
            </a:r>
            <a:r>
              <a:rPr lang="en-US" altLang="en-US" b="1" dirty="0" smtClean="0">
                <a:solidFill>
                  <a:srgbClr val="006600"/>
                </a:solidFill>
              </a:rPr>
              <a:t>&lt;/a&gt;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&lt;/li&gt;</a:t>
            </a:r>
          </a:p>
          <a:p>
            <a:pPr lvl="1">
              <a:buFont typeface="Monotype Sorts"/>
              <a:buNone/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1775" y="3352800"/>
            <a:ext cx="8686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400" b="1" kern="0" dirty="0" smtClean="0">
                <a:solidFill>
                  <a:srgbClr val="C00000"/>
                </a:solidFill>
              </a:rPr>
              <a:t>Linking to FTP Servers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&lt;a </a:t>
            </a:r>
            <a:r>
              <a:rPr lang="en-US" altLang="en-US" sz="2000" b="1" kern="0" dirty="0" err="1" smtClean="0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=‘ftp://ftp.netscape.com’&gt;Netscape FTP&lt;/a&gt;</a:t>
            </a:r>
            <a:endParaRPr lang="en-US" altLang="en-US" kern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en-US" sz="2400" b="1" kern="0" dirty="0" smtClean="0">
                <a:solidFill>
                  <a:srgbClr val="C00000"/>
                </a:solidFill>
              </a:rPr>
              <a:t>Linking to Multimedia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b="1" kern="0" dirty="0" smtClean="0"/>
              <a:t>	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&lt;a </a:t>
            </a:r>
            <a:r>
              <a:rPr lang="en-US" altLang="en-US" sz="2000" b="1" kern="0" dirty="0" err="1" smtClean="0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=‘soundfile.wav’&gt;Click for sound&lt;/a&gt;</a:t>
            </a:r>
            <a:endParaRPr lang="en-US" altLang="en-US" kern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en-US" sz="2400" b="1" kern="0" dirty="0" smtClean="0">
                <a:solidFill>
                  <a:srgbClr val="C00000"/>
                </a:solidFill>
              </a:rPr>
              <a:t>Linking to Email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b="1" kern="0" dirty="0" smtClean="0">
                <a:solidFill>
                  <a:schemeClr val="accent2">
                    <a:lumMod val="75000"/>
                  </a:schemeClr>
                </a:solidFill>
              </a:rPr>
              <a:t>&lt;a </a:t>
            </a:r>
            <a:r>
              <a:rPr lang="en-US" altLang="en-US" sz="1800" b="1" kern="0" dirty="0" err="1" smtClean="0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altLang="en-US" sz="1800" b="1" kern="0" dirty="0" smtClean="0">
                <a:solidFill>
                  <a:schemeClr val="accent2">
                    <a:lumMod val="75000"/>
                  </a:schemeClr>
                </a:solidFill>
              </a:rPr>
              <a:t>=‘mailto:hpeters@dlcwest.com’&gt;Send me an email&lt;/a&gt;</a:t>
            </a:r>
            <a:endParaRPr lang="en-US" altLang="en-US" kern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Tables</a:t>
            </a:r>
          </a:p>
        </p:txBody>
      </p:sp>
      <p:sp>
        <p:nvSpPr>
          <p:cNvPr id="73731" name="TextBox 6"/>
          <p:cNvSpPr txBox="1">
            <a:spLocks noChangeArrowheads="1"/>
          </p:cNvSpPr>
          <p:nvPr/>
        </p:nvSpPr>
        <p:spPr bwMode="auto">
          <a:xfrm>
            <a:off x="523875" y="846138"/>
            <a:ext cx="4775200" cy="11080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2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Table:</a:t>
            </a:r>
            <a:r>
              <a:rPr lang="en-US" altLang="en-US" sz="2200" dirty="0" smtClean="0">
                <a:solidFill>
                  <a:schemeClr val="tx1"/>
                </a:solidFill>
                <a:cs typeface="Arial" charset="0"/>
              </a:rPr>
              <a:t> Rows and Columns</a:t>
            </a:r>
            <a:endParaRPr lang="ar-EG" altLang="en-US" sz="2200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Organizing Data</a:t>
            </a:r>
            <a:endParaRPr lang="ar-EG" altLang="en-US" sz="2200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Enhancing Webpage Appearance </a:t>
            </a:r>
            <a:endParaRPr lang="en-US" altLang="en-US" sz="2200" b="1" i="1" dirty="0" smtClean="0">
              <a:solidFill>
                <a:srgbClr val="FF0000"/>
              </a:solidFill>
            </a:endParaRP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B5A1C-5DD7-4B87-9590-510B7D9A33D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614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846138"/>
            <a:ext cx="28194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35052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0" y="2286000"/>
            <a:ext cx="5299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b="1" u="sng" kern="0" dirty="0" smtClean="0">
                <a:solidFill>
                  <a:srgbClr val="C00000"/>
                </a:solidFill>
              </a:rPr>
              <a:t>Raging debate: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200" kern="0" dirty="0" smtClean="0"/>
              <a:t>Should tables be used?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200" kern="0" dirty="0" smtClean="0"/>
              <a:t>Depends on the situation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2000" kern="0" dirty="0" smtClean="0"/>
              <a:t>If displaying data, such as database results, row/column output, then YES.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2000" kern="0" dirty="0" smtClean="0"/>
              <a:t>If formatting page or controlling layout, then NO.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200" kern="0" dirty="0" smtClean="0"/>
              <a:t>Some of the arguments:</a:t>
            </a:r>
          </a:p>
        </p:txBody>
      </p:sp>
      <p:sp>
        <p:nvSpPr>
          <p:cNvPr id="614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9113" y="5308600"/>
            <a:ext cx="4495800" cy="922338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87313" lvl="2">
              <a:lnSpc>
                <a:spcPct val="90000"/>
              </a:lnSpc>
              <a:defRPr/>
            </a:pPr>
            <a:r>
              <a:rPr lang="en-CA" altLang="en-US" sz="2000" kern="0" dirty="0">
                <a:hlinkClick r:id="rId6"/>
              </a:rPr>
              <a:t>http://www.dreamincode.net/forums/topic/243037-div-vs-table-requesting-enlightenment/</a:t>
            </a:r>
            <a:r>
              <a:rPr lang="en-CA" altLang="en-US" sz="2000" kern="0" dirty="0"/>
              <a:t> </a:t>
            </a:r>
            <a:endParaRPr lang="en-US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HTML Tables: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747713"/>
          <a:ext cx="3429000" cy="11128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990600"/>
                <a:gridCol w="9144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Student</a:t>
                      </a:r>
                      <a:endParaRPr lang="en-US" sz="1800" b="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Group</a:t>
                      </a:r>
                      <a:endParaRPr lang="en-US" sz="1800" b="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Mark</a:t>
                      </a:r>
                      <a:endParaRPr lang="en-US" sz="1800" b="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John Smith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Alex Martin 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5256" y="1946403"/>
            <a:ext cx="2634342" cy="1754326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&lt;TABLE border= “1”&gt;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latin typeface="Arial" charset="0"/>
              </a:rPr>
              <a:t>&lt;TR&gt;  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&lt;TD&gt; Student &lt;/TD&gt;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&lt;TD&gt; Group &lt;/TD&gt;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&lt;TD&gt; Mark &lt;/TD&gt;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 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&lt;/TR&gt;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5462" y="1946403"/>
            <a:ext cx="2777490" cy="1754326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latin typeface="Arial" charset="0"/>
              </a:rPr>
              <a:t>&lt;TR&gt;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&lt;TD&gt; Alex Martin &lt;/TD&gt; 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&lt;TD&gt; 2 &lt;/TD&gt;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&lt;TD&gt; 90 &lt;/TD&gt; 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&lt;/TR&gt;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&lt;/TABLE&gt;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2900" y="1945575"/>
            <a:ext cx="2777490" cy="1754326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latin typeface="Arial" charset="0"/>
              </a:rPr>
              <a:t>&lt;TR&gt;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&lt;TD&gt; John Smith &lt;/TD&gt; 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&lt;TD&gt; 1 &lt;/TD&gt; 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charset="0"/>
              </a:rPr>
              <a:t>&lt;TD&gt; 70 &lt;/TD&gt; &lt;/TR&gt;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latin typeface="Arial" charset="0"/>
              </a:rPr>
              <a:t>&lt;/TR&gt;</a:t>
            </a: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1400" y="3775203"/>
            <a:ext cx="5049000" cy="40011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Do not Forget to Add Basic HTML Tags</a:t>
            </a:r>
          </a:p>
        </p:txBody>
      </p:sp>
      <p:pic>
        <p:nvPicPr>
          <p:cNvPr id="635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4281488"/>
            <a:ext cx="3130550" cy="21891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5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E66CD-57C9-4168-8114-7771912DD61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993" y="882275"/>
            <a:ext cx="1691390" cy="707886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360363" indent="-334963" eaLnBrk="1" hangingPunct="1">
              <a:buFont typeface="+mj-lt"/>
              <a:buAutoNum type="arabicPeriod"/>
              <a:defRPr/>
            </a:pPr>
            <a:r>
              <a:rPr lang="en-US" sz="2000" b="1" dirty="0">
                <a:latin typeface="Arial" charset="0"/>
              </a:rPr>
              <a:t>Table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732020"/>
            <a:ext cx="3051338" cy="1169551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charset="0"/>
              </a:rPr>
              <a:t>Data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charset="0"/>
              </a:rPr>
              <a:t>Number(Rows and Columns)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charset="0"/>
              </a:rPr>
              <a:t>Headings and its Locations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charset="0"/>
              </a:rPr>
              <a:t>Formatting Cells &amp; Borders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charset="0"/>
              </a:rPr>
              <a:t>Table Caption</a:t>
            </a:r>
          </a:p>
        </p:txBody>
      </p:sp>
      <p:sp>
        <p:nvSpPr>
          <p:cNvPr id="16" name="Left Arrow 15"/>
          <p:cNvSpPr/>
          <p:nvPr/>
        </p:nvSpPr>
        <p:spPr bwMode="auto">
          <a:xfrm rot="5400000">
            <a:off x="990600" y="3954463"/>
            <a:ext cx="693737" cy="236538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9216" y="4390870"/>
            <a:ext cx="2259174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360363" indent="-334963" eaLnBrk="1" hangingPunct="1">
              <a:buFont typeface="+mj-lt"/>
              <a:buAutoNum type="arabicPeriod" startAt="2"/>
              <a:defRPr/>
            </a:pPr>
            <a:r>
              <a:rPr lang="en-US" sz="2000" b="1" dirty="0">
                <a:latin typeface="Arial" charset="0"/>
              </a:rPr>
              <a:t>HTML Coding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2213" y="5202471"/>
            <a:ext cx="2566987" cy="707886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25400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Heading: &lt;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&gt;&lt;/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&gt; </a:t>
            </a:r>
            <a:r>
              <a:rPr lang="en-US" sz="2000" b="1" dirty="0">
                <a:solidFill>
                  <a:schemeClr val="bg1"/>
                </a:solidFill>
                <a:latin typeface="Arial" charset="0"/>
                <a:sym typeface="Wingdings" panose="05000000000000000000" pitchFamily="2" charset="2"/>
              </a:rPr>
              <a:t> Bold and Center</a:t>
            </a:r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5557838" y="5448300"/>
            <a:ext cx="693737" cy="236538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4741" y="5105400"/>
            <a:ext cx="2729459" cy="101566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25400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Caption: </a:t>
            </a:r>
          </a:p>
          <a:p>
            <a:pPr marL="25400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&lt;caption&gt;Table Title &lt;/caption&gt;</a:t>
            </a:r>
          </a:p>
        </p:txBody>
      </p:sp>
      <p:sp>
        <p:nvSpPr>
          <p:cNvPr id="635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Resources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77825" y="1447800"/>
            <a:ext cx="8382000" cy="28956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marL="400050" lvl="1" indent="-400050">
              <a:lnSpc>
                <a:spcPct val="80000"/>
              </a:lnSpc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hlinkClick r:id="rId3"/>
              </a:rPr>
              <a:t>http://www.w3.org</a:t>
            </a:r>
            <a:r>
              <a:rPr lang="en-US" altLang="en-US" dirty="0" smtClean="0"/>
              <a:t> </a:t>
            </a:r>
          </a:p>
          <a:p>
            <a:pPr marL="400050" lvl="1" indent="-400050"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hlinkClick r:id="rId4"/>
              </a:rPr>
              <a:t>http://www.w3schools.com/</a:t>
            </a:r>
            <a:r>
              <a:rPr lang="en-US" altLang="en-US" dirty="0" smtClean="0"/>
              <a:t> </a:t>
            </a:r>
          </a:p>
          <a:p>
            <a:pPr marL="400050" lvl="1" indent="-400050"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hlinkClick r:id="rId5"/>
              </a:rPr>
              <a:t>http://www.webpagesthatsuck.com/</a:t>
            </a:r>
            <a:r>
              <a:rPr lang="en-US" altLang="en-US" dirty="0" smtClean="0"/>
              <a:t> </a:t>
            </a:r>
          </a:p>
          <a:p>
            <a:pPr marL="400050" lvl="1" indent="-400050"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hlinkClick r:id="rId6"/>
              </a:rPr>
              <a:t>http://www.webmonkey.com/</a:t>
            </a:r>
            <a:r>
              <a:rPr lang="en-US" altLang="en-US" dirty="0" smtClean="0"/>
              <a:t> </a:t>
            </a:r>
          </a:p>
          <a:p>
            <a:pPr marL="400050" lvl="1" indent="-400050"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hlinkClick r:id="rId7"/>
              </a:rPr>
              <a:t>http://dev.w3.org/html5/html4-differences/Overview.html</a:t>
            </a:r>
            <a:r>
              <a:rPr lang="en-US" altLang="en-US" dirty="0" smtClean="0"/>
              <a:t> </a:t>
            </a: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Clr>
                <a:schemeClr val="bg1"/>
              </a:buClr>
              <a:buFontTx/>
              <a:buNone/>
              <a:defRPr/>
            </a:pPr>
            <a:endParaRPr lang="en-US" alt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88E01-19C9-4DB2-B742-C4E9ABDEC86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0245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 txBox="1">
            <a:spLocks/>
          </p:cNvSpPr>
          <p:nvPr/>
        </p:nvSpPr>
        <p:spPr bwMode="auto">
          <a:xfrm>
            <a:off x="7221538" y="63103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F6D45-B6E8-4F84-B92B-5A94B4058175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914400"/>
          </a:xfrm>
        </p:spPr>
        <p:txBody>
          <a:bodyPr/>
          <a:lstStyle/>
          <a:p>
            <a:r>
              <a:rPr lang="en-US" altLang="en-US" smtClean="0"/>
              <a:t>Border, Cell Spacing, and Padding 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302500" cy="449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120900" y="2647950"/>
            <a:ext cx="4279900" cy="190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73300" y="3924300"/>
            <a:ext cx="3048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4046538"/>
            <a:ext cx="3155950" cy="2667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5544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9275" y="1334869"/>
            <a:ext cx="4479925" cy="64633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25400" eaLnBrk="1" hangingPunct="1">
              <a:defRPr/>
            </a:pPr>
            <a:r>
              <a:rPr lang="en-US" b="1" dirty="0">
                <a:latin typeface="Arial" charset="0"/>
              </a:rPr>
              <a:t>Cell Spacing: spaces between cells</a:t>
            </a:r>
          </a:p>
          <a:p>
            <a:pPr marL="25400" eaLnBrk="1" hangingPunct="1">
              <a:defRPr/>
            </a:pPr>
            <a:r>
              <a:rPr lang="en-US" b="1" dirty="0">
                <a:latin typeface="Arial" charset="0"/>
              </a:rPr>
              <a:t>Cell Padding: Spaces around cell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97466" y="5083626"/>
            <a:ext cx="3489325" cy="1200329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25400" eaLnBrk="1" hangingPunct="1">
              <a:defRPr/>
            </a:pPr>
            <a:r>
              <a:rPr lang="en-US" b="1" dirty="0">
                <a:latin typeface="Arial" charset="0"/>
              </a:rPr>
              <a:t>align: left, center, or right</a:t>
            </a:r>
          </a:p>
          <a:p>
            <a:pPr marL="25400" eaLnBrk="1" hangingPunct="1">
              <a:defRPr/>
            </a:pPr>
            <a:r>
              <a:rPr lang="en-US" b="1" dirty="0" err="1">
                <a:latin typeface="Arial" charset="0"/>
              </a:rPr>
              <a:t>valign</a:t>
            </a:r>
            <a:r>
              <a:rPr lang="en-US" b="1" dirty="0">
                <a:latin typeface="Arial" charset="0"/>
              </a:rPr>
              <a:t>: top, middle, or bottom</a:t>
            </a:r>
          </a:p>
          <a:p>
            <a:pPr marL="25400" eaLnBrk="1" hangingPunct="1">
              <a:defRPr/>
            </a:pPr>
            <a:r>
              <a:rPr lang="en-US" b="1" dirty="0">
                <a:latin typeface="Arial" charset="0"/>
              </a:rPr>
              <a:t>width: pixel or percentage</a:t>
            </a:r>
          </a:p>
          <a:p>
            <a:pPr marL="25400" eaLnBrk="1" hangingPunct="1">
              <a:defRPr/>
            </a:pPr>
            <a:r>
              <a:rPr lang="en-US" b="1" dirty="0">
                <a:latin typeface="Arial" charset="0"/>
              </a:rPr>
              <a:t>Recommended to use CSS</a:t>
            </a:r>
          </a:p>
        </p:txBody>
      </p:sp>
      <p:sp>
        <p:nvSpPr>
          <p:cNvPr id="6555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9CD2A-C828-4887-93AA-FB6DB16E89F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Column and Row Span – Example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/>
            </a:r>
            <a:br>
              <a:rPr lang="en-US" altLang="en-US" sz="2400">
                <a:solidFill>
                  <a:schemeClr val="tx1"/>
                </a:solidFill>
              </a:rPr>
            </a:b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05600" y="1722438"/>
            <a:ext cx="1676400" cy="1554162"/>
          </a:xfrm>
          <a:prstGeom prst="rect">
            <a:avLst/>
          </a:prstGeom>
          <a:solidFill>
            <a:srgbClr val="92D050"/>
          </a:solidFill>
        </p:spPr>
        <p:txBody>
          <a:bodyPr anchor="ctr">
            <a:spAutoFit/>
          </a:bodyPr>
          <a:lstStyle/>
          <a:p>
            <a:pPr indent="7938" algn="ctr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000" b="1" dirty="0" err="1">
                <a:latin typeface="+mj-lt"/>
              </a:rPr>
              <a:t>Colspan</a:t>
            </a:r>
            <a:r>
              <a:rPr lang="en-US" sz="2000" b="1" dirty="0">
                <a:latin typeface="+mj-lt"/>
              </a:rPr>
              <a:t> &amp; </a:t>
            </a:r>
            <a:r>
              <a:rPr lang="en-US" sz="2000" b="1" dirty="0" err="1">
                <a:latin typeface="+mj-lt"/>
              </a:rPr>
              <a:t>Rowspan</a:t>
            </a:r>
            <a:r>
              <a:rPr lang="en-US" sz="2000" b="1" dirty="0">
                <a:latin typeface="+mj-lt"/>
              </a:rPr>
              <a:t> Attributes</a:t>
            </a:r>
            <a:endParaRPr lang="bg-BG" sz="2000" b="1" dirty="0">
              <a:latin typeface="+mj-lt"/>
            </a:endParaRPr>
          </a:p>
        </p:txBody>
      </p:sp>
      <p:pic>
        <p:nvPicPr>
          <p:cNvPr id="675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762000"/>
            <a:ext cx="5341937" cy="3886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55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62400"/>
            <a:ext cx="3973513" cy="230346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4650" y="5083175"/>
            <a:ext cx="3435350" cy="708025"/>
          </a:xfrm>
          <a:prstGeom prst="rect">
            <a:avLst/>
          </a:prstGeom>
          <a:solidFill>
            <a:srgbClr val="EA9ADB"/>
          </a:solidFill>
        </p:spPr>
        <p:txBody>
          <a:bodyPr anchor="ctr">
            <a:spAutoFit/>
          </a:bodyPr>
          <a:lstStyle/>
          <a:p>
            <a:pPr indent="7938" algn="ctr"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Spanning</a:t>
            </a:r>
            <a:r>
              <a:rPr lang="en-US" sz="2000" b="1" dirty="0">
                <a:latin typeface="+mj-lt"/>
              </a:rPr>
              <a:t>: Stretching over multiple cells</a:t>
            </a:r>
            <a:endParaRPr lang="bg-BG" sz="2000" b="1" dirty="0">
              <a:latin typeface="+mj-lt"/>
            </a:endParaRPr>
          </a:p>
        </p:txBody>
      </p:sp>
      <p:pic>
        <p:nvPicPr>
          <p:cNvPr id="67593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/>
          <a:lstStyle/>
          <a:p>
            <a:r>
              <a:rPr lang="en-US" altLang="en-US" smtClean="0"/>
              <a:t>HTML Tables – Example </a:t>
            </a:r>
            <a:endParaRPr lang="bg-BG" altLang="en-US" smtClean="0"/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3687763" cy="2971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6E0237-1FF5-46E1-BE21-D5205160F20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6963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2057400"/>
            <a:ext cx="6392862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19400" y="2414588"/>
            <a:ext cx="5943600" cy="1066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3481388"/>
            <a:ext cx="5943600" cy="1066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4548188"/>
            <a:ext cx="5943600" cy="13192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6553200" y="4876800"/>
            <a:ext cx="304800" cy="152400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42" name="TextBox 5"/>
          <p:cNvSpPr txBox="1">
            <a:spLocks noChangeArrowheads="1"/>
          </p:cNvSpPr>
          <p:nvPr/>
        </p:nvSpPr>
        <p:spPr bwMode="auto">
          <a:xfrm>
            <a:off x="6797675" y="4768850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Image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7199313" y="5278438"/>
            <a:ext cx="304800" cy="152400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44" name="TextBox 14"/>
          <p:cNvSpPr txBox="1">
            <a:spLocks noChangeArrowheads="1"/>
          </p:cNvSpPr>
          <p:nvPr/>
        </p:nvSpPr>
        <p:spPr bwMode="auto">
          <a:xfrm>
            <a:off x="7443788" y="5168900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Link</a:t>
            </a:r>
          </a:p>
        </p:txBody>
      </p:sp>
      <p:pic>
        <p:nvPicPr>
          <p:cNvPr id="69645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14313"/>
            <a:ext cx="8077200" cy="1143001"/>
          </a:xfrm>
        </p:spPr>
        <p:txBody>
          <a:bodyPr/>
          <a:lstStyle/>
          <a:p>
            <a:r>
              <a:rPr lang="en-US" altLang="en-US" smtClean="0"/>
              <a:t>Graphics: Concepts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266700" y="1206500"/>
            <a:ext cx="8343900" cy="206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Graphical Representation of a Thing &amp; Graphical Element in a Web page.</a:t>
            </a:r>
          </a:p>
          <a:p>
            <a:pPr marL="457200" indent="-457200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File size should be small, otherwise page loading will be slow</a:t>
            </a:r>
          </a:p>
          <a:p>
            <a:pPr marL="1200150" lvl="1" indent="-4572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Photoshop or GIMP can be used to edit images.</a:t>
            </a:r>
          </a:p>
          <a:p>
            <a:pPr marL="457200" indent="-457200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Quality, Copyright, and Consistency must be considered.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944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8B89FA-8A57-40BD-B737-5E8CCA60355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66700" y="676573"/>
            <a:ext cx="1295400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Image</a:t>
            </a:r>
          </a:p>
        </p:txBody>
      </p:sp>
      <p:pic>
        <p:nvPicPr>
          <p:cNvPr id="7168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3440113"/>
          <a:ext cx="8077200" cy="27016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/>
                <a:gridCol w="5638800"/>
              </a:tblGrid>
              <a:tr h="370919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Image Types</a:t>
                      </a:r>
                      <a:endParaRPr lang="en-CA" sz="1800" dirty="0"/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2434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JPG/JPEG: Joint Photographic Experts Group</a:t>
                      </a:r>
                      <a:endParaRPr lang="en-CA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1" indent="-342900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20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+mj-lt"/>
                        </a:rPr>
                        <a:t>Are highly compressed</a:t>
                      </a:r>
                    </a:p>
                    <a:p>
                      <a:pPr marL="342900" lvl="1" indent="-342900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20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+mj-lt"/>
                        </a:rPr>
                        <a:t>Support 16.7  million colors (24 bits per pixel)</a:t>
                      </a:r>
                    </a:p>
                    <a:p>
                      <a:pPr marL="342900" lvl="1" indent="-342900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20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+mj-lt"/>
                        </a:rPr>
                        <a:t>For more information on .</a:t>
                      </a:r>
                      <a:r>
                        <a:rPr lang="en-US" altLang="en-US" sz="1800" dirty="0" err="1" smtClean="0">
                          <a:latin typeface="+mj-lt"/>
                        </a:rPr>
                        <a:t>jpgs</a:t>
                      </a:r>
                      <a:r>
                        <a:rPr lang="en-US" altLang="en-US" sz="1800" dirty="0" smtClean="0">
                          <a:latin typeface="+mj-lt"/>
                        </a:rPr>
                        <a:t> see:  </a:t>
                      </a:r>
                      <a:r>
                        <a:rPr lang="en-US" altLang="en-US" sz="1800" b="1" dirty="0" smtClean="0">
                          <a:latin typeface="+mj-lt"/>
                        </a:rPr>
                        <a:t>http://www.w3.org/Graphics/JPEG/</a:t>
                      </a:r>
                      <a:endParaRPr lang="en-US" altLang="en-US" sz="1800" dirty="0" smtClean="0">
                        <a:latin typeface="+mj-lt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8723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PNG: Portable</a:t>
                      </a:r>
                      <a:r>
                        <a:rPr lang="en-CA" sz="1800" baseline="0" dirty="0" smtClean="0"/>
                        <a:t> Network Graphics</a:t>
                      </a:r>
                      <a:endParaRPr lang="en-CA" sz="1800" dirty="0"/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1" indent="-285750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20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+mj-lt"/>
                        </a:rPr>
                        <a:t>Support indexed-color, greyscale and true color</a:t>
                      </a:r>
                    </a:p>
                    <a:p>
                      <a:pPr marL="285750" lvl="1" indent="-285750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20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+mj-lt"/>
                        </a:rPr>
                        <a:t>Depth from 1 – 16 bits</a:t>
                      </a:r>
                    </a:p>
                    <a:p>
                      <a:pPr marL="285750" lvl="1" indent="-285750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20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+mj-lt"/>
                        </a:rPr>
                        <a:t>Capable of transparency</a:t>
                      </a:r>
                    </a:p>
                    <a:p>
                      <a:pPr marL="285750" lvl="1" indent="-285750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20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+mj-lt"/>
                        </a:rPr>
                        <a:t>See </a:t>
                      </a:r>
                      <a:r>
                        <a:rPr lang="en-US" altLang="en-US" sz="1800" b="1" dirty="0" smtClean="0">
                          <a:latin typeface="+mj-lt"/>
                        </a:rPr>
                        <a:t>http://www.w3.org/TR/REC-png.html</a:t>
                      </a:r>
                      <a:r>
                        <a:rPr lang="en-US" altLang="en-US" sz="1800" dirty="0" smtClean="0">
                          <a:latin typeface="+mj-lt"/>
                        </a:rPr>
                        <a:t>  for more w3 specs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7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Images: IMG Tag</a:t>
            </a:r>
          </a:p>
        </p:txBody>
      </p:sp>
      <p:pic>
        <p:nvPicPr>
          <p:cNvPr id="7373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2" name="Group 2"/>
          <p:cNvGrpSpPr>
            <a:grpSpLocks/>
          </p:cNvGrpSpPr>
          <p:nvPr/>
        </p:nvGrpSpPr>
        <p:grpSpPr bwMode="auto">
          <a:xfrm>
            <a:off x="190500" y="1020763"/>
            <a:ext cx="5105400" cy="1306512"/>
            <a:chOff x="3733800" y="1483860"/>
            <a:chExt cx="5105400" cy="1306512"/>
          </a:xfrm>
        </p:grpSpPr>
        <p:sp>
          <p:nvSpPr>
            <p:cNvPr id="73773" name="TextBox 6"/>
            <p:cNvSpPr txBox="1">
              <a:spLocks noChangeArrowheads="1"/>
            </p:cNvSpPr>
            <p:nvPr/>
          </p:nvSpPr>
          <p:spPr bwMode="auto">
            <a:xfrm>
              <a:off x="3782106" y="1571625"/>
              <a:ext cx="4987925" cy="457200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&lt;IMG SRC=“image_source_file” /&gt;</a:t>
              </a:r>
            </a:p>
          </p:txBody>
        </p:sp>
        <p:sp>
          <p:nvSpPr>
            <p:cNvPr id="73774" name="TextBox 6"/>
            <p:cNvSpPr txBox="1">
              <a:spLocks noChangeArrowheads="1"/>
            </p:cNvSpPr>
            <p:nvPr/>
          </p:nvSpPr>
          <p:spPr bwMode="auto">
            <a:xfrm>
              <a:off x="3782106" y="2242911"/>
              <a:ext cx="4987925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SRC: Path to Image File or URL 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733800" y="1483860"/>
              <a:ext cx="5105400" cy="13065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grpSp>
        <p:nvGrpSpPr>
          <p:cNvPr id="73733" name="Group 4"/>
          <p:cNvGrpSpPr>
            <a:grpSpLocks/>
          </p:cNvGrpSpPr>
          <p:nvPr/>
        </p:nvGrpSpPr>
        <p:grpSpPr bwMode="auto">
          <a:xfrm>
            <a:off x="152400" y="2901950"/>
            <a:ext cx="7026275" cy="3313113"/>
            <a:chOff x="1060450" y="1291186"/>
            <a:chExt cx="7026275" cy="3314396"/>
          </a:xfrm>
        </p:grpSpPr>
        <p:grpSp>
          <p:nvGrpSpPr>
            <p:cNvPr id="73738" name="Group 27"/>
            <p:cNvGrpSpPr>
              <a:grpSpLocks/>
            </p:cNvGrpSpPr>
            <p:nvPr/>
          </p:nvGrpSpPr>
          <p:grpSpPr bwMode="auto">
            <a:xfrm>
              <a:off x="1060450" y="2743200"/>
              <a:ext cx="1682750" cy="868362"/>
              <a:chOff x="2672182" y="3181350"/>
              <a:chExt cx="1683018" cy="867358"/>
            </a:xfrm>
          </p:grpSpPr>
          <p:sp>
            <p:nvSpPr>
              <p:cNvPr id="73771" name="TextBox 26"/>
              <p:cNvSpPr txBox="1">
                <a:spLocks noChangeArrowheads="1"/>
              </p:cNvSpPr>
              <p:nvPr/>
            </p:nvSpPr>
            <p:spPr bwMode="auto">
              <a:xfrm>
                <a:off x="2672182" y="3648598"/>
                <a:ext cx="1683018" cy="40011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File Location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3277329" y="3409297"/>
                <a:ext cx="4568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5594261" y="2922180"/>
              <a:ext cx="457377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 rot="16200000" flipH="1">
              <a:off x="7010311" y="2922180"/>
              <a:ext cx="457377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741" name="Group 27"/>
            <p:cNvGrpSpPr>
              <a:grpSpLocks/>
            </p:cNvGrpSpPr>
            <p:nvPr/>
          </p:nvGrpSpPr>
          <p:grpSpPr bwMode="auto">
            <a:xfrm>
              <a:off x="5846763" y="3399972"/>
              <a:ext cx="1905000" cy="868363"/>
              <a:chOff x="2553709" y="3181350"/>
              <a:chExt cx="1905000" cy="867358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rot="16200000" flipH="1">
                <a:off x="3276197" y="3410004"/>
                <a:ext cx="4568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770" name="TextBox 26"/>
              <p:cNvSpPr txBox="1">
                <a:spLocks noChangeArrowheads="1"/>
              </p:cNvSpPr>
              <p:nvPr/>
            </p:nvSpPr>
            <p:spPr bwMode="auto">
              <a:xfrm>
                <a:off x="2553709" y="3648598"/>
                <a:ext cx="1905000" cy="400110"/>
              </a:xfrm>
              <a:prstGeom prst="rect">
                <a:avLst/>
              </a:prstGeom>
              <a:solidFill>
                <a:srgbClr val="EA9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# of Pixels</a:t>
                </a:r>
              </a:p>
            </p:txBody>
          </p:sp>
        </p:grpSp>
        <p:grpSp>
          <p:nvGrpSpPr>
            <p:cNvPr id="73742" name="Group 27"/>
            <p:cNvGrpSpPr>
              <a:grpSpLocks/>
            </p:cNvGrpSpPr>
            <p:nvPr/>
          </p:nvGrpSpPr>
          <p:grpSpPr bwMode="auto">
            <a:xfrm>
              <a:off x="2524125" y="2417091"/>
              <a:ext cx="1905000" cy="1706563"/>
              <a:chOff x="2258957" y="2521416"/>
              <a:chExt cx="1905000" cy="1706543"/>
            </a:xfrm>
          </p:grpSpPr>
          <p:cxnSp>
            <p:nvCxnSpPr>
              <p:cNvPr id="27" name="Straight Connector 26"/>
              <p:cNvCxnSpPr>
                <a:endCxn id="73768" idx="0"/>
              </p:cNvCxnSpPr>
              <p:nvPr/>
            </p:nvCxnSpPr>
            <p:spPr>
              <a:xfrm>
                <a:off x="3198757" y="2521485"/>
                <a:ext cx="12700" cy="13070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768" name="TextBox 26"/>
              <p:cNvSpPr txBox="1">
                <a:spLocks noChangeArrowheads="1"/>
              </p:cNvSpPr>
              <p:nvPr/>
            </p:nvSpPr>
            <p:spPr bwMode="auto">
              <a:xfrm>
                <a:off x="2258957" y="3827849"/>
                <a:ext cx="1905000" cy="40011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Alternative</a:t>
                </a:r>
              </a:p>
            </p:txBody>
          </p:sp>
        </p:grpSp>
        <p:cxnSp>
          <p:nvCxnSpPr>
            <p:cNvPr id="29" name="Straight Connector 28"/>
            <p:cNvCxnSpPr/>
            <p:nvPr/>
          </p:nvCxnSpPr>
          <p:spPr bwMode="auto">
            <a:xfrm flipH="1">
              <a:off x="4646613" y="3287447"/>
              <a:ext cx="1587" cy="89410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744" name="Group 3"/>
            <p:cNvGrpSpPr>
              <a:grpSpLocks/>
            </p:cNvGrpSpPr>
            <p:nvPr/>
          </p:nvGrpSpPr>
          <p:grpSpPr bwMode="auto">
            <a:xfrm>
              <a:off x="5257800" y="1905000"/>
              <a:ext cx="1143000" cy="918865"/>
              <a:chOff x="5079440" y="2190750"/>
              <a:chExt cx="1143000" cy="918865"/>
            </a:xfrm>
          </p:grpSpPr>
          <p:sp>
            <p:nvSpPr>
              <p:cNvPr id="73765" name="TextBox 10"/>
              <p:cNvSpPr txBox="1">
                <a:spLocks noChangeArrowheads="1"/>
              </p:cNvSpPr>
              <p:nvPr/>
            </p:nvSpPr>
            <p:spPr bwMode="auto">
              <a:xfrm>
                <a:off x="5079440" y="2647950"/>
                <a:ext cx="1143000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</a:rPr>
                  <a:t>Width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 bwMode="auto">
              <a:xfrm rot="16200000" flipH="1">
                <a:off x="5409551" y="2420226"/>
                <a:ext cx="45737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745" name="Group 19"/>
            <p:cNvGrpSpPr>
              <a:grpSpLocks/>
            </p:cNvGrpSpPr>
            <p:nvPr/>
          </p:nvGrpSpPr>
          <p:grpSpPr bwMode="auto">
            <a:xfrm>
              <a:off x="1868488" y="1291186"/>
              <a:ext cx="5319712" cy="613809"/>
              <a:chOff x="1868169" y="1576886"/>
              <a:chExt cx="5320031" cy="613864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400000">
                <a:off x="4554339" y="2091484"/>
                <a:ext cx="193767" cy="63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868169" y="2182013"/>
                <a:ext cx="5320031" cy="95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3764210" y="1576886"/>
                <a:ext cx="1751118" cy="461611"/>
              </a:xfrm>
              <a:prstGeom prst="rect">
                <a:avLst/>
              </a:prstGeom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400" b="1" dirty="0">
                    <a:latin typeface="Arial" charset="0"/>
                  </a:rPr>
                  <a:t>Attributes</a:t>
                </a:r>
              </a:p>
            </p:txBody>
          </p:sp>
        </p:grpSp>
        <p:grpSp>
          <p:nvGrpSpPr>
            <p:cNvPr id="73746" name="Group 2"/>
            <p:cNvGrpSpPr>
              <a:grpSpLocks/>
            </p:cNvGrpSpPr>
            <p:nvPr/>
          </p:nvGrpSpPr>
          <p:grpSpPr bwMode="auto">
            <a:xfrm>
              <a:off x="2895600" y="1905000"/>
              <a:ext cx="1143000" cy="942678"/>
              <a:chOff x="2945840" y="2190750"/>
              <a:chExt cx="1143000" cy="942678"/>
            </a:xfrm>
          </p:grpSpPr>
          <p:sp>
            <p:nvSpPr>
              <p:cNvPr id="73758" name="TextBox 9"/>
              <p:cNvSpPr txBox="1">
                <a:spLocks noChangeArrowheads="1"/>
              </p:cNvSpPr>
              <p:nvPr/>
            </p:nvSpPr>
            <p:spPr bwMode="auto">
              <a:xfrm>
                <a:off x="2945840" y="2671763"/>
                <a:ext cx="1143000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</a:rPr>
                  <a:t>ALT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 bwMode="auto">
              <a:xfrm rot="16200000" flipH="1">
                <a:off x="3275951" y="2420226"/>
                <a:ext cx="45737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747" name="Group 1"/>
            <p:cNvGrpSpPr>
              <a:grpSpLocks/>
            </p:cNvGrpSpPr>
            <p:nvPr/>
          </p:nvGrpSpPr>
          <p:grpSpPr bwMode="auto">
            <a:xfrm>
              <a:off x="1309688" y="1905000"/>
              <a:ext cx="1143000" cy="960140"/>
              <a:chOff x="812240" y="2190750"/>
              <a:chExt cx="1143000" cy="960140"/>
            </a:xfrm>
          </p:grpSpPr>
          <p:sp>
            <p:nvSpPr>
              <p:cNvPr id="73756" name="TextBox 8"/>
              <p:cNvSpPr txBox="1">
                <a:spLocks noChangeArrowheads="1"/>
              </p:cNvSpPr>
              <p:nvPr/>
            </p:nvSpPr>
            <p:spPr bwMode="auto">
              <a:xfrm>
                <a:off x="812240" y="2689225"/>
                <a:ext cx="1143000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</a:rPr>
                  <a:t>SRC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 bwMode="auto">
              <a:xfrm rot="16200000" flipH="1">
                <a:off x="1142351" y="2420226"/>
                <a:ext cx="45737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748" name="Group 4"/>
            <p:cNvGrpSpPr>
              <a:grpSpLocks/>
            </p:cNvGrpSpPr>
            <p:nvPr/>
          </p:nvGrpSpPr>
          <p:grpSpPr bwMode="auto">
            <a:xfrm>
              <a:off x="6629400" y="1895474"/>
              <a:ext cx="1143000" cy="918712"/>
              <a:chOff x="7213040" y="2190750"/>
              <a:chExt cx="1143000" cy="919020"/>
            </a:xfrm>
          </p:grpSpPr>
          <p:sp>
            <p:nvSpPr>
              <p:cNvPr id="73754" name="TextBox 11"/>
              <p:cNvSpPr txBox="1">
                <a:spLocks noChangeArrowheads="1"/>
              </p:cNvSpPr>
              <p:nvPr/>
            </p:nvSpPr>
            <p:spPr bwMode="auto">
              <a:xfrm>
                <a:off x="7213040" y="2647950"/>
                <a:ext cx="1143000" cy="4618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</a:rPr>
                  <a:t>Height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 rot="16200000" flipH="1">
                <a:off x="7543075" y="2420300"/>
                <a:ext cx="4575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9" name="TextBox 26"/>
            <p:cNvSpPr txBox="1">
              <a:spLocks noChangeArrowheads="1"/>
            </p:cNvSpPr>
            <p:nvPr/>
          </p:nvSpPr>
          <p:spPr bwMode="auto">
            <a:xfrm>
              <a:off x="5534025" y="3150510"/>
              <a:ext cx="2552700" cy="4000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Image Dimensions</a:t>
              </a:r>
            </a:p>
          </p:txBody>
        </p:sp>
        <p:grpSp>
          <p:nvGrpSpPr>
            <p:cNvPr id="73750" name="Group 2"/>
            <p:cNvGrpSpPr>
              <a:grpSpLocks/>
            </p:cNvGrpSpPr>
            <p:nvPr/>
          </p:nvGrpSpPr>
          <p:grpSpPr bwMode="auto">
            <a:xfrm>
              <a:off x="4092575" y="1808163"/>
              <a:ext cx="1143000" cy="1861623"/>
              <a:chOff x="2945840" y="1815664"/>
              <a:chExt cx="1143000" cy="1120128"/>
            </a:xfrm>
          </p:grpSpPr>
          <p:sp>
            <p:nvSpPr>
              <p:cNvPr id="73752" name="TextBox 9"/>
              <p:cNvSpPr txBox="1">
                <a:spLocks noChangeArrowheads="1"/>
              </p:cNvSpPr>
              <p:nvPr/>
            </p:nvSpPr>
            <p:spPr bwMode="auto">
              <a:xfrm>
                <a:off x="2945840" y="2658011"/>
                <a:ext cx="1143000" cy="27778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</a:rPr>
                  <a:t>Title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3501465" y="1816114"/>
                <a:ext cx="3175" cy="8313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51" name="TextBox 6"/>
            <p:cNvSpPr txBox="1">
              <a:spLocks noChangeArrowheads="1"/>
            </p:cNvSpPr>
            <p:nvPr/>
          </p:nvSpPr>
          <p:spPr bwMode="auto">
            <a:xfrm>
              <a:off x="3494088" y="4205532"/>
              <a:ext cx="2319337" cy="400050"/>
            </a:xfrm>
            <a:prstGeom prst="rect">
              <a:avLst/>
            </a:prstGeom>
            <a:solidFill>
              <a:srgbClr val="C09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Image Tip Text</a:t>
              </a:r>
            </a:p>
          </p:txBody>
        </p:sp>
      </p:grpSp>
      <p:pic>
        <p:nvPicPr>
          <p:cNvPr id="737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985838"/>
            <a:ext cx="3517900" cy="233203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073900" y="3538538"/>
            <a:ext cx="1798638" cy="9223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smtClean="0">
                <a:solidFill>
                  <a:schemeClr val="tx1"/>
                </a:solidFill>
              </a:rPr>
              <a:t>HTML &amp; Image Files are in the Same Folder</a:t>
            </a:r>
          </a:p>
        </p:txBody>
      </p:sp>
      <p:sp>
        <p:nvSpPr>
          <p:cNvPr id="48" name="Up Arrow 47"/>
          <p:cNvSpPr/>
          <p:nvPr/>
        </p:nvSpPr>
        <p:spPr>
          <a:xfrm>
            <a:off x="7178675" y="2786063"/>
            <a:ext cx="295275" cy="730250"/>
          </a:xfrm>
          <a:prstGeom prst="up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37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048000"/>
            <a:ext cx="3838575" cy="27463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Tag: Title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913FCB-727A-4442-8C09-3DEAE2C190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819400" y="914400"/>
            <a:ext cx="3810000" cy="46196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Title Attribute</a:t>
            </a:r>
          </a:p>
        </p:txBody>
      </p:sp>
      <p:grpSp>
        <p:nvGrpSpPr>
          <p:cNvPr id="75782" name="Group 1"/>
          <p:cNvGrpSpPr>
            <a:grpSpLocks/>
          </p:cNvGrpSpPr>
          <p:nvPr/>
        </p:nvGrpSpPr>
        <p:grpSpPr bwMode="auto">
          <a:xfrm>
            <a:off x="838200" y="1752600"/>
            <a:ext cx="3657600" cy="3059113"/>
            <a:chOff x="285750" y="1676400"/>
            <a:chExt cx="4210050" cy="3074988"/>
          </a:xfrm>
        </p:grpSpPr>
        <p:pic>
          <p:nvPicPr>
            <p:cNvPr id="757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" y="1676400"/>
              <a:ext cx="4210050" cy="307498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223145" y="3647137"/>
              <a:ext cx="2921818" cy="532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059613" y="4922838"/>
            <a:ext cx="1379537" cy="369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Title Value?</a:t>
            </a:r>
          </a:p>
        </p:txBody>
      </p:sp>
      <p:sp>
        <p:nvSpPr>
          <p:cNvPr id="6" name="Left Arrow 5"/>
          <p:cNvSpPr/>
          <p:nvPr/>
        </p:nvSpPr>
        <p:spPr>
          <a:xfrm>
            <a:off x="6419850" y="5014913"/>
            <a:ext cx="609600" cy="184150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5785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Tag: Alt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3952B-4CD5-45C4-B59F-98413477C39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819400" y="914400"/>
            <a:ext cx="3810000" cy="46196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What about Alt Attribute?</a:t>
            </a:r>
          </a:p>
        </p:txBody>
      </p:sp>
      <p:grpSp>
        <p:nvGrpSpPr>
          <p:cNvPr id="77829" name="Group 4"/>
          <p:cNvGrpSpPr>
            <a:grpSpLocks/>
          </p:cNvGrpSpPr>
          <p:nvPr/>
        </p:nvGrpSpPr>
        <p:grpSpPr bwMode="auto">
          <a:xfrm>
            <a:off x="838200" y="1471613"/>
            <a:ext cx="3962400" cy="3328987"/>
            <a:chOff x="152400" y="1371599"/>
            <a:chExt cx="4210050" cy="3023793"/>
          </a:xfrm>
        </p:grpSpPr>
        <p:pic>
          <p:nvPicPr>
            <p:cNvPr id="778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371599"/>
              <a:ext cx="4210050" cy="302379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142504" y="3299501"/>
              <a:ext cx="2744291" cy="5335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3276600"/>
            <a:ext cx="3633788" cy="2590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702425" y="4171950"/>
            <a:ext cx="1377950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Alt Value?</a:t>
            </a:r>
          </a:p>
        </p:txBody>
      </p:sp>
      <p:sp>
        <p:nvSpPr>
          <p:cNvPr id="6" name="Left Arrow 5"/>
          <p:cNvSpPr/>
          <p:nvPr/>
        </p:nvSpPr>
        <p:spPr>
          <a:xfrm>
            <a:off x="6061075" y="4264025"/>
            <a:ext cx="609600" cy="184150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69988" y="5532438"/>
            <a:ext cx="3336925" cy="369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Misspelling: html-basics.jpeg</a:t>
            </a:r>
          </a:p>
        </p:txBody>
      </p:sp>
      <p:sp>
        <p:nvSpPr>
          <p:cNvPr id="13" name="Up Arrow 12"/>
          <p:cNvSpPr/>
          <p:nvPr/>
        </p:nvSpPr>
        <p:spPr>
          <a:xfrm>
            <a:off x="3181350" y="4197350"/>
            <a:ext cx="190500" cy="1323975"/>
          </a:xfrm>
          <a:prstGeom prst="up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7835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986088"/>
            <a:ext cx="4205288" cy="31861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Tag: </a:t>
            </a:r>
            <a:r>
              <a:rPr lang="en-US" altLang="en-US" sz="3600" kern="0" dirty="0" err="1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Hspace</a:t>
            </a:r>
            <a:endParaRPr lang="en-US" altLang="en-US" sz="3600" kern="0" dirty="0">
              <a:solidFill>
                <a:srgbClr val="2222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D33DB6-F0F7-47FD-B342-F714F2D6B0C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73325" y="914400"/>
            <a:ext cx="4191000" cy="46196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HSPACE=“value”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6475" y="4830763"/>
            <a:ext cx="2824163" cy="746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98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943100"/>
            <a:ext cx="5514975" cy="26289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Left-Right Arrow 11"/>
          <p:cNvSpPr/>
          <p:nvPr/>
        </p:nvSpPr>
        <p:spPr>
          <a:xfrm>
            <a:off x="5578475" y="4191000"/>
            <a:ext cx="517525" cy="209550"/>
          </a:xfrm>
          <a:prstGeom prst="left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551238" y="3505200"/>
            <a:ext cx="517525" cy="209550"/>
          </a:xfrm>
          <a:prstGeom prst="left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988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048000"/>
            <a:ext cx="4205288" cy="318611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Tag: </a:t>
            </a:r>
            <a:r>
              <a:rPr lang="en-US" altLang="en-US" sz="3600" kern="0" dirty="0" err="1">
                <a:solidFill>
                  <a:srgbClr val="222222"/>
                </a:solidFill>
                <a:latin typeface="+mj-lt"/>
                <a:ea typeface="+mj-ea"/>
                <a:cs typeface="+mj-cs"/>
              </a:rPr>
              <a:t>Vspace</a:t>
            </a:r>
            <a:endParaRPr lang="en-US" altLang="en-US" sz="3600" kern="0" dirty="0">
              <a:solidFill>
                <a:srgbClr val="2222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770C2A-9FE0-45DB-93AE-F23211B9B3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73325" y="914400"/>
            <a:ext cx="4191000" cy="46196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VSPACE=“value”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6475" y="4830763"/>
            <a:ext cx="2824163" cy="746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19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4724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p-Down Arrow 1"/>
          <p:cNvSpPr/>
          <p:nvPr/>
        </p:nvSpPr>
        <p:spPr>
          <a:xfrm>
            <a:off x="5616575" y="4537075"/>
            <a:ext cx="228600" cy="457200"/>
          </a:xfrm>
          <a:prstGeom prst="up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5616575" y="2549525"/>
            <a:ext cx="228600" cy="457200"/>
          </a:xfrm>
          <a:prstGeom prst="up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1930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2187575"/>
            <a:ext cx="4171950" cy="3505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378075"/>
            <a:ext cx="4654550" cy="31130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Tag: Align</a:t>
            </a:r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83440-3215-452C-893E-71B3E94EE09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90800" y="1290638"/>
            <a:ext cx="3810000" cy="461962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Align=“right”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900" y="3814763"/>
            <a:ext cx="4302125" cy="123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187825" y="5145088"/>
            <a:ext cx="2819400" cy="6461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Image Aligned to Right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Text Aligned to Left</a:t>
            </a:r>
          </a:p>
        </p:txBody>
      </p:sp>
      <p:sp>
        <p:nvSpPr>
          <p:cNvPr id="13" name="Up Arrow 12"/>
          <p:cNvSpPr/>
          <p:nvPr/>
        </p:nvSpPr>
        <p:spPr>
          <a:xfrm>
            <a:off x="5505450" y="3921125"/>
            <a:ext cx="190500" cy="1222375"/>
          </a:xfrm>
          <a:prstGeom prst="up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3978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-257175"/>
            <a:ext cx="9126538" cy="1143000"/>
          </a:xfrm>
        </p:spPr>
        <p:txBody>
          <a:bodyPr/>
          <a:lstStyle/>
          <a:p>
            <a:r>
              <a:rPr lang="en-US" altLang="en-US" smtClean="0"/>
              <a:t>Concepts: WEB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9BE97-DC9C-44F5-B442-651E280F588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658269" y="724389"/>
            <a:ext cx="3810000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World Wide WEB (WWW</a:t>
            </a:r>
            <a:r>
              <a:rPr lang="en-US" sz="2400" b="1" dirty="0">
                <a:latin typeface="Arial" charset="0"/>
              </a:rPr>
              <a:t>)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19467" name="TextBox 11"/>
          <p:cNvSpPr txBox="1">
            <a:spLocks noChangeArrowheads="1"/>
          </p:cNvSpPr>
          <p:nvPr/>
        </p:nvSpPr>
        <p:spPr bwMode="auto">
          <a:xfrm>
            <a:off x="709613" y="1462088"/>
            <a:ext cx="7697787" cy="1662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Collection of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Interlinked E-Documents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(Websites)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Each </a:t>
            </a:r>
            <a:r>
              <a:rPr lang="en-US" altLang="en-US" sz="2400" b="1" dirty="0">
                <a:solidFill>
                  <a:srgbClr val="C00000"/>
                </a:solidFill>
              </a:rPr>
              <a:t>E-Document</a:t>
            </a:r>
            <a:r>
              <a:rPr lang="en-US" altLang="en-US" sz="2400" dirty="0">
                <a:solidFill>
                  <a:schemeClr val="tx1"/>
                </a:solidFill>
              </a:rPr>
              <a:t> Called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Web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Page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2400" b="1" dirty="0">
                <a:solidFill>
                  <a:srgbClr val="C00000"/>
                </a:solidFill>
              </a:rPr>
              <a:t>Accessed</a:t>
            </a:r>
            <a:r>
              <a:rPr lang="en-US" altLang="en-US" sz="2400" dirty="0">
                <a:solidFill>
                  <a:schemeClr val="tx1"/>
                </a:solidFill>
              </a:rPr>
              <a:t> Via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Internet</a:t>
            </a:r>
            <a:endParaRPr lang="en-US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96" name="TextBox 15"/>
          <p:cNvSpPr txBox="1">
            <a:spLocks noChangeArrowheads="1"/>
          </p:cNvSpPr>
          <p:nvPr/>
        </p:nvSpPr>
        <p:spPr bwMode="auto">
          <a:xfrm>
            <a:off x="1938338" y="4756150"/>
            <a:ext cx="5238750" cy="460375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Text, Graphics, Tables, Links, Lists </a:t>
            </a:r>
          </a:p>
        </p:txBody>
      </p:sp>
      <p:sp>
        <p:nvSpPr>
          <p:cNvPr id="12297" name="TextBox 15"/>
          <p:cNvSpPr txBox="1">
            <a:spLocks noChangeArrowheads="1"/>
          </p:cNvSpPr>
          <p:nvPr/>
        </p:nvSpPr>
        <p:spPr bwMode="auto">
          <a:xfrm>
            <a:off x="1938338" y="5260975"/>
            <a:ext cx="5238750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Audio and Video</a:t>
            </a:r>
          </a:p>
        </p:txBody>
      </p:sp>
      <p:sp>
        <p:nvSpPr>
          <p:cNvPr id="3" name="Rectangle 2"/>
          <p:cNvSpPr/>
          <p:nvPr/>
        </p:nvSpPr>
        <p:spPr>
          <a:xfrm>
            <a:off x="1871663" y="4686300"/>
            <a:ext cx="5410200" cy="11049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4425950" y="4224338"/>
            <a:ext cx="298450" cy="423862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30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658269" y="3740220"/>
            <a:ext cx="3809999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Web Page</a:t>
            </a:r>
            <a:endParaRPr lang="en-US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2133600"/>
            <a:ext cx="4171950" cy="3505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4654550" cy="31146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Tag: Example</a:t>
            </a:r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1C1E2-1D7C-412D-8352-BA6AD734BB3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43200" y="1290638"/>
            <a:ext cx="3810000" cy="461962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Align=“left”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638" y="3803650"/>
            <a:ext cx="4300537" cy="123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569075" y="5108575"/>
            <a:ext cx="2514600" cy="6477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Image Aligned to Left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Text Aligned to Right</a:t>
            </a:r>
          </a:p>
        </p:txBody>
      </p:sp>
      <p:sp>
        <p:nvSpPr>
          <p:cNvPr id="13" name="Up Arrow 12"/>
          <p:cNvSpPr/>
          <p:nvPr/>
        </p:nvSpPr>
        <p:spPr>
          <a:xfrm>
            <a:off x="7750175" y="3886200"/>
            <a:ext cx="190500" cy="1220788"/>
          </a:xfrm>
          <a:prstGeom prst="up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60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5775"/>
            <a:ext cx="4383088" cy="3290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806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752600"/>
            <a:ext cx="4248150" cy="329406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Tag: Align</a:t>
            </a: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7A9D91-03BC-4037-A935-745948DD5FD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73325" y="914400"/>
            <a:ext cx="4191000" cy="46196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Align=“middle”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2375" y="3584575"/>
            <a:ext cx="2824163" cy="98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37288" y="4378325"/>
            <a:ext cx="2362200" cy="6461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Text Aligned to the Middle of the Picture</a:t>
            </a:r>
          </a:p>
        </p:txBody>
      </p:sp>
      <p:sp>
        <p:nvSpPr>
          <p:cNvPr id="2" name="Up Arrow 1"/>
          <p:cNvSpPr/>
          <p:nvPr/>
        </p:nvSpPr>
        <p:spPr>
          <a:xfrm>
            <a:off x="7315200" y="3802063"/>
            <a:ext cx="190500" cy="565150"/>
          </a:xfrm>
          <a:prstGeom prst="up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8074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0825" y="5316538"/>
            <a:ext cx="8704263" cy="830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chemeClr val="bg1"/>
                </a:solidFill>
              </a:rPr>
              <a:t>How about centering using HTML or CSS? (demo ex1 and ex1_css).</a:t>
            </a:r>
          </a:p>
        </p:txBody>
      </p:sp>
      <p:sp>
        <p:nvSpPr>
          <p:cNvPr id="8807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3048000"/>
            <a:ext cx="4375150" cy="31734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01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752600"/>
            <a:ext cx="4208463" cy="314483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Tag: Align</a:t>
            </a:r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21752-385A-4F66-9D1E-432DE08D062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73325" y="914400"/>
            <a:ext cx="4191000" cy="46196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Align=“bottom”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2375" y="3505200"/>
            <a:ext cx="2824163" cy="85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37288" y="4364038"/>
            <a:ext cx="2362200" cy="64611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Text Aligned to the bottom of the Picture</a:t>
            </a:r>
          </a:p>
        </p:txBody>
      </p:sp>
      <p:sp>
        <p:nvSpPr>
          <p:cNvPr id="2" name="Up Arrow 1"/>
          <p:cNvSpPr/>
          <p:nvPr/>
        </p:nvSpPr>
        <p:spPr>
          <a:xfrm flipV="1">
            <a:off x="7315200" y="5029200"/>
            <a:ext cx="190500" cy="609600"/>
          </a:xfrm>
          <a:prstGeom prst="up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012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3048000"/>
            <a:ext cx="4356100" cy="31797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752600"/>
            <a:ext cx="4197350" cy="316706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Tag: border</a:t>
            </a:r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BBFA18-FA97-46DC-A581-DDD4EC42A95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73325" y="914400"/>
            <a:ext cx="4191000" cy="461963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Border: Default (No Border)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2375" y="3657600"/>
            <a:ext cx="2824163" cy="674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178675" y="4718050"/>
            <a:ext cx="1192213" cy="6461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3 Pixels Border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6561138" y="4953000"/>
            <a:ext cx="609600" cy="184150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170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838200"/>
            <a:ext cx="3667125" cy="18478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Image: Webpage Background </a:t>
            </a:r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03ECAD-E459-459B-B4BB-7C44FBCAE61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3188" y="1927225"/>
            <a:ext cx="2976562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42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6577013" cy="3505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4215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HTML IMG as a Link 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E5E943-287C-441C-A695-737B4B537A6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9626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942975"/>
            <a:ext cx="6638925" cy="2028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626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3194050" cy="20732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626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96264" name="Rectangle 1"/>
          <p:cNvSpPr>
            <a:spLocks noChangeArrowheads="1"/>
          </p:cNvSpPr>
          <p:nvPr/>
        </p:nvSpPr>
        <p:spPr bwMode="auto">
          <a:xfrm>
            <a:off x="3810000" y="3581400"/>
            <a:ext cx="51054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</a:rPr>
              <a:t>Tiled Backgrounds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en-US" sz="1800">
                <a:solidFill>
                  <a:schemeClr val="tx1"/>
                </a:solidFill>
              </a:rPr>
              <a:t>&lt;body background=‘pic.jpg’&gt;</a:t>
            </a:r>
          </a:p>
          <a:p>
            <a:pPr>
              <a:spcBef>
                <a:spcPts val="1800"/>
              </a:spcBef>
            </a:pPr>
            <a:r>
              <a:rPr lang="en-US" altLang="en-US" sz="2000" b="1">
                <a:solidFill>
                  <a:schemeClr val="tx1"/>
                </a:solidFill>
              </a:rPr>
              <a:t>Background colors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en-US" sz="1800">
                <a:solidFill>
                  <a:schemeClr val="tx1"/>
                </a:solidFill>
              </a:rPr>
              <a:t>&lt;body bgcolor=‘#000000’&gt;	-hex value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en-US" sz="1800">
                <a:solidFill>
                  <a:schemeClr val="tx1"/>
                </a:solidFill>
              </a:rPr>
              <a:t>&lt;body bgcolor=‘red’&gt;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-1524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Icons: Test Yourself</a:t>
            </a: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522BFD-DFE7-48FD-B7B0-4851322A498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9830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754655" y="4788202"/>
            <a:ext cx="1634689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Exercise</a:t>
            </a:r>
          </a:p>
        </p:txBody>
      </p:sp>
      <p:sp>
        <p:nvSpPr>
          <p:cNvPr id="98313" name="Rectangle 3"/>
          <p:cNvSpPr txBox="1">
            <a:spLocks noChangeArrowheads="1"/>
          </p:cNvSpPr>
          <p:nvPr/>
        </p:nvSpPr>
        <p:spPr bwMode="auto">
          <a:xfrm>
            <a:off x="701675" y="5465763"/>
            <a:ext cx="7739063" cy="477837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</a:rPr>
              <a:t>Do the exercises in “CPRG210 Exercises Day 1.doc”</a:t>
            </a:r>
          </a:p>
        </p:txBody>
      </p:sp>
      <p:pic>
        <p:nvPicPr>
          <p:cNvPr id="9831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876300"/>
            <a:ext cx="5553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23745" y="1676400"/>
            <a:ext cx="1096510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Steps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714500" y="2328863"/>
            <a:ext cx="5715000" cy="955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400" kern="0" dirty="0" smtClean="0"/>
              <a:t>Add link to icons library to HTML file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400" kern="0" dirty="0" smtClean="0"/>
              <a:t>Use &lt;</a:t>
            </a:r>
            <a:r>
              <a:rPr lang="en-US" altLang="en-US" sz="2400" kern="0" dirty="0" err="1" smtClean="0"/>
              <a:t>i</a:t>
            </a:r>
            <a:r>
              <a:rPr lang="en-US" altLang="en-US" sz="2400" kern="0" dirty="0" smtClean="0"/>
              <a:t>&gt; or &lt;span&gt; to add icons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lang="en-US" altLang="en-US" sz="2400" kern="0" dirty="0" smtClean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lang="en-US" altLang="en-US" sz="2400" kern="0" dirty="0" smtClean="0"/>
          </a:p>
        </p:txBody>
      </p:sp>
      <p:sp>
        <p:nvSpPr>
          <p:cNvPr id="98319" name="Rectangle 1"/>
          <p:cNvSpPr>
            <a:spLocks noChangeArrowheads="1"/>
          </p:cNvSpPr>
          <p:nvPr/>
        </p:nvSpPr>
        <p:spPr bwMode="auto">
          <a:xfrm>
            <a:off x="2571750" y="3505200"/>
            <a:ext cx="3998913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b="1" dirty="0">
                <a:solidFill>
                  <a:schemeClr val="bg1"/>
                </a:solidFill>
              </a:rPr>
              <a:t>https://www.w3schools.com/icons/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-257175"/>
            <a:ext cx="9144000" cy="1143000"/>
          </a:xfrm>
        </p:spPr>
        <p:txBody>
          <a:bodyPr/>
          <a:lstStyle/>
          <a:p>
            <a:r>
              <a:rPr lang="en-US" altLang="en-US" smtClean="0"/>
              <a:t>Concepts: Web Site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69379A-D933-4AFE-A19C-645514E975B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9483" y="1015998"/>
            <a:ext cx="1828801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Web Site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2492375" y="1492250"/>
            <a:ext cx="190500" cy="300038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413658" y="1846944"/>
            <a:ext cx="4325030" cy="1785104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Collection of Related Web </a:t>
            </a:r>
            <a:r>
              <a:rPr lang="en-US" sz="2000" dirty="0">
                <a:latin typeface="Arial" charset="0"/>
              </a:rPr>
              <a:t>Pages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Presenting </a:t>
            </a:r>
            <a:r>
              <a:rPr lang="en-US" sz="2000" dirty="0">
                <a:latin typeface="Arial" charset="0"/>
              </a:rPr>
              <a:t>Content to </a:t>
            </a:r>
            <a:r>
              <a:rPr lang="en-US" sz="2000" dirty="0">
                <a:latin typeface="Arial" charset="0"/>
              </a:rPr>
              <a:t>World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Home Page: 1</a:t>
            </a:r>
            <a:r>
              <a:rPr lang="en-US" sz="2000" baseline="30000" dirty="0">
                <a:latin typeface="Arial" charset="0"/>
              </a:rPr>
              <a:t>st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Page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Has Links to other Web Pages </a:t>
            </a:r>
          </a:p>
        </p:txBody>
      </p:sp>
      <p:sp>
        <p:nvSpPr>
          <p:cNvPr id="14347" name="File"/>
          <p:cNvSpPr>
            <a:spLocks noEditPoints="1" noChangeArrowheads="1"/>
          </p:cNvSpPr>
          <p:nvPr/>
        </p:nvSpPr>
        <p:spPr bwMode="auto">
          <a:xfrm>
            <a:off x="2133600" y="4648200"/>
            <a:ext cx="1447800" cy="677863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EA9ADB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webdev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648200" y="5260975"/>
            <a:ext cx="1738313" cy="700088"/>
          </a:xfrm>
          <a:prstGeom prst="foldedCorner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2060"/>
                </a:solidFill>
              </a:rPr>
              <a:t>index.html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3581400" y="5057775"/>
            <a:ext cx="1066800" cy="549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0963" y="1059540"/>
            <a:ext cx="2823437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File Management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7032625" y="1535113"/>
            <a:ext cx="190500" cy="300037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5304472" y="1926456"/>
            <a:ext cx="3675698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2000" dirty="0"/>
              <a:t>Every web project will have it's own project folder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04472" y="2792801"/>
            <a:ext cx="3675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2000" dirty="0"/>
              <a:t>With Notepad++ create a new document and save it as index.html inside the project folder</a:t>
            </a:r>
          </a:p>
        </p:txBody>
      </p:sp>
      <p:pic>
        <p:nvPicPr>
          <p:cNvPr id="1436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5257800" y="1854200"/>
            <a:ext cx="3792538" cy="2370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-242888"/>
            <a:ext cx="9126538" cy="1143001"/>
          </a:xfrm>
        </p:spPr>
        <p:txBody>
          <a:bodyPr/>
          <a:lstStyle/>
          <a:p>
            <a:r>
              <a:rPr lang="en-US" altLang="en-US" smtClean="0"/>
              <a:t>Concepts: Webpage Name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BE5CA-583D-422B-B515-F9B0B9C2171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6314" y="1143000"/>
            <a:ext cx="2688771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Guidelines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241800" y="1622425"/>
            <a:ext cx="190500" cy="300038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943428" y="2009393"/>
            <a:ext cx="680085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342900" indent="-342900" eaLnBrk="1" hangingPunct="1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Allowed: Letters, Digits, </a:t>
            </a:r>
            <a:r>
              <a:rPr lang="en-US" sz="2400" dirty="0">
                <a:latin typeface="Arial" charset="0"/>
              </a:rPr>
              <a:t>Underscores</a:t>
            </a:r>
          </a:p>
          <a:p>
            <a:pPr marL="342900" indent="-342900" eaLnBrk="1" hangingPunct="1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1</a:t>
            </a:r>
            <a:r>
              <a:rPr lang="en-US" sz="2400" baseline="30000" dirty="0">
                <a:latin typeface="Arial" charset="0"/>
              </a:rPr>
              <a:t>st</a:t>
            </a:r>
            <a:r>
              <a:rPr lang="en-US" sz="2400" dirty="0">
                <a:latin typeface="Arial" charset="0"/>
              </a:rPr>
              <a:t> Character should be a Letter</a:t>
            </a:r>
          </a:p>
          <a:p>
            <a:pPr marL="342900" indent="-342900" eaLnBrk="1" hangingPunct="1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Extension: HTML/HTM</a:t>
            </a:r>
          </a:p>
          <a:p>
            <a:pPr marL="342900" indent="-342900" eaLnBrk="1" hangingPunct="1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Not Allowed: Spaces, Special Characters, etc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342900" indent="-342900" eaLnBrk="1" hangingPunct="1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Capitalization Matters in Linux </a:t>
            </a:r>
          </a:p>
        </p:txBody>
      </p:sp>
      <p:pic>
        <p:nvPicPr>
          <p:cNvPr id="1639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714375"/>
            <a:ext cx="7391400" cy="578643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437" name="Slide Number Placeholder 4"/>
          <p:cNvSpPr txBox="1">
            <a:spLocks/>
          </p:cNvSpPr>
          <p:nvPr/>
        </p:nvSpPr>
        <p:spPr bwMode="auto">
          <a:xfrm>
            <a:off x="7221538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A3A1351-A0F8-4F71-8ED9-6A4C2CEA5D1C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8" name="Title 1"/>
          <p:cNvSpPr>
            <a:spLocks noGrp="1"/>
          </p:cNvSpPr>
          <p:nvPr>
            <p:ph type="title"/>
          </p:nvPr>
        </p:nvSpPr>
        <p:spPr>
          <a:xfrm>
            <a:off x="0" y="-271463"/>
            <a:ext cx="9126538" cy="1143001"/>
          </a:xfrm>
        </p:spPr>
        <p:txBody>
          <a:bodyPr/>
          <a:lstStyle/>
          <a:p>
            <a:r>
              <a:rPr lang="en-US" altLang="en-US" smtClean="0"/>
              <a:t>Concepts: Webpage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5458" y="2519755"/>
            <a:ext cx="2590800" cy="40011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5458" y="3053155"/>
            <a:ext cx="2590800" cy="400110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Layout &amp;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5458" y="3557527"/>
            <a:ext cx="2590800" cy="40011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5458" y="4062865"/>
            <a:ext cx="2590800" cy="40011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Interactivity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-257175"/>
            <a:ext cx="9144000" cy="1143000"/>
          </a:xfrm>
        </p:spPr>
        <p:txBody>
          <a:bodyPr/>
          <a:lstStyle/>
          <a:p>
            <a:r>
              <a:rPr lang="en-US" altLang="en-US" smtClean="0"/>
              <a:t>Concepts: HTML &amp; CSS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1538" y="63103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505340-564F-486A-B26D-74D20CEC716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7199" y="1752600"/>
            <a:ext cx="2688771" cy="49244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600" b="1" dirty="0">
                <a:latin typeface="Arial" charset="0"/>
              </a:rPr>
              <a:t>Content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97199" y="2784157"/>
            <a:ext cx="2688771" cy="492443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600" b="1" dirty="0">
                <a:latin typeface="Arial" charset="0"/>
              </a:rPr>
              <a:t>Structure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97199" y="3836443"/>
            <a:ext cx="2688771" cy="492443"/>
          </a:xfrm>
          <a:prstGeom prst="rect">
            <a:avLst/>
          </a:prstGeom>
          <a:solidFill>
            <a:srgbClr val="EA9ADB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600" b="1" dirty="0">
                <a:latin typeface="Arial" charset="0"/>
              </a:rPr>
              <a:t>Presentation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7199" y="4917757"/>
            <a:ext cx="2688771" cy="49244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600" b="1" dirty="0">
                <a:latin typeface="Arial" charset="0"/>
              </a:rPr>
              <a:t>Web site</a:t>
            </a:r>
          </a:p>
        </p:txBody>
      </p:sp>
      <p:grpSp>
        <p:nvGrpSpPr>
          <p:cNvPr id="30737" name="Group 2"/>
          <p:cNvGrpSpPr>
            <a:grpSpLocks/>
          </p:cNvGrpSpPr>
          <p:nvPr/>
        </p:nvGrpSpPr>
        <p:grpSpPr bwMode="auto">
          <a:xfrm>
            <a:off x="2249488" y="2244725"/>
            <a:ext cx="581025" cy="492125"/>
            <a:chOff x="1172028" y="1752600"/>
            <a:chExt cx="580572" cy="492443"/>
          </a:xfrm>
        </p:grpSpPr>
        <p:sp>
          <p:nvSpPr>
            <p:cNvPr id="2" name="Oval 1"/>
            <p:cNvSpPr/>
            <p:nvPr/>
          </p:nvSpPr>
          <p:spPr>
            <a:xfrm>
              <a:off x="1172028" y="1752600"/>
              <a:ext cx="580572" cy="4924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1858" y="1791546"/>
              <a:ext cx="449943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</a:p>
          </p:txBody>
        </p:sp>
      </p:grpSp>
      <p:grpSp>
        <p:nvGrpSpPr>
          <p:cNvPr id="30738" name="Group 14"/>
          <p:cNvGrpSpPr>
            <a:grpSpLocks/>
          </p:cNvGrpSpPr>
          <p:nvPr/>
        </p:nvGrpSpPr>
        <p:grpSpPr bwMode="auto">
          <a:xfrm>
            <a:off x="2249488" y="3289300"/>
            <a:ext cx="581025" cy="492125"/>
            <a:chOff x="1172028" y="1752600"/>
            <a:chExt cx="580572" cy="492443"/>
          </a:xfrm>
        </p:grpSpPr>
        <p:sp>
          <p:nvSpPr>
            <p:cNvPr id="16" name="Oval 15"/>
            <p:cNvSpPr/>
            <p:nvPr/>
          </p:nvSpPr>
          <p:spPr>
            <a:xfrm>
              <a:off x="1172028" y="1752600"/>
              <a:ext cx="580572" cy="4924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1858" y="1791546"/>
              <a:ext cx="449943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</a:p>
          </p:txBody>
        </p:sp>
      </p:grpSp>
      <p:grpSp>
        <p:nvGrpSpPr>
          <p:cNvPr id="30739" name="Group 17"/>
          <p:cNvGrpSpPr>
            <a:grpSpLocks/>
          </p:cNvGrpSpPr>
          <p:nvPr/>
        </p:nvGrpSpPr>
        <p:grpSpPr bwMode="auto">
          <a:xfrm>
            <a:off x="2249488" y="4340225"/>
            <a:ext cx="581025" cy="493713"/>
            <a:chOff x="1172028" y="1752600"/>
            <a:chExt cx="580572" cy="492443"/>
          </a:xfrm>
        </p:grpSpPr>
        <p:sp>
          <p:nvSpPr>
            <p:cNvPr id="19" name="Oval 18"/>
            <p:cNvSpPr/>
            <p:nvPr/>
          </p:nvSpPr>
          <p:spPr>
            <a:xfrm>
              <a:off x="1172028" y="1752600"/>
              <a:ext cx="580572" cy="4924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51858" y="1791546"/>
              <a:ext cx="449943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=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81088" y="1625600"/>
            <a:ext cx="2957512" cy="390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044950" y="2997200"/>
            <a:ext cx="3832225" cy="1189038"/>
            <a:chOff x="3603771" y="2997741"/>
            <a:chExt cx="3831174" cy="1188716"/>
          </a:xfrm>
        </p:grpSpPr>
        <p:sp>
          <p:nvSpPr>
            <p:cNvPr id="23" name="TextBox 22"/>
            <p:cNvSpPr txBox="1"/>
            <p:nvPr/>
          </p:nvSpPr>
          <p:spPr>
            <a:xfrm>
              <a:off x="5329715" y="3632202"/>
              <a:ext cx="2007259" cy="492443"/>
            </a:xfrm>
            <a:prstGeom prst="rect">
              <a:avLst/>
            </a:prstGeom>
            <a:solidFill>
              <a:srgbClr val="6E5642">
                <a:alpha val="65000"/>
              </a:srgb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600" b="1" dirty="0">
                  <a:latin typeface="Arial" charset="0"/>
                </a:rPr>
                <a:t>CSS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15859" y="3029856"/>
              <a:ext cx="2021115" cy="492443"/>
            </a:xfrm>
            <a:prstGeom prst="rect">
              <a:avLst/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600" b="1" dirty="0">
                  <a:latin typeface="Arial" charset="0"/>
                </a:rPr>
                <a:t>HTML</a:t>
              </a: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603771" y="3453231"/>
              <a:ext cx="1577542" cy="274563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14642" y="2997741"/>
              <a:ext cx="2220303" cy="11887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2050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868363"/>
            <a:ext cx="4303712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ight Arrow 38"/>
          <p:cNvSpPr/>
          <p:nvPr/>
        </p:nvSpPr>
        <p:spPr bwMode="auto">
          <a:xfrm rot="16200000">
            <a:off x="6473825" y="2601913"/>
            <a:ext cx="579437" cy="2746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2050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4743450"/>
            <a:ext cx="2286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ight Arrow 39"/>
          <p:cNvSpPr/>
          <p:nvPr/>
        </p:nvSpPr>
        <p:spPr bwMode="auto">
          <a:xfrm rot="5400000">
            <a:off x="6488906" y="4285457"/>
            <a:ext cx="581025" cy="27463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" y="917872"/>
            <a:ext cx="4191000" cy="461665"/>
          </a:xfrm>
          <a:prstGeom prst="rect">
            <a:avLst/>
          </a:prstGeom>
          <a:solidFill>
            <a:srgbClr val="D5742B">
              <a:alpha val="70000"/>
            </a:srgb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HTML &amp; CSS: </a:t>
            </a:r>
            <a:r>
              <a:rPr lang="en-US" sz="2400" b="1" dirty="0">
                <a:latin typeface="Arial" charset="0"/>
              </a:rPr>
              <a:t>Static</a:t>
            </a:r>
            <a:r>
              <a:rPr lang="en-US" sz="2400" dirty="0">
                <a:latin typeface="Arial" charset="0"/>
              </a:rPr>
              <a:t> Website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445" y="5696248"/>
            <a:ext cx="4259898" cy="461665"/>
          </a:xfrm>
          <a:prstGeom prst="rect">
            <a:avLst/>
          </a:prstGeom>
          <a:solidFill>
            <a:srgbClr val="D5742B">
              <a:alpha val="70000"/>
            </a:srgb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Interactive/Dynamic Website? </a:t>
            </a:r>
          </a:p>
        </p:txBody>
      </p:sp>
      <p:pic>
        <p:nvPicPr>
          <p:cNvPr id="20511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 txBox="1">
            <a:spLocks/>
          </p:cNvSpPr>
          <p:nvPr/>
        </p:nvSpPr>
        <p:spPr bwMode="auto">
          <a:xfrm>
            <a:off x="7221538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0C3EDE3-3F12-450D-A7F2-BDD69E576D08}" type="slidenum">
              <a:rPr lang="en-US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02100" y="3598863"/>
            <a:ext cx="3208338" cy="696912"/>
          </a:xfrm>
          <a:prstGeom prst="rect">
            <a:avLst/>
          </a:prstGeom>
          <a:solidFill>
            <a:srgbClr val="FCC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CA" altLang="en-US" smtClean="0">
              <a:solidFill>
                <a:srgbClr val="FFFFFF"/>
              </a:solidFill>
            </a:endParaRPr>
          </a:p>
        </p:txBody>
      </p:sp>
      <p:grpSp>
        <p:nvGrpSpPr>
          <p:cNvPr id="26648" name="Group 43"/>
          <p:cNvGrpSpPr>
            <a:grpSpLocks/>
          </p:cNvGrpSpPr>
          <p:nvPr/>
        </p:nvGrpSpPr>
        <p:grpSpPr bwMode="auto">
          <a:xfrm>
            <a:off x="1870075" y="3703638"/>
            <a:ext cx="2132013" cy="533400"/>
            <a:chOff x="895803" y="2515235"/>
            <a:chExt cx="2132233" cy="533400"/>
          </a:xfrm>
        </p:grpSpPr>
        <p:sp>
          <p:nvSpPr>
            <p:cNvPr id="22549" name="Rectangle 1029"/>
            <p:cNvSpPr>
              <a:spLocks noChangeArrowheads="1"/>
            </p:cNvSpPr>
            <p:nvPr/>
          </p:nvSpPr>
          <p:spPr bwMode="auto">
            <a:xfrm>
              <a:off x="895803" y="2515235"/>
              <a:ext cx="1628775" cy="533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chemeClr val="bg1"/>
                  </a:solidFill>
                </a:rPr>
                <a:t>Our Focus</a:t>
              </a:r>
            </a:p>
          </p:txBody>
        </p:sp>
        <p:sp>
          <p:nvSpPr>
            <p:cNvPr id="14" name="Left Arrow 13"/>
            <p:cNvSpPr/>
            <p:nvPr/>
          </p:nvSpPr>
          <p:spPr>
            <a:xfrm flipH="1">
              <a:off x="2581902" y="2667635"/>
              <a:ext cx="446134" cy="238125"/>
            </a:xfrm>
            <a:prstGeom prst="leftArrow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CA" altLang="en-US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2533" name="Rectangle 1029"/>
          <p:cNvSpPr>
            <a:spLocks noChangeArrowheads="1"/>
          </p:cNvSpPr>
          <p:nvPr/>
        </p:nvSpPr>
        <p:spPr bwMode="auto">
          <a:xfrm>
            <a:off x="762000" y="1524000"/>
            <a:ext cx="2743200" cy="5334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System Investigation</a:t>
            </a:r>
          </a:p>
        </p:txBody>
      </p:sp>
      <p:sp>
        <p:nvSpPr>
          <p:cNvPr id="26644" name="Arc 1038"/>
          <p:cNvSpPr>
            <a:spLocks/>
          </p:cNvSpPr>
          <p:nvPr/>
        </p:nvSpPr>
        <p:spPr bwMode="auto">
          <a:xfrm>
            <a:off x="3048000" y="1800225"/>
            <a:ext cx="838200" cy="449263"/>
          </a:xfrm>
          <a:custGeom>
            <a:avLst/>
            <a:gdLst>
              <a:gd name="T0" fmla="*/ 2147483646 w 21600"/>
              <a:gd name="T1" fmla="*/ 0 h 18187"/>
              <a:gd name="T2" fmla="*/ 2147483646 w 21600"/>
              <a:gd name="T3" fmla="*/ 2147483646 h 18187"/>
              <a:gd name="T4" fmla="*/ 0 w 21600"/>
              <a:gd name="T5" fmla="*/ 2147483646 h 18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187" fill="none" extrusionOk="0">
                <a:moveTo>
                  <a:pt x="11653" y="-1"/>
                </a:moveTo>
                <a:cubicBezTo>
                  <a:pt x="17851" y="3971"/>
                  <a:pt x="21600" y="10825"/>
                  <a:pt x="21600" y="18187"/>
                </a:cubicBezTo>
              </a:path>
              <a:path w="21600" h="18187" stroke="0" extrusionOk="0">
                <a:moveTo>
                  <a:pt x="11653" y="-1"/>
                </a:moveTo>
                <a:cubicBezTo>
                  <a:pt x="17851" y="3971"/>
                  <a:pt x="21600" y="10825"/>
                  <a:pt x="21600" y="18187"/>
                </a:cubicBezTo>
                <a:lnTo>
                  <a:pt x="0" y="18187"/>
                </a:lnTo>
                <a:lnTo>
                  <a:pt x="11653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Arc 1047"/>
          <p:cNvSpPr>
            <a:spLocks/>
          </p:cNvSpPr>
          <p:nvPr/>
        </p:nvSpPr>
        <p:spPr bwMode="auto">
          <a:xfrm flipH="1" flipV="1">
            <a:off x="1524000" y="2057400"/>
            <a:ext cx="3810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1029"/>
          <p:cNvSpPr>
            <a:spLocks noChangeArrowheads="1"/>
          </p:cNvSpPr>
          <p:nvPr/>
        </p:nvSpPr>
        <p:spPr bwMode="auto">
          <a:xfrm>
            <a:off x="1905000" y="2238375"/>
            <a:ext cx="2743200" cy="5334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System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r>
              <a:rPr lang="en-US" altLang="en-US" sz="2000" b="1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26641" name="Rectangle 1029"/>
          <p:cNvSpPr>
            <a:spLocks noChangeArrowheads="1"/>
          </p:cNvSpPr>
          <p:nvPr/>
        </p:nvSpPr>
        <p:spPr bwMode="auto">
          <a:xfrm>
            <a:off x="3048000" y="2962275"/>
            <a:ext cx="2743200" cy="533400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System Design</a:t>
            </a:r>
          </a:p>
        </p:txBody>
      </p:sp>
      <p:sp>
        <p:nvSpPr>
          <p:cNvPr id="26642" name="Arc 1038"/>
          <p:cNvSpPr>
            <a:spLocks/>
          </p:cNvSpPr>
          <p:nvPr/>
        </p:nvSpPr>
        <p:spPr bwMode="auto">
          <a:xfrm>
            <a:off x="4191000" y="2505075"/>
            <a:ext cx="838200" cy="449263"/>
          </a:xfrm>
          <a:custGeom>
            <a:avLst/>
            <a:gdLst>
              <a:gd name="T0" fmla="*/ 2147483646 w 21600"/>
              <a:gd name="T1" fmla="*/ 0 h 18187"/>
              <a:gd name="T2" fmla="*/ 2147483646 w 21600"/>
              <a:gd name="T3" fmla="*/ 2147483646 h 18187"/>
              <a:gd name="T4" fmla="*/ 0 w 21600"/>
              <a:gd name="T5" fmla="*/ 2147483646 h 18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187" fill="none" extrusionOk="0">
                <a:moveTo>
                  <a:pt x="11653" y="-1"/>
                </a:moveTo>
                <a:cubicBezTo>
                  <a:pt x="17851" y="3971"/>
                  <a:pt x="21600" y="10825"/>
                  <a:pt x="21600" y="18187"/>
                </a:cubicBezTo>
              </a:path>
              <a:path w="21600" h="18187" stroke="0" extrusionOk="0">
                <a:moveTo>
                  <a:pt x="11653" y="-1"/>
                </a:moveTo>
                <a:cubicBezTo>
                  <a:pt x="17851" y="3971"/>
                  <a:pt x="21600" y="10825"/>
                  <a:pt x="21600" y="18187"/>
                </a:cubicBezTo>
                <a:lnTo>
                  <a:pt x="0" y="18187"/>
                </a:lnTo>
                <a:lnTo>
                  <a:pt x="11653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Arc 1047"/>
          <p:cNvSpPr>
            <a:spLocks/>
          </p:cNvSpPr>
          <p:nvPr/>
        </p:nvSpPr>
        <p:spPr bwMode="auto">
          <a:xfrm flipH="1" flipV="1">
            <a:off x="2667000" y="2771775"/>
            <a:ext cx="3810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" y="-1524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S</a:t>
            </a:r>
            <a:r>
              <a:rPr lang="en-US" altLang="en-US" smtClean="0"/>
              <a:t>ystems </a:t>
            </a:r>
            <a:r>
              <a:rPr lang="en-US" altLang="en-US" smtClean="0">
                <a:solidFill>
                  <a:schemeClr val="accent2"/>
                </a:solidFill>
              </a:rPr>
              <a:t>D</a:t>
            </a:r>
            <a:r>
              <a:rPr lang="en-US" altLang="en-US" smtClean="0"/>
              <a:t>evelopment </a:t>
            </a:r>
            <a:r>
              <a:rPr lang="en-US" altLang="en-US" smtClean="0">
                <a:solidFill>
                  <a:schemeClr val="accent2"/>
                </a:solidFill>
              </a:rPr>
              <a:t>L</a:t>
            </a:r>
            <a:r>
              <a:rPr lang="en-US" altLang="en-US" smtClean="0"/>
              <a:t>ife </a:t>
            </a:r>
            <a:r>
              <a:rPr lang="en-US" altLang="en-US" smtClean="0">
                <a:solidFill>
                  <a:schemeClr val="accent2"/>
                </a:solidFill>
              </a:rPr>
              <a:t>C</a:t>
            </a:r>
            <a:r>
              <a:rPr lang="en-US" altLang="en-US" smtClean="0"/>
              <a:t>ycle (</a:t>
            </a:r>
            <a:r>
              <a:rPr lang="en-US" altLang="en-US" smtClean="0">
                <a:solidFill>
                  <a:schemeClr val="accent2"/>
                </a:solidFill>
              </a:rPr>
              <a:t>SDLC</a:t>
            </a:r>
            <a:r>
              <a:rPr lang="en-US" altLang="en-US" smtClean="0"/>
              <a:t>)</a:t>
            </a:r>
          </a:p>
        </p:txBody>
      </p:sp>
      <p:sp>
        <p:nvSpPr>
          <p:cNvPr id="26638" name="Rectangle 1029"/>
          <p:cNvSpPr>
            <a:spLocks noChangeArrowheads="1"/>
          </p:cNvSpPr>
          <p:nvPr/>
        </p:nvSpPr>
        <p:spPr bwMode="auto">
          <a:xfrm>
            <a:off x="4191000" y="3676650"/>
            <a:ext cx="3030538" cy="533400"/>
          </a:xfrm>
          <a:prstGeom prst="rect">
            <a:avLst/>
          </a:prstGeom>
          <a:solidFill>
            <a:srgbClr val="6E5642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System Implementation</a:t>
            </a:r>
          </a:p>
        </p:txBody>
      </p:sp>
      <p:sp>
        <p:nvSpPr>
          <p:cNvPr id="26639" name="Arc 1038"/>
          <p:cNvSpPr>
            <a:spLocks/>
          </p:cNvSpPr>
          <p:nvPr/>
        </p:nvSpPr>
        <p:spPr bwMode="auto">
          <a:xfrm>
            <a:off x="5327650" y="3228975"/>
            <a:ext cx="838200" cy="449263"/>
          </a:xfrm>
          <a:custGeom>
            <a:avLst/>
            <a:gdLst>
              <a:gd name="T0" fmla="*/ 2147483646 w 21600"/>
              <a:gd name="T1" fmla="*/ 0 h 18187"/>
              <a:gd name="T2" fmla="*/ 2147483646 w 21600"/>
              <a:gd name="T3" fmla="*/ 2147483646 h 18187"/>
              <a:gd name="T4" fmla="*/ 0 w 21600"/>
              <a:gd name="T5" fmla="*/ 2147483646 h 18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187" fill="none" extrusionOk="0">
                <a:moveTo>
                  <a:pt x="11653" y="-1"/>
                </a:moveTo>
                <a:cubicBezTo>
                  <a:pt x="17851" y="3971"/>
                  <a:pt x="21600" y="10825"/>
                  <a:pt x="21600" y="18187"/>
                </a:cubicBezTo>
              </a:path>
              <a:path w="21600" h="18187" stroke="0" extrusionOk="0">
                <a:moveTo>
                  <a:pt x="11653" y="-1"/>
                </a:moveTo>
                <a:cubicBezTo>
                  <a:pt x="17851" y="3971"/>
                  <a:pt x="21600" y="10825"/>
                  <a:pt x="21600" y="18187"/>
                </a:cubicBezTo>
                <a:lnTo>
                  <a:pt x="0" y="18187"/>
                </a:lnTo>
                <a:lnTo>
                  <a:pt x="11653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Arc 1047"/>
          <p:cNvSpPr>
            <a:spLocks/>
          </p:cNvSpPr>
          <p:nvPr/>
        </p:nvSpPr>
        <p:spPr bwMode="auto">
          <a:xfrm flipH="1" flipV="1">
            <a:off x="3810000" y="3476625"/>
            <a:ext cx="3810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029"/>
          <p:cNvSpPr>
            <a:spLocks noChangeArrowheads="1"/>
          </p:cNvSpPr>
          <p:nvPr/>
        </p:nvSpPr>
        <p:spPr bwMode="auto">
          <a:xfrm>
            <a:off x="5257800" y="4419600"/>
            <a:ext cx="27432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b="1" smtClean="0">
                <a:solidFill>
                  <a:srgbClr val="000000"/>
                </a:solidFill>
              </a:rPr>
              <a:t>System Testing &amp;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b="1" smtClean="0">
                <a:solidFill>
                  <a:srgbClr val="000000"/>
                </a:solidFill>
              </a:rPr>
              <a:t>Maintenance</a:t>
            </a:r>
          </a:p>
        </p:txBody>
      </p:sp>
      <p:sp>
        <p:nvSpPr>
          <p:cNvPr id="26636" name="Arc 1038"/>
          <p:cNvSpPr>
            <a:spLocks/>
          </p:cNvSpPr>
          <p:nvPr/>
        </p:nvSpPr>
        <p:spPr bwMode="auto">
          <a:xfrm>
            <a:off x="6705600" y="3952875"/>
            <a:ext cx="838200" cy="449263"/>
          </a:xfrm>
          <a:custGeom>
            <a:avLst/>
            <a:gdLst>
              <a:gd name="T0" fmla="*/ 2147483646 w 21600"/>
              <a:gd name="T1" fmla="*/ 0 h 18187"/>
              <a:gd name="T2" fmla="*/ 2147483646 w 21600"/>
              <a:gd name="T3" fmla="*/ 2147483646 h 18187"/>
              <a:gd name="T4" fmla="*/ 0 w 21600"/>
              <a:gd name="T5" fmla="*/ 2147483646 h 18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187" fill="none" extrusionOk="0">
                <a:moveTo>
                  <a:pt x="11653" y="-1"/>
                </a:moveTo>
                <a:cubicBezTo>
                  <a:pt x="17851" y="3971"/>
                  <a:pt x="21600" y="10825"/>
                  <a:pt x="21600" y="18187"/>
                </a:cubicBezTo>
              </a:path>
              <a:path w="21600" h="18187" stroke="0" extrusionOk="0">
                <a:moveTo>
                  <a:pt x="11653" y="-1"/>
                </a:moveTo>
                <a:cubicBezTo>
                  <a:pt x="17851" y="3971"/>
                  <a:pt x="21600" y="10825"/>
                  <a:pt x="21600" y="18187"/>
                </a:cubicBezTo>
                <a:lnTo>
                  <a:pt x="0" y="18187"/>
                </a:lnTo>
                <a:lnTo>
                  <a:pt x="11653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Arc 1047"/>
          <p:cNvSpPr>
            <a:spLocks/>
          </p:cNvSpPr>
          <p:nvPr/>
        </p:nvSpPr>
        <p:spPr bwMode="auto">
          <a:xfrm flipH="1" flipV="1">
            <a:off x="4876800" y="4219575"/>
            <a:ext cx="3810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54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644" grpId="0" animBg="1"/>
      <p:bldP spid="26645" grpId="0" animBg="1"/>
      <p:bldP spid="26646" grpId="0" animBg="1"/>
      <p:bldP spid="26641" grpId="0" animBg="1"/>
      <p:bldP spid="26642" grpId="0" animBg="1"/>
      <p:bldP spid="26643" grpId="0" animBg="1"/>
      <p:bldP spid="26638" grpId="0" animBg="1"/>
      <p:bldP spid="26639" grpId="0" animBg="1"/>
      <p:bldP spid="26640" grpId="0" animBg="1"/>
      <p:bldP spid="26635" grpId="0" animBg="1"/>
      <p:bldP spid="26636" grpId="0" animBg="1"/>
      <p:bldP spid="26637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62674</TotalTime>
  <Words>2626</Words>
  <Application>Microsoft Office PowerPoint</Application>
  <PresentationFormat>On-screen Show (4:3)</PresentationFormat>
  <Paragraphs>621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</vt:lpstr>
      <vt:lpstr>Times New Roman</vt:lpstr>
      <vt:lpstr>Calibri</vt:lpstr>
      <vt:lpstr>Wingdings</vt:lpstr>
      <vt:lpstr>Verdana</vt:lpstr>
      <vt:lpstr>Monotype Sorts</vt:lpstr>
      <vt:lpstr>Constantia</vt:lpstr>
      <vt:lpstr>Garamond</vt:lpstr>
      <vt:lpstr>Arial Black</vt:lpstr>
      <vt:lpstr>Symbol</vt:lpstr>
      <vt:lpstr>3_Default Design</vt:lpstr>
      <vt:lpstr>2_Default Design</vt:lpstr>
      <vt:lpstr>1_Default Design</vt:lpstr>
      <vt:lpstr>CPRG 210  Web Application Development</vt:lpstr>
      <vt:lpstr>Outlines</vt:lpstr>
      <vt:lpstr>Resources</vt:lpstr>
      <vt:lpstr>Concepts: WEB </vt:lpstr>
      <vt:lpstr>Concepts: Web Site</vt:lpstr>
      <vt:lpstr>Concepts: Webpage Name</vt:lpstr>
      <vt:lpstr>Concepts: Webpage Components</vt:lpstr>
      <vt:lpstr>Concepts: HTML &amp; CSS</vt:lpstr>
      <vt:lpstr>Systems Development Life Cycle (SDLC)</vt:lpstr>
      <vt:lpstr>Systems Development Life Cycle (SDLC)</vt:lpstr>
      <vt:lpstr>HTML Concepts</vt:lpstr>
      <vt:lpstr>HTML Concepts</vt:lpstr>
      <vt:lpstr>HTML: Software Tools</vt:lpstr>
      <vt:lpstr>HTML: Development Process</vt:lpstr>
      <vt:lpstr>HTML: Basic Structure/Layout</vt:lpstr>
      <vt:lpstr>HTML Elements</vt:lpstr>
      <vt:lpstr>HTML Tags</vt:lpstr>
      <vt:lpstr>&lt;!--Comment Tag--&gt;</vt:lpstr>
      <vt:lpstr>WEB Page Content</vt:lpstr>
      <vt:lpstr>Paragraph &amp; Headings</vt:lpstr>
      <vt:lpstr>Common Empty Tags</vt:lpstr>
      <vt:lpstr>Special HTML Characters</vt:lpstr>
      <vt:lpstr>HTML Lists</vt:lpstr>
      <vt:lpstr>HTML Lists</vt:lpstr>
      <vt:lpstr>HTML Links/Hyperlinks</vt:lpstr>
      <vt:lpstr>HTML Links/Hyperlinks</vt:lpstr>
      <vt:lpstr>HTML Links/Hyperlinks</vt:lpstr>
      <vt:lpstr>HTML Tables</vt:lpstr>
      <vt:lpstr>HTML Tables: Example</vt:lpstr>
      <vt:lpstr>Border, Cell Spacing, and Padding </vt:lpstr>
      <vt:lpstr>Column and Row Span – Example</vt:lpstr>
      <vt:lpstr>HTML Tables – Example </vt:lpstr>
      <vt:lpstr>Graphics: Concepts</vt:lpstr>
      <vt:lpstr>Images: IMG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USER</dc:creator>
  <cp:lastModifiedBy>Harvey Peters</cp:lastModifiedBy>
  <cp:revision>935</cp:revision>
  <dcterms:created xsi:type="dcterms:W3CDTF">2007-07-09T21:56:01Z</dcterms:created>
  <dcterms:modified xsi:type="dcterms:W3CDTF">2019-11-06T04:37:27Z</dcterms:modified>
</cp:coreProperties>
</file>