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23"/>
  </p:notesMasterIdLst>
  <p:sldIdLst>
    <p:sldId id="319" r:id="rId4"/>
    <p:sldId id="722" r:id="rId5"/>
    <p:sldId id="871" r:id="rId6"/>
    <p:sldId id="860" r:id="rId7"/>
    <p:sldId id="861" r:id="rId8"/>
    <p:sldId id="862" r:id="rId9"/>
    <p:sldId id="863" r:id="rId10"/>
    <p:sldId id="864" r:id="rId11"/>
    <p:sldId id="865" r:id="rId12"/>
    <p:sldId id="866" r:id="rId13"/>
    <p:sldId id="797" r:id="rId14"/>
    <p:sldId id="855" r:id="rId15"/>
    <p:sldId id="856" r:id="rId16"/>
    <p:sldId id="854" r:id="rId17"/>
    <p:sldId id="857" r:id="rId18"/>
    <p:sldId id="858" r:id="rId19"/>
    <p:sldId id="859" r:id="rId20"/>
    <p:sldId id="869" r:id="rId21"/>
    <p:sldId id="87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DB"/>
    <a:srgbClr val="006600"/>
    <a:srgbClr val="6E5642"/>
    <a:srgbClr val="007E39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BCF5C22-02A3-4518-9CC1-086B01E24492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57E74F-19CD-4EC0-A6E2-9FAB1AB85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8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8D7235-EF5E-4E78-938E-EDE9DDD003D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71422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3FCF19-A75E-4369-9E44-3B0CEFDE19E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5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A29094-849E-482A-88CF-76BC63F0BEA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9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16DD2-D864-4FA2-B3A7-6E156333C1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2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A79002-82E2-4B8D-9566-69819463AA4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07DC5-7714-4438-83E5-232B39569A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2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33A381-7730-47D8-99FB-79D69B2DD06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9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F5DC57-EFE0-491F-9990-0F861A7B73F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6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C661A-CF6C-40A0-A793-4E5F14E9D60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5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47670-98F4-46EE-AE2D-358C683DDB1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55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11AAFB-3FCF-4ABC-9EEA-7E5D12FB265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2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01C529-EAA2-49A4-9EED-24B1EC94933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874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0C13D-ACC8-4AA7-BE40-04D26D288D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1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A25AB-0BCC-4F05-9D38-6B30835C888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1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CE25AC-E891-49C4-A396-F997493863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6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AFD8D6-3ED8-4803-8D40-B9371A8FED6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2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D00865-1B5A-4250-B2DA-A4AF40C6988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8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20E176-0A11-4F63-99D5-1CF73F3D98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2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>
              <a:sym typeface="Helvetica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0CFADA-22A9-410C-A0FC-7110DCF7780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2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5CA9-2E5D-4519-957D-09CA0F8CF56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5EC9-2C44-4354-AB84-9E136D4B0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0A5B3-E92E-428F-9E8D-A7C1481AD18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5770-C0B2-477F-B942-FB8624F95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CF23-2FA5-4BC6-BCF3-77563B4824F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6C0C-8A0D-411F-9E6D-DA5EBF6DC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32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3A970-5875-428E-92F5-FAFAE53F67B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54AEA-AD24-420C-B230-A0799341A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30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A1DEE-BDBF-4D16-A5AF-79AF8542A3C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68633-EB8D-4A17-8436-9910848B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02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8D9DD-112A-4286-9600-6D88C4B6251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AB6A-4649-42A6-AE81-2197FA7C5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C9950-CF3A-453D-9BFB-0A70BE8F204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0972-1769-462A-8D85-1740A8926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8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026B-B522-45D3-9209-11E30B1936C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78BE-094C-4054-AA9D-F1B8E5159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87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9C5BB-4599-42BC-B882-7E98DF1EDAC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42043-E79D-4FAE-AFD6-87CE88249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72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F0C05-E893-41A5-A721-91E17F0629D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504A3-F96A-45F7-9E00-C1210D77A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71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1ED8C-1192-4192-B0A3-E0E3E0C934D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D8C65-EF55-43AE-B2A0-2C589FED4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B01D-2681-4AC8-A3D5-12EA9854AACF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0058-3921-459F-A9A9-39EE940D0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5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A8B30-A4FE-4ED9-A0A7-6DF64616F6D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585A-416F-4CF5-8933-F31BF5352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871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B2CC-96FE-4E16-A809-1B32E1031A8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03DB-D06C-41D8-9991-332D5D402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23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2A7B7-7B95-4AD8-9E4C-0376451F0A5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0F35B-21F7-4C5E-96E6-59E43785B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617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B1C38-973E-495D-9C49-0613BFB787D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4D259-7DE7-417B-AC87-ACDDF901D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39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1F5E-221C-4D4D-8CFA-73DD9435DAC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6B8F1-5F61-4EC5-9667-F26474E33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13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1265-E8CD-46AB-A92C-93C9CC2D674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D8369-EA8B-4256-9F8B-521DF6C334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62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3FDF-3106-4525-8E57-8EED97FD048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1E22-76C4-49D6-8F0C-DA771B6AB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528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655AB-545E-4B6F-BF9E-27F171CE353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9643-52B4-4DFD-9FBA-E116B408A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05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E5E33-EF35-4E85-9154-478AA455AF7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3E19A-DD6F-45B5-9ECB-27FD5453E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31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4E7D3-94FA-41A0-B514-4206C44745D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18DE-CEBC-4AD0-9E9D-9A02E92674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37E54-6897-4595-9657-538748B233C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0C804-CD81-4538-BDC4-58FB1951E3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78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D9A12-CCDE-4000-9DB5-02BB3525F86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50041-2DCA-4C66-AD7D-138A9CC5F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20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515B-515B-40DF-B071-CCD709D3202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55891-890C-4E26-8103-A0EB52BD7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05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36F3-045F-4388-82CF-510B8FAAF75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7698-6C1F-4DB8-A1B4-F618A26F9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99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D775-3CB4-40CC-945F-64678DC8881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91F83-717C-46C3-BB23-95F5AD9FB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7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2A723-8886-4AE5-BE4E-5CC0DD24E72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F28C-8C84-4283-944A-234E0BCB0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7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EC90-4F24-4D0A-A2B1-619F7D2399D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B55FF-08A3-40BE-803F-242E3DE88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63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2FF0D-864B-4E51-84C0-7D1C38D0413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93B0F-4A6A-45A0-8068-46C5674046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1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228E-BC1B-4DC1-9BFA-2AAA3B9546C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B1B87-65E3-45B3-AD83-14F5D08C0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5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9709-63E8-459A-97D8-A960B9F53E8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CCD30-AF76-47C6-B34C-221CF8770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FB76-AE02-46EA-9659-7B53E2C8EF2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6B668-D234-49C2-AA7E-26D7519B5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D8524D0-1962-417A-96DA-6906D999688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F1B2A7-133B-4DF8-B6E7-CB6A0B243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6" r:id="rId1"/>
    <p:sldLayoutId id="2147486978" r:id="rId2"/>
    <p:sldLayoutId id="2147486947" r:id="rId3"/>
    <p:sldLayoutId id="2147486948" r:id="rId4"/>
    <p:sldLayoutId id="2147486949" r:id="rId5"/>
    <p:sldLayoutId id="2147486950" r:id="rId6"/>
    <p:sldLayoutId id="2147486951" r:id="rId7"/>
    <p:sldLayoutId id="2147486952" r:id="rId8"/>
    <p:sldLayoutId id="2147486953" r:id="rId9"/>
    <p:sldLayoutId id="2147486954" r:id="rId10"/>
    <p:sldLayoutId id="21474869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02C7072-56A0-4389-BD96-989AE9F92F2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3AA919-424F-4CC4-B356-EE5B89919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6" r:id="rId1"/>
    <p:sldLayoutId id="2147486957" r:id="rId2"/>
    <p:sldLayoutId id="2147486958" r:id="rId3"/>
    <p:sldLayoutId id="2147486959" r:id="rId4"/>
    <p:sldLayoutId id="2147486960" r:id="rId5"/>
    <p:sldLayoutId id="2147486961" r:id="rId6"/>
    <p:sldLayoutId id="2147486962" r:id="rId7"/>
    <p:sldLayoutId id="2147486963" r:id="rId8"/>
    <p:sldLayoutId id="2147486964" r:id="rId9"/>
    <p:sldLayoutId id="2147486965" r:id="rId10"/>
    <p:sldLayoutId id="21474869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FF94E1-7B16-4CC4-AD31-F8F4C027FE3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12C32E-51A4-4E0A-9850-98C38D9E6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67" r:id="rId1"/>
    <p:sldLayoutId id="2147486968" r:id="rId2"/>
    <p:sldLayoutId id="2147486969" r:id="rId3"/>
    <p:sldLayoutId id="2147486970" r:id="rId4"/>
    <p:sldLayoutId id="2147486971" r:id="rId5"/>
    <p:sldLayoutId id="2147486972" r:id="rId6"/>
    <p:sldLayoutId id="2147486973" r:id="rId7"/>
    <p:sldLayoutId id="2147486974" r:id="rId8"/>
    <p:sldLayoutId id="2147486975" r:id="rId9"/>
    <p:sldLayoutId id="2147486976" r:id="rId10"/>
    <p:sldLayoutId id="21474869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_responsive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eensiz.es/" TargetMode="External"/><Relationship Id="rId4" Type="http://schemas.openxmlformats.org/officeDocument/2006/relationships/hyperlink" Target="http://www.w3schools.com/bootstrap/defaul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responsive-web-design/build-basic-responsive-site-css-113275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pseudo_classe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2004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3: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Introduction to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CSS</a:t>
            </a:r>
            <a:endParaRPr lang="en-US" altLang="en-US" sz="3400" b="1" i="1" dirty="0" smtClean="0">
              <a:solidFill>
                <a:schemeClr val="accent2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02F939-1AA4-40E7-B64A-94BCBE94F0C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023938"/>
            <a:ext cx="4073525" cy="49450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0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Horizontal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Responsive Web Design (RWD)</a:t>
            </a:r>
          </a:p>
        </p:txBody>
      </p:sp>
      <p:sp>
        <p:nvSpPr>
          <p:cNvPr id="26627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2ECB4-904B-485B-A1DF-93D62741CF5C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662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957263"/>
            <a:ext cx="9144000" cy="2868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200" kern="0" dirty="0" smtClean="0"/>
              <a:t>Website design is driven by changing devices and display sizes</a:t>
            </a:r>
          </a:p>
          <a:p>
            <a:pPr lvl="1">
              <a:spcAft>
                <a:spcPts val="1000"/>
              </a:spcAft>
              <a:defRPr/>
            </a:pPr>
            <a:r>
              <a:rPr lang="en-US" altLang="en-US" sz="2000" kern="0" dirty="0" smtClean="0"/>
              <a:t>Websites were browsed on a monitor with 800x640 pixels resolution.</a:t>
            </a:r>
          </a:p>
          <a:p>
            <a:pPr lvl="1">
              <a:spcAft>
                <a:spcPts val="1000"/>
              </a:spcAft>
              <a:defRPr/>
            </a:pPr>
            <a:r>
              <a:rPr lang="en-US" altLang="en-US" sz="2000" kern="0" dirty="0" smtClean="0"/>
              <a:t>Site layout was fixed and usually used tables for formatting the layout</a:t>
            </a:r>
          </a:p>
          <a:p>
            <a:pPr lvl="1">
              <a:spcAft>
                <a:spcPts val="1000"/>
              </a:spcAft>
              <a:defRPr/>
            </a:pPr>
            <a:r>
              <a:rPr lang="en-US" altLang="en-US" sz="2000" kern="0" dirty="0" smtClean="0"/>
              <a:t>Device size explosion = layout must be dynamically adjusted for different screen sizes</a:t>
            </a:r>
          </a:p>
          <a:p>
            <a:pPr lvl="1">
              <a:defRPr/>
            </a:pPr>
            <a:r>
              <a:rPr lang="en-US" altLang="en-US" sz="2000" kern="0" dirty="0" smtClean="0"/>
              <a:t>CSS provides automatic floating and aligning as screen size changes</a:t>
            </a:r>
          </a:p>
          <a:p>
            <a:pPr lvl="2">
              <a:defRPr/>
            </a:pPr>
            <a:r>
              <a:rPr lang="en-US" altLang="en-US" sz="1800" kern="0" dirty="0" smtClean="0"/>
              <a:t>use div tags instead of tables</a:t>
            </a:r>
          </a:p>
          <a:p>
            <a:pPr lvl="1">
              <a:defRPr/>
            </a:pPr>
            <a:endParaRPr lang="en-US" altLang="en-US" kern="0" dirty="0" smtClean="0"/>
          </a:p>
        </p:txBody>
      </p: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1431925" y="4178300"/>
            <a:ext cx="7239000" cy="1917700"/>
            <a:chOff x="1143000" y="2223780"/>
            <a:chExt cx="7239000" cy="1918272"/>
          </a:xfrm>
        </p:grpSpPr>
        <p:sp>
          <p:nvSpPr>
            <p:cNvPr id="26635" name="TextBox 15"/>
            <p:cNvSpPr txBox="1">
              <a:spLocks noChangeArrowheads="1"/>
            </p:cNvSpPr>
            <p:nvPr/>
          </p:nvSpPr>
          <p:spPr bwMode="auto">
            <a:xfrm>
              <a:off x="1219200" y="2317471"/>
              <a:ext cx="7086600" cy="708236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700">
                <a:spcBef>
                  <a:spcPct val="20000"/>
                </a:spcBef>
                <a:buChar char="•"/>
                <a:tabLst>
                  <a:tab pos="331788" algn="l"/>
                </a:tabLst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31788" algn="l"/>
                </a:tabLst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31788" algn="l"/>
                </a:tabLst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31788" algn="l"/>
                </a:tabLst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00"/>
                </a:spcBef>
                <a:buClr>
                  <a:srgbClr val="EF7E09"/>
                </a:buClr>
                <a:buSzPct val="80000"/>
                <a:buFontTx/>
                <a:buNone/>
              </a:pPr>
              <a:r>
                <a:rPr lang="en-CA" altLang="en-US" sz="2000">
                  <a:ea typeface="Corbel" panose="020B0503020204020204" pitchFamily="34" charset="0"/>
                  <a:cs typeface="Corbel" panose="020B0503020204020204" pitchFamily="34" charset="0"/>
                </a:rPr>
                <a:t>process of </a:t>
              </a:r>
              <a:r>
                <a:rPr lang="en-CA" altLang="en-US" sz="2000" b="1">
                  <a:ea typeface="Corbel" panose="020B0503020204020204" pitchFamily="34" charset="0"/>
                  <a:cs typeface="Corbel" panose="020B0503020204020204" pitchFamily="34" charset="0"/>
                </a:rPr>
                <a:t>designing a website </a:t>
              </a:r>
              <a:r>
                <a:rPr lang="en-CA" altLang="en-US" sz="2000">
                  <a:ea typeface="Corbel" panose="020B0503020204020204" pitchFamily="34" charset="0"/>
                  <a:cs typeface="Corbel" panose="020B0503020204020204" pitchFamily="34" charset="0"/>
                </a:rPr>
                <a:t>to be  used and compatible on different portable or  handy electronic devices.</a:t>
              </a:r>
            </a:p>
          </p:txBody>
        </p:sp>
        <p:sp>
          <p:nvSpPr>
            <p:cNvPr id="26636" name="TextBox 15"/>
            <p:cNvSpPr txBox="1">
              <a:spLocks noChangeArrowheads="1"/>
            </p:cNvSpPr>
            <p:nvPr/>
          </p:nvSpPr>
          <p:spPr bwMode="auto">
            <a:xfrm>
              <a:off x="1219200" y="3132101"/>
              <a:ext cx="7086600" cy="4001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dirty="0" smtClean="0">
                  <a:solidFill>
                    <a:schemeClr val="tx1"/>
                  </a:solidFill>
                </a:rPr>
                <a:t>Also Known as </a:t>
              </a: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Adaptive Web Design</a:t>
              </a:r>
            </a:p>
          </p:txBody>
        </p: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1219200" y="3654545"/>
              <a:ext cx="7086600" cy="400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dirty="0" smtClean="0">
                  <a:solidFill>
                    <a:schemeClr val="tx1"/>
                  </a:solidFill>
                </a:rPr>
                <a:t>Giving Optimal Viewing/Browsing User Experience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3000" y="2223780"/>
              <a:ext cx="7239000" cy="1918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365760" y="4809405"/>
            <a:ext cx="922019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RWD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1125" y="3330575"/>
            <a:ext cx="8804275" cy="2251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altLang="en-US" sz="2200" kern="0" dirty="0" smtClean="0"/>
              <a:t>Wrap content in div or semantic tags</a:t>
            </a:r>
          </a:p>
          <a:p>
            <a:pPr>
              <a:defRPr/>
            </a:pPr>
            <a:r>
              <a:rPr lang="en-US" altLang="en-US" sz="2200" kern="0" dirty="0" smtClean="0"/>
              <a:t>Use CSS to set styling/behavior</a:t>
            </a:r>
          </a:p>
          <a:p>
            <a:pPr lvl="1">
              <a:spcAft>
                <a:spcPts val="1200"/>
              </a:spcAft>
              <a:defRPr/>
            </a:pPr>
            <a:r>
              <a:rPr lang="en-US" altLang="en-US" sz="2000" kern="0" dirty="0" smtClean="0"/>
              <a:t>set size, float, borders, margins, padding, etc.</a:t>
            </a:r>
          </a:p>
          <a:p>
            <a:pPr>
              <a:defRPr/>
            </a:pPr>
            <a:r>
              <a:rPr lang="en-US" altLang="en-US" sz="2200" kern="0" dirty="0" smtClean="0"/>
              <a:t>As browser is resized formatting tags will wrap to display the way you want in new size</a:t>
            </a:r>
          </a:p>
          <a:p>
            <a:pPr>
              <a:defRPr/>
            </a:pPr>
            <a:endParaRPr lang="en-US" altLang="en-US" sz="2200" kern="0" dirty="0" smtClean="0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Responsive Web Design (RWD)</a:t>
            </a:r>
          </a:p>
        </p:txBody>
      </p:sp>
      <p:sp>
        <p:nvSpPr>
          <p:cNvPr id="28676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948138-49EB-4781-83A2-886ECAC00FCC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867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1143000" y="5772150"/>
            <a:ext cx="6645275" cy="4000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  <a:defRPr/>
            </a:pPr>
            <a:r>
              <a:rPr lang="en-US" altLang="en-US" sz="2000" kern="0" dirty="0">
                <a:hlinkClick r:id="rId4"/>
              </a:rPr>
              <a:t>http://www.w3schools.com/css/css_responsive_intro.asp</a:t>
            </a:r>
            <a:endParaRPr lang="en-US" altLang="en-US" sz="2000" kern="0" dirty="0"/>
          </a:p>
        </p:txBody>
      </p:sp>
      <p:grpSp>
        <p:nvGrpSpPr>
          <p:cNvPr id="28680" name="Group 1"/>
          <p:cNvGrpSpPr>
            <a:grpSpLocks/>
          </p:cNvGrpSpPr>
          <p:nvPr/>
        </p:nvGrpSpPr>
        <p:grpSpPr bwMode="auto">
          <a:xfrm>
            <a:off x="3173413" y="914400"/>
            <a:ext cx="5360987" cy="1630363"/>
            <a:chOff x="2084492" y="1176795"/>
            <a:chExt cx="5361092" cy="1629059"/>
          </a:xfrm>
        </p:grpSpPr>
        <p:sp>
          <p:nvSpPr>
            <p:cNvPr id="28688" name="TextBox 15"/>
            <p:cNvSpPr txBox="1">
              <a:spLocks noChangeArrowheads="1"/>
            </p:cNvSpPr>
            <p:nvPr/>
          </p:nvSpPr>
          <p:spPr bwMode="auto">
            <a:xfrm>
              <a:off x="2133705" y="1235486"/>
              <a:ext cx="5257903" cy="707459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700">
                <a:spcBef>
                  <a:spcPct val="20000"/>
                </a:spcBef>
                <a:buChar char="•"/>
                <a:tabLst>
                  <a:tab pos="331788" algn="l"/>
                </a:tabLst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31788" algn="l"/>
                </a:tabLst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31788" algn="l"/>
                </a:tabLst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31788" algn="l"/>
                </a:tabLst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317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00"/>
                </a:spcBef>
                <a:buClr>
                  <a:srgbClr val="EF7E09"/>
                </a:buClr>
                <a:buSzPct val="80000"/>
                <a:buFontTx/>
                <a:buNone/>
              </a:pPr>
              <a:r>
                <a:rPr lang="en-CA" altLang="en-US" sz="2000" b="1">
                  <a:ea typeface="Corbel" panose="020B0503020204020204" pitchFamily="34" charset="0"/>
                  <a:cs typeface="Corbel" panose="020B0503020204020204" pitchFamily="34" charset="0"/>
                </a:rPr>
                <a:t>A website </a:t>
              </a:r>
              <a:r>
                <a:rPr lang="en-CA" altLang="en-US" sz="2000">
                  <a:ea typeface="Corbel" panose="020B0503020204020204" pitchFamily="34" charset="0"/>
                  <a:cs typeface="Corbel" panose="020B0503020204020204" pitchFamily="34" charset="0"/>
                </a:rPr>
                <a:t>that adapts to the screen size of devices where the website is being served</a:t>
              </a:r>
            </a:p>
          </p:txBody>
        </p:sp>
        <p:sp>
          <p:nvSpPr>
            <p:cNvPr id="28689" name="TextBox 15"/>
            <p:cNvSpPr txBox="1">
              <a:spLocks noChangeArrowheads="1"/>
            </p:cNvSpPr>
            <p:nvPr/>
          </p:nvSpPr>
          <p:spPr bwMode="auto">
            <a:xfrm>
              <a:off x="2133600" y="2057400"/>
              <a:ext cx="5257800" cy="707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When users resize the page, styling and layout will be adjusted to best fit the new size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84492" y="1176795"/>
              <a:ext cx="5361092" cy="16290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9600" y="1337699"/>
            <a:ext cx="1828800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Responsive Website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1763" y="2810316"/>
            <a:ext cx="5679437" cy="43088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200" b="1" baseline="30000" dirty="0">
                <a:solidFill>
                  <a:schemeClr val="bg1"/>
                </a:solidFill>
                <a:latin typeface="Arial" charset="0"/>
              </a:rPr>
              <a:t>st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 Way: Do it 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yourself (e.g. Media Query)</a:t>
            </a:r>
            <a:endParaRPr 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438400" y="1620838"/>
            <a:ext cx="681038" cy="223837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2400" y="1558925"/>
            <a:ext cx="8763000" cy="2251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altLang="en-US" sz="2200" kern="0" dirty="0" smtClean="0"/>
              <a:t>Examples: Bootstrap (Popular) and Foundation</a:t>
            </a:r>
          </a:p>
          <a:p>
            <a:pPr>
              <a:spcAft>
                <a:spcPts val="1200"/>
              </a:spcAft>
              <a:defRPr/>
            </a:pPr>
            <a:r>
              <a:rPr lang="en-US" altLang="en-US" sz="2200" kern="0" dirty="0" smtClean="0"/>
              <a:t>No need to reinvent the wheel.</a:t>
            </a:r>
            <a:endParaRPr lang="en-US" altLang="en-US" sz="2000" kern="0" dirty="0" smtClean="0"/>
          </a:p>
          <a:p>
            <a:pPr>
              <a:spcAft>
                <a:spcPts val="1200"/>
              </a:spcAft>
              <a:defRPr/>
            </a:pPr>
            <a:r>
              <a:rPr lang="en-CA" sz="2200" kern="0" dirty="0"/>
              <a:t>The aim of frameworks is to provide a common structure so that developers don’t have to redo it from scratch and can reuse the code provided</a:t>
            </a:r>
            <a:endParaRPr lang="en-US" altLang="en-US" sz="2200" kern="0" dirty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Responsive Web Design (RWD)</a:t>
            </a:r>
          </a:p>
        </p:txBody>
      </p:sp>
      <p:sp>
        <p:nvSpPr>
          <p:cNvPr id="30724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FDDF990-CAD0-408E-9D1A-EF2F29FEA49F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1211263" y="4192588"/>
            <a:ext cx="6721475" cy="4603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buFontTx/>
              <a:buNone/>
              <a:defRPr/>
            </a:pPr>
            <a:r>
              <a:rPr lang="en-US" altLang="en-US" dirty="0">
                <a:hlinkClick r:id="rId4"/>
              </a:rPr>
              <a:t>http://www.w3schools.com/bootstrap/default.asp</a:t>
            </a:r>
            <a:endParaRPr lang="en-US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52400" y="1025327"/>
            <a:ext cx="4114800" cy="43088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200" b="1" baseline="30000" dirty="0">
                <a:solidFill>
                  <a:schemeClr val="bg1"/>
                </a:solidFill>
                <a:latin typeface="Arial" charset="0"/>
              </a:rPr>
              <a:t>nd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 Way: Use CSS Framework</a:t>
            </a:r>
          </a:p>
        </p:txBody>
      </p:sp>
      <p:sp>
        <p:nvSpPr>
          <p:cNvPr id="30731" name="Rectangle 3"/>
          <p:cNvSpPr>
            <a:spLocks noChangeArrowheads="1"/>
          </p:cNvSpPr>
          <p:nvPr/>
        </p:nvSpPr>
        <p:spPr bwMode="auto">
          <a:xfrm>
            <a:off x="762000" y="4992688"/>
            <a:ext cx="7620000" cy="64611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NOTE: we don’t have time to explore Bootstrap in detail today, but check out the tutorial for the basics and we may look at it in more detail later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3448050" y="5834063"/>
            <a:ext cx="2171700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hlinkClick r:id="rId5"/>
              </a:rPr>
              <a:t>http://screensiz.es/</a:t>
            </a:r>
            <a:r>
              <a:rPr lang="en-CA" altLang="en-US" sz="1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Responsive Web Design (RWD)</a:t>
            </a:r>
          </a:p>
        </p:txBody>
      </p:sp>
      <p:sp>
        <p:nvSpPr>
          <p:cNvPr id="32771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8E30311-8C9F-42AA-9CC3-6FC25026ED30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277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2880" y="5761166"/>
            <a:ext cx="3291840" cy="33855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day3/resonsivebasics.html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69863" y="957263"/>
            <a:ext cx="5222875" cy="193833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331788" algn="l"/>
              </a:tabLst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31788" algn="l"/>
              </a:tabLst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1788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1788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>
                <a:srgbClr val="EF7E09"/>
              </a:buClr>
              <a:buSzPct val="80000"/>
              <a:buFontTx/>
              <a:buNone/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Bootstrap divides devices into 4 categories: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EF7E09"/>
              </a:buClr>
              <a:buSzPct val="80000"/>
              <a:buFontTx/>
              <a:buNone/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1- Extra Small : Mobiles, Tablets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EF7E09"/>
              </a:buClr>
              <a:buSzPct val="80000"/>
              <a:buFontTx/>
              <a:buNone/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2- Small: Some Tablets and Netbooks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EF7E09"/>
              </a:buClr>
              <a:buSzPct val="80000"/>
              <a:buFontTx/>
              <a:buNone/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3- Medium: Laptops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EF7E09"/>
              </a:buClr>
              <a:buSzPct val="80000"/>
              <a:buFontTx/>
              <a:buNone/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4- Large: Desktop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45138" y="989013"/>
            <a:ext cx="3452812" cy="1873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5392" tIns="26979" rIns="0" bIns="0" anchor="ctr">
            <a:spAutoFit/>
          </a:bodyPr>
          <a:lstStyle/>
          <a:p>
            <a:pPr algn="ctr" fontAlgn="ctr">
              <a:spcAft>
                <a:spcPts val="90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BS3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ctr" fontAlgn="ctr">
              <a:spcAft>
                <a:spcPts val="90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MEDIA(MAX-WIDTH:767PX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){} </a:t>
            </a:r>
          </a:p>
          <a:p>
            <a:pPr algn="ctr" fontAlgn="ctr">
              <a:spcAft>
                <a:spcPts val="90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@MEDIA(MIN-WIDTH:768PX){} </a:t>
            </a:r>
          </a:p>
          <a:p>
            <a:pPr algn="ctr" fontAlgn="ctr">
              <a:spcAft>
                <a:spcPts val="90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@MEDIA(MIN-WIDTH:992PX){} </a:t>
            </a:r>
          </a:p>
          <a:p>
            <a:pPr algn="ctr" fontAlgn="ctr">
              <a:spcAft>
                <a:spcPts val="90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@MEDIA(MIN-WIDTH:1200PX){}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9946" y="4050521"/>
            <a:ext cx="1810656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Media Query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32782" name="TextBox 15"/>
          <p:cNvSpPr txBox="1">
            <a:spLocks noChangeArrowheads="1"/>
          </p:cNvSpPr>
          <p:nvPr/>
        </p:nvSpPr>
        <p:spPr bwMode="auto">
          <a:xfrm>
            <a:off x="2820988" y="3319463"/>
            <a:ext cx="5222875" cy="186213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31788" algn="l"/>
              </a:tabLst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31788" algn="l"/>
              </a:tabLst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1788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1788" algn="l"/>
              </a:tabLst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17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CSS technique introduced in CSS3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Use @media to define a set of rules (e.g., MAX-WIDTH or MIN-WIDTH)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Accordingly, Style HTML Elements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CA" altLang="en-US" sz="2000">
                <a:ea typeface="Corbel" panose="020B0503020204020204" pitchFamily="34" charset="0"/>
                <a:cs typeface="Corbel" panose="020B0503020204020204" pitchFamily="34" charset="0"/>
              </a:rPr>
              <a:t>@media(Rules){}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324100" y="1371600"/>
            <a:ext cx="4495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Aft>
                <a:spcPts val="1200"/>
              </a:spcAft>
              <a:buFontTx/>
              <a:buNone/>
              <a:defRPr/>
            </a:pPr>
            <a:r>
              <a:rPr lang="en-US" altLang="en-US" sz="2200" kern="0" dirty="0" smtClean="0"/>
              <a:t>Check out the following tutorial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Practice: Task 1</a:t>
            </a:r>
          </a:p>
        </p:txBody>
      </p:sp>
      <p:sp>
        <p:nvSpPr>
          <p:cNvPr id="34820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40A89A-693C-48D0-9B33-2F2EA09607A6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82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987425" y="2460625"/>
            <a:ext cx="7169150" cy="892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dirty="0">
                <a:hlinkClick r:id="rId4"/>
              </a:rPr>
              <a:t>http://www.creativebloq.com/responsive-web-design/build-basic-responsive-site-css-1132756</a:t>
            </a:r>
            <a:endParaRPr lang="en-US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324100" y="4114800"/>
            <a:ext cx="4495800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Aft>
                <a:spcPts val="1200"/>
              </a:spcAft>
              <a:buFontTx/>
              <a:buNone/>
              <a:defRPr/>
            </a:pPr>
            <a:r>
              <a:rPr lang="en-US" altLang="en-US" sz="2200" kern="0" dirty="0" smtClean="0"/>
              <a:t>Try out their code and see if you can adapt it to your own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HTML 5 - Audio</a:t>
            </a:r>
          </a:p>
        </p:txBody>
      </p:sp>
      <p:sp>
        <p:nvSpPr>
          <p:cNvPr id="36867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DC1FA76-D980-4818-A171-3DAC68397700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686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95391" y="990600"/>
            <a:ext cx="175260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&lt;AUDIO&gt;</a:t>
            </a:r>
          </a:p>
        </p:txBody>
      </p:sp>
      <p:sp>
        <p:nvSpPr>
          <p:cNvPr id="36873" name="TextBox 6"/>
          <p:cNvSpPr txBox="1">
            <a:spLocks noChangeArrowheads="1"/>
          </p:cNvSpPr>
          <p:nvPr/>
        </p:nvSpPr>
        <p:spPr bwMode="auto">
          <a:xfrm>
            <a:off x="271463" y="2128838"/>
            <a:ext cx="38576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Adding An Audio File</a:t>
            </a:r>
          </a:p>
        </p:txBody>
      </p:sp>
      <p:sp>
        <p:nvSpPr>
          <p:cNvPr id="36874" name="TextBox 7"/>
          <p:cNvSpPr txBox="1">
            <a:spLocks noChangeArrowheads="1"/>
          </p:cNvSpPr>
          <p:nvPr/>
        </p:nvSpPr>
        <p:spPr bwMode="auto">
          <a:xfrm>
            <a:off x="271463" y="2935288"/>
            <a:ext cx="3876675" cy="46196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Identification of Source File</a:t>
            </a:r>
            <a:endParaRPr lang="en-US" altLang="en-US" sz="2400" b="1" i="1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028825" y="1482725"/>
            <a:ext cx="300038" cy="455613"/>
          </a:xfrm>
          <a:prstGeom prst="down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6" name="TextBox 7"/>
          <p:cNvSpPr txBox="1">
            <a:spLocks noChangeArrowheads="1"/>
          </p:cNvSpPr>
          <p:nvPr/>
        </p:nvSpPr>
        <p:spPr bwMode="auto">
          <a:xfrm>
            <a:off x="271463" y="3759200"/>
            <a:ext cx="3879850" cy="4587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Including Controls </a:t>
            </a:r>
            <a:endParaRPr lang="en-US" altLang="en-US" sz="2400" b="1" i="1">
              <a:solidFill>
                <a:srgbClr val="FF0000"/>
              </a:solidFill>
            </a:endParaRPr>
          </a:p>
        </p:txBody>
      </p:sp>
      <p:sp>
        <p:nvSpPr>
          <p:cNvPr id="36877" name="TextBox 7"/>
          <p:cNvSpPr txBox="1">
            <a:spLocks noChangeArrowheads="1"/>
          </p:cNvSpPr>
          <p:nvPr/>
        </p:nvSpPr>
        <p:spPr bwMode="auto">
          <a:xfrm>
            <a:off x="271463" y="4573588"/>
            <a:ext cx="3887787" cy="458787"/>
          </a:xfrm>
          <a:prstGeom prst="rect">
            <a:avLst/>
          </a:prstGeom>
          <a:solidFill>
            <a:srgbClr val="8F6A21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Format is not Supported?  </a:t>
            </a:r>
            <a:endParaRPr lang="en-US" altLang="en-US" sz="2400" b="1" i="1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925" y="2009775"/>
            <a:ext cx="4092575" cy="3165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4419600" y="838200"/>
            <a:ext cx="4572000" cy="2124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&lt;audio </a:t>
            </a:r>
            <a:r>
              <a:rPr lang="en-US" altLang="en-US" sz="2200" dirty="0" err="1">
                <a:solidFill>
                  <a:schemeClr val="bg1"/>
                </a:solidFill>
                <a:latin typeface="+mj-lt"/>
                <a:sym typeface="Courier" pitchFamily="-106" charset="0"/>
              </a:rPr>
              <a:t>src</a:t>
            </a: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="audio/test-audio.mp3"</a:t>
            </a:r>
            <a:b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        controls</a:t>
            </a:r>
            <a:b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        </a:t>
            </a:r>
            <a:r>
              <a:rPr lang="en-US" altLang="en-US" sz="2200" dirty="0" err="1">
                <a:solidFill>
                  <a:schemeClr val="bg1"/>
                </a:solidFill>
                <a:latin typeface="+mj-lt"/>
                <a:sym typeface="Courier" pitchFamily="-106" charset="0"/>
              </a:rPr>
              <a:t>autoplay</a:t>
            </a: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&gt;</a:t>
            </a:r>
            <a:b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&lt;p&gt;This browser does not support</a:t>
            </a:r>
            <a:b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   our audio format.&lt;/p&gt;</a:t>
            </a:r>
            <a:b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&lt;/audio&gt;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4038" y="3200400"/>
            <a:ext cx="4572000" cy="22256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0" lvl="1">
              <a:lnSpc>
                <a:spcPct val="90000"/>
              </a:lnSpc>
              <a:defRPr/>
            </a:pPr>
            <a:r>
              <a:rPr lang="en-CA" altLang="en-US" sz="2200" dirty="0">
                <a:solidFill>
                  <a:schemeClr val="bg1"/>
                </a:solidFill>
              </a:rPr>
              <a:t>&lt;audio controls="controls"&gt;</a:t>
            </a:r>
            <a:br>
              <a:rPr lang="en-CA" altLang="en-US" sz="2200" dirty="0">
                <a:solidFill>
                  <a:schemeClr val="bg1"/>
                </a:solidFill>
              </a:rPr>
            </a:br>
            <a:r>
              <a:rPr lang="en-CA" altLang="en-US" sz="2200" dirty="0">
                <a:solidFill>
                  <a:schemeClr val="bg1"/>
                </a:solidFill>
              </a:rPr>
              <a:t>  &lt;source </a:t>
            </a:r>
            <a:r>
              <a:rPr lang="en-CA" altLang="en-US" sz="2200" dirty="0" err="1">
                <a:solidFill>
                  <a:schemeClr val="bg1"/>
                </a:solidFill>
              </a:rPr>
              <a:t>src</a:t>
            </a:r>
            <a:r>
              <a:rPr lang="en-CA" altLang="en-US" sz="2200" dirty="0">
                <a:solidFill>
                  <a:schemeClr val="bg1"/>
                </a:solidFill>
              </a:rPr>
              <a:t>=“myfile.ogg" 	  	     type="audio/</a:t>
            </a:r>
            <a:r>
              <a:rPr lang="en-CA" altLang="en-US" sz="2200" dirty="0" err="1">
                <a:solidFill>
                  <a:schemeClr val="bg1"/>
                </a:solidFill>
              </a:rPr>
              <a:t>ogg</a:t>
            </a:r>
            <a:r>
              <a:rPr lang="en-CA" altLang="en-US" sz="2200" dirty="0">
                <a:solidFill>
                  <a:schemeClr val="bg1"/>
                </a:solidFill>
              </a:rPr>
              <a:t>" /&gt;</a:t>
            </a:r>
            <a:br>
              <a:rPr lang="en-CA" altLang="en-US" sz="2200" dirty="0">
                <a:solidFill>
                  <a:schemeClr val="bg1"/>
                </a:solidFill>
              </a:rPr>
            </a:br>
            <a:r>
              <a:rPr lang="en-CA" altLang="en-US" sz="2200" dirty="0">
                <a:solidFill>
                  <a:schemeClr val="bg1"/>
                </a:solidFill>
              </a:rPr>
              <a:t>  &lt;source </a:t>
            </a:r>
            <a:r>
              <a:rPr lang="en-CA" altLang="en-US" sz="2200" dirty="0" err="1">
                <a:solidFill>
                  <a:schemeClr val="bg1"/>
                </a:solidFill>
              </a:rPr>
              <a:t>src</a:t>
            </a:r>
            <a:r>
              <a:rPr lang="en-CA" altLang="en-US" sz="2200" dirty="0">
                <a:solidFill>
                  <a:schemeClr val="bg1"/>
                </a:solidFill>
              </a:rPr>
              <a:t>=“myfile.mp3" 	     	    type="audio/mp3" /&gt;</a:t>
            </a:r>
            <a:br>
              <a:rPr lang="en-CA" altLang="en-US" sz="2200" dirty="0">
                <a:solidFill>
                  <a:schemeClr val="bg1"/>
                </a:solidFill>
              </a:rPr>
            </a:br>
            <a:r>
              <a:rPr lang="en-CA" altLang="en-US" sz="2200" dirty="0">
                <a:solidFill>
                  <a:schemeClr val="bg1"/>
                </a:solidFill>
              </a:rPr>
              <a:t>  Audio tag not supported.</a:t>
            </a:r>
            <a:br>
              <a:rPr lang="en-CA" altLang="en-US" sz="2200" dirty="0">
                <a:solidFill>
                  <a:schemeClr val="bg1"/>
                </a:solidFill>
              </a:rPr>
            </a:br>
            <a:r>
              <a:rPr lang="en-CA" altLang="en-US" sz="2200" dirty="0">
                <a:solidFill>
                  <a:schemeClr val="bg1"/>
                </a:solidFill>
              </a:rPr>
              <a:t>&lt;/audio&gt;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066800" y="5518150"/>
            <a:ext cx="7010400" cy="6461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en-US" sz="2200" kern="0" dirty="0" smtClean="0"/>
              <a:t>Browsers don’t have consistent support of file types</a:t>
            </a:r>
          </a:p>
          <a:p>
            <a:pPr marL="717550" lvl="2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en-US" sz="2000" kern="0" dirty="0" smtClean="0"/>
              <a:t>Use source to specify multiple file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HTML 5 - Video</a:t>
            </a:r>
          </a:p>
        </p:txBody>
      </p:sp>
      <p:sp>
        <p:nvSpPr>
          <p:cNvPr id="38915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51E530-1C48-4CE0-9E6F-77D69C52513F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891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4038" y="3200400"/>
            <a:ext cx="4572000" cy="23082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0" lvl="1">
              <a:lnSpc>
                <a:spcPct val="90000"/>
              </a:lnSpc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>&lt;video width=“400" height=“300“       </a:t>
            </a:r>
          </a:p>
          <a:p>
            <a:pPr marL="0" lvl="1">
              <a:lnSpc>
                <a:spcPct val="90000"/>
              </a:lnSpc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>            controls="controls"&gt;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>
                <a:solidFill>
                  <a:schemeClr val="bg1"/>
                </a:solidFill>
              </a:rPr>
              <a:t>  &lt;source </a:t>
            </a:r>
            <a:r>
              <a:rPr lang="en-CA" altLang="en-US" sz="2000" dirty="0" err="1">
                <a:solidFill>
                  <a:schemeClr val="bg1"/>
                </a:solidFill>
              </a:rPr>
              <a:t>src</a:t>
            </a:r>
            <a:r>
              <a:rPr lang="en-CA" altLang="en-US" sz="2000" dirty="0">
                <a:solidFill>
                  <a:schemeClr val="bg1"/>
                </a:solidFill>
              </a:rPr>
              <a:t>=“vid.mp4" 	   	 	   type="video/mp4" /&gt;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>
                <a:solidFill>
                  <a:schemeClr val="bg1"/>
                </a:solidFill>
              </a:rPr>
              <a:t>  &lt;source </a:t>
            </a:r>
            <a:r>
              <a:rPr lang="en-CA" altLang="en-US" sz="2000" dirty="0" err="1">
                <a:solidFill>
                  <a:schemeClr val="bg1"/>
                </a:solidFill>
              </a:rPr>
              <a:t>src</a:t>
            </a:r>
            <a:r>
              <a:rPr lang="en-CA" altLang="en-US" sz="2000" dirty="0">
                <a:solidFill>
                  <a:schemeClr val="bg1"/>
                </a:solidFill>
              </a:rPr>
              <a:t>=“vid.ogg" 	  	   	   type="video/</a:t>
            </a:r>
            <a:r>
              <a:rPr lang="en-CA" altLang="en-US" sz="2000" dirty="0" err="1">
                <a:solidFill>
                  <a:schemeClr val="bg1"/>
                </a:solidFill>
              </a:rPr>
              <a:t>ogg</a:t>
            </a:r>
            <a:r>
              <a:rPr lang="en-CA" altLang="en-US" sz="2000" dirty="0">
                <a:solidFill>
                  <a:schemeClr val="bg1"/>
                </a:solidFill>
              </a:rPr>
              <a:t>" /&gt;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>
                <a:solidFill>
                  <a:schemeClr val="bg1"/>
                </a:solidFill>
              </a:rPr>
              <a:t>  Video tag not supported.</a:t>
            </a:r>
          </a:p>
          <a:p>
            <a:pPr marL="0" lvl="1">
              <a:lnSpc>
                <a:spcPct val="90000"/>
              </a:lnSpc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>&lt;/video&gt;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066800" y="5600700"/>
            <a:ext cx="7010400" cy="647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en-US" sz="2200" kern="0" dirty="0" smtClean="0"/>
              <a:t>Browsers don’t have consistent support of file types</a:t>
            </a:r>
          </a:p>
          <a:p>
            <a:pPr marL="717550" lvl="2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en-US" sz="2000" kern="0" dirty="0" smtClean="0"/>
              <a:t>Use source to specify multiple file versions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347111" y="926805"/>
            <a:ext cx="1584077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&lt;Video&gt;</a:t>
            </a:r>
          </a:p>
        </p:txBody>
      </p:sp>
      <p:sp>
        <p:nvSpPr>
          <p:cNvPr id="38923" name="TextBox 6"/>
          <p:cNvSpPr txBox="1">
            <a:spLocks noChangeArrowheads="1"/>
          </p:cNvSpPr>
          <p:nvPr/>
        </p:nvSpPr>
        <p:spPr bwMode="auto">
          <a:xfrm>
            <a:off x="122238" y="2108200"/>
            <a:ext cx="4130675" cy="430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Specifying/Adding A Video File</a:t>
            </a:r>
          </a:p>
        </p:txBody>
      </p:sp>
      <p:sp>
        <p:nvSpPr>
          <p:cNvPr id="38924" name="TextBox 7"/>
          <p:cNvSpPr txBox="1">
            <a:spLocks noChangeArrowheads="1"/>
          </p:cNvSpPr>
          <p:nvPr/>
        </p:nvSpPr>
        <p:spPr bwMode="auto">
          <a:xfrm>
            <a:off x="141288" y="2935288"/>
            <a:ext cx="4130675" cy="43021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Identification of Source File</a:t>
            </a:r>
            <a:endParaRPr lang="en-US" altLang="en-US" sz="2200" b="1" i="1">
              <a:solidFill>
                <a:srgbClr val="FF0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003425" y="1419225"/>
            <a:ext cx="300038" cy="455613"/>
          </a:xfrm>
          <a:prstGeom prst="down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926" name="TextBox 7"/>
          <p:cNvSpPr txBox="1">
            <a:spLocks noChangeArrowheads="1"/>
          </p:cNvSpPr>
          <p:nvPr/>
        </p:nvSpPr>
        <p:spPr bwMode="auto">
          <a:xfrm>
            <a:off x="144463" y="3767138"/>
            <a:ext cx="4130675" cy="4318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Including Controls </a:t>
            </a:r>
            <a:endParaRPr lang="en-US" altLang="en-US" sz="2200" b="1" i="1">
              <a:solidFill>
                <a:srgbClr val="FF0000"/>
              </a:solidFill>
            </a:endParaRPr>
          </a:p>
        </p:txBody>
      </p:sp>
      <p:sp>
        <p:nvSpPr>
          <p:cNvPr id="38927" name="TextBox 7"/>
          <p:cNvSpPr txBox="1">
            <a:spLocks noChangeArrowheads="1"/>
          </p:cNvSpPr>
          <p:nvPr/>
        </p:nvSpPr>
        <p:spPr bwMode="auto">
          <a:xfrm>
            <a:off x="152400" y="4581525"/>
            <a:ext cx="4130675" cy="431800"/>
          </a:xfrm>
          <a:prstGeom prst="rect">
            <a:avLst/>
          </a:prstGeom>
          <a:solidFill>
            <a:srgbClr val="8F6A21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Format is not Supported?  </a:t>
            </a:r>
            <a:endParaRPr lang="en-US" altLang="en-US" sz="2200" b="1" i="1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038" y="1930400"/>
            <a:ext cx="4279900" cy="32337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4432300" y="811213"/>
            <a:ext cx="4503738" cy="2160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&lt;video </a:t>
            </a:r>
            <a:r>
              <a:rPr lang="en-US" altLang="en-US" sz="2000" dirty="0" err="1">
                <a:solidFill>
                  <a:schemeClr val="bg1"/>
                </a:solidFill>
                <a:latin typeface="+mj-lt"/>
                <a:sym typeface="Courier" pitchFamily="-106" charset="0"/>
              </a:rPr>
              <a:t>src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="video/puppy.mp4"</a:t>
            </a:r>
            <a:b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	   poster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="images/puppy.jpg"</a:t>
            </a:r>
            <a:b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	   width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="400" height="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300“</a:t>
            </a:r>
          </a:p>
          <a:p>
            <a:pPr algn="l" eaLnBrk="1" hangingPunct="1">
              <a:defRPr/>
            </a:pP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    	   controls  loop </a:t>
            </a:r>
            <a:r>
              <a:rPr lang="en-US" altLang="en-US" sz="2000" dirty="0" err="1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autoplay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&gt;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/>
            </a:r>
            <a:b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&lt;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p&gt;A video of a puppy playing in the</a:t>
            </a:r>
            <a:b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       snow.&lt;/p&gt;</a:t>
            </a:r>
            <a:b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+mj-lt"/>
                <a:sym typeface="Courier" pitchFamily="-106" charset="0"/>
              </a:rPr>
              <a:t>&lt;/video</a:t>
            </a:r>
            <a:r>
              <a:rPr lang="en-US" altLang="en-US" sz="2000" dirty="0" smtClean="0">
                <a:solidFill>
                  <a:schemeClr val="bg1"/>
                </a:solidFill>
                <a:latin typeface="+mj-lt"/>
                <a:sym typeface="Courier" pitchFamily="-106" charset="0"/>
              </a:rPr>
              <a:t>&gt;</a:t>
            </a:r>
            <a:endParaRPr lang="en-US" altLang="en-US" sz="2000" dirty="0">
              <a:solidFill>
                <a:schemeClr val="bg1"/>
              </a:solidFill>
              <a:latin typeface="+mj-lt"/>
              <a:sym typeface="Courier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HTML 5 - canvas</a:t>
            </a:r>
          </a:p>
        </p:txBody>
      </p:sp>
      <p:sp>
        <p:nvSpPr>
          <p:cNvPr id="40963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B639CD-E745-41EF-9664-20F288F1D4FE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096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697411" y="876068"/>
            <a:ext cx="1584077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&lt;canvas&gt;</a:t>
            </a:r>
          </a:p>
        </p:txBody>
      </p:sp>
      <p:grpSp>
        <p:nvGrpSpPr>
          <p:cNvPr id="40969" name="Group 1"/>
          <p:cNvGrpSpPr>
            <a:grpSpLocks/>
          </p:cNvGrpSpPr>
          <p:nvPr/>
        </p:nvGrpSpPr>
        <p:grpSpPr bwMode="auto">
          <a:xfrm>
            <a:off x="2349500" y="1522413"/>
            <a:ext cx="4279900" cy="1727200"/>
            <a:chOff x="46038" y="1930400"/>
            <a:chExt cx="4279900" cy="1727200"/>
          </a:xfrm>
        </p:grpSpPr>
        <p:sp>
          <p:nvSpPr>
            <p:cNvPr id="40971" name="TextBox 6"/>
            <p:cNvSpPr txBox="1">
              <a:spLocks noChangeArrowheads="1"/>
            </p:cNvSpPr>
            <p:nvPr/>
          </p:nvSpPr>
          <p:spPr bwMode="auto">
            <a:xfrm>
              <a:off x="122238" y="2039256"/>
              <a:ext cx="4130675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Allows Drawing Graphics</a:t>
              </a:r>
            </a:p>
          </p:txBody>
        </p:sp>
        <p:sp>
          <p:nvSpPr>
            <p:cNvPr id="40972" name="TextBox 7"/>
            <p:cNvSpPr txBox="1">
              <a:spLocks noChangeArrowheads="1"/>
            </p:cNvSpPr>
            <p:nvPr/>
          </p:nvSpPr>
          <p:spPr bwMode="auto">
            <a:xfrm>
              <a:off x="141288" y="2565402"/>
              <a:ext cx="4130675" cy="461665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Lines, shapes, text, etc.</a:t>
              </a:r>
              <a:endParaRPr lang="en-US" altLang="en-US" sz="2400" b="1" i="1">
                <a:solidFill>
                  <a:srgbClr val="FF0000"/>
                </a:solidFill>
              </a:endParaRPr>
            </a:p>
          </p:txBody>
        </p:sp>
        <p:sp>
          <p:nvSpPr>
            <p:cNvPr id="40973" name="TextBox 7"/>
            <p:cNvSpPr txBox="1">
              <a:spLocks noChangeArrowheads="1"/>
            </p:cNvSpPr>
            <p:nvPr/>
          </p:nvSpPr>
          <p:spPr bwMode="auto">
            <a:xfrm>
              <a:off x="144463" y="3109686"/>
              <a:ext cx="4130675" cy="4616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Needs JavaScript</a:t>
              </a:r>
              <a:endParaRPr lang="en-US" altLang="en-US" sz="2400" b="1" i="1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38" y="1930400"/>
              <a:ext cx="4279900" cy="1727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1066800" y="3783013"/>
            <a:ext cx="6781800" cy="22367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-106" charset="0"/>
                <a:ea typeface="ヒラギノ角ゴ ProN W3" pitchFamily="-106" charset="-128"/>
                <a:cs typeface="+mn-cs"/>
                <a:sym typeface="Gill Sans" pitchFamily="-106" charset="0"/>
              </a:defRPr>
            </a:lvl9pPr>
          </a:lstStyle>
          <a:p>
            <a:pPr algn="l" eaLnBrk="1" hangingPunct="1">
              <a:spcAft>
                <a:spcPts val="600"/>
              </a:spcAft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>&lt;canvas id=“example"&gt;&lt;/canvas</a:t>
            </a:r>
            <a:r>
              <a:rPr lang="en-CA" altLang="en-US" sz="2000" dirty="0" smtClean="0">
                <a:solidFill>
                  <a:schemeClr val="bg1"/>
                </a:solidFill>
              </a:rPr>
              <a:t>&gt;</a:t>
            </a:r>
          </a:p>
          <a:p>
            <a:pPr algn="l" eaLnBrk="1" hangingPunct="1">
              <a:spcAft>
                <a:spcPts val="600"/>
              </a:spcAft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>&lt;script type="text/</a:t>
            </a:r>
            <a:r>
              <a:rPr lang="en-CA" altLang="en-US" sz="2000" dirty="0" err="1">
                <a:solidFill>
                  <a:schemeClr val="bg1"/>
                </a:solidFill>
              </a:rPr>
              <a:t>javascript</a:t>
            </a:r>
            <a:r>
              <a:rPr lang="en-CA" altLang="en-US" sz="2000" dirty="0">
                <a:solidFill>
                  <a:schemeClr val="bg1"/>
                </a:solidFill>
              </a:rPr>
              <a:t>"&gt;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 smtClean="0">
                <a:solidFill>
                  <a:schemeClr val="bg1"/>
                </a:solidFill>
              </a:rPr>
              <a:t>	</a:t>
            </a:r>
            <a:r>
              <a:rPr lang="en-CA" altLang="en-US" sz="2000" dirty="0" err="1" smtClean="0">
                <a:solidFill>
                  <a:schemeClr val="bg1"/>
                </a:solidFill>
              </a:rPr>
              <a:t>var</a:t>
            </a:r>
            <a:r>
              <a:rPr lang="en-CA" altLang="en-US" sz="2000" dirty="0" smtClean="0">
                <a:solidFill>
                  <a:schemeClr val="bg1"/>
                </a:solidFill>
              </a:rPr>
              <a:t> </a:t>
            </a:r>
            <a:r>
              <a:rPr lang="en-CA" altLang="en-US" sz="2000" dirty="0">
                <a:solidFill>
                  <a:schemeClr val="bg1"/>
                </a:solidFill>
              </a:rPr>
              <a:t>canvas=</a:t>
            </a:r>
            <a:r>
              <a:rPr lang="en-CA" altLang="en-US" sz="2000" dirty="0" err="1">
                <a:solidFill>
                  <a:schemeClr val="bg1"/>
                </a:solidFill>
              </a:rPr>
              <a:t>document.getElementById</a:t>
            </a:r>
            <a:r>
              <a:rPr lang="en-CA" altLang="en-US" sz="2000" dirty="0">
                <a:solidFill>
                  <a:schemeClr val="bg1"/>
                </a:solidFill>
              </a:rPr>
              <a:t>(‘example');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 smtClean="0">
                <a:solidFill>
                  <a:schemeClr val="bg1"/>
                </a:solidFill>
              </a:rPr>
              <a:t>	</a:t>
            </a:r>
            <a:r>
              <a:rPr lang="en-CA" altLang="en-US" sz="2000" dirty="0" err="1" smtClean="0">
                <a:solidFill>
                  <a:schemeClr val="bg1"/>
                </a:solidFill>
              </a:rPr>
              <a:t>var</a:t>
            </a:r>
            <a:r>
              <a:rPr lang="en-CA" altLang="en-US" sz="2000" dirty="0" smtClean="0">
                <a:solidFill>
                  <a:schemeClr val="bg1"/>
                </a:solidFill>
              </a:rPr>
              <a:t> </a:t>
            </a:r>
            <a:r>
              <a:rPr lang="en-CA" altLang="en-US" sz="2000" dirty="0" err="1">
                <a:solidFill>
                  <a:schemeClr val="bg1"/>
                </a:solidFill>
              </a:rPr>
              <a:t>ctx</a:t>
            </a:r>
            <a:r>
              <a:rPr lang="en-CA" altLang="en-US" sz="2000" dirty="0">
                <a:solidFill>
                  <a:schemeClr val="bg1"/>
                </a:solidFill>
              </a:rPr>
              <a:t>=</a:t>
            </a:r>
            <a:r>
              <a:rPr lang="en-CA" altLang="en-US" sz="2000" dirty="0" err="1">
                <a:solidFill>
                  <a:schemeClr val="bg1"/>
                </a:solidFill>
              </a:rPr>
              <a:t>canvas.getContext</a:t>
            </a:r>
            <a:r>
              <a:rPr lang="en-CA" altLang="en-US" sz="2000" dirty="0">
                <a:solidFill>
                  <a:schemeClr val="bg1"/>
                </a:solidFill>
              </a:rPr>
              <a:t>('2d');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 smtClean="0">
                <a:solidFill>
                  <a:schemeClr val="bg1"/>
                </a:solidFill>
              </a:rPr>
              <a:t>	</a:t>
            </a:r>
            <a:r>
              <a:rPr lang="en-CA" altLang="en-US" sz="2000" dirty="0" err="1" smtClean="0">
                <a:solidFill>
                  <a:schemeClr val="bg1"/>
                </a:solidFill>
              </a:rPr>
              <a:t>ctx.fillStyle</a:t>
            </a:r>
            <a:r>
              <a:rPr lang="en-CA" altLang="en-US" sz="2000" dirty="0">
                <a:solidFill>
                  <a:schemeClr val="bg1"/>
                </a:solidFill>
              </a:rPr>
              <a:t>='#00FF00';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 smtClean="0">
                <a:solidFill>
                  <a:schemeClr val="bg1"/>
                </a:solidFill>
              </a:rPr>
              <a:t>	</a:t>
            </a:r>
            <a:r>
              <a:rPr lang="en-CA" altLang="en-US" sz="2000" dirty="0" err="1" smtClean="0">
                <a:solidFill>
                  <a:schemeClr val="bg1"/>
                </a:solidFill>
              </a:rPr>
              <a:t>ctx.fillRect</a:t>
            </a:r>
            <a:r>
              <a:rPr lang="en-CA" altLang="en-US" sz="2000" dirty="0" smtClean="0">
                <a:solidFill>
                  <a:schemeClr val="bg1"/>
                </a:solidFill>
              </a:rPr>
              <a:t>(50,50,200,300</a:t>
            </a:r>
            <a:r>
              <a:rPr lang="en-CA" altLang="en-US" sz="2000" dirty="0">
                <a:solidFill>
                  <a:schemeClr val="bg1"/>
                </a:solidFill>
              </a:rPr>
              <a:t>);</a:t>
            </a:r>
            <a:br>
              <a:rPr lang="en-CA" altLang="en-US" sz="2000" dirty="0">
                <a:solidFill>
                  <a:schemeClr val="bg1"/>
                </a:solidFill>
              </a:rPr>
            </a:br>
            <a:r>
              <a:rPr lang="en-CA" altLang="en-US" sz="2000" dirty="0">
                <a:solidFill>
                  <a:schemeClr val="bg1"/>
                </a:solidFill>
              </a:rPr>
              <a:t>&lt;/script&gt;</a:t>
            </a:r>
          </a:p>
          <a:p>
            <a:pPr algn="l" eaLnBrk="1" hangingPunct="1">
              <a:spcAft>
                <a:spcPts val="600"/>
              </a:spcAft>
              <a:defRPr/>
            </a:pPr>
            <a:r>
              <a:rPr lang="en-CA" altLang="en-US" sz="2000" dirty="0">
                <a:solidFill>
                  <a:schemeClr val="bg1"/>
                </a:solidFill>
              </a:rPr>
              <a:t/>
            </a:r>
            <a:br>
              <a:rPr lang="en-CA" altLang="en-US" sz="2000" dirty="0">
                <a:solidFill>
                  <a:schemeClr val="bg1"/>
                </a:solidFill>
              </a:rPr>
            </a:br>
            <a:endParaRPr lang="en-US" altLang="en-US" sz="2000" dirty="0">
              <a:solidFill>
                <a:schemeClr val="bg1"/>
              </a:solidFill>
              <a:latin typeface="+mj-lt"/>
              <a:sym typeface="Courier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HTML 5 – meter &amp; progress</a:t>
            </a:r>
          </a:p>
        </p:txBody>
      </p:sp>
      <p:sp>
        <p:nvSpPr>
          <p:cNvPr id="43011" name="Slide Number Placeholder 4"/>
          <p:cNvSpPr txBox="1">
            <a:spLocks/>
          </p:cNvSpPr>
          <p:nvPr/>
        </p:nvSpPr>
        <p:spPr bwMode="auto">
          <a:xfrm>
            <a:off x="7239000" y="62944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0C097BC-7C60-4D8F-8B72-F05F86D8C454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301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9600" y="911221"/>
            <a:ext cx="1235837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&lt;meter&gt;</a:t>
            </a:r>
          </a:p>
        </p:txBody>
      </p:sp>
      <p:sp>
        <p:nvSpPr>
          <p:cNvPr id="43017" name="TextBox 6"/>
          <p:cNvSpPr txBox="1">
            <a:spLocks noChangeArrowheads="1"/>
          </p:cNvSpPr>
          <p:nvPr/>
        </p:nvSpPr>
        <p:spPr bwMode="auto">
          <a:xfrm>
            <a:off x="2049463" y="911225"/>
            <a:ext cx="533717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measure data within a given range (a gauge)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7888" y="1590675"/>
            <a:ext cx="7354887" cy="646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rgbClr val="0000CD"/>
                </a:solidFill>
              </a:rPr>
              <a:t>&lt;</a:t>
            </a:r>
            <a:r>
              <a:rPr lang="en-CA" b="1" dirty="0">
                <a:solidFill>
                  <a:srgbClr val="A52A2A"/>
                </a:solidFill>
              </a:rPr>
              <a:t>meter</a:t>
            </a:r>
            <a:r>
              <a:rPr lang="en-CA" b="1" dirty="0">
                <a:solidFill>
                  <a:srgbClr val="FF0000"/>
                </a:solidFill>
              </a:rPr>
              <a:t> value</a:t>
            </a:r>
            <a:r>
              <a:rPr lang="en-CA" b="1" dirty="0">
                <a:solidFill>
                  <a:srgbClr val="0000CD"/>
                </a:solidFill>
              </a:rPr>
              <a:t>=“50"</a:t>
            </a:r>
            <a:r>
              <a:rPr lang="en-CA" b="1" dirty="0">
                <a:solidFill>
                  <a:srgbClr val="FF0000"/>
                </a:solidFill>
              </a:rPr>
              <a:t> min</a:t>
            </a:r>
            <a:r>
              <a:rPr lang="en-CA" b="1" dirty="0">
                <a:solidFill>
                  <a:srgbClr val="0000CD"/>
                </a:solidFill>
              </a:rPr>
              <a:t>="0"</a:t>
            </a:r>
            <a:r>
              <a:rPr lang="en-CA" b="1" dirty="0">
                <a:solidFill>
                  <a:srgbClr val="FF0000"/>
                </a:solidFill>
              </a:rPr>
              <a:t> max</a:t>
            </a:r>
            <a:r>
              <a:rPr lang="en-CA" b="1" dirty="0">
                <a:solidFill>
                  <a:srgbClr val="0000CD"/>
                </a:solidFill>
              </a:rPr>
              <a:t>="100"&gt;</a:t>
            </a:r>
            <a:r>
              <a:rPr lang="en-CA" b="1" dirty="0"/>
              <a:t>50 out of 10</a:t>
            </a:r>
            <a:r>
              <a:rPr lang="en-CA" b="1" dirty="0">
                <a:solidFill>
                  <a:srgbClr val="0000CD"/>
                </a:solidFill>
              </a:rPr>
              <a:t>&lt;</a:t>
            </a:r>
            <a:r>
              <a:rPr lang="en-CA" b="1" dirty="0">
                <a:solidFill>
                  <a:srgbClr val="A52A2A"/>
                </a:solidFill>
              </a:rPr>
              <a:t>/meter</a:t>
            </a:r>
            <a:r>
              <a:rPr lang="en-CA" b="1" dirty="0">
                <a:solidFill>
                  <a:srgbClr val="0000CD"/>
                </a:solidFill>
              </a:rPr>
              <a:t>&gt;&lt;</a:t>
            </a:r>
            <a:r>
              <a:rPr lang="en-CA" b="1" dirty="0" err="1">
                <a:solidFill>
                  <a:srgbClr val="A52A2A"/>
                </a:solidFill>
              </a:rPr>
              <a:t>br</a:t>
            </a:r>
            <a:r>
              <a:rPr lang="en-CA" b="1" dirty="0">
                <a:solidFill>
                  <a:srgbClr val="0000CD"/>
                </a:solidFill>
              </a:rPr>
              <a:t>&gt;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>
                <a:solidFill>
                  <a:srgbClr val="0000CD"/>
                </a:solidFill>
              </a:rPr>
              <a:t>&lt;</a:t>
            </a:r>
            <a:r>
              <a:rPr lang="en-CA" b="1" dirty="0">
                <a:solidFill>
                  <a:srgbClr val="A52A2A"/>
                </a:solidFill>
              </a:rPr>
              <a:t>meter</a:t>
            </a:r>
            <a:r>
              <a:rPr lang="en-CA" b="1" dirty="0">
                <a:solidFill>
                  <a:srgbClr val="FF0000"/>
                </a:solidFill>
              </a:rPr>
              <a:t> value</a:t>
            </a:r>
            <a:r>
              <a:rPr lang="en-CA" b="1" dirty="0">
                <a:solidFill>
                  <a:srgbClr val="0000CD"/>
                </a:solidFill>
              </a:rPr>
              <a:t>="0.6"&gt;</a:t>
            </a:r>
            <a:r>
              <a:rPr lang="en-CA" b="1" dirty="0"/>
              <a:t>60%</a:t>
            </a:r>
            <a:r>
              <a:rPr lang="en-CA" b="1" dirty="0">
                <a:solidFill>
                  <a:srgbClr val="0000CD"/>
                </a:solidFill>
              </a:rPr>
              <a:t>&lt;</a:t>
            </a:r>
            <a:r>
              <a:rPr lang="en-CA" b="1" dirty="0">
                <a:solidFill>
                  <a:srgbClr val="A52A2A"/>
                </a:solidFill>
              </a:rPr>
              <a:t>/meter</a:t>
            </a:r>
            <a:r>
              <a:rPr lang="en-CA" b="1" dirty="0">
                <a:solidFill>
                  <a:srgbClr val="0000CD"/>
                </a:solidFill>
              </a:rPr>
              <a:t>&gt;</a:t>
            </a:r>
            <a:r>
              <a:rPr lang="en-CA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85800" y="2681180"/>
            <a:ext cx="1602775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&lt;progress&gt;</a:t>
            </a:r>
          </a:p>
        </p:txBody>
      </p:sp>
      <p:sp>
        <p:nvSpPr>
          <p:cNvPr id="43022" name="TextBox 6"/>
          <p:cNvSpPr txBox="1">
            <a:spLocks noChangeArrowheads="1"/>
          </p:cNvSpPr>
          <p:nvPr/>
        </p:nvSpPr>
        <p:spPr bwMode="auto">
          <a:xfrm>
            <a:off x="2493963" y="2681288"/>
            <a:ext cx="533717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Shows the progress of a task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3360738"/>
            <a:ext cx="7145338" cy="373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rgbClr val="0000CD"/>
                </a:solidFill>
              </a:rPr>
              <a:t>&lt;progress value="20" max="100"&gt; &lt;/progress&gt;</a:t>
            </a:r>
            <a:endParaRPr lang="en-CA" b="1" dirty="0"/>
          </a:p>
        </p:txBody>
      </p:sp>
      <p:pic>
        <p:nvPicPr>
          <p:cNvPr id="4302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3929063"/>
            <a:ext cx="381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990600"/>
            <a:ext cx="1009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754655" y="4724400"/>
            <a:ext cx="163468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Exercise</a:t>
            </a:r>
          </a:p>
        </p:txBody>
      </p:sp>
      <p:sp>
        <p:nvSpPr>
          <p:cNvPr id="43029" name="Rectangle 3"/>
          <p:cNvSpPr txBox="1">
            <a:spLocks noChangeArrowheads="1"/>
          </p:cNvSpPr>
          <p:nvPr/>
        </p:nvSpPr>
        <p:spPr bwMode="auto">
          <a:xfrm>
            <a:off x="685800" y="5500688"/>
            <a:ext cx="8023225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Do the exercises in “CPRG210 Exercises Day 3.doc”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HTML Sectioning/Semantics Elements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Introduction to CSS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Pseudo Selectors/Classes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Responsive </a:t>
            </a:r>
            <a:r>
              <a:rPr lang="en-US" altLang="en-US" sz="2800" b="1" dirty="0">
                <a:solidFill>
                  <a:srgbClr val="C00000"/>
                </a:solidFill>
              </a:rPr>
              <a:t>Web </a:t>
            </a:r>
            <a:r>
              <a:rPr lang="en-US" altLang="en-US" sz="2800" b="1" dirty="0" smtClean="0">
                <a:solidFill>
                  <a:srgbClr val="C00000"/>
                </a:solidFill>
              </a:rPr>
              <a:t>Design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&lt;canvas&gt;, &lt;audio&gt;, &lt;video&gt;, &lt;meter&gt;, &lt;progress&gt;</a:t>
            </a:r>
            <a:endParaRPr lang="en-US" altLang="en-US" sz="2800" b="1" dirty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endParaRPr lang="en-US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9BD08-C618-481F-9A7F-D1772593783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CSS: Pseudo Selectors/Classes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7A378-E0C5-4418-8F21-4D5A2D4CFD5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2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265113" y="838200"/>
            <a:ext cx="8632825" cy="20780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15963" indent="-3429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2200">
                <a:solidFill>
                  <a:schemeClr val="tx1"/>
                </a:solidFill>
              </a:rPr>
              <a:t>It is used to define a special state of an element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solidFill>
                  <a:schemeClr val="tx1"/>
                </a:solidFill>
              </a:rPr>
              <a:t>It can be used to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chemeClr val="tx1"/>
                </a:solidFill>
              </a:rPr>
              <a:t>Style HTML elements when a user moves the mouse over it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chemeClr val="tx1"/>
                </a:solidFill>
              </a:rPr>
              <a:t>Style visited and unvisited links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chemeClr val="tx1"/>
                </a:solidFill>
              </a:rPr>
              <a:t>Style an element when it gets focus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611563" y="3027363"/>
            <a:ext cx="5286375" cy="19970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&lt;style type=“text/</a:t>
            </a:r>
            <a:r>
              <a:rPr lang="en-US" altLang="en-US" sz="1800" kern="0" dirty="0" err="1" smtClean="0"/>
              <a:t>css</a:t>
            </a:r>
            <a:r>
              <a:rPr lang="en-US" altLang="en-US" sz="1800" kern="0" dirty="0" smtClean="0"/>
              <a:t>”&gt;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a.set1:link{</a:t>
            </a:r>
            <a:r>
              <a:rPr lang="en-US" altLang="en-US" sz="1800" kern="0" dirty="0" err="1" smtClean="0"/>
              <a:t>color:red</a:t>
            </a:r>
            <a:r>
              <a:rPr lang="en-US" altLang="en-US" sz="1800" kern="0" dirty="0" smtClean="0"/>
              <a:t>; </a:t>
            </a:r>
            <a:r>
              <a:rPr lang="en-US" altLang="en-US" sz="1800" kern="0" dirty="0" err="1" smtClean="0"/>
              <a:t>text-decoration:none</a:t>
            </a:r>
            <a:r>
              <a:rPr lang="en-US" altLang="en-US" sz="1800" kern="0" dirty="0" smtClean="0"/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a.set1:visited{</a:t>
            </a:r>
            <a:r>
              <a:rPr lang="en-US" altLang="en-US" sz="1800" kern="0" dirty="0" err="1" smtClean="0"/>
              <a:t>color:yellow</a:t>
            </a:r>
            <a:r>
              <a:rPr lang="en-US" altLang="en-US" sz="1800" kern="0" dirty="0" smtClean="0"/>
              <a:t>; </a:t>
            </a:r>
            <a:r>
              <a:rPr lang="en-US" altLang="en-US" sz="1800" kern="0" dirty="0" err="1" smtClean="0"/>
              <a:t>text-decoration:none</a:t>
            </a:r>
            <a:r>
              <a:rPr lang="en-US" altLang="en-US" sz="1800" kern="0" dirty="0" smtClean="0"/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a.set2:link{</a:t>
            </a:r>
            <a:r>
              <a:rPr lang="en-US" altLang="en-US" sz="1800" kern="0" dirty="0" err="1" smtClean="0"/>
              <a:t>color:navy</a:t>
            </a:r>
            <a:r>
              <a:rPr lang="en-US" altLang="en-US" sz="1800" kern="0" dirty="0" smtClean="0"/>
              <a:t>; </a:t>
            </a:r>
            <a:r>
              <a:rPr lang="en-US" altLang="en-US" sz="1800" kern="0" dirty="0" err="1" smtClean="0"/>
              <a:t>text-decoration:none</a:t>
            </a:r>
            <a:r>
              <a:rPr lang="en-US" altLang="en-US" sz="1800" kern="0" dirty="0" smtClean="0"/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a.set2:visited{</a:t>
            </a:r>
            <a:r>
              <a:rPr lang="en-US" altLang="en-US" sz="1800" kern="0" dirty="0" err="1" smtClean="0"/>
              <a:t>color:aqua</a:t>
            </a:r>
            <a:r>
              <a:rPr lang="en-US" altLang="en-US" sz="1800" kern="0" dirty="0" smtClean="0"/>
              <a:t>; </a:t>
            </a:r>
            <a:r>
              <a:rPr lang="en-US" altLang="en-US" sz="1800" kern="0" dirty="0" err="1" smtClean="0"/>
              <a:t>text-decoration:none</a:t>
            </a:r>
            <a:r>
              <a:rPr lang="en-US" altLang="en-US" sz="1800" kern="0" dirty="0" smtClean="0"/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&lt;/style&gt;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3305175" y="5243513"/>
            <a:ext cx="5592763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&lt;a class=“set1” </a:t>
            </a:r>
            <a:r>
              <a:rPr lang="en-US" altLang="en-US" sz="1800" kern="0" dirty="0" err="1" smtClean="0"/>
              <a:t>href</a:t>
            </a:r>
            <a:r>
              <a:rPr lang="en-US" altLang="en-US" sz="1800" kern="0" dirty="0" smtClean="0"/>
              <a:t>=“http://www.ibm.com”&gt;IBM&lt;/a&gt;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&lt;a class=“set2” </a:t>
            </a:r>
            <a:r>
              <a:rPr lang="en-US" altLang="en-US" sz="1800" kern="0" dirty="0" err="1" smtClean="0"/>
              <a:t>href</a:t>
            </a:r>
            <a:r>
              <a:rPr lang="en-US" altLang="en-US" sz="1800" kern="0" dirty="0" smtClean="0"/>
              <a:t>=“http://www.perl.com”&gt;Perl&lt;/a&gt;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kern="0" dirty="0" smtClean="0"/>
              <a:t>&lt;a </a:t>
            </a:r>
            <a:r>
              <a:rPr lang="en-US" altLang="en-US" sz="1800" kern="0" dirty="0" err="1" smtClean="0"/>
              <a:t>href</a:t>
            </a:r>
            <a:r>
              <a:rPr lang="en-US" altLang="en-US" sz="1800" kern="0" dirty="0" smtClean="0"/>
              <a:t>=“http://www.dell.com”&gt;DELL&lt;/a&gt;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113" y="3563938"/>
            <a:ext cx="3098800" cy="9239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1"/>
                </a:solidFill>
              </a:rPr>
              <a:t>Selector : pseudo-class {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    </a:t>
            </a:r>
            <a:r>
              <a:rPr lang="en-CA" b="1" dirty="0" err="1">
                <a:solidFill>
                  <a:schemeClr val="bg1"/>
                </a:solidFill>
              </a:rPr>
              <a:t>property:value</a:t>
            </a:r>
            <a:r>
              <a:rPr lang="en-CA" b="1" dirty="0">
                <a:solidFill>
                  <a:schemeClr val="bg1"/>
                </a:solidFill>
              </a:rPr>
              <a:t>;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265113" y="5276850"/>
            <a:ext cx="29337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bg1"/>
                </a:solidFill>
                <a:hlinkClick r:id="rId4"/>
              </a:rPr>
              <a:t>https://www.w3schools.com/css/css_pseudo_classes.asp</a:t>
            </a:r>
            <a:r>
              <a:rPr lang="en-CA" altLang="en-US" sz="1800">
                <a:solidFill>
                  <a:schemeClr val="bg1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Horizontal and Vertical Navigation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55E5E-F71B-4F47-888E-2B73B3F0B65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229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41537" y="913294"/>
            <a:ext cx="4854575" cy="47417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Navigation: Section of Webpage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54525" y="1417638"/>
            <a:ext cx="228600" cy="400050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2298" name="Group 1"/>
          <p:cNvGrpSpPr>
            <a:grpSpLocks/>
          </p:cNvGrpSpPr>
          <p:nvPr/>
        </p:nvGrpSpPr>
        <p:grpSpPr bwMode="auto">
          <a:xfrm>
            <a:off x="1630363" y="1855788"/>
            <a:ext cx="5867400" cy="2455862"/>
            <a:chOff x="1630680" y="1856167"/>
            <a:chExt cx="5867400" cy="2454746"/>
          </a:xfrm>
        </p:grpSpPr>
        <p:sp>
          <p:nvSpPr>
            <p:cNvPr id="12304" name="TextBox 6"/>
            <p:cNvSpPr txBox="1">
              <a:spLocks noChangeArrowheads="1"/>
            </p:cNvSpPr>
            <p:nvPr/>
          </p:nvSpPr>
          <p:spPr bwMode="auto">
            <a:xfrm>
              <a:off x="1774825" y="1959831"/>
              <a:ext cx="5616575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Containing Major Links</a:t>
              </a:r>
            </a:p>
          </p:txBody>
        </p:sp>
        <p:sp>
          <p:nvSpPr>
            <p:cNvPr id="12305" name="TextBox 6"/>
            <p:cNvSpPr txBox="1">
              <a:spLocks noChangeArrowheads="1"/>
            </p:cNvSpPr>
            <p:nvPr/>
          </p:nvSpPr>
          <p:spPr bwMode="auto">
            <a:xfrm>
              <a:off x="1774825" y="2543396"/>
              <a:ext cx="5616575" cy="461665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Semantically Marked by &lt;NAV&gt;</a:t>
              </a:r>
            </a:p>
          </p:txBody>
        </p:sp>
        <p:sp>
          <p:nvSpPr>
            <p:cNvPr id="12306" name="TextBox 6"/>
            <p:cNvSpPr txBox="1">
              <a:spLocks noChangeArrowheads="1"/>
            </p:cNvSpPr>
            <p:nvPr/>
          </p:nvSpPr>
          <p:spPr bwMode="auto">
            <a:xfrm>
              <a:off x="1798639" y="3152997"/>
              <a:ext cx="5592762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Not All Links must be in a &lt;NAV&gt;</a:t>
              </a:r>
            </a:p>
          </p:txBody>
        </p:sp>
        <p:sp>
          <p:nvSpPr>
            <p:cNvPr id="12307" name="TextBox 6"/>
            <p:cNvSpPr txBox="1">
              <a:spLocks noChangeArrowheads="1"/>
            </p:cNvSpPr>
            <p:nvPr/>
          </p:nvSpPr>
          <p:spPr bwMode="auto">
            <a:xfrm>
              <a:off x="1806575" y="3762597"/>
              <a:ext cx="5584825" cy="461665"/>
            </a:xfrm>
            <a:prstGeom prst="rect">
              <a:avLst/>
            </a:prstGeom>
            <a:solidFill>
              <a:srgbClr val="886128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Example: &lt;FOOTER&gt; may have Links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30680" y="1856167"/>
              <a:ext cx="5867400" cy="24547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914400" y="5027080"/>
            <a:ext cx="1676400" cy="83099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Creation Steps</a:t>
            </a:r>
          </a:p>
        </p:txBody>
      </p:sp>
      <p:sp>
        <p:nvSpPr>
          <p:cNvPr id="12302" name="TextBox 6"/>
          <p:cNvSpPr txBox="1">
            <a:spLocks noChangeArrowheads="1"/>
          </p:cNvSpPr>
          <p:nvPr/>
        </p:nvSpPr>
        <p:spPr bwMode="auto">
          <a:xfrm>
            <a:off x="2716213" y="4891088"/>
            <a:ext cx="5360987" cy="46196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2- Links Styling (CSS): Most of Effort</a:t>
            </a:r>
          </a:p>
        </p:txBody>
      </p:sp>
      <p:sp>
        <p:nvSpPr>
          <p:cNvPr id="12303" name="TextBox 6"/>
          <p:cNvSpPr txBox="1">
            <a:spLocks noChangeArrowheads="1"/>
          </p:cNvSpPr>
          <p:nvPr/>
        </p:nvSpPr>
        <p:spPr bwMode="auto">
          <a:xfrm>
            <a:off x="2716213" y="5557838"/>
            <a:ext cx="5360987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1. Creating Links using &lt;a&gt;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147539-49D5-441E-AC10-E09DCFCB7A8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26350" cy="3276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40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Vertical Navigation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Vertical Navigation Example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31334-A8F1-4918-8EE8-D4EFD3C26DF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914400"/>
            <a:ext cx="4613275" cy="4640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4522470" y="2438400"/>
            <a:ext cx="4240530" cy="646331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A:LINK </a:t>
            </a:r>
            <a:r>
              <a:rPr lang="en-US" b="1" dirty="0">
                <a:latin typeface="Arial" charset="0"/>
                <a:sym typeface="Wingdings" panose="05000000000000000000" pitchFamily="2" charset="2"/>
              </a:rPr>
              <a:t> Normal, Unvisited Link</a:t>
            </a:r>
          </a:p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A:VISITED </a:t>
            </a:r>
            <a:r>
              <a:rPr lang="en-US" b="1" dirty="0">
                <a:latin typeface="Arial" charset="0"/>
                <a:sym typeface="Wingdings" panose="05000000000000000000" pitchFamily="2" charset="2"/>
              </a:rPr>
              <a:t> Link Visited by a User</a:t>
            </a:r>
            <a:endParaRPr lang="en-US" b="1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334000" y="4495800"/>
            <a:ext cx="3554730" cy="369332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A:HOVER</a:t>
            </a:r>
            <a:r>
              <a:rPr lang="en-US" b="1" dirty="0">
                <a:latin typeface="Arial" charset="0"/>
                <a:sym typeface="Wingdings" panose="05000000000000000000" pitchFamily="2" charset="2"/>
              </a:rPr>
              <a:t> Pointed Link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870710" y="5715000"/>
            <a:ext cx="4953000" cy="369332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A:ACTIVE </a:t>
            </a:r>
            <a:r>
              <a:rPr lang="en-US" b="1" dirty="0">
                <a:latin typeface="Arial" charset="0"/>
                <a:sym typeface="Wingdings" panose="05000000000000000000" pitchFamily="2" charset="2"/>
              </a:rPr>
              <a:t> Link at the Clicking Moment</a:t>
            </a:r>
            <a:endParaRPr lang="en-US" b="1" dirty="0">
              <a:latin typeface="Arial" charset="0"/>
            </a:endParaRPr>
          </a:p>
        </p:txBody>
      </p:sp>
      <p:pic>
        <p:nvPicPr>
          <p:cNvPr id="1639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2A976-174F-4F8E-B424-43226E82554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219200"/>
            <a:ext cx="4664075" cy="31765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933700"/>
            <a:ext cx="4664075" cy="31623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7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Vertical Navigation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Vertical Navigation with NAV Example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0D8F6-056E-4907-8C4C-2BCE26FE99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90600"/>
            <a:ext cx="7124700" cy="3352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4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657600"/>
            <a:ext cx="5581650" cy="28098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Horizontal Navigation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096141-E0FC-4242-9A3A-E23F202A11E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91450" cy="3081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724650" cy="17129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4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59031</TotalTime>
  <Words>1014</Words>
  <Application>Microsoft Office PowerPoint</Application>
  <PresentationFormat>On-screen Show (4:3)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Times New Roman</vt:lpstr>
      <vt:lpstr>Calibri</vt:lpstr>
      <vt:lpstr>Monotype Sorts</vt:lpstr>
      <vt:lpstr>Wingdings</vt:lpstr>
      <vt:lpstr>Corbel</vt:lpstr>
      <vt:lpstr>Courier</vt:lpstr>
      <vt:lpstr>ヒラギノ角ゴ ProN W3</vt:lpstr>
      <vt:lpstr>Gill Sans</vt:lpstr>
      <vt:lpstr>Helvetica</vt:lpstr>
      <vt:lpstr>3_Default Design</vt:lpstr>
      <vt:lpstr>2_Default Design</vt:lpstr>
      <vt:lpstr>1_Default Design</vt:lpstr>
      <vt:lpstr>CPRG 210  Web Application Development</vt:lpstr>
      <vt:lpstr>Outlines</vt:lpstr>
      <vt:lpstr>CSS: Pseudo Selectors/Classes</vt:lpstr>
      <vt:lpstr>PowerPoint Presentation</vt:lpstr>
      <vt:lpstr>Vertical Navigation Example</vt:lpstr>
      <vt:lpstr>Vertical Navigation Example</vt:lpstr>
      <vt:lpstr>Vertical Navigation Example</vt:lpstr>
      <vt:lpstr>Vertical Navigation with NAV Example</vt:lpstr>
      <vt:lpstr>Horizontal Navigation</vt:lpstr>
      <vt:lpstr>Horizontal Navigation</vt:lpstr>
      <vt:lpstr>Responsive Web Design (RWD)</vt:lpstr>
      <vt:lpstr>Responsive Web Design (RWD)</vt:lpstr>
      <vt:lpstr>Responsive Web Design (RWD)</vt:lpstr>
      <vt:lpstr>Responsive Web Design (RWD)</vt:lpstr>
      <vt:lpstr>Practice: Task 1</vt:lpstr>
      <vt:lpstr>HTML 5 - Audio</vt:lpstr>
      <vt:lpstr>HTML 5 - Video</vt:lpstr>
      <vt:lpstr>HTML 5 - canvas</vt:lpstr>
      <vt:lpstr>HTML 5 – meter &amp; progress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974</cp:revision>
  <dcterms:created xsi:type="dcterms:W3CDTF">2007-07-09T21:56:01Z</dcterms:created>
  <dcterms:modified xsi:type="dcterms:W3CDTF">2019-11-06T04:40:55Z</dcterms:modified>
</cp:coreProperties>
</file>