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0" r:id="rId2"/>
    <p:sldMasterId id="2147483649" r:id="rId3"/>
  </p:sldMasterIdLst>
  <p:notesMasterIdLst>
    <p:notesMasterId r:id="rId53"/>
  </p:notesMasterIdLst>
  <p:sldIdLst>
    <p:sldId id="319" r:id="rId4"/>
    <p:sldId id="722" r:id="rId5"/>
    <p:sldId id="860" r:id="rId6"/>
    <p:sldId id="861" r:id="rId7"/>
    <p:sldId id="862" r:id="rId8"/>
    <p:sldId id="863" r:id="rId9"/>
    <p:sldId id="864" r:id="rId10"/>
    <p:sldId id="865" r:id="rId11"/>
    <p:sldId id="866" r:id="rId12"/>
    <p:sldId id="867" r:id="rId13"/>
    <p:sldId id="868" r:id="rId14"/>
    <p:sldId id="869" r:id="rId15"/>
    <p:sldId id="870" r:id="rId16"/>
    <p:sldId id="871" r:id="rId17"/>
    <p:sldId id="872" r:id="rId18"/>
    <p:sldId id="873" r:id="rId19"/>
    <p:sldId id="874" r:id="rId20"/>
    <p:sldId id="875" r:id="rId21"/>
    <p:sldId id="876" r:id="rId22"/>
    <p:sldId id="877" r:id="rId23"/>
    <p:sldId id="878" r:id="rId24"/>
    <p:sldId id="879" r:id="rId25"/>
    <p:sldId id="880" r:id="rId26"/>
    <p:sldId id="881" r:id="rId27"/>
    <p:sldId id="882" r:id="rId28"/>
    <p:sldId id="883" r:id="rId29"/>
    <p:sldId id="852" r:id="rId30"/>
    <p:sldId id="887" r:id="rId31"/>
    <p:sldId id="888" r:id="rId32"/>
    <p:sldId id="889" r:id="rId33"/>
    <p:sldId id="890" r:id="rId34"/>
    <p:sldId id="891" r:id="rId35"/>
    <p:sldId id="892" r:id="rId36"/>
    <p:sldId id="893" r:id="rId37"/>
    <p:sldId id="894" r:id="rId38"/>
    <p:sldId id="895" r:id="rId39"/>
    <p:sldId id="896" r:id="rId40"/>
    <p:sldId id="897" r:id="rId41"/>
    <p:sldId id="898" r:id="rId42"/>
    <p:sldId id="899" r:id="rId43"/>
    <p:sldId id="901" r:id="rId44"/>
    <p:sldId id="903" r:id="rId45"/>
    <p:sldId id="904" r:id="rId46"/>
    <p:sldId id="905" r:id="rId47"/>
    <p:sldId id="907" r:id="rId48"/>
    <p:sldId id="909" r:id="rId49"/>
    <p:sldId id="910" r:id="rId50"/>
    <p:sldId id="911" r:id="rId51"/>
    <p:sldId id="913"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ADB"/>
    <a:srgbClr val="006600"/>
    <a:srgbClr val="6E5642"/>
    <a:srgbClr val="007E39"/>
    <a:srgbClr val="C66269"/>
    <a:srgbClr val="BA46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94654" autoAdjust="0"/>
  </p:normalViewPr>
  <p:slideViewPr>
    <p:cSldViewPr>
      <p:cViewPr varScale="1">
        <p:scale>
          <a:sx n="56" d="100"/>
          <a:sy n="56" d="100"/>
        </p:scale>
        <p:origin x="1392"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A690CA85-BF71-47AA-8A61-92274ACED1A2}" type="datetimeFigureOut">
              <a:rPr lang="en-US"/>
              <a:pPr>
                <a:defRPr/>
              </a:pPr>
              <a:t>11/5/2019</a:t>
            </a:fld>
            <a:endParaRPr lang="en-US" dirty="0"/>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805015B-B95C-4AD3-BB66-15AFB2ED96BB}" type="slidenum">
              <a:rPr lang="en-US" altLang="en-US"/>
              <a:pPr>
                <a:defRPr/>
              </a:pPr>
              <a:t>‹#›</a:t>
            </a:fld>
            <a:endParaRPr lang="en-US" altLang="en-US"/>
          </a:p>
        </p:txBody>
      </p:sp>
    </p:spTree>
    <p:extLst>
      <p:ext uri="{BB962C8B-B14F-4D97-AF65-F5344CB8AC3E}">
        <p14:creationId xmlns:p14="http://schemas.microsoft.com/office/powerpoint/2010/main" val="2380868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tionary.org/wiki/lightweight" TargetMode="External"/><Relationship Id="rId7" Type="http://schemas.openxmlformats.org/officeDocument/2006/relationships/hyperlink" Target="https://en.wikipedia.org/wiki/Minimalism_(comput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Porting" TargetMode="External"/><Relationship Id="rId5" Type="http://schemas.openxmlformats.org/officeDocument/2006/relationships/hyperlink" Target="https://en.wikipedia.org/wiki/Memory_footprint" TargetMode="External"/><Relationship Id="rId4" Type="http://schemas.openxmlformats.org/officeDocument/2006/relationships/hyperlink" Target="https://en.wikipedia.org/wiki/Programming_languag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tionary.org/wiki/lightweight" TargetMode="External"/><Relationship Id="rId7" Type="http://schemas.openxmlformats.org/officeDocument/2006/relationships/hyperlink" Target="https://en.wikipedia.org/wiki/Minimalism_(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Porting" TargetMode="External"/><Relationship Id="rId5" Type="http://schemas.openxmlformats.org/officeDocument/2006/relationships/hyperlink" Target="https://en.wikipedia.org/wiki/Memory_footprint" TargetMode="External"/><Relationship Id="rId4" Type="http://schemas.openxmlformats.org/officeDocument/2006/relationships/hyperlink" Target="https://en.wikipedia.org/wiki/Programming_languag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tionary.org/wiki/lightweight" TargetMode="External"/><Relationship Id="rId7" Type="http://schemas.openxmlformats.org/officeDocument/2006/relationships/hyperlink" Target="https://en.wikipedia.org/wiki/Minimalism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orting" TargetMode="External"/><Relationship Id="rId5" Type="http://schemas.openxmlformats.org/officeDocument/2006/relationships/hyperlink" Target="https://en.wikipedia.org/wiki/Memory_footprint" TargetMode="External"/><Relationship Id="rId4" Type="http://schemas.openxmlformats.org/officeDocument/2006/relationships/hyperlink" Target="https://en.wikipedia.org/wiki/Programming_languag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FC8614-632D-475E-9961-273B96B2817D}"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extLst>
      <p:ext uri="{BB962C8B-B14F-4D97-AF65-F5344CB8AC3E}">
        <p14:creationId xmlns:p14="http://schemas.microsoft.com/office/powerpoint/2010/main" val="290900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A6BCCA-F0D8-42BF-824E-74EAE72FEBAB}"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execution will be from top to bottom</a:t>
            </a:r>
            <a:endParaRPr lang="en-CA" altLang="en-US" b="1" smtClean="0"/>
          </a:p>
        </p:txBody>
      </p:sp>
    </p:spTree>
    <p:extLst>
      <p:ext uri="{BB962C8B-B14F-4D97-AF65-F5344CB8AC3E}">
        <p14:creationId xmlns:p14="http://schemas.microsoft.com/office/powerpoint/2010/main" val="368306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CECFC0-AB96-4207-9C8D-65070EB5A7A9}" type="slidenum">
              <a:rPr lang="en-US" altLang="en-US" smtClean="0">
                <a:latin typeface="Arial" panose="020B0604020202020204" pitchFamily="34" charset="0"/>
              </a:rPr>
              <a:pPr>
                <a:spcBef>
                  <a:spcPct val="0"/>
                </a:spcBef>
              </a:pPr>
              <a:t>11</a:t>
            </a:fld>
            <a:endParaRPr lang="en-US" altLang="en-US" smtClean="0">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smtClean="0"/>
              <a:t>Using external file is not totally secured </a:t>
            </a:r>
          </a:p>
          <a:p>
            <a:pPr eaLnBrk="1" hangingPunct="1"/>
            <a:endParaRPr lang="en-CA" altLang="en-US" b="1" smtClean="0"/>
          </a:p>
          <a:p>
            <a:pPr eaLnBrk="1" hangingPunct="1"/>
            <a:r>
              <a:rPr lang="en-US" altLang="en-US" smtClean="0"/>
              <a:t>However, the source is likely still not really hidden In a temp folder somewhere on computer and can be seen with a utility like FireBug Thus you should not "hardcode" into Javascript anything that you don't want the client to see</a:t>
            </a:r>
          </a:p>
          <a:p>
            <a:pPr eaLnBrk="1" hangingPunct="1"/>
            <a:endParaRPr lang="en-CA" altLang="en-US" b="1" smtClean="0"/>
          </a:p>
        </p:txBody>
      </p:sp>
    </p:spTree>
    <p:extLst>
      <p:ext uri="{BB962C8B-B14F-4D97-AF65-F5344CB8AC3E}">
        <p14:creationId xmlns:p14="http://schemas.microsoft.com/office/powerpoint/2010/main" val="155904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227A8E-7160-45CD-8311-78CCE1829CE7}"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mtClean="0"/>
              <a:t>The message will show up then the paragraph is added.</a:t>
            </a:r>
          </a:p>
          <a:p>
            <a:pPr eaLnBrk="1" hangingPunct="1"/>
            <a:r>
              <a:rPr lang="en-CA" altLang="en-US" b="1" smtClean="0"/>
              <a:t>Using external file is not totally secured </a:t>
            </a:r>
          </a:p>
          <a:p>
            <a:pPr eaLnBrk="1" hangingPunct="1"/>
            <a:endParaRPr lang="en-CA" altLang="en-US" b="1" smtClean="0"/>
          </a:p>
          <a:p>
            <a:pPr eaLnBrk="1" hangingPunct="1"/>
            <a:r>
              <a:rPr lang="en-US" altLang="en-US" smtClean="0"/>
              <a:t>However, the source is likely still not really hidden In a temp folder somewhere on computer and can be seen with a utility like FireBug Thus you should not "hardcode" into Javascript anything that you don't want the client to see</a:t>
            </a:r>
          </a:p>
          <a:p>
            <a:pPr eaLnBrk="1" hangingPunct="1"/>
            <a:endParaRPr lang="en-CA" altLang="en-US" b="1" smtClean="0"/>
          </a:p>
        </p:txBody>
      </p:sp>
    </p:spTree>
    <p:extLst>
      <p:ext uri="{BB962C8B-B14F-4D97-AF65-F5344CB8AC3E}">
        <p14:creationId xmlns:p14="http://schemas.microsoft.com/office/powerpoint/2010/main" val="389798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2800" smtClean="0"/>
              <a:t>Through INTERNT, you can access many services such as: Web pages, email, ftp, Chat, Social Network </a:t>
            </a:r>
          </a:p>
          <a:p>
            <a:r>
              <a:rPr lang="en-US" altLang="en-US" sz="2800" smtClean="0"/>
              <a:t>The popular term for the Internet is the “information highway”.</a:t>
            </a:r>
          </a:p>
          <a:p>
            <a:r>
              <a:rPr lang="en-US" altLang="en-US" sz="2800" smtClean="0"/>
              <a:t>Rather than moving through geographical space, it moves your ideas and information through cyberspace – the space of electronic movement of ideas and information.</a:t>
            </a:r>
          </a:p>
          <a:p>
            <a:pPr lvl="1"/>
            <a:endParaRPr lang="en-US" altLang="en-US" sz="2800" smtClean="0"/>
          </a:p>
          <a:p>
            <a:pPr lvl="1"/>
            <a:r>
              <a:rPr lang="en-US" altLang="en-US" sz="2800" smtClean="0"/>
              <a:t>Examples/Analogy</a:t>
            </a:r>
          </a:p>
          <a:p>
            <a:pPr lvl="1"/>
            <a:r>
              <a:rPr lang="en-US" altLang="en-US" sz="2800" smtClean="0"/>
              <a:t>Internet: Physical Highways = Communication Media between Computers</a:t>
            </a:r>
          </a:p>
          <a:p>
            <a:pPr lvl="1"/>
            <a:r>
              <a:rPr lang="en-US" altLang="en-US" sz="2800" smtClean="0"/>
              <a:t>Moving Vehicles: Information traveling through Internet Paths</a:t>
            </a:r>
          </a:p>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49F354-481B-486D-8090-C039E7AA00C5}"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36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2800" smtClean="0"/>
              <a:t>Date() Write the Date object directly to the HTML document:</a:t>
            </a:r>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326402-F8E6-473C-BC90-C47A43059E85}" type="slidenum">
              <a:rPr lang="en-US" altLang="en-US" smtClean="0">
                <a:latin typeface="Arial" panose="020B0604020202020204" pitchFamily="34" charset="0"/>
              </a:rPr>
              <a:pPr>
                <a:spcBef>
                  <a:spcPct val="0"/>
                </a:spcBef>
              </a:pPr>
              <a:t>14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1123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F035BA-A86F-4C16-B41F-A237E4DBA5D2}" type="slidenum">
              <a:rPr lang="en-US" altLang="en-US" smtClean="0">
                <a:latin typeface="Arial" panose="020B0604020202020204" pitchFamily="34" charset="0"/>
              </a:rPr>
              <a:pPr>
                <a:spcBef>
                  <a:spcPct val="0"/>
                </a:spcBef>
              </a:pPr>
              <a:t>15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6122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2800" smtClean="0"/>
              <a:t>Through INTERNT, you can access many services such as: Web pages, email, ftp, Chat, Social Network </a:t>
            </a:r>
          </a:p>
          <a:p>
            <a:r>
              <a:rPr lang="en-US" altLang="en-US" sz="2800" smtClean="0"/>
              <a:t>The popular term for the Internet is the “information highway”.</a:t>
            </a:r>
          </a:p>
          <a:p>
            <a:r>
              <a:rPr lang="en-US" altLang="en-US" sz="2800" smtClean="0"/>
              <a:t>Rather than moving through geographical space, it moves your ideas and information through cyberspace – the space of electronic movement of ideas and information.</a:t>
            </a:r>
          </a:p>
          <a:p>
            <a:pPr lvl="1"/>
            <a:endParaRPr lang="en-US" altLang="en-US" sz="2800" smtClean="0"/>
          </a:p>
          <a:p>
            <a:pPr lvl="1"/>
            <a:r>
              <a:rPr lang="en-US" altLang="en-US" sz="2800" smtClean="0"/>
              <a:t>Examples/Analogy</a:t>
            </a:r>
          </a:p>
          <a:p>
            <a:pPr lvl="1"/>
            <a:r>
              <a:rPr lang="en-US" altLang="en-US" sz="2800" smtClean="0"/>
              <a:t>Internet: Physical Highways = Communication Media between Computers</a:t>
            </a:r>
          </a:p>
          <a:p>
            <a:pPr lvl="1"/>
            <a:r>
              <a:rPr lang="en-US" altLang="en-US" sz="2800" smtClean="0"/>
              <a:t>Moving Vehicles: Information traveling through Internet Paths</a:t>
            </a:r>
          </a:p>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732D39-67E9-43AF-B017-E2980AC9ED61}" type="slidenum">
              <a:rPr lang="en-US" altLang="en-US" smtClean="0">
                <a:latin typeface="Arial" panose="020B0604020202020204" pitchFamily="34" charset="0"/>
              </a:rPr>
              <a:pPr>
                <a:spcBef>
                  <a:spcPct val="0"/>
                </a:spcBef>
              </a:pPr>
              <a:t>16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256984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2800" smtClean="0"/>
              <a:t>Through INTERNT, you can access many services such as: Web pages, email, ftp, Chat, Social Network </a:t>
            </a:r>
          </a:p>
          <a:p>
            <a:r>
              <a:rPr lang="en-US" altLang="en-US" sz="2800" smtClean="0"/>
              <a:t>The popular term for the Internet is the “information highway”.</a:t>
            </a:r>
          </a:p>
          <a:p>
            <a:r>
              <a:rPr lang="en-US" altLang="en-US" sz="2800" smtClean="0"/>
              <a:t>Rather than moving through geographical space, it moves your ideas and information through cyberspace – the space of electronic movement of ideas and information.</a:t>
            </a:r>
          </a:p>
          <a:p>
            <a:pPr lvl="1"/>
            <a:endParaRPr lang="en-US" altLang="en-US" sz="2800" smtClean="0"/>
          </a:p>
          <a:p>
            <a:pPr lvl="1"/>
            <a:r>
              <a:rPr lang="en-US" altLang="en-US" sz="2800" smtClean="0"/>
              <a:t>Examples/Analogy</a:t>
            </a:r>
          </a:p>
          <a:p>
            <a:pPr lvl="1"/>
            <a:r>
              <a:rPr lang="en-US" altLang="en-US" sz="2800" smtClean="0"/>
              <a:t>Internet: Physical Highways = Communication Media between Computers</a:t>
            </a:r>
          </a:p>
          <a:p>
            <a:pPr lvl="1"/>
            <a:r>
              <a:rPr lang="en-US" altLang="en-US" sz="2800" smtClean="0"/>
              <a:t>Moving Vehicles: Information traveling through Internet Paths</a:t>
            </a:r>
          </a:p>
          <a:p>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CB1988-BB8D-4B09-B85E-94D183F99E68}" type="slidenum">
              <a:rPr lang="en-US" altLang="en-US" smtClean="0">
                <a:latin typeface="Arial" panose="020B0604020202020204" pitchFamily="34" charset="0"/>
              </a:rPr>
              <a:pPr>
                <a:spcBef>
                  <a:spcPct val="0"/>
                </a:spcBef>
              </a:pPr>
              <a:t>17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460795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sz="2800" dirty="0" smtClean="0"/>
              <a:t>JavaScript is a loosely typed language, which means you do not declare the data types of variables explicitly. In many cases JavaScript performs conversions automatically when they are needed. For example, if you add a number to an item that consists of text (a string), the number is converted to text.</a:t>
            </a:r>
          </a:p>
          <a:p>
            <a:pPr>
              <a:buFont typeface="Monotype Sorts"/>
              <a:buNone/>
              <a:defRPr/>
            </a:pPr>
            <a:r>
              <a:rPr lang="en-US" sz="2800" dirty="0" smtClean="0"/>
              <a:t>A variable is a memory place or container to store values</a:t>
            </a:r>
            <a:endParaRPr lang="en-US" altLang="en-US" sz="2800" kern="0" dirty="0" smtClean="0"/>
          </a:p>
          <a:p>
            <a:pPr>
              <a:buFont typeface="Monotype Sorts"/>
              <a:buNone/>
              <a:defRPr/>
            </a:pPr>
            <a:r>
              <a:rPr lang="en-US" altLang="en-US" sz="2800" kern="0" dirty="0" smtClean="0"/>
              <a:t>In other programming languages, there is integer, float, char, string variables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19DD77-9AA3-4883-B0F4-453D4FA1FAF6}" type="slidenum">
              <a:rPr lang="en-US" altLang="en-US" smtClean="0">
                <a:latin typeface="Arial" panose="020B0604020202020204" pitchFamily="34" charset="0"/>
              </a:rPr>
              <a:pPr>
                <a:spcBef>
                  <a:spcPct val="0"/>
                </a:spcBef>
              </a:pPr>
              <a:t>18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69199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sz="2800" dirty="0" smtClean="0"/>
              <a:t>A variable is a memory place or container to store values</a:t>
            </a:r>
            <a:endParaRPr lang="en-US" altLang="en-US" sz="2800" kern="0" dirty="0" smtClean="0"/>
          </a:p>
          <a:p>
            <a:pPr>
              <a:buFont typeface="Monotype Sorts"/>
              <a:buNone/>
              <a:defRPr/>
            </a:pPr>
            <a:r>
              <a:rPr lang="en-US" altLang="en-US" sz="2800" kern="0" dirty="0" smtClean="0"/>
              <a:t>In other programming languages, there is integer, float, char, string variables</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511274-F65B-400E-BDD6-6C0054F3D3FE}" type="slidenum">
              <a:rPr lang="en-US" altLang="en-US" smtClean="0">
                <a:latin typeface="Arial" panose="020B0604020202020204" pitchFamily="34" charset="0"/>
              </a:rPr>
              <a:pPr>
                <a:spcBef>
                  <a:spcPct val="0"/>
                </a:spcBef>
              </a:pPr>
              <a:t>19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74137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2C9AF6-41AC-448A-84E7-236ADB74A73D}" type="slidenum">
              <a:rPr lang="en-US" altLang="en-US" smtClean="0">
                <a:latin typeface="Arial" panose="020B0604020202020204" pitchFamily="34" charset="0"/>
              </a:rPr>
              <a:pPr>
                <a:spcBef>
                  <a:spcPct val="0"/>
                </a:spcBef>
              </a:pPr>
              <a:t>2</a:t>
            </a:fld>
            <a:endParaRPr lang="en-US" altLang="en-US"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endParaRPr lang="en-CA" altLang="en-US" smtClean="0"/>
          </a:p>
        </p:txBody>
      </p:sp>
    </p:spTree>
    <p:extLst>
      <p:ext uri="{BB962C8B-B14F-4D97-AF65-F5344CB8AC3E}">
        <p14:creationId xmlns:p14="http://schemas.microsoft.com/office/powerpoint/2010/main" val="26953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sz="2800" dirty="0" smtClean="0"/>
              <a:t>A variable is a memory place or container to store values</a:t>
            </a:r>
            <a:endParaRPr lang="en-US" altLang="en-US" sz="2800" kern="0" dirty="0" smtClean="0"/>
          </a:p>
          <a:p>
            <a:pPr>
              <a:buFont typeface="Monotype Sorts"/>
              <a:buNone/>
              <a:defRPr/>
            </a:pPr>
            <a:r>
              <a:rPr lang="en-US" altLang="en-US" sz="2800" kern="0" dirty="0" smtClean="0"/>
              <a:t>In other programming languages, there is integer, float, char, string variables</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CB20CF-B464-42BE-A910-D1F94627DFAE}"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110514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kern="0" dirty="0" smtClean="0"/>
              <a:t>The value returned by prompt is string</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55E3A9-64D0-4571-8564-80C9151A116C}" type="slidenum">
              <a:rPr lang="en-US" altLang="en-US" smtClean="0">
                <a:latin typeface="Arial" panose="020B0604020202020204" pitchFamily="34" charset="0"/>
              </a:rPr>
              <a:pPr>
                <a:spcBef>
                  <a:spcPct val="0"/>
                </a:spcBef>
              </a:pPr>
              <a:t>21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85074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kern="0" dirty="0" smtClean="0"/>
              <a:t>The value returned by prompt is string</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A4B5E8-0F0B-463F-933D-C104810EA2C6}" type="slidenum">
              <a:rPr lang="en-US" altLang="en-US" smtClean="0">
                <a:latin typeface="Arial" panose="020B0604020202020204" pitchFamily="34" charset="0"/>
              </a:rPr>
              <a:pPr>
                <a:spcBef>
                  <a:spcPct val="0"/>
                </a:spcBef>
              </a:pPr>
              <a:t>22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749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dirty="0" smtClean="0"/>
              <a:t>Corresponding to Processing</a:t>
            </a:r>
          </a:p>
          <a:p>
            <a:pPr>
              <a:buFont typeface="Monotype Sorts"/>
              <a:buNone/>
              <a:defRPr/>
            </a:pPr>
            <a:endParaRPr lang="en-US" altLang="en-US" sz="2800" kern="0"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CC37E4-26C3-4BD9-8DD4-0918942B23FC}" type="slidenum">
              <a:rPr lang="en-US" altLang="en-US" smtClean="0">
                <a:latin typeface="Arial" panose="020B0604020202020204" pitchFamily="34" charset="0"/>
              </a:rPr>
              <a:pPr>
                <a:spcBef>
                  <a:spcPct val="0"/>
                </a:spcBef>
              </a:pPr>
              <a:t>23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98463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kern="0" dirty="0" err="1" smtClean="0"/>
              <a:t>Math.Pow</a:t>
            </a:r>
            <a:r>
              <a:rPr lang="en-US" altLang="en-US" sz="2800" kern="0" dirty="0" smtClean="0"/>
              <a:t>(4,3) So we do not have exponent operator but there is a method.</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5E8367-0ABE-4A88-978C-5E94BAC5D016}" type="slidenum">
              <a:rPr lang="en-US" altLang="en-US" smtClean="0">
                <a:latin typeface="Arial" panose="020B0604020202020204" pitchFamily="34" charset="0"/>
              </a:rPr>
              <a:pPr>
                <a:spcBef>
                  <a:spcPct val="0"/>
                </a:spcBef>
              </a:pPr>
              <a:t>24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2433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kern="0" dirty="0" err="1" smtClean="0"/>
              <a:t>Math.Pow</a:t>
            </a:r>
            <a:r>
              <a:rPr lang="en-US" altLang="en-US" sz="2800" kern="0" dirty="0" smtClean="0"/>
              <a:t>(4,3)</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FB6129-579E-40CE-A133-16DBAEF72462}" type="slidenum">
              <a:rPr lang="en-US" altLang="en-US" smtClean="0">
                <a:latin typeface="Arial" panose="020B0604020202020204" pitchFamily="34" charset="0"/>
              </a:rPr>
              <a:pPr>
                <a:spcBef>
                  <a:spcPct val="0"/>
                </a:spcBef>
              </a:pPr>
              <a:t>25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0922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onotype Sorts"/>
              <a:buNone/>
              <a:defRPr/>
            </a:pPr>
            <a:r>
              <a:rPr lang="en-US" altLang="en-US" sz="2800" kern="0" dirty="0" err="1" smtClean="0"/>
              <a:t>Math.Pow</a:t>
            </a:r>
            <a:r>
              <a:rPr lang="en-US" altLang="en-US" sz="2800" kern="0" dirty="0" smtClean="0"/>
              <a:t>(4,3)</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A75C95-6942-49A2-AD0E-0CCA10905A3F}" type="slidenum">
              <a:rPr lang="en-US" altLang="en-US" smtClean="0">
                <a:latin typeface="Arial" panose="020B0604020202020204" pitchFamily="34" charset="0"/>
              </a:rPr>
              <a:pPr>
                <a:spcBef>
                  <a:spcPct val="0"/>
                </a:spcBef>
              </a:pPr>
              <a:t>26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44186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mtClean="0">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/*The list-style-type specifies the type of list-item marker in a list.*/</a:t>
            </a:r>
          </a:p>
          <a:p>
            <a:pPr>
              <a:lnSpc>
                <a:spcPct val="80000"/>
              </a:lnSpc>
            </a:pPr>
            <a:r>
              <a:rPr lang="en-US" altLang="en-US" smtClean="0">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/*The overflow property specifies what happens if content overflows an element's box.*/</a:t>
            </a:r>
          </a:p>
          <a:p>
            <a:pPr>
              <a:lnSpc>
                <a:spcPct val="80000"/>
              </a:lnSpc>
            </a:pPr>
            <a:r>
              <a:rPr lang="en-US" altLang="en-US" smtClean="0">
                <a:solidFill>
                  <a:srgbClr val="FFFFFF"/>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 The text-transform property controls the capitalization of text.*/</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FBAEFB-8D29-4C34-980D-079A67F4FC84}" type="slidenum">
              <a:rPr lang="en-US" altLang="en-US" smtClean="0">
                <a:latin typeface="Arial" panose="020B0604020202020204" pitchFamily="34" charset="0"/>
              </a:rPr>
              <a:pPr>
                <a:spcBef>
                  <a:spcPct val="0"/>
                </a:spcBef>
              </a:pPr>
              <a:t>27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095788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B5466B-02A2-4631-8320-0530EA35C752}" type="slidenum">
              <a:rPr lang="en-US" altLang="en-US" smtClean="0">
                <a:latin typeface="Arial" panose="020B0604020202020204" pitchFamily="34" charset="0"/>
              </a:rPr>
              <a:pPr>
                <a:spcBef>
                  <a:spcPct val="0"/>
                </a:spcBef>
              </a:pPr>
              <a:t>28</a:t>
            </a:fld>
            <a:endParaRPr lang="en-US" altLang="en-US"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Conditional statements are used to perform different actions based on different conditions. </a:t>
            </a:r>
          </a:p>
        </p:txBody>
      </p:sp>
    </p:spTree>
    <p:extLst>
      <p:ext uri="{BB962C8B-B14F-4D97-AF65-F5344CB8AC3E}">
        <p14:creationId xmlns:p14="http://schemas.microsoft.com/office/powerpoint/2010/main" val="10066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993465-AA19-4378-905C-899EA9150483}" type="slidenum">
              <a:rPr lang="en-US" altLang="en-US" smtClean="0">
                <a:latin typeface="Arial" panose="020B0604020202020204" pitchFamily="34" charset="0"/>
              </a:rPr>
              <a:pPr>
                <a:spcBef>
                  <a:spcPct val="0"/>
                </a:spcBef>
              </a:pPr>
              <a:t>29</a:t>
            </a:fld>
            <a:endParaRPr lang="en-US" altLang="en-US"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Block of code to be executed if the condition is true</a:t>
            </a:r>
            <a:endParaRPr lang="en-CA" altLang="en-US" b="1" smtClean="0"/>
          </a:p>
        </p:txBody>
      </p:sp>
    </p:spTree>
    <p:extLst>
      <p:ext uri="{BB962C8B-B14F-4D97-AF65-F5344CB8AC3E}">
        <p14:creationId xmlns:p14="http://schemas.microsoft.com/office/powerpoint/2010/main" val="259499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DB662D-11F9-4092-9674-C15E38CCE598}" type="slidenum">
              <a:rPr lang="en-US" altLang="en-US" smtClean="0">
                <a:latin typeface="Arial" panose="020B0604020202020204" pitchFamily="34" charset="0"/>
              </a:rPr>
              <a:pPr>
                <a:spcBef>
                  <a:spcPct val="0"/>
                </a:spcBef>
              </a:pPr>
              <a:t>3</a:t>
            </a:fld>
            <a:endParaRPr lang="en-US" altLang="en-US"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a:t>
            </a:r>
            <a:r>
              <a:rPr lang="en-US" altLang="en-US" b="1" smtClean="0">
                <a:hlinkClick r:id="rId3" tooltip="wiktionary:lightweight"/>
              </a:rPr>
              <a:t>lightweight</a:t>
            </a:r>
            <a:r>
              <a:rPr lang="en-US" altLang="en-US" smtClean="0"/>
              <a:t> </a:t>
            </a:r>
            <a:r>
              <a:rPr lang="en-US" altLang="en-US" smtClean="0">
                <a:hlinkClick r:id="rId4" tooltip="Programming language"/>
              </a:rPr>
              <a:t>programming language</a:t>
            </a:r>
            <a:r>
              <a:rPr lang="en-US" altLang="en-US" smtClean="0"/>
              <a:t> is one that is designed to have very small (small memory space) </a:t>
            </a:r>
            <a:r>
              <a:rPr lang="en-US" altLang="en-US" smtClean="0">
                <a:hlinkClick r:id="rId5" tooltip="Memory footprint"/>
              </a:rPr>
              <a:t>memory footprint</a:t>
            </a:r>
            <a:r>
              <a:rPr lang="en-US" altLang="en-US" smtClean="0"/>
              <a:t>, is easy to implement (important when </a:t>
            </a:r>
            <a:r>
              <a:rPr lang="en-US" altLang="en-US" smtClean="0">
                <a:hlinkClick r:id="rId6" tooltip="Porting"/>
              </a:rPr>
              <a:t>porting</a:t>
            </a:r>
            <a:r>
              <a:rPr lang="en-US" altLang="en-US" smtClean="0"/>
              <a:t> a language), and/or has </a:t>
            </a:r>
            <a:r>
              <a:rPr lang="en-US" altLang="en-US" smtClean="0">
                <a:hlinkClick r:id="rId7" tooltip="Minimalism (computing)"/>
              </a:rPr>
              <a:t>minimalist</a:t>
            </a:r>
            <a:r>
              <a:rPr lang="en-US" altLang="en-US" smtClean="0"/>
              <a:t> syntax and features.</a:t>
            </a:r>
            <a:endParaRPr lang="en-CA" altLang="en-US" b="1" smtClean="0"/>
          </a:p>
        </p:txBody>
      </p:sp>
    </p:spTree>
    <p:extLst>
      <p:ext uri="{BB962C8B-B14F-4D97-AF65-F5344CB8AC3E}">
        <p14:creationId xmlns:p14="http://schemas.microsoft.com/office/powerpoint/2010/main" val="2483974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E3E4D5-5544-43E5-A080-731456C8CEAB}" type="slidenum">
              <a:rPr lang="en-US" altLang="en-US" smtClean="0">
                <a:latin typeface="Arial" panose="020B0604020202020204" pitchFamily="34" charset="0"/>
              </a:rPr>
              <a:pPr>
                <a:spcBef>
                  <a:spcPct val="0"/>
                </a:spcBef>
              </a:pPr>
              <a:t>30</a:t>
            </a:fld>
            <a:endParaRPr lang="en-US" altLang="en-US"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If the time on your browser is less than 10, you will get a "Good morning" greeting.</a:t>
            </a:r>
            <a:endParaRPr lang="en-CA" altLang="en-US" b="1" smtClean="0"/>
          </a:p>
        </p:txBody>
      </p:sp>
    </p:spTree>
    <p:extLst>
      <p:ext uri="{BB962C8B-B14F-4D97-AF65-F5344CB8AC3E}">
        <p14:creationId xmlns:p14="http://schemas.microsoft.com/office/powerpoint/2010/main" val="222588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CB1950-F551-4FEB-9A65-B9673BE6F01E}" type="slidenum">
              <a:rPr lang="en-US" altLang="en-US" smtClean="0">
                <a:latin typeface="Arial" panose="020B0604020202020204" pitchFamily="34" charset="0"/>
              </a:rPr>
              <a:pPr>
                <a:spcBef>
                  <a:spcPct val="0"/>
                </a:spcBef>
              </a:pPr>
              <a:t>31</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Different shipping fee/charge based on different total prices</a:t>
            </a:r>
            <a:endParaRPr lang="en-CA" altLang="en-US" b="1" smtClean="0"/>
          </a:p>
        </p:txBody>
      </p:sp>
    </p:spTree>
    <p:extLst>
      <p:ext uri="{BB962C8B-B14F-4D97-AF65-F5344CB8AC3E}">
        <p14:creationId xmlns:p14="http://schemas.microsoft.com/office/powerpoint/2010/main" val="2371656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597212-B20E-482A-B319-DF0AF085B896}" type="slidenum">
              <a:rPr lang="en-US" altLang="en-US" smtClean="0">
                <a:latin typeface="Arial" panose="020B0604020202020204" pitchFamily="34" charset="0"/>
              </a:rPr>
              <a:pPr>
                <a:spcBef>
                  <a:spcPct val="0"/>
                </a:spcBef>
              </a:pPr>
              <a:t>32</a:t>
            </a:fld>
            <a:endParaRPr lang="en-US" altLang="en-US"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Block of code to be executed if the condition is true</a:t>
            </a:r>
            <a:endParaRPr lang="en-CA" altLang="en-US" b="1" smtClean="0"/>
          </a:p>
        </p:txBody>
      </p:sp>
    </p:spTree>
    <p:extLst>
      <p:ext uri="{BB962C8B-B14F-4D97-AF65-F5344CB8AC3E}">
        <p14:creationId xmlns:p14="http://schemas.microsoft.com/office/powerpoint/2010/main" val="697681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B4B0BF-C190-4E80-AC73-E5B52D1F5516}" type="slidenum">
              <a:rPr lang="en-US" altLang="en-US" smtClean="0">
                <a:latin typeface="Arial" panose="020B0604020202020204" pitchFamily="34" charset="0"/>
              </a:rPr>
              <a:pPr>
                <a:spcBef>
                  <a:spcPct val="0"/>
                </a:spcBef>
              </a:pPr>
              <a:t>33</a:t>
            </a:fld>
            <a:endParaRPr lang="en-US" altLang="en-US"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if...else if....else statement </a:t>
            </a:r>
            <a:r>
              <a:rPr lang="en-US" altLang="en-US" smtClean="0"/>
              <a:t>- use this statement to select one of many blocks of code to be executed </a:t>
            </a:r>
          </a:p>
        </p:txBody>
      </p:sp>
    </p:spTree>
    <p:extLst>
      <p:ext uri="{BB962C8B-B14F-4D97-AF65-F5344CB8AC3E}">
        <p14:creationId xmlns:p14="http://schemas.microsoft.com/office/powerpoint/2010/main" val="53866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49604C-0A01-423D-9DCB-3951B4F39E43}" type="slidenum">
              <a:rPr lang="en-US" altLang="en-US" smtClean="0">
                <a:latin typeface="Arial" panose="020B0604020202020204" pitchFamily="34" charset="0"/>
              </a:rPr>
              <a:pPr>
                <a:spcBef>
                  <a:spcPct val="0"/>
                </a:spcBef>
              </a:pPr>
              <a:t>34</a:t>
            </a:fld>
            <a:endParaRPr lang="en-US" altLang="en-US" smtClean="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It is also called branching, control, or conditional statements</a:t>
            </a:r>
            <a:endParaRPr lang="en-CA" altLang="en-US" b="1" smtClean="0"/>
          </a:p>
        </p:txBody>
      </p:sp>
    </p:spTree>
    <p:extLst>
      <p:ext uri="{BB962C8B-B14F-4D97-AF65-F5344CB8AC3E}">
        <p14:creationId xmlns:p14="http://schemas.microsoft.com/office/powerpoint/2010/main" val="3654294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084B6A-0D69-454F-A8F6-0E91C4AD7F9F}" type="slidenum">
              <a:rPr lang="en-US" altLang="en-US" smtClean="0">
                <a:latin typeface="Arial" panose="020B0604020202020204" pitchFamily="34" charset="0"/>
              </a:rPr>
              <a:pPr>
                <a:spcBef>
                  <a:spcPct val="0"/>
                </a:spcBef>
              </a:pPr>
              <a:t>35</a:t>
            </a:fld>
            <a:endParaRPr lang="en-US" altLang="en-US" smtClean="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It is also called branching, control, or conditional statements</a:t>
            </a:r>
            <a:endParaRPr lang="en-CA" altLang="en-US" b="1" smtClean="0"/>
          </a:p>
        </p:txBody>
      </p:sp>
    </p:spTree>
    <p:extLst>
      <p:ext uri="{BB962C8B-B14F-4D97-AF65-F5344CB8AC3E}">
        <p14:creationId xmlns:p14="http://schemas.microsoft.com/office/powerpoint/2010/main" val="1836540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5E6334-20DB-4F36-B5DA-9CF0F48538A1}" type="slidenum">
              <a:rPr lang="en-US" altLang="en-US" smtClean="0">
                <a:latin typeface="Arial" panose="020B0604020202020204" pitchFamily="34" charset="0"/>
              </a:rPr>
              <a:pPr>
                <a:spcBef>
                  <a:spcPct val="0"/>
                </a:spcBef>
              </a:pPr>
              <a:t>36</a:t>
            </a:fld>
            <a:endParaRPr lang="en-US" altLang="en-US"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Operands</a:t>
            </a:r>
            <a:endParaRPr lang="en-CA" altLang="en-US" b="1" smtClean="0"/>
          </a:p>
        </p:txBody>
      </p:sp>
    </p:spTree>
    <p:extLst>
      <p:ext uri="{BB962C8B-B14F-4D97-AF65-F5344CB8AC3E}">
        <p14:creationId xmlns:p14="http://schemas.microsoft.com/office/powerpoint/2010/main" val="717167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C5AE4A-B2B2-48E3-9D34-28D4286D5C32}" type="slidenum">
              <a:rPr lang="en-US" altLang="en-US" smtClean="0">
                <a:latin typeface="Arial" panose="020B0604020202020204" pitchFamily="34" charset="0"/>
              </a:rPr>
              <a:pPr>
                <a:spcBef>
                  <a:spcPct val="0"/>
                </a:spcBef>
              </a:pPr>
              <a:t>37</a:t>
            </a:fld>
            <a:endParaRPr lang="en-US" altLang="en-US"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Don’t foget the template </a:t>
            </a:r>
            <a:r>
              <a:rPr lang="en-US" altLang="en-US" smtClean="0">
                <a:sym typeface="Wingdings" panose="05000000000000000000" pitchFamily="2" charset="2"/>
              </a:rPr>
              <a:t> creating at least a button when it is clicked the function is called and may be some html elements</a:t>
            </a:r>
            <a:endParaRPr lang="en-US" altLang="en-US" smtClean="0"/>
          </a:p>
          <a:p>
            <a:endParaRPr lang="en-US" altLang="en-US" smtClean="0"/>
          </a:p>
          <a:p>
            <a:r>
              <a:rPr lang="en-US" altLang="en-US" smtClean="0"/>
              <a:t>PageBckGRDColor.html</a:t>
            </a:r>
            <a:endParaRPr lang="en-CA" altLang="en-US" b="1" smtClean="0"/>
          </a:p>
        </p:txBody>
      </p:sp>
    </p:spTree>
    <p:extLst>
      <p:ext uri="{BB962C8B-B14F-4D97-AF65-F5344CB8AC3E}">
        <p14:creationId xmlns:p14="http://schemas.microsoft.com/office/powerpoint/2010/main" val="3002086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81DF95-1475-40FE-AB36-638FAAADEDE7}" type="slidenum">
              <a:rPr lang="en-US" altLang="en-US" smtClean="0">
                <a:latin typeface="Arial" panose="020B0604020202020204" pitchFamily="34" charset="0"/>
              </a:rPr>
              <a:pPr>
                <a:spcBef>
                  <a:spcPct val="0"/>
                </a:spcBef>
              </a:pPr>
              <a:t>38</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solidFill>
                  <a:srgbClr val="C00000"/>
                </a:solidFill>
                <a:cs typeface="Courier New" panose="02070309020205020404" pitchFamily="49" charset="0"/>
              </a:rPr>
              <a:t>Must include break after each case</a:t>
            </a:r>
            <a:endParaRPr lang="en-US" altLang="en-US" smtClean="0">
              <a:cs typeface="Courier New" panose="02070309020205020404" pitchFamily="49" charset="0"/>
            </a:endParaRPr>
          </a:p>
        </p:txBody>
      </p:sp>
    </p:spTree>
    <p:extLst>
      <p:ext uri="{BB962C8B-B14F-4D97-AF65-F5344CB8AC3E}">
        <p14:creationId xmlns:p14="http://schemas.microsoft.com/office/powerpoint/2010/main" val="1390963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74371B-8318-4456-8DF4-7896BC1FB47A}" type="slidenum">
              <a:rPr lang="en-US" altLang="en-US" smtClean="0">
                <a:latin typeface="Arial" panose="020B0604020202020204" pitchFamily="34" charset="0"/>
              </a:rPr>
              <a:pPr>
                <a:spcBef>
                  <a:spcPct val="0"/>
                </a:spcBef>
              </a:pPr>
              <a:t>39</a:t>
            </a:fld>
            <a:endParaRPr lang="en-US" altLang="en-US"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solidFill>
                  <a:srgbClr val="00FF00"/>
                </a:solidFill>
              </a:rPr>
              <a:t>Number</a:t>
            </a:r>
            <a:r>
              <a:rPr lang="en-US" altLang="en-US" smtClean="0"/>
              <a:t> of lines of code is reduced</a:t>
            </a:r>
          </a:p>
          <a:p>
            <a:r>
              <a:rPr lang="en-US" altLang="en-US" smtClean="0"/>
              <a:t>Code becomes easier to read &amp; understand</a:t>
            </a:r>
          </a:p>
          <a:p>
            <a:r>
              <a:rPr lang="en-US" altLang="en-US" smtClean="0"/>
              <a:t>Code becomes </a:t>
            </a:r>
            <a:r>
              <a:rPr lang="en-US" altLang="en-US" smtClean="0">
                <a:solidFill>
                  <a:srgbClr val="00FF00"/>
                </a:solidFill>
              </a:rPr>
              <a:t>easier to maintain</a:t>
            </a:r>
            <a:r>
              <a:rPr lang="en-US" altLang="en-US" smtClean="0"/>
              <a:t> as changes need to be made only at a single location instead multiple locations</a:t>
            </a:r>
          </a:p>
          <a:p>
            <a:endParaRPr lang="en-US" altLang="en-US" smtClean="0"/>
          </a:p>
          <a:p>
            <a:endParaRPr lang="en-US" altLang="en-US" smtClean="0"/>
          </a:p>
          <a:p>
            <a:r>
              <a:rPr lang="en-US" altLang="en-US" smtClean="0"/>
              <a:t>A function will be executed by an event or by a call to the function </a:t>
            </a:r>
          </a:p>
          <a:p>
            <a:r>
              <a:rPr lang="en-US" altLang="en-US" smtClean="0"/>
              <a:t>•To keep the browser from executing a script when the page loads, you can put your script into a function. </a:t>
            </a:r>
          </a:p>
          <a:p>
            <a:r>
              <a:rPr lang="en-US" altLang="en-US" smtClean="0"/>
              <a:t>•A function contains code that will be executed by an event or by a call to the function. </a:t>
            </a:r>
          </a:p>
          <a:p>
            <a:r>
              <a:rPr lang="en-US" altLang="en-US" smtClean="0"/>
              <a:t>•You may call a function from anywhere within a page (or even from other pages if the function is embedded in an external .js file). </a:t>
            </a:r>
          </a:p>
          <a:p>
            <a:r>
              <a:rPr lang="en-US" altLang="en-US" smtClean="0"/>
              <a:t>Functions let you group a series of statements together to perform a specific task.</a:t>
            </a:r>
          </a:p>
          <a:p>
            <a:r>
              <a:rPr lang="en-US" altLang="en-US" smtClean="0"/>
              <a:t>•Functions can be defined both in the &lt;head&gt; and in the &lt;body&gt; section of a document. </a:t>
            </a:r>
          </a:p>
          <a:p>
            <a:r>
              <a:rPr lang="en-US" altLang="en-US" smtClean="0"/>
              <a:t>Functions are reusable and save you from writing out the same code over and over.</a:t>
            </a:r>
          </a:p>
          <a:p>
            <a:endParaRPr lang="en-US" altLang="en-US" smtClean="0"/>
          </a:p>
          <a:p>
            <a:endParaRPr lang="en-US" altLang="en-US" smtClean="0"/>
          </a:p>
          <a:p>
            <a:r>
              <a:rPr lang="en-US" altLang="en-US" smtClean="0"/>
              <a:t>A function will be executed by an event or by a call to the function </a:t>
            </a:r>
          </a:p>
          <a:p>
            <a:r>
              <a:rPr lang="en-US" altLang="en-US" smtClean="0"/>
              <a:t>•To keep the browser from executing a script when the page loads, you can put your script into a function. </a:t>
            </a:r>
          </a:p>
          <a:p>
            <a:r>
              <a:rPr lang="en-US" altLang="en-US" smtClean="0"/>
              <a:t>•A function contains code that will be executed by an event or by a call to the function. </a:t>
            </a:r>
          </a:p>
          <a:p>
            <a:r>
              <a:rPr lang="en-US" altLang="en-US" smtClean="0"/>
              <a:t>•You may call a function from anywhere within a page (or even from other pages if the function is embedded in an external .js file). </a:t>
            </a:r>
          </a:p>
          <a:p>
            <a:r>
              <a:rPr lang="en-US" altLang="en-US" smtClean="0"/>
              <a:t>Functions let you group a series of statements together to perform a specific task.</a:t>
            </a:r>
          </a:p>
          <a:p>
            <a:r>
              <a:rPr lang="en-US" altLang="en-US" smtClean="0"/>
              <a:t>•Functions can be defined both in the &lt;head&gt; and in the &lt;body&gt; section of a document. </a:t>
            </a:r>
          </a:p>
          <a:p>
            <a:r>
              <a:rPr lang="en-US" altLang="en-US" smtClean="0"/>
              <a:t>Functions are reusable and save you from writing out the same code over and over.</a:t>
            </a:r>
          </a:p>
        </p:txBody>
      </p:sp>
    </p:spTree>
    <p:extLst>
      <p:ext uri="{BB962C8B-B14F-4D97-AF65-F5344CB8AC3E}">
        <p14:creationId xmlns:p14="http://schemas.microsoft.com/office/powerpoint/2010/main" val="202094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D491F8-B96F-434A-86E3-2F865242BB80}" type="slidenum">
              <a:rPr lang="en-US" altLang="en-US" smtClean="0">
                <a:latin typeface="Arial" panose="020B0604020202020204" pitchFamily="34" charset="0"/>
              </a:rPr>
              <a:pPr>
                <a:spcBef>
                  <a:spcPct val="0"/>
                </a:spcBef>
              </a:pPr>
              <a:t>4</a:t>
            </a:fld>
            <a:endParaRPr lang="en-US" altLang="en-US"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So, How will students be evaluated? Students will be evaluated on the basis of :</a:t>
            </a:r>
          </a:p>
          <a:p>
            <a:pPr eaLnBrk="1" hangingPunct="1"/>
            <a:endParaRPr lang="en-US" altLang="en-US" b="1" smtClean="0"/>
          </a:p>
          <a:p>
            <a:pPr eaLnBrk="1" hangingPunct="1"/>
            <a:r>
              <a:rPr lang="en-US" altLang="en-US" b="1" smtClean="0"/>
              <a:t>1- What is called Professionalism</a:t>
            </a:r>
          </a:p>
          <a:p>
            <a:pPr eaLnBrk="1" hangingPunct="1"/>
            <a:endParaRPr lang="en-US" altLang="en-US" b="1" smtClean="0"/>
          </a:p>
          <a:p>
            <a:pPr eaLnBrk="1" hangingPunct="1"/>
            <a:r>
              <a:rPr lang="en-US" altLang="en-US" b="1" smtClean="0"/>
              <a:t>2- Students work and practicing in Labs</a:t>
            </a:r>
          </a:p>
          <a:p>
            <a:pPr eaLnBrk="1" hangingPunct="1"/>
            <a:endParaRPr lang="en-US" altLang="en-US" b="1" smtClean="0"/>
          </a:p>
          <a:p>
            <a:pPr eaLnBrk="1" hangingPunct="1"/>
            <a:r>
              <a:rPr lang="en-US" altLang="en-US" b="1" smtClean="0"/>
              <a:t>3- Assignments</a:t>
            </a:r>
          </a:p>
          <a:p>
            <a:pPr eaLnBrk="1" hangingPunct="1"/>
            <a:r>
              <a:rPr lang="en-US" altLang="en-US" b="1" smtClean="0"/>
              <a:t>	a- 15% divided between 5 assignments </a:t>
            </a:r>
            <a:endParaRPr lang="en-CA" altLang="en-US" b="1" smtClean="0"/>
          </a:p>
        </p:txBody>
      </p:sp>
    </p:spTree>
    <p:extLst>
      <p:ext uri="{BB962C8B-B14F-4D97-AF65-F5344CB8AC3E}">
        <p14:creationId xmlns:p14="http://schemas.microsoft.com/office/powerpoint/2010/main" val="4119995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415AA-5D4F-4F74-ABC9-F63D6EAAF92A}" type="slidenum">
              <a:rPr lang="en-US" altLang="en-US" smtClean="0">
                <a:latin typeface="Arial" panose="020B0604020202020204" pitchFamily="34" charset="0"/>
              </a:rPr>
              <a:pPr>
                <a:spcBef>
                  <a:spcPct val="0"/>
                </a:spcBef>
              </a:pPr>
              <a:t>40</a:t>
            </a:fld>
            <a:endParaRPr lang="en-US" altLang="en-US"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A function will be executed by an event or by a call to the function </a:t>
            </a:r>
          </a:p>
          <a:p>
            <a:r>
              <a:rPr lang="en-US" altLang="en-US" smtClean="0"/>
              <a:t>•To keep the browser from executing a script when the page loads, you can put your script into a function. </a:t>
            </a:r>
          </a:p>
          <a:p>
            <a:r>
              <a:rPr lang="en-US" altLang="en-US" smtClean="0"/>
              <a:t>•A function contains code that will be executed by an event or by a call to the function. </a:t>
            </a:r>
          </a:p>
          <a:p>
            <a:r>
              <a:rPr lang="en-US" altLang="en-US" smtClean="0"/>
              <a:t>•You may call a function from anywhere within a page (or even from other pages if the function is embedded in an external .js file). </a:t>
            </a:r>
          </a:p>
          <a:p>
            <a:r>
              <a:rPr lang="en-US" altLang="en-US" smtClean="0"/>
              <a:t>Functions let you group a series of statements together to perform a specific task.</a:t>
            </a:r>
          </a:p>
          <a:p>
            <a:r>
              <a:rPr lang="en-US" altLang="en-US" smtClean="0"/>
              <a:t>•Functions can be defined both in the &lt;head&gt; and in the &lt;body&gt; section of a document. </a:t>
            </a:r>
          </a:p>
          <a:p>
            <a:r>
              <a:rPr lang="en-US" altLang="en-US" smtClean="0"/>
              <a:t>Functions are reusable and save you from writing out the same code over and over.</a:t>
            </a:r>
          </a:p>
        </p:txBody>
      </p:sp>
    </p:spTree>
    <p:extLst>
      <p:ext uri="{BB962C8B-B14F-4D97-AF65-F5344CB8AC3E}">
        <p14:creationId xmlns:p14="http://schemas.microsoft.com/office/powerpoint/2010/main" val="3151878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819CAE-56D5-406B-AE7F-F62BB08A476F}" type="slidenum">
              <a:rPr lang="en-US" altLang="en-US" smtClean="0">
                <a:latin typeface="Arial" panose="020B0604020202020204" pitchFamily="34" charset="0"/>
              </a:rPr>
              <a:pPr>
                <a:spcBef>
                  <a:spcPct val="0"/>
                </a:spcBef>
              </a:pPr>
              <a:t>41</a:t>
            </a:fld>
            <a:endParaRPr lang="en-US" altLang="en-US"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&lt;html&gt; </a:t>
            </a:r>
          </a:p>
          <a:p>
            <a:r>
              <a:rPr lang="en-US" altLang="en-US" smtClean="0"/>
              <a:t>&lt;head&gt; </a:t>
            </a:r>
          </a:p>
          <a:p>
            <a:r>
              <a:rPr lang="en-US" altLang="en-US" smtClean="0"/>
              <a:t>&lt;script type="text/javascript"&gt; </a:t>
            </a:r>
          </a:p>
          <a:p>
            <a:r>
              <a:rPr lang="en-US" altLang="en-US" smtClean="0"/>
              <a:t>function displaymessage() </a:t>
            </a:r>
          </a:p>
          <a:p>
            <a:r>
              <a:rPr lang="en-US" altLang="en-US" smtClean="0"/>
              <a:t>{ </a:t>
            </a:r>
          </a:p>
          <a:p>
            <a:r>
              <a:rPr lang="en-US" altLang="en-US" smtClean="0"/>
              <a:t>alert("Hello World!"); </a:t>
            </a:r>
          </a:p>
          <a:p>
            <a:r>
              <a:rPr lang="en-US" altLang="en-US" smtClean="0"/>
              <a:t>} </a:t>
            </a:r>
          </a:p>
          <a:p>
            <a:r>
              <a:rPr lang="en-US" altLang="en-US" smtClean="0"/>
              <a:t>&lt;/script&gt; </a:t>
            </a:r>
          </a:p>
          <a:p>
            <a:r>
              <a:rPr lang="en-US" altLang="en-US" smtClean="0"/>
              <a:t>&lt;/head&gt; </a:t>
            </a:r>
          </a:p>
          <a:p>
            <a:r>
              <a:rPr lang="en-US" altLang="en-US" smtClean="0"/>
              <a:t>&lt;body&gt; </a:t>
            </a:r>
          </a:p>
          <a:p>
            <a:r>
              <a:rPr lang="en-US" altLang="en-US" smtClean="0"/>
              <a:t>&lt;form&gt; </a:t>
            </a:r>
          </a:p>
          <a:p>
            <a:r>
              <a:rPr lang="en-US" altLang="en-US" smtClean="0"/>
              <a:t>&lt;input type="button" value="Click me!" onclick="displaymessage()" /&gt; </a:t>
            </a:r>
          </a:p>
          <a:p>
            <a:r>
              <a:rPr lang="en-US" altLang="en-US" smtClean="0"/>
              <a:t>&lt;/form&gt; </a:t>
            </a:r>
          </a:p>
          <a:p>
            <a:r>
              <a:rPr lang="en-US" altLang="en-US" smtClean="0"/>
              <a:t>&lt;p&gt;By pressing the button above, a function will be called. The function will alert a message.&lt;/p&gt; </a:t>
            </a:r>
          </a:p>
          <a:p>
            <a:r>
              <a:rPr lang="en-US" altLang="en-US" smtClean="0"/>
              <a:t>&lt;/body&gt; </a:t>
            </a:r>
          </a:p>
          <a:p>
            <a:r>
              <a:rPr lang="en-US" altLang="en-US" smtClean="0"/>
              <a:t>&lt;/html&gt; </a:t>
            </a:r>
          </a:p>
          <a:p>
            <a:endParaRPr lang="en-US" altLang="en-US" smtClean="0"/>
          </a:p>
          <a:p>
            <a:endParaRPr lang="en-US" altLang="en-US" smtClean="0"/>
          </a:p>
          <a:p>
            <a:r>
              <a:rPr lang="en-US" altLang="en-US" smtClean="0"/>
              <a:t>A function will be executed by an event or by a call to the function </a:t>
            </a:r>
          </a:p>
          <a:p>
            <a:r>
              <a:rPr lang="en-US" altLang="en-US" smtClean="0"/>
              <a:t>•To keep the browser from executing a script when the page loads, you can put your script into a function. </a:t>
            </a:r>
          </a:p>
          <a:p>
            <a:r>
              <a:rPr lang="en-US" altLang="en-US" smtClean="0"/>
              <a:t>•A function contains code that will be executed by an event or by a call to the function. </a:t>
            </a:r>
          </a:p>
          <a:p>
            <a:r>
              <a:rPr lang="en-US" altLang="en-US" smtClean="0"/>
              <a:t>•You may call a function from anywhere within a page (or even from other pages if the function is embedded in an external .js file). </a:t>
            </a:r>
          </a:p>
          <a:p>
            <a:r>
              <a:rPr lang="en-US" altLang="en-US" smtClean="0"/>
              <a:t>Functions let you group a series of statements together to perform a specific task.</a:t>
            </a:r>
          </a:p>
          <a:p>
            <a:r>
              <a:rPr lang="en-US" altLang="en-US" smtClean="0"/>
              <a:t>•Functions can be defined both in the &lt;head&gt; and in the &lt;body&gt; section of a document. </a:t>
            </a:r>
          </a:p>
          <a:p>
            <a:r>
              <a:rPr lang="en-US" altLang="en-US" smtClean="0"/>
              <a:t>Functions are reusable and save you from writing out the same code over and over.</a:t>
            </a:r>
          </a:p>
        </p:txBody>
      </p:sp>
    </p:spTree>
    <p:extLst>
      <p:ext uri="{BB962C8B-B14F-4D97-AF65-F5344CB8AC3E}">
        <p14:creationId xmlns:p14="http://schemas.microsoft.com/office/powerpoint/2010/main" val="4213954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DD353D-87A1-4DCD-9669-7788EAA7179B}" type="slidenum">
              <a:rPr lang="en-US" altLang="en-US" smtClean="0">
                <a:latin typeface="Arial" panose="020B0604020202020204" pitchFamily="34" charset="0"/>
              </a:rPr>
              <a:pPr>
                <a:spcBef>
                  <a:spcPct val="0"/>
                </a:spcBef>
              </a:pPr>
              <a:t>42</a:t>
            </a:fld>
            <a:endParaRPr lang="en-US" altLang="en-US"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a:p>
            <a:endParaRPr lang="en-US" altLang="en-US" smtClean="0"/>
          </a:p>
          <a:p>
            <a:r>
              <a:rPr lang="en-US" altLang="en-US" smtClean="0"/>
              <a:t>A function will be executed by an event or by a call to the function </a:t>
            </a:r>
          </a:p>
          <a:p>
            <a:r>
              <a:rPr lang="en-US" altLang="en-US" smtClean="0"/>
              <a:t>•To keep the browser from executing a script when the page loads, you can put your script into a function. </a:t>
            </a:r>
          </a:p>
          <a:p>
            <a:r>
              <a:rPr lang="en-US" altLang="en-US" smtClean="0"/>
              <a:t>•A function contains code that will be executed by an event or by a call to the function. </a:t>
            </a:r>
          </a:p>
          <a:p>
            <a:r>
              <a:rPr lang="en-US" altLang="en-US" smtClean="0"/>
              <a:t>•You may call a function from anywhere within a page (or even from other pages if the function is embedded in an external .js file). </a:t>
            </a:r>
          </a:p>
          <a:p>
            <a:r>
              <a:rPr lang="en-US" altLang="en-US" smtClean="0"/>
              <a:t>Functions let you group a series of statements together to perform a specific task.</a:t>
            </a:r>
          </a:p>
          <a:p>
            <a:r>
              <a:rPr lang="en-US" altLang="en-US" smtClean="0"/>
              <a:t>•Functions can be defined both in the &lt;head&gt; and in the &lt;body&gt; section of a document. </a:t>
            </a:r>
          </a:p>
          <a:p>
            <a:r>
              <a:rPr lang="en-US" altLang="en-US" smtClean="0"/>
              <a:t>Functions are reusable and save you from writing out the same code over and over.</a:t>
            </a:r>
          </a:p>
        </p:txBody>
      </p:sp>
    </p:spTree>
    <p:extLst>
      <p:ext uri="{BB962C8B-B14F-4D97-AF65-F5344CB8AC3E}">
        <p14:creationId xmlns:p14="http://schemas.microsoft.com/office/powerpoint/2010/main" val="20672521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43EF72-D784-4101-9FDE-9B416C2ACD41}" type="slidenum">
              <a:rPr lang="en-US" altLang="en-US" smtClean="0">
                <a:latin typeface="Arial" panose="020B0604020202020204" pitchFamily="34" charset="0"/>
              </a:rPr>
              <a:pPr>
                <a:spcBef>
                  <a:spcPct val="0"/>
                </a:spcBef>
              </a:pPr>
              <a:t>43</a:t>
            </a:fld>
            <a:endParaRPr lang="en-US" altLang="en-US"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Loops execute a block of code a specified number of times, or while a specified condition is true. </a:t>
            </a:r>
          </a:p>
          <a:p>
            <a:pPr eaLnBrk="1" hangingPunct="1"/>
            <a:endParaRPr lang="en-CA" altLang="en-US" b="1" smtClean="0"/>
          </a:p>
        </p:txBody>
      </p:sp>
    </p:spTree>
    <p:extLst>
      <p:ext uri="{BB962C8B-B14F-4D97-AF65-F5344CB8AC3E}">
        <p14:creationId xmlns:p14="http://schemas.microsoft.com/office/powerpoint/2010/main" val="22439700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07344C-CF95-4866-AED3-088F9534B999}" type="slidenum">
              <a:rPr lang="en-US" altLang="en-US" smtClean="0">
                <a:latin typeface="Arial" panose="020B0604020202020204" pitchFamily="34" charset="0"/>
              </a:rPr>
              <a:pPr>
                <a:spcBef>
                  <a:spcPct val="0"/>
                </a:spcBef>
              </a:pPr>
              <a:t>44</a:t>
            </a:fld>
            <a:endParaRPr lang="en-US" altLang="en-US"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Loops execute a block of code a specified number of times, or while a specified condition is true. </a:t>
            </a:r>
          </a:p>
          <a:p>
            <a:pPr eaLnBrk="1" hangingPunct="1"/>
            <a:endParaRPr lang="en-CA" altLang="en-US" b="1" smtClean="0"/>
          </a:p>
        </p:txBody>
      </p:sp>
    </p:spTree>
    <p:extLst>
      <p:ext uri="{BB962C8B-B14F-4D97-AF65-F5344CB8AC3E}">
        <p14:creationId xmlns:p14="http://schemas.microsoft.com/office/powerpoint/2010/main" val="3201568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0A46DA-8FDB-4DAE-944A-01261D2E9C80}" type="slidenum">
              <a:rPr lang="en-US" altLang="en-US" smtClean="0">
                <a:latin typeface="Arial" panose="020B0604020202020204" pitchFamily="34" charset="0"/>
              </a:rPr>
              <a:pPr>
                <a:spcBef>
                  <a:spcPct val="0"/>
                </a:spcBef>
              </a:pPr>
              <a:t>45</a:t>
            </a:fld>
            <a:endParaRPr lang="en-US" altLang="en-US" smtClean="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Trace the Execution on the Board</a:t>
            </a:r>
          </a:p>
        </p:txBody>
      </p:sp>
    </p:spTree>
    <p:extLst>
      <p:ext uri="{BB962C8B-B14F-4D97-AF65-F5344CB8AC3E}">
        <p14:creationId xmlns:p14="http://schemas.microsoft.com/office/powerpoint/2010/main" val="3248396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A6F83A-80C1-488E-A9BE-00CA213DB1FE}" type="slidenum">
              <a:rPr lang="en-US" altLang="en-US" smtClean="0">
                <a:latin typeface="Arial" panose="020B0604020202020204" pitchFamily="34" charset="0"/>
              </a:rPr>
              <a:pPr>
                <a:spcBef>
                  <a:spcPct val="0"/>
                </a:spcBef>
              </a:pPr>
              <a:t>46</a:t>
            </a:fld>
            <a:endParaRPr lang="en-US" altLang="en-US" smtClean="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Loop can be written in different ways and implement the same function. &amp;nbsp </a:t>
            </a:r>
            <a:r>
              <a:rPr lang="en-US" altLang="en-US" smtClean="0">
                <a:sym typeface="Wingdings" panose="05000000000000000000" pitchFamily="2" charset="2"/>
              </a:rPr>
              <a:t> adding spaces between stars</a:t>
            </a:r>
            <a:endParaRPr lang="en-US" altLang="en-US" smtClean="0"/>
          </a:p>
        </p:txBody>
      </p:sp>
    </p:spTree>
    <p:extLst>
      <p:ext uri="{BB962C8B-B14F-4D97-AF65-F5344CB8AC3E}">
        <p14:creationId xmlns:p14="http://schemas.microsoft.com/office/powerpoint/2010/main" val="1266732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4D97C8-9313-4E54-B998-08C4AE071ECA}" type="slidenum">
              <a:rPr lang="en-US" altLang="en-US" smtClean="0">
                <a:latin typeface="Arial" panose="020B0604020202020204" pitchFamily="34" charset="0"/>
              </a:rPr>
              <a:pPr>
                <a:spcBef>
                  <a:spcPct val="0"/>
                </a:spcBef>
              </a:pPr>
              <a:t>47</a:t>
            </a:fld>
            <a:endParaRPr lang="en-US" altLang="en-US" smtClean="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Trace the Execution on the Board</a:t>
            </a:r>
          </a:p>
        </p:txBody>
      </p:sp>
    </p:spTree>
    <p:extLst>
      <p:ext uri="{BB962C8B-B14F-4D97-AF65-F5344CB8AC3E}">
        <p14:creationId xmlns:p14="http://schemas.microsoft.com/office/powerpoint/2010/main" val="555600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424F5E2-3DF4-4F37-B567-858E9AE2574C}" type="slidenum">
              <a:rPr lang="en-US" altLang="en-US" smtClean="0">
                <a:latin typeface="Arial" panose="020B0604020202020204" pitchFamily="34" charset="0"/>
              </a:rPr>
              <a:pPr>
                <a:spcBef>
                  <a:spcPct val="0"/>
                </a:spcBef>
              </a:pPr>
              <a:t>48</a:t>
            </a:fld>
            <a:endParaRPr lang="en-US" altLang="en-US" smtClean="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LoopEx9do.html </a:t>
            </a:r>
            <a:r>
              <a:rPr lang="en-US" altLang="en-US" smtClean="0">
                <a:sym typeface="Wingdings" panose="05000000000000000000" pitchFamily="2" charset="2"/>
              </a:rPr>
              <a:t> toUpperCase() and toLowerCase()</a:t>
            </a:r>
            <a:endParaRPr lang="en-US" altLang="en-US" smtClean="0"/>
          </a:p>
          <a:p>
            <a:r>
              <a:rPr lang="en-US" altLang="en-US" smtClean="0"/>
              <a:t>The script will create a table of employees paycheck. The table will have three columns:Name, Gross Pay, and Net Pay</a:t>
            </a:r>
          </a:p>
          <a:p>
            <a:r>
              <a:rPr lang="en-US" altLang="en-US" smtClean="0"/>
              <a:t>You keep getting the pay information of employees till you entered done.</a:t>
            </a:r>
          </a:p>
          <a:p>
            <a:endParaRPr lang="en-US" altLang="en-US" smtClean="0"/>
          </a:p>
          <a:p>
            <a:r>
              <a:rPr lang="en-US" altLang="en-US" smtClean="0"/>
              <a:t>There is a logical error ask students how they can fix it</a:t>
            </a:r>
          </a:p>
        </p:txBody>
      </p:sp>
    </p:spTree>
    <p:extLst>
      <p:ext uri="{BB962C8B-B14F-4D97-AF65-F5344CB8AC3E}">
        <p14:creationId xmlns:p14="http://schemas.microsoft.com/office/powerpoint/2010/main" val="19982791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903017-3327-4077-8372-38B96D850A4C}" type="slidenum">
              <a:rPr lang="en-US" altLang="en-US" smtClean="0">
                <a:latin typeface="Arial" panose="020B0604020202020204" pitchFamily="34" charset="0"/>
              </a:rPr>
              <a:pPr>
                <a:spcBef>
                  <a:spcPct val="0"/>
                </a:spcBef>
              </a:pPr>
              <a:t>49</a:t>
            </a:fld>
            <a:endParaRPr lang="en-US" altLang="en-US" smtClean="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 continue statement will break the current loop and continue with the next value. </a:t>
            </a:r>
          </a:p>
          <a:p>
            <a:pPr eaLnBrk="1" hangingPunct="1"/>
            <a:r>
              <a:rPr lang="en-US" altLang="en-US" smtClean="0"/>
              <a:t>When I = 4, the rest of the loop will not be executed and will move to the next iteration (I = 5)</a:t>
            </a:r>
          </a:p>
        </p:txBody>
      </p:sp>
    </p:spTree>
    <p:extLst>
      <p:ext uri="{BB962C8B-B14F-4D97-AF65-F5344CB8AC3E}">
        <p14:creationId xmlns:p14="http://schemas.microsoft.com/office/powerpoint/2010/main" val="51636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33D7F6-2E51-4B15-A2E3-20DACE2E9856}" type="slidenum">
              <a:rPr lang="en-US" altLang="en-US" smtClean="0">
                <a:latin typeface="Arial" panose="020B0604020202020204" pitchFamily="34" charset="0"/>
              </a:rPr>
              <a:pPr>
                <a:spcBef>
                  <a:spcPct val="0"/>
                </a:spcBef>
              </a:pPr>
              <a:t>5</a:t>
            </a:fld>
            <a:endParaRPr lang="en-US" altLang="en-US"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So, How will students be evaluated? Students will be evaluated on the basis of :</a:t>
            </a:r>
          </a:p>
          <a:p>
            <a:pPr eaLnBrk="1" hangingPunct="1"/>
            <a:endParaRPr lang="en-US" altLang="en-US" b="1" smtClean="0"/>
          </a:p>
          <a:p>
            <a:pPr eaLnBrk="1" hangingPunct="1"/>
            <a:r>
              <a:rPr lang="en-US" altLang="en-US" b="1" smtClean="0"/>
              <a:t>1- What is called Professionalism</a:t>
            </a:r>
          </a:p>
          <a:p>
            <a:pPr eaLnBrk="1" hangingPunct="1"/>
            <a:endParaRPr lang="en-US" altLang="en-US" b="1" smtClean="0"/>
          </a:p>
          <a:p>
            <a:pPr eaLnBrk="1" hangingPunct="1"/>
            <a:r>
              <a:rPr lang="en-US" altLang="en-US" b="1" smtClean="0"/>
              <a:t>2- Students work and practicing in Labs</a:t>
            </a:r>
          </a:p>
          <a:p>
            <a:pPr eaLnBrk="1" hangingPunct="1"/>
            <a:endParaRPr lang="en-US" altLang="en-US" b="1" smtClean="0"/>
          </a:p>
          <a:p>
            <a:pPr eaLnBrk="1" hangingPunct="1"/>
            <a:r>
              <a:rPr lang="en-US" altLang="en-US" b="1" smtClean="0"/>
              <a:t>3- Assignments</a:t>
            </a:r>
          </a:p>
          <a:p>
            <a:pPr eaLnBrk="1" hangingPunct="1"/>
            <a:r>
              <a:rPr lang="en-US" altLang="en-US" b="1" smtClean="0"/>
              <a:t>	a- 15% divided between 5 assignments </a:t>
            </a:r>
            <a:endParaRPr lang="en-CA" altLang="en-US" b="1" smtClean="0"/>
          </a:p>
        </p:txBody>
      </p:sp>
    </p:spTree>
    <p:extLst>
      <p:ext uri="{BB962C8B-B14F-4D97-AF65-F5344CB8AC3E}">
        <p14:creationId xmlns:p14="http://schemas.microsoft.com/office/powerpoint/2010/main" val="88027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8698E0-5C3D-4DE6-B42A-E44FA4011C83}" type="slidenum">
              <a:rPr lang="en-US" altLang="en-US" smtClean="0">
                <a:latin typeface="Arial" panose="020B0604020202020204" pitchFamily="34" charset="0"/>
              </a:rPr>
              <a:pPr>
                <a:spcBef>
                  <a:spcPct val="0"/>
                </a:spcBef>
              </a:pPr>
              <a:t>6</a:t>
            </a:fld>
            <a:endParaRPr lang="en-US" altLang="en-US"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So, How will students be evaluated? Students will be evaluated on the basis of :</a:t>
            </a:r>
          </a:p>
          <a:p>
            <a:pPr eaLnBrk="1" hangingPunct="1"/>
            <a:endParaRPr lang="en-US" altLang="en-US" b="1" smtClean="0"/>
          </a:p>
          <a:p>
            <a:pPr eaLnBrk="1" hangingPunct="1"/>
            <a:r>
              <a:rPr lang="en-US" altLang="en-US" b="1" smtClean="0"/>
              <a:t>1- What is called Professionalism</a:t>
            </a:r>
          </a:p>
          <a:p>
            <a:pPr eaLnBrk="1" hangingPunct="1"/>
            <a:endParaRPr lang="en-US" altLang="en-US" b="1" smtClean="0"/>
          </a:p>
          <a:p>
            <a:pPr eaLnBrk="1" hangingPunct="1"/>
            <a:r>
              <a:rPr lang="en-US" altLang="en-US" b="1" smtClean="0"/>
              <a:t>2- Students work and practicing in Labs</a:t>
            </a:r>
          </a:p>
          <a:p>
            <a:pPr eaLnBrk="1" hangingPunct="1"/>
            <a:endParaRPr lang="en-US" altLang="en-US" b="1" smtClean="0"/>
          </a:p>
          <a:p>
            <a:pPr eaLnBrk="1" hangingPunct="1"/>
            <a:r>
              <a:rPr lang="en-US" altLang="en-US" b="1" smtClean="0"/>
              <a:t>3- Assignments</a:t>
            </a:r>
          </a:p>
          <a:p>
            <a:pPr eaLnBrk="1" hangingPunct="1"/>
            <a:r>
              <a:rPr lang="en-US" altLang="en-US" b="1" smtClean="0"/>
              <a:t>	a- 15% divided between 5 assignments </a:t>
            </a:r>
            <a:endParaRPr lang="en-CA" altLang="en-US" b="1" smtClean="0"/>
          </a:p>
        </p:txBody>
      </p:sp>
    </p:spTree>
    <p:extLst>
      <p:ext uri="{BB962C8B-B14F-4D97-AF65-F5344CB8AC3E}">
        <p14:creationId xmlns:p14="http://schemas.microsoft.com/office/powerpoint/2010/main" val="36327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9C91AA-B72B-4A24-A27E-F988F67D9DA3}"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a:t>
            </a:r>
            <a:r>
              <a:rPr lang="en-US" altLang="en-US" b="1" smtClean="0">
                <a:hlinkClick r:id="rId3" tooltip="wiktionary:lightweight"/>
              </a:rPr>
              <a:t>lightweight</a:t>
            </a:r>
            <a:r>
              <a:rPr lang="en-US" altLang="en-US" smtClean="0"/>
              <a:t> </a:t>
            </a:r>
            <a:r>
              <a:rPr lang="en-US" altLang="en-US" smtClean="0">
                <a:hlinkClick r:id="rId4" tooltip="Programming language"/>
              </a:rPr>
              <a:t>programming language</a:t>
            </a:r>
            <a:r>
              <a:rPr lang="en-US" altLang="en-US" smtClean="0"/>
              <a:t> is one that is designed to have very small (small memory space) </a:t>
            </a:r>
            <a:r>
              <a:rPr lang="en-US" altLang="en-US" smtClean="0">
                <a:hlinkClick r:id="rId5" tooltip="Memory footprint"/>
              </a:rPr>
              <a:t>memory footprint</a:t>
            </a:r>
            <a:r>
              <a:rPr lang="en-US" altLang="en-US" smtClean="0"/>
              <a:t>, is easy to implement (important when </a:t>
            </a:r>
            <a:r>
              <a:rPr lang="en-US" altLang="en-US" smtClean="0">
                <a:hlinkClick r:id="rId6" tooltip="Porting"/>
              </a:rPr>
              <a:t>porting</a:t>
            </a:r>
            <a:r>
              <a:rPr lang="en-US" altLang="en-US" smtClean="0"/>
              <a:t> a language), and/or has </a:t>
            </a:r>
            <a:r>
              <a:rPr lang="en-US" altLang="en-US" smtClean="0">
                <a:hlinkClick r:id="rId7" tooltip="Minimalism (computing)"/>
              </a:rPr>
              <a:t>minimalist</a:t>
            </a:r>
            <a:r>
              <a:rPr lang="en-US" altLang="en-US" smtClean="0"/>
              <a:t> syntax and features.</a:t>
            </a:r>
            <a:endParaRPr lang="en-CA" altLang="en-US" b="1" smtClean="0"/>
          </a:p>
        </p:txBody>
      </p:sp>
    </p:spTree>
    <p:extLst>
      <p:ext uri="{BB962C8B-B14F-4D97-AF65-F5344CB8AC3E}">
        <p14:creationId xmlns:p14="http://schemas.microsoft.com/office/powerpoint/2010/main" val="312528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3E56CF-3E84-471A-AFB6-61DCCA16FFAE}"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 </a:t>
            </a:r>
            <a:r>
              <a:rPr lang="en-US" altLang="en-US" b="1" smtClean="0">
                <a:hlinkClick r:id="rId3" tooltip="wiktionary:lightweight"/>
              </a:rPr>
              <a:t>lightweight</a:t>
            </a:r>
            <a:r>
              <a:rPr lang="en-US" altLang="en-US" smtClean="0"/>
              <a:t> </a:t>
            </a:r>
            <a:r>
              <a:rPr lang="en-US" altLang="en-US" smtClean="0">
                <a:hlinkClick r:id="rId4" tooltip="Programming language"/>
              </a:rPr>
              <a:t>programming language</a:t>
            </a:r>
            <a:r>
              <a:rPr lang="en-US" altLang="en-US" smtClean="0"/>
              <a:t> is one that is designed to have very small (small memory space) </a:t>
            </a:r>
            <a:r>
              <a:rPr lang="en-US" altLang="en-US" smtClean="0">
                <a:hlinkClick r:id="rId5" tooltip="Memory footprint"/>
              </a:rPr>
              <a:t>memory footprint</a:t>
            </a:r>
            <a:r>
              <a:rPr lang="en-US" altLang="en-US" smtClean="0"/>
              <a:t>, is easy to implement (important when </a:t>
            </a:r>
            <a:r>
              <a:rPr lang="en-US" altLang="en-US" smtClean="0">
                <a:hlinkClick r:id="rId6" tooltip="Porting"/>
              </a:rPr>
              <a:t>porting</a:t>
            </a:r>
            <a:r>
              <a:rPr lang="en-US" altLang="en-US" smtClean="0"/>
              <a:t> a language), and/or has </a:t>
            </a:r>
            <a:r>
              <a:rPr lang="en-US" altLang="en-US" smtClean="0">
                <a:hlinkClick r:id="rId7" tooltip="Minimalism (computing)"/>
              </a:rPr>
              <a:t>minimalist</a:t>
            </a:r>
            <a:r>
              <a:rPr lang="en-US" altLang="en-US" smtClean="0"/>
              <a:t> syntax and features.</a:t>
            </a:r>
            <a:endParaRPr lang="en-CA" altLang="en-US" b="1" smtClean="0"/>
          </a:p>
        </p:txBody>
      </p:sp>
    </p:spTree>
    <p:extLst>
      <p:ext uri="{BB962C8B-B14F-4D97-AF65-F5344CB8AC3E}">
        <p14:creationId xmlns:p14="http://schemas.microsoft.com/office/powerpoint/2010/main" val="4131872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It is important to define our terms, most especially for words that everyone thinks they understand. </a:t>
            </a:r>
          </a:p>
          <a:p>
            <a:r>
              <a:rPr lang="en-US" altLang="en-US" smtClean="0"/>
              <a:t>The terms </a:t>
            </a:r>
            <a:r>
              <a:rPr lang="en-US" altLang="en-US" i="1" smtClean="0"/>
              <a:t>web</a:t>
            </a:r>
            <a:r>
              <a:rPr lang="en-US" altLang="en-US" smtClean="0"/>
              <a:t> and </a:t>
            </a:r>
            <a:r>
              <a:rPr lang="en-US" altLang="en-US" i="1" smtClean="0"/>
              <a:t>Internet</a:t>
            </a:r>
            <a:r>
              <a:rPr lang="en-US" altLang="en-US" smtClean="0"/>
              <a:t> are not synonyms: they refer to completely different things.</a:t>
            </a:r>
          </a:p>
          <a:p>
            <a:endParaRPr lang="en-US" altLang="en-US" smtClean="0"/>
          </a:p>
          <a:p>
            <a:pPr lvl="1"/>
            <a:r>
              <a:rPr lang="en-US" altLang="en-US" sz="2800" smtClean="0"/>
              <a:t>“network of networks”. </a:t>
            </a:r>
          </a:p>
          <a:p>
            <a:pPr lvl="1"/>
            <a:r>
              <a:rPr lang="en-US" altLang="en-US" sz="2800" smtClean="0"/>
              <a:t>The physical hardware: the servers, cabling, routers, modems, switches and computers that combine to form the massive network we call the Internet. </a:t>
            </a:r>
          </a:p>
          <a:p>
            <a:pPr lvl="1"/>
            <a:r>
              <a:rPr lang="en-US" altLang="en-US" sz="2800" smtClean="0"/>
              <a:t>physical infrastructure (Pipes) that allows information (Fluid/gas) to flow.</a:t>
            </a:r>
          </a:p>
          <a:p>
            <a:pPr lvl="1"/>
            <a:r>
              <a:rPr lang="en-US" altLang="en-US" sz="2800" smtClean="0"/>
              <a:t>Connected Computers/Networks</a:t>
            </a:r>
          </a:p>
          <a:p>
            <a:pPr lvl="1"/>
            <a:r>
              <a:rPr lang="en-US" altLang="en-US" sz="2800" smtClean="0"/>
              <a:t>Facilitating Information Sharing</a:t>
            </a:r>
          </a:p>
          <a:p>
            <a:pPr lvl="1"/>
            <a:r>
              <a:rPr lang="en-US" altLang="en-US" sz="2800" smtClean="0"/>
              <a:t>Services: Web pages, email, ftp, Chat, Social Network </a:t>
            </a:r>
          </a:p>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8791F7-EFC9-4D60-98FC-4CA4CB0B450F}"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7651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5C14985-93A9-40C8-B4E2-EC045D1F2E72}"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ADB673F-FD88-49B1-A760-523F27023364}" type="slidenum">
              <a:rPr lang="en-US" altLang="en-US"/>
              <a:pPr>
                <a:defRPr/>
              </a:pPr>
              <a:t>‹#›</a:t>
            </a:fld>
            <a:endParaRPr lang="en-US" altLang="en-US"/>
          </a:p>
        </p:txBody>
      </p:sp>
    </p:spTree>
    <p:extLst>
      <p:ext uri="{BB962C8B-B14F-4D97-AF65-F5344CB8AC3E}">
        <p14:creationId xmlns:p14="http://schemas.microsoft.com/office/powerpoint/2010/main" val="201265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9708EAA-253F-4E65-8091-4867CBA54CDB}"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1DC7B09-669C-4BB9-9D7B-C560CF514BA5}" type="slidenum">
              <a:rPr lang="en-US" altLang="en-US"/>
              <a:pPr>
                <a:defRPr/>
              </a:pPr>
              <a:t>‹#›</a:t>
            </a:fld>
            <a:endParaRPr lang="en-US" altLang="en-US"/>
          </a:p>
        </p:txBody>
      </p:sp>
    </p:spTree>
    <p:extLst>
      <p:ext uri="{BB962C8B-B14F-4D97-AF65-F5344CB8AC3E}">
        <p14:creationId xmlns:p14="http://schemas.microsoft.com/office/powerpoint/2010/main" val="170637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8620E72-AEF7-4E76-BF2C-FC0C9000F363}"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B1A8088-0023-4C7F-B472-6DCB0E6FD413}" type="slidenum">
              <a:rPr lang="en-US" altLang="en-US"/>
              <a:pPr>
                <a:defRPr/>
              </a:pPr>
              <a:t>‹#›</a:t>
            </a:fld>
            <a:endParaRPr lang="en-US" altLang="en-US"/>
          </a:p>
        </p:txBody>
      </p:sp>
    </p:spTree>
    <p:extLst>
      <p:ext uri="{BB962C8B-B14F-4D97-AF65-F5344CB8AC3E}">
        <p14:creationId xmlns:p14="http://schemas.microsoft.com/office/powerpoint/2010/main" val="338553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C169144-DBC5-453B-9CBE-6A765A82A1E3}"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A63258F-5E38-4733-821E-643A6DE19BE7}" type="slidenum">
              <a:rPr lang="en-US" altLang="en-US"/>
              <a:pPr>
                <a:defRPr/>
              </a:pPr>
              <a:t>‹#›</a:t>
            </a:fld>
            <a:endParaRPr lang="en-US" altLang="en-US"/>
          </a:p>
        </p:txBody>
      </p:sp>
    </p:spTree>
    <p:extLst>
      <p:ext uri="{BB962C8B-B14F-4D97-AF65-F5344CB8AC3E}">
        <p14:creationId xmlns:p14="http://schemas.microsoft.com/office/powerpoint/2010/main" val="327033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41E3E53-7044-4245-B081-C2E32B4A395A}"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844FC3F-E800-41AF-A7DA-0D346FE17782}" type="slidenum">
              <a:rPr lang="en-US" altLang="en-US"/>
              <a:pPr>
                <a:defRPr/>
              </a:pPr>
              <a:t>‹#›</a:t>
            </a:fld>
            <a:endParaRPr lang="en-US" altLang="en-US"/>
          </a:p>
        </p:txBody>
      </p:sp>
    </p:spTree>
    <p:extLst>
      <p:ext uri="{BB962C8B-B14F-4D97-AF65-F5344CB8AC3E}">
        <p14:creationId xmlns:p14="http://schemas.microsoft.com/office/powerpoint/2010/main" val="342521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E4E10D5-8AAC-441A-9F63-B06A3783B590}"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9C62284-C6B6-4F72-95E9-526BA8AB4039}" type="slidenum">
              <a:rPr lang="en-US" altLang="en-US"/>
              <a:pPr>
                <a:defRPr/>
              </a:pPr>
              <a:t>‹#›</a:t>
            </a:fld>
            <a:endParaRPr lang="en-US" altLang="en-US"/>
          </a:p>
        </p:txBody>
      </p:sp>
    </p:spTree>
    <p:extLst>
      <p:ext uri="{BB962C8B-B14F-4D97-AF65-F5344CB8AC3E}">
        <p14:creationId xmlns:p14="http://schemas.microsoft.com/office/powerpoint/2010/main" val="137091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91B07A1-6571-4164-A370-EFE44D56EC0A}"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66316AA-A8BC-4A5E-ABAA-4EF88021F4E8}" type="slidenum">
              <a:rPr lang="en-US" altLang="en-US"/>
              <a:pPr>
                <a:defRPr/>
              </a:pPr>
              <a:t>‹#›</a:t>
            </a:fld>
            <a:endParaRPr lang="en-US" altLang="en-US"/>
          </a:p>
        </p:txBody>
      </p:sp>
    </p:spTree>
    <p:extLst>
      <p:ext uri="{BB962C8B-B14F-4D97-AF65-F5344CB8AC3E}">
        <p14:creationId xmlns:p14="http://schemas.microsoft.com/office/powerpoint/2010/main" val="2609840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1BDECD6-4783-47C6-8ADE-80073B46B13B}" type="datetime1">
              <a:rPr lang="en-US"/>
              <a:pPr>
                <a:defRPr/>
              </a:pPr>
              <a:t>11/5/2019</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D0EAD773-73F1-4483-A02B-57E087E5463E}" type="slidenum">
              <a:rPr lang="en-US" altLang="en-US"/>
              <a:pPr>
                <a:defRPr/>
              </a:pPr>
              <a:t>‹#›</a:t>
            </a:fld>
            <a:endParaRPr lang="en-US" altLang="en-US"/>
          </a:p>
        </p:txBody>
      </p:sp>
    </p:spTree>
    <p:extLst>
      <p:ext uri="{BB962C8B-B14F-4D97-AF65-F5344CB8AC3E}">
        <p14:creationId xmlns:p14="http://schemas.microsoft.com/office/powerpoint/2010/main" val="131786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9AEBC50-7C7A-41C4-A45B-7CFBEF54112F}" type="datetime1">
              <a:rPr lang="en-US"/>
              <a:pPr>
                <a:defRPr/>
              </a:pPr>
              <a:t>11/5/2019</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5B606F91-FEDD-4A4E-8BE6-10644D255747}" type="slidenum">
              <a:rPr lang="en-US" altLang="en-US"/>
              <a:pPr>
                <a:defRPr/>
              </a:pPr>
              <a:t>‹#›</a:t>
            </a:fld>
            <a:endParaRPr lang="en-US" altLang="en-US"/>
          </a:p>
        </p:txBody>
      </p:sp>
    </p:spTree>
    <p:extLst>
      <p:ext uri="{BB962C8B-B14F-4D97-AF65-F5344CB8AC3E}">
        <p14:creationId xmlns:p14="http://schemas.microsoft.com/office/powerpoint/2010/main" val="156174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BC30B8C-A6AF-494E-AE9F-3A4C0EB24AB5}" type="datetime1">
              <a:rPr lang="en-US"/>
              <a:pPr>
                <a:defRPr/>
              </a:pPr>
              <a:t>11/5/2019</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E4D1337-B795-420B-86B7-799ABDE6B527}" type="slidenum">
              <a:rPr lang="en-US" altLang="en-US"/>
              <a:pPr>
                <a:defRPr/>
              </a:pPr>
              <a:t>‹#›</a:t>
            </a:fld>
            <a:endParaRPr lang="en-US" altLang="en-US"/>
          </a:p>
        </p:txBody>
      </p:sp>
    </p:spTree>
    <p:extLst>
      <p:ext uri="{BB962C8B-B14F-4D97-AF65-F5344CB8AC3E}">
        <p14:creationId xmlns:p14="http://schemas.microsoft.com/office/powerpoint/2010/main" val="1568212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56659E5-6A88-4A92-9C95-F23716206DE4}"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5F540BF-46BA-4B33-BEB4-AC3D16119EDA}" type="slidenum">
              <a:rPr lang="en-US" altLang="en-US"/>
              <a:pPr>
                <a:defRPr/>
              </a:pPr>
              <a:t>‹#›</a:t>
            </a:fld>
            <a:endParaRPr lang="en-US" altLang="en-US"/>
          </a:p>
        </p:txBody>
      </p:sp>
    </p:spTree>
    <p:extLst>
      <p:ext uri="{BB962C8B-B14F-4D97-AF65-F5344CB8AC3E}">
        <p14:creationId xmlns:p14="http://schemas.microsoft.com/office/powerpoint/2010/main" val="12624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BEC7F859-4860-4066-8869-73D09906CCEF}" type="datetime1">
              <a:rPr lang="en-US"/>
              <a:pPr>
                <a:defRPr/>
              </a:pPr>
              <a:t>11/5/2019</a:t>
            </a:fld>
            <a:r>
              <a:rPr lang="en-US" dirty="0"/>
              <a:t> </a:t>
            </a:r>
            <a:r>
              <a:rPr lang="en-US" dirty="0" smtClean="0"/>
              <a:t>Oracle 11g</a:t>
            </a:r>
            <a:endParaRPr lang="en-US" i="1" dirty="0"/>
          </a:p>
        </p:txBody>
      </p:sp>
      <p:sp>
        <p:nvSpPr>
          <p:cNvPr id="5" name="Rectangle 5"/>
          <p:cNvSpPr>
            <a:spLocks noGrp="1" noChangeArrowheads="1"/>
          </p:cNvSpPr>
          <p:nvPr>
            <p:ph type="ftr" sz="quarter" idx="11"/>
          </p:nvPr>
        </p:nvSpPr>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6D8F970-9D60-4047-88A5-4C935A2FD0EF}" type="slidenum">
              <a:rPr lang="en-US" altLang="en-US"/>
              <a:pPr>
                <a:defRPr/>
              </a:pPr>
              <a:t>‹#›</a:t>
            </a:fld>
            <a:endParaRPr lang="en-US" altLang="en-US"/>
          </a:p>
        </p:txBody>
      </p:sp>
    </p:spTree>
    <p:extLst>
      <p:ext uri="{BB962C8B-B14F-4D97-AF65-F5344CB8AC3E}">
        <p14:creationId xmlns:p14="http://schemas.microsoft.com/office/powerpoint/2010/main" val="2534431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044281E-C685-4239-9CDC-5AF844195518}"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96E830F-BBAC-4B2D-9098-3A9E5D1AF58B}" type="slidenum">
              <a:rPr lang="en-US" altLang="en-US"/>
              <a:pPr>
                <a:defRPr/>
              </a:pPr>
              <a:t>‹#›</a:t>
            </a:fld>
            <a:endParaRPr lang="en-US" altLang="en-US"/>
          </a:p>
        </p:txBody>
      </p:sp>
    </p:spTree>
    <p:extLst>
      <p:ext uri="{BB962C8B-B14F-4D97-AF65-F5344CB8AC3E}">
        <p14:creationId xmlns:p14="http://schemas.microsoft.com/office/powerpoint/2010/main" val="3401956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39AB620-A652-4C8C-ABDD-2438F412D743}"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914E55E-B7A3-4679-8BFE-68D9FDAC5D9E}" type="slidenum">
              <a:rPr lang="en-US" altLang="en-US"/>
              <a:pPr>
                <a:defRPr/>
              </a:pPr>
              <a:t>‹#›</a:t>
            </a:fld>
            <a:endParaRPr lang="en-US" altLang="en-US"/>
          </a:p>
        </p:txBody>
      </p:sp>
    </p:spTree>
    <p:extLst>
      <p:ext uri="{BB962C8B-B14F-4D97-AF65-F5344CB8AC3E}">
        <p14:creationId xmlns:p14="http://schemas.microsoft.com/office/powerpoint/2010/main" val="4259676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8B35B13-B141-4435-B51A-766DAD88ADD2}"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D687EBF-5757-4382-8CBF-3BE7B7BE7B30}" type="slidenum">
              <a:rPr lang="en-US" altLang="en-US"/>
              <a:pPr>
                <a:defRPr/>
              </a:pPr>
              <a:t>‹#›</a:t>
            </a:fld>
            <a:endParaRPr lang="en-US" altLang="en-US"/>
          </a:p>
        </p:txBody>
      </p:sp>
    </p:spTree>
    <p:extLst>
      <p:ext uri="{BB962C8B-B14F-4D97-AF65-F5344CB8AC3E}">
        <p14:creationId xmlns:p14="http://schemas.microsoft.com/office/powerpoint/2010/main" val="3229269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21DDE16-CB6A-42DF-857D-2BAF6F414A31}"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B7C949E-95B4-44BF-9540-B41C4B576CF0}" type="slidenum">
              <a:rPr lang="en-US" altLang="en-US"/>
              <a:pPr>
                <a:defRPr/>
              </a:pPr>
              <a:t>‹#›</a:t>
            </a:fld>
            <a:endParaRPr lang="en-US" altLang="en-US"/>
          </a:p>
        </p:txBody>
      </p:sp>
    </p:spTree>
    <p:extLst>
      <p:ext uri="{BB962C8B-B14F-4D97-AF65-F5344CB8AC3E}">
        <p14:creationId xmlns:p14="http://schemas.microsoft.com/office/powerpoint/2010/main" val="2647709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F9160B8-5929-4181-ABA8-70A83D28CDC5}"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5995296-F6E2-4A22-8999-67E091737682}" type="slidenum">
              <a:rPr lang="en-US" altLang="en-US"/>
              <a:pPr>
                <a:defRPr/>
              </a:pPr>
              <a:t>‹#›</a:t>
            </a:fld>
            <a:endParaRPr lang="en-US" altLang="en-US"/>
          </a:p>
        </p:txBody>
      </p:sp>
    </p:spTree>
    <p:extLst>
      <p:ext uri="{BB962C8B-B14F-4D97-AF65-F5344CB8AC3E}">
        <p14:creationId xmlns:p14="http://schemas.microsoft.com/office/powerpoint/2010/main" val="2563732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901FF9D-26A3-49CB-8332-93A3233F6BFC}"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0B07E44-C613-408A-9CE9-87E6EFBCD86F}" type="slidenum">
              <a:rPr lang="en-US" altLang="en-US"/>
              <a:pPr>
                <a:defRPr/>
              </a:pPr>
              <a:t>‹#›</a:t>
            </a:fld>
            <a:endParaRPr lang="en-US" altLang="en-US"/>
          </a:p>
        </p:txBody>
      </p:sp>
    </p:spTree>
    <p:extLst>
      <p:ext uri="{BB962C8B-B14F-4D97-AF65-F5344CB8AC3E}">
        <p14:creationId xmlns:p14="http://schemas.microsoft.com/office/powerpoint/2010/main" val="57826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52E61E1-DCF3-4871-948F-0DF7C337E6F1}"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1366A5A-7D3E-4371-8FD7-66EE69313F65}" type="slidenum">
              <a:rPr lang="en-US" altLang="en-US"/>
              <a:pPr>
                <a:defRPr/>
              </a:pPr>
              <a:t>‹#›</a:t>
            </a:fld>
            <a:endParaRPr lang="en-US" altLang="en-US"/>
          </a:p>
        </p:txBody>
      </p:sp>
    </p:spTree>
    <p:extLst>
      <p:ext uri="{BB962C8B-B14F-4D97-AF65-F5344CB8AC3E}">
        <p14:creationId xmlns:p14="http://schemas.microsoft.com/office/powerpoint/2010/main" val="3735188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377E1DD-65AC-40E0-AD38-49D20F865F08}" type="datetime1">
              <a:rPr lang="en-US"/>
              <a:pPr>
                <a:defRPr/>
              </a:pPr>
              <a:t>11/5/2019</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48D807FC-1962-43E2-9876-5D3FC7255FDE}" type="slidenum">
              <a:rPr lang="en-US" altLang="en-US"/>
              <a:pPr>
                <a:defRPr/>
              </a:pPr>
              <a:t>‹#›</a:t>
            </a:fld>
            <a:endParaRPr lang="en-US" altLang="en-US"/>
          </a:p>
        </p:txBody>
      </p:sp>
    </p:spTree>
    <p:extLst>
      <p:ext uri="{BB962C8B-B14F-4D97-AF65-F5344CB8AC3E}">
        <p14:creationId xmlns:p14="http://schemas.microsoft.com/office/powerpoint/2010/main" val="4008726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E4F733C-D751-404A-AE2B-777DB28CD774}" type="datetime1">
              <a:rPr lang="en-US"/>
              <a:pPr>
                <a:defRPr/>
              </a:pPr>
              <a:t>11/5/2019</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5ECC5098-A043-4738-803F-3E83B914E27B}" type="slidenum">
              <a:rPr lang="en-US" altLang="en-US"/>
              <a:pPr>
                <a:defRPr/>
              </a:pPr>
              <a:t>‹#›</a:t>
            </a:fld>
            <a:endParaRPr lang="en-US" altLang="en-US"/>
          </a:p>
        </p:txBody>
      </p:sp>
    </p:spTree>
    <p:extLst>
      <p:ext uri="{BB962C8B-B14F-4D97-AF65-F5344CB8AC3E}">
        <p14:creationId xmlns:p14="http://schemas.microsoft.com/office/powerpoint/2010/main" val="42472467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2F5F6F4-8952-4C5B-9051-6D01FBBF0D6A}" type="datetime1">
              <a:rPr lang="en-US"/>
              <a:pPr>
                <a:defRPr/>
              </a:pPr>
              <a:t>11/5/2019</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FA95904-8BF3-443E-9B45-81EACCDE3E35}" type="slidenum">
              <a:rPr lang="en-US" altLang="en-US"/>
              <a:pPr>
                <a:defRPr/>
              </a:pPr>
              <a:t>‹#›</a:t>
            </a:fld>
            <a:endParaRPr lang="en-US" altLang="en-US"/>
          </a:p>
        </p:txBody>
      </p:sp>
    </p:spTree>
    <p:extLst>
      <p:ext uri="{BB962C8B-B14F-4D97-AF65-F5344CB8AC3E}">
        <p14:creationId xmlns:p14="http://schemas.microsoft.com/office/powerpoint/2010/main" val="249994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798680B-0584-4CC3-9E30-FFA28ABC6520}"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69E66E-45B2-49AD-9D89-633B137EEBAA}" type="slidenum">
              <a:rPr lang="en-US" altLang="en-US"/>
              <a:pPr>
                <a:defRPr/>
              </a:pPr>
              <a:t>‹#›</a:t>
            </a:fld>
            <a:endParaRPr lang="en-US" altLang="en-US"/>
          </a:p>
        </p:txBody>
      </p:sp>
    </p:spTree>
    <p:extLst>
      <p:ext uri="{BB962C8B-B14F-4D97-AF65-F5344CB8AC3E}">
        <p14:creationId xmlns:p14="http://schemas.microsoft.com/office/powerpoint/2010/main" val="35885673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501DC00-8228-4D56-B737-62E2A2FF63A4}"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AC2A34D-A4B9-4023-A004-5FB09CA87057}" type="slidenum">
              <a:rPr lang="en-US" altLang="en-US"/>
              <a:pPr>
                <a:defRPr/>
              </a:pPr>
              <a:t>‹#›</a:t>
            </a:fld>
            <a:endParaRPr lang="en-US" altLang="en-US"/>
          </a:p>
        </p:txBody>
      </p:sp>
    </p:spTree>
    <p:extLst>
      <p:ext uri="{BB962C8B-B14F-4D97-AF65-F5344CB8AC3E}">
        <p14:creationId xmlns:p14="http://schemas.microsoft.com/office/powerpoint/2010/main" val="39566580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8A8B630-17C5-477D-9281-9BD664F81CC5}"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A97C871-E968-4EFB-99BD-54230ACD658F}" type="slidenum">
              <a:rPr lang="en-US" altLang="en-US"/>
              <a:pPr>
                <a:defRPr/>
              </a:pPr>
              <a:t>‹#›</a:t>
            </a:fld>
            <a:endParaRPr lang="en-US" altLang="en-US"/>
          </a:p>
        </p:txBody>
      </p:sp>
    </p:spTree>
    <p:extLst>
      <p:ext uri="{BB962C8B-B14F-4D97-AF65-F5344CB8AC3E}">
        <p14:creationId xmlns:p14="http://schemas.microsoft.com/office/powerpoint/2010/main" val="2766592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50BF991-00E3-45BA-945C-5CC75AFAFA1C}"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DB1D813-070E-4FC1-A39E-261D3B462824}" type="slidenum">
              <a:rPr lang="en-US" altLang="en-US"/>
              <a:pPr>
                <a:defRPr/>
              </a:pPr>
              <a:t>‹#›</a:t>
            </a:fld>
            <a:endParaRPr lang="en-US" altLang="en-US"/>
          </a:p>
        </p:txBody>
      </p:sp>
    </p:spTree>
    <p:extLst>
      <p:ext uri="{BB962C8B-B14F-4D97-AF65-F5344CB8AC3E}">
        <p14:creationId xmlns:p14="http://schemas.microsoft.com/office/powerpoint/2010/main" val="424478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6FDD148-6E7F-497B-B112-508BE7B3EE46}" type="datetime1">
              <a:rPr lang="en-US"/>
              <a:pPr>
                <a:defRPr/>
              </a:pPr>
              <a:t>11/5/2019</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D13F392-CC06-42C9-8AC0-5D7B04F8CD74}" type="slidenum">
              <a:rPr lang="en-US" altLang="en-US"/>
              <a:pPr>
                <a:defRPr/>
              </a:pPr>
              <a:t>‹#›</a:t>
            </a:fld>
            <a:endParaRPr lang="en-US" altLang="en-US"/>
          </a:p>
        </p:txBody>
      </p:sp>
    </p:spTree>
    <p:extLst>
      <p:ext uri="{BB962C8B-B14F-4D97-AF65-F5344CB8AC3E}">
        <p14:creationId xmlns:p14="http://schemas.microsoft.com/office/powerpoint/2010/main" val="346324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988E075-F98F-4612-BD8A-11D948B3D1AF}"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7A53EB-E77A-4F88-8A76-1B308B21EE52}" type="slidenum">
              <a:rPr lang="en-US" altLang="en-US"/>
              <a:pPr>
                <a:defRPr/>
              </a:pPr>
              <a:t>‹#›</a:t>
            </a:fld>
            <a:endParaRPr lang="en-US" altLang="en-US"/>
          </a:p>
        </p:txBody>
      </p:sp>
    </p:spTree>
    <p:extLst>
      <p:ext uri="{BB962C8B-B14F-4D97-AF65-F5344CB8AC3E}">
        <p14:creationId xmlns:p14="http://schemas.microsoft.com/office/powerpoint/2010/main" val="141656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3B3D864-1293-4B90-B0AF-728AFF5BEC59}" type="datetime1">
              <a:rPr lang="en-US"/>
              <a:pPr>
                <a:defRPr/>
              </a:pPr>
              <a:t>11/5/2019</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A7C65D4-93EF-49D6-A167-1DBC3DCA047A}" type="slidenum">
              <a:rPr lang="en-US" altLang="en-US"/>
              <a:pPr>
                <a:defRPr/>
              </a:pPr>
              <a:t>‹#›</a:t>
            </a:fld>
            <a:endParaRPr lang="en-US" altLang="en-US"/>
          </a:p>
        </p:txBody>
      </p:sp>
    </p:spTree>
    <p:extLst>
      <p:ext uri="{BB962C8B-B14F-4D97-AF65-F5344CB8AC3E}">
        <p14:creationId xmlns:p14="http://schemas.microsoft.com/office/powerpoint/2010/main" val="126379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69F25B3-DC20-466A-AB65-40C93B02F8C5}" type="datetime1">
              <a:rPr lang="en-US"/>
              <a:pPr>
                <a:defRPr/>
              </a:pPr>
              <a:t>11/5/2019</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2FDC1AC3-CC2E-486C-99B8-A36B8BB3231F}" type="slidenum">
              <a:rPr lang="en-US" altLang="en-US"/>
              <a:pPr>
                <a:defRPr/>
              </a:pPr>
              <a:t>‹#›</a:t>
            </a:fld>
            <a:endParaRPr lang="en-US" altLang="en-US"/>
          </a:p>
        </p:txBody>
      </p:sp>
    </p:spTree>
    <p:extLst>
      <p:ext uri="{BB962C8B-B14F-4D97-AF65-F5344CB8AC3E}">
        <p14:creationId xmlns:p14="http://schemas.microsoft.com/office/powerpoint/2010/main" val="13194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DAF7A4E-B1B5-470C-B2DB-B5435309E891}" type="datetime1">
              <a:rPr lang="en-US"/>
              <a:pPr>
                <a:defRPr/>
              </a:pPr>
              <a:t>11/5/2019</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C53CE42-88C1-4446-BFE2-06F85DD14798}" type="slidenum">
              <a:rPr lang="en-US" altLang="en-US"/>
              <a:pPr>
                <a:defRPr/>
              </a:pPr>
              <a:t>‹#›</a:t>
            </a:fld>
            <a:endParaRPr lang="en-US" altLang="en-US"/>
          </a:p>
        </p:txBody>
      </p:sp>
    </p:spTree>
    <p:extLst>
      <p:ext uri="{BB962C8B-B14F-4D97-AF65-F5344CB8AC3E}">
        <p14:creationId xmlns:p14="http://schemas.microsoft.com/office/powerpoint/2010/main" val="408600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40C0F90-2251-4BB9-A71C-62AE4A249C83}"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1920F13-C0D5-47AB-8E99-953DB4DE5C20}" type="slidenum">
              <a:rPr lang="en-US" altLang="en-US"/>
              <a:pPr>
                <a:defRPr/>
              </a:pPr>
              <a:t>‹#›</a:t>
            </a:fld>
            <a:endParaRPr lang="en-US" altLang="en-US"/>
          </a:p>
        </p:txBody>
      </p:sp>
    </p:spTree>
    <p:extLst>
      <p:ext uri="{BB962C8B-B14F-4D97-AF65-F5344CB8AC3E}">
        <p14:creationId xmlns:p14="http://schemas.microsoft.com/office/powerpoint/2010/main" val="291365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CFACFEF-7ED1-41A0-846C-31A1D939AD9F}" type="datetime1">
              <a:rPr lang="en-US"/>
              <a:pPr>
                <a:defRPr/>
              </a:pPr>
              <a:t>11/5/2019</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Oracle 11g: SQL</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13477B-B786-4E06-B343-C20C0BD30473}" type="slidenum">
              <a:rPr lang="en-US" altLang="en-US"/>
              <a:pPr>
                <a:defRPr/>
              </a:pPr>
              <a:t>‹#›</a:t>
            </a:fld>
            <a:endParaRPr lang="en-US" altLang="en-US"/>
          </a:p>
        </p:txBody>
      </p:sp>
    </p:spTree>
    <p:extLst>
      <p:ext uri="{BB962C8B-B14F-4D97-AF65-F5344CB8AC3E}">
        <p14:creationId xmlns:p14="http://schemas.microsoft.com/office/powerpoint/2010/main" val="411845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fld id="{2EC4955A-F062-4892-A098-BC20C021B149}" type="datetime1">
              <a:rPr lang="en-US"/>
              <a:pPr>
                <a:defRPr/>
              </a:pPr>
              <a:t>11/5/2019</a:t>
            </a:fld>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a:t>Oracle 11g: SQL</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59D93DCF-062D-4808-AE12-59048073A9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980" r:id="rId1"/>
    <p:sldLayoutId id="2147487012" r:id="rId2"/>
    <p:sldLayoutId id="2147486981" r:id="rId3"/>
    <p:sldLayoutId id="2147486982" r:id="rId4"/>
    <p:sldLayoutId id="2147486983" r:id="rId5"/>
    <p:sldLayoutId id="2147486984" r:id="rId6"/>
    <p:sldLayoutId id="2147486985" r:id="rId7"/>
    <p:sldLayoutId id="2147486986" r:id="rId8"/>
    <p:sldLayoutId id="2147486987" r:id="rId9"/>
    <p:sldLayoutId id="2147486988" r:id="rId10"/>
    <p:sldLayoutId id="2147486989"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fld id="{6C7D6863-8806-4055-8714-23C4E11EAA36}" type="datetime1">
              <a:rPr lang="en-US"/>
              <a:pPr>
                <a:defRPr/>
              </a:pPr>
              <a:t>11/5/2019</a:t>
            </a:fld>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a:t>Oracle 11g: SQL</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2C50697F-D9B9-4E59-9E16-3DEB022393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990" r:id="rId1"/>
    <p:sldLayoutId id="2147486991" r:id="rId2"/>
    <p:sldLayoutId id="2147486992" r:id="rId3"/>
    <p:sldLayoutId id="2147486993" r:id="rId4"/>
    <p:sldLayoutId id="2147486994" r:id="rId5"/>
    <p:sldLayoutId id="2147486995" r:id="rId6"/>
    <p:sldLayoutId id="2147486996" r:id="rId7"/>
    <p:sldLayoutId id="2147486997" r:id="rId8"/>
    <p:sldLayoutId id="2147486998" r:id="rId9"/>
    <p:sldLayoutId id="2147486999" r:id="rId10"/>
    <p:sldLayoutId id="2147487000"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fld id="{9DAECEA7-F40A-4AC6-BB0D-034068B8FC2F}" type="datetime1">
              <a:rPr lang="en-US"/>
              <a:pPr>
                <a:defRPr/>
              </a:pPr>
              <a:t>11/5/2019</a:t>
            </a:fld>
            <a:endParaRPr lang="en-US" dirty="0"/>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a:t>Oracle 11g: SQL</a:t>
            </a:r>
            <a:endParaRPr lang="en-US" dirty="0"/>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latin typeface="Times New Roman" panose="02020603050405020304" pitchFamily="18" charset="0"/>
              </a:defRPr>
            </a:lvl1pPr>
          </a:lstStyle>
          <a:p>
            <a:pPr>
              <a:defRPr/>
            </a:pPr>
            <a:fld id="{1D33DB09-1336-4544-8280-AFB8B3639C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001" r:id="rId1"/>
    <p:sldLayoutId id="2147487002" r:id="rId2"/>
    <p:sldLayoutId id="2147487003" r:id="rId3"/>
    <p:sldLayoutId id="2147487004" r:id="rId4"/>
    <p:sldLayoutId id="2147487005" r:id="rId5"/>
    <p:sldLayoutId id="2147487006" r:id="rId6"/>
    <p:sldLayoutId id="2147487007" r:id="rId7"/>
    <p:sldLayoutId id="2147487008" r:id="rId8"/>
    <p:sldLayoutId id="2147487009" r:id="rId9"/>
    <p:sldLayoutId id="2147487010" r:id="rId10"/>
    <p:sldLayoutId id="214748701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0" y="914400"/>
            <a:ext cx="9144000" cy="1600200"/>
          </a:xfrm>
        </p:spPr>
        <p:txBody>
          <a:bodyPr/>
          <a:lstStyle/>
          <a:p>
            <a:pPr eaLnBrk="1" hangingPunct="1">
              <a:lnSpc>
                <a:spcPct val="150000"/>
              </a:lnSpc>
              <a:spcAft>
                <a:spcPts val="1200"/>
              </a:spcAft>
            </a:pPr>
            <a:r>
              <a:rPr lang="en-US" altLang="en-US" sz="3400" b="1" smtClean="0">
                <a:solidFill>
                  <a:srgbClr val="FF0000"/>
                </a:solidFill>
              </a:rPr>
              <a:t>CPRG 210</a:t>
            </a:r>
            <a:br>
              <a:rPr lang="en-US" altLang="en-US" sz="3400" b="1" smtClean="0">
                <a:solidFill>
                  <a:srgbClr val="FF0000"/>
                </a:solidFill>
              </a:rPr>
            </a:br>
            <a:r>
              <a:rPr lang="en-US" altLang="en-US" sz="3400" b="1" smtClean="0"/>
              <a:t> Web Application Development</a:t>
            </a:r>
          </a:p>
        </p:txBody>
      </p:sp>
      <p:sp>
        <p:nvSpPr>
          <p:cNvPr id="6147" name="Rectangle 1027"/>
          <p:cNvSpPr>
            <a:spLocks noGrp="1" noChangeArrowheads="1"/>
          </p:cNvSpPr>
          <p:nvPr>
            <p:ph type="subTitle" idx="1"/>
          </p:nvPr>
        </p:nvSpPr>
        <p:spPr>
          <a:xfrm>
            <a:off x="0" y="3200400"/>
            <a:ext cx="9144000" cy="1447800"/>
          </a:xfrm>
        </p:spPr>
        <p:txBody>
          <a:bodyPr/>
          <a:lstStyle/>
          <a:p>
            <a:pPr eaLnBrk="1" hangingPunct="1">
              <a:lnSpc>
                <a:spcPct val="150000"/>
              </a:lnSpc>
            </a:pPr>
            <a:r>
              <a:rPr lang="en-US" altLang="en-US" sz="3400" b="1" i="1" dirty="0" smtClean="0"/>
              <a:t>Module 4: </a:t>
            </a:r>
            <a:r>
              <a:rPr lang="en-US" altLang="en-US" sz="3400" b="1" i="1" dirty="0" smtClean="0">
                <a:solidFill>
                  <a:schemeClr val="accent2"/>
                </a:solidFill>
              </a:rPr>
              <a:t>JavaScript </a:t>
            </a:r>
            <a:r>
              <a:rPr lang="en-US" altLang="en-US" sz="3400" b="1" i="1" dirty="0" smtClean="0">
                <a:solidFill>
                  <a:schemeClr val="accent2"/>
                </a:solidFill>
              </a:rPr>
              <a:t>Fundamentals</a:t>
            </a:r>
            <a:endParaRPr lang="en-US" altLang="en-US" sz="3400" b="1" i="1" dirty="0" smtClean="0">
              <a:solidFill>
                <a:schemeClr val="accent2"/>
              </a:solidFill>
            </a:endParaRPr>
          </a:p>
        </p:txBody>
      </p:sp>
      <p:sp>
        <p:nvSpPr>
          <p:cNvPr id="6148"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pic>
        <p:nvPicPr>
          <p:cNvPr id="6149"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964363" cy="29337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1528B56-F87E-4F77-A149-C2F8F3C45C12}" type="slidenum">
              <a:rPr lang="en-US" altLang="en-US" sz="1400" smtClean="0">
                <a:latin typeface="Times New Roman" panose="02020603050405020304" pitchFamily="18" charset="0"/>
              </a:rPr>
              <a:pPr>
                <a:spcBef>
                  <a:spcPct val="0"/>
                </a:spcBef>
                <a:buFontTx/>
                <a:buNone/>
              </a:pPr>
              <a:t>10</a:t>
            </a:fld>
            <a:endParaRPr lang="en-US" altLang="en-US" sz="1400" smtClean="0">
              <a:latin typeface="Times New Roman" panose="02020603050405020304" pitchFamily="18" charset="0"/>
            </a:endParaRPr>
          </a:p>
        </p:txBody>
      </p:sp>
      <p:sp>
        <p:nvSpPr>
          <p:cNvPr id="24580" name="Rectangle 2"/>
          <p:cNvSpPr>
            <a:spLocks noGrp="1" noChangeArrowheads="1"/>
          </p:cNvSpPr>
          <p:nvPr>
            <p:ph type="title"/>
          </p:nvPr>
        </p:nvSpPr>
        <p:spPr>
          <a:xfrm>
            <a:off x="0" y="-228600"/>
            <a:ext cx="9144000" cy="1143000"/>
          </a:xfrm>
        </p:spPr>
        <p:txBody>
          <a:bodyPr/>
          <a:lstStyle/>
          <a:p>
            <a:pPr eaLnBrk="1" hangingPunct="1"/>
            <a:r>
              <a:rPr lang="en-US" altLang="en-US" sz="3200" b="1" smtClean="0"/>
              <a:t>JS Within &lt;HEAD&gt; - &lt;BODY&gt; - Both </a:t>
            </a:r>
          </a:p>
        </p:txBody>
      </p:sp>
      <p:sp>
        <p:nvSpPr>
          <p:cNvPr id="24581" name="Rectangle 1"/>
          <p:cNvSpPr>
            <a:spLocks noChangeArrowheads="1"/>
          </p:cNvSpPr>
          <p:nvPr/>
        </p:nvSpPr>
        <p:spPr bwMode="auto">
          <a:xfrm>
            <a:off x="2514600" y="3733800"/>
            <a:ext cx="4038600" cy="64611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alert() displays an alert box with a specified message and an OK button.</a:t>
            </a:r>
          </a:p>
        </p:txBody>
      </p:sp>
      <p:sp>
        <p:nvSpPr>
          <p:cNvPr id="3" name="Rectangle 2"/>
          <p:cNvSpPr/>
          <p:nvPr/>
        </p:nvSpPr>
        <p:spPr>
          <a:xfrm>
            <a:off x="1952625" y="2505075"/>
            <a:ext cx="3284538" cy="5365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5" name="Straight Arrow Connector 4"/>
          <p:cNvCxnSpPr/>
          <p:nvPr/>
        </p:nvCxnSpPr>
        <p:spPr>
          <a:xfrm flipH="1">
            <a:off x="4179888" y="2789238"/>
            <a:ext cx="14779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84" name="Rectangle 24"/>
          <p:cNvSpPr>
            <a:spLocks noChangeArrowheads="1"/>
          </p:cNvSpPr>
          <p:nvPr/>
        </p:nvSpPr>
        <p:spPr bwMode="auto">
          <a:xfrm>
            <a:off x="5486400" y="2617788"/>
            <a:ext cx="1371600" cy="3698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Comment</a:t>
            </a:r>
          </a:p>
        </p:txBody>
      </p:sp>
      <p:pic>
        <p:nvPicPr>
          <p:cNvPr id="24585"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a:off x="1666875" y="2940050"/>
            <a:ext cx="1000125"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87" name="Rectangle 24"/>
          <p:cNvSpPr>
            <a:spLocks noChangeArrowheads="1"/>
          </p:cNvSpPr>
          <p:nvPr/>
        </p:nvSpPr>
        <p:spPr bwMode="auto">
          <a:xfrm>
            <a:off x="381000" y="2770188"/>
            <a:ext cx="1285875" cy="3698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“message”</a:t>
            </a:r>
          </a:p>
        </p:txBody>
      </p:sp>
      <p:sp>
        <p:nvSpPr>
          <p:cNvPr id="20" name="TextBox 19"/>
          <p:cNvSpPr txBox="1"/>
          <p:nvPr/>
        </p:nvSpPr>
        <p:spPr bwMode="auto">
          <a:xfrm>
            <a:off x="380999" y="762460"/>
            <a:ext cx="3456621" cy="43088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200" b="1" dirty="0">
                <a:latin typeface="Arial" charset="0"/>
              </a:rPr>
              <a:t>&lt;script&gt; Within &lt;HEAD&gt;</a:t>
            </a:r>
          </a:p>
        </p:txBody>
      </p:sp>
      <p:pic>
        <p:nvPicPr>
          <p:cNvPr id="2459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475" y="4465638"/>
            <a:ext cx="2103438" cy="1790700"/>
          </a:xfrm>
          <a:prstGeom prst="rect">
            <a:avLst/>
          </a:prstGeom>
          <a:noFill/>
          <a:ln w="254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2459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7513" y="4618038"/>
            <a:ext cx="3552825" cy="1485900"/>
          </a:xfrm>
          <a:prstGeom prst="rect">
            <a:avLst/>
          </a:prstGeom>
          <a:noFill/>
          <a:ln w="254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24593"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7" name="TextBox 6"/>
          <p:cNvSpPr txBox="1">
            <a:spLocks noChangeArrowheads="1"/>
          </p:cNvSpPr>
          <p:nvPr/>
        </p:nvSpPr>
        <p:spPr bwMode="auto">
          <a:xfrm>
            <a:off x="80963" y="4470400"/>
            <a:ext cx="3086100" cy="1200150"/>
          </a:xfrm>
          <a:prstGeom prst="rect">
            <a:avLst/>
          </a:prstGeom>
          <a:solidFill>
            <a:schemeClr val="bg1">
              <a:lumMod val="65000"/>
            </a:schemeClr>
          </a:solidFill>
          <a:ln>
            <a:noFill/>
          </a:ln>
          <a:extLst/>
        </p:spPr>
        <p:txBody>
          <a:bodyPr>
            <a:spAutoFit/>
          </a:bodyPr>
          <a:lstStyle>
            <a:lvl1pPr marL="342900" indent="-342900">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2" algn="just">
              <a:buFontTx/>
              <a:buNone/>
              <a:defRPr/>
            </a:pPr>
            <a:r>
              <a:rPr lang="en-US" altLang="en-US" sz="1800" dirty="0" smtClean="0"/>
              <a:t>Functions and code that </a:t>
            </a:r>
            <a:r>
              <a:rPr lang="en-US" altLang="en-US" sz="1800" b="1" dirty="0" smtClean="0">
                <a:solidFill>
                  <a:schemeClr val="accent2">
                    <a:lumMod val="75000"/>
                  </a:schemeClr>
                </a:solidFill>
              </a:rPr>
              <a:t>may execute multiple</a:t>
            </a:r>
            <a:r>
              <a:rPr lang="en-US" altLang="en-US" sz="1800" dirty="0" smtClean="0"/>
              <a:t> times is typically placed in the &lt;HEAD&gt;</a:t>
            </a:r>
          </a:p>
        </p:txBody>
      </p:sp>
      <p:sp>
        <p:nvSpPr>
          <p:cNvPr id="24595" name="TextBox 6"/>
          <p:cNvSpPr txBox="1">
            <a:spLocks noChangeArrowheads="1"/>
          </p:cNvSpPr>
          <p:nvPr/>
        </p:nvSpPr>
        <p:spPr bwMode="auto">
          <a:xfrm>
            <a:off x="4960938" y="914400"/>
            <a:ext cx="3573462"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800">
                <a:solidFill>
                  <a:schemeClr val="bg1"/>
                </a:solidFill>
              </a:rPr>
              <a:t>&lt;script type=“text/javascript”&gt;  </a:t>
            </a:r>
          </a:p>
          <a:p>
            <a:pPr algn="just" eaLnBrk="1" hangingPunct="1">
              <a:spcBef>
                <a:spcPct val="0"/>
              </a:spcBef>
              <a:buFontTx/>
              <a:buNone/>
            </a:pPr>
            <a:r>
              <a:rPr lang="en-US" altLang="en-US" sz="1800">
                <a:solidFill>
                  <a:schemeClr val="bg1"/>
                </a:solidFill>
              </a:rPr>
              <a:t>	JS statement 1 or code;</a:t>
            </a:r>
          </a:p>
          <a:p>
            <a:pPr algn="just" eaLnBrk="1" hangingPunct="1">
              <a:spcBef>
                <a:spcPct val="0"/>
              </a:spcBef>
              <a:buFontTx/>
              <a:buNone/>
            </a:pPr>
            <a:r>
              <a:rPr lang="en-US" altLang="en-US" sz="1800">
                <a:solidFill>
                  <a:schemeClr val="bg1"/>
                </a:solidFill>
              </a:rPr>
              <a:t>	JS statement 2 or code;</a:t>
            </a:r>
          </a:p>
          <a:p>
            <a:pPr algn="just" eaLnBrk="1" hangingPunct="1">
              <a:spcBef>
                <a:spcPct val="0"/>
              </a:spcBef>
              <a:buFontTx/>
              <a:buNone/>
            </a:pPr>
            <a:r>
              <a:rPr lang="en-US" altLang="en-US" sz="1800">
                <a:solidFill>
                  <a:schemeClr val="bg1"/>
                </a:solidFill>
              </a:rPr>
              <a:t>&lt;/script&gt;</a:t>
            </a:r>
          </a:p>
        </p:txBody>
      </p:sp>
      <p:sp>
        <p:nvSpPr>
          <p:cNvPr id="18" name="TextBox 17"/>
          <p:cNvSpPr txBox="1"/>
          <p:nvPr/>
        </p:nvSpPr>
        <p:spPr bwMode="auto">
          <a:xfrm>
            <a:off x="80963" y="5850040"/>
            <a:ext cx="3086101" cy="369332"/>
          </a:xfrm>
          <a:prstGeom prst="rect">
            <a:avLst/>
          </a:prstGeom>
          <a:solidFill>
            <a:srgbClr val="C00000"/>
          </a:solidFill>
          <a:scene3d>
            <a:camera prst="orthographicFront"/>
            <a:lightRig rig="threePt" dir="t"/>
          </a:scene3d>
          <a:sp3d>
            <a:bevelT prst="relaxedInset"/>
          </a:sp3d>
        </p:spPr>
        <p:txBody>
          <a:bodyPr anchor="ctr">
            <a:spAutoFit/>
          </a:bodyPr>
          <a:lstStyle/>
          <a:p>
            <a:pPr algn="ctr" eaLnBrk="1" hangingPunct="1">
              <a:defRPr/>
            </a:pPr>
            <a:r>
              <a:rPr lang="en-US" b="1" dirty="0">
                <a:solidFill>
                  <a:schemeClr val="bg1"/>
                </a:solidFill>
                <a:latin typeface="Arial" charset="0"/>
              </a:rPr>
              <a:t>&lt;script&gt; Within &lt;body&gt;?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own Arrow 22"/>
          <p:cNvSpPr/>
          <p:nvPr/>
        </p:nvSpPr>
        <p:spPr>
          <a:xfrm>
            <a:off x="4432300" y="1528763"/>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26627"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17CB6C-4DC5-4C17-ABC9-B0D1A0C881E8}" type="slidenum">
              <a:rPr lang="en-US" altLang="en-US" sz="1400" smtClean="0">
                <a:latin typeface="Times New Roman" panose="02020603050405020304" pitchFamily="18" charset="0"/>
              </a:rPr>
              <a:pPr>
                <a:spcBef>
                  <a:spcPct val="0"/>
                </a:spcBef>
                <a:buFontTx/>
                <a:buNone/>
              </a:pPr>
              <a:t>11</a:t>
            </a:fld>
            <a:endParaRPr lang="en-US" altLang="en-US" sz="1400" smtClean="0">
              <a:latin typeface="Times New Roman" panose="02020603050405020304" pitchFamily="18" charset="0"/>
            </a:endParaRPr>
          </a:p>
        </p:txBody>
      </p:sp>
      <p:sp>
        <p:nvSpPr>
          <p:cNvPr id="20" name="TextBox 19"/>
          <p:cNvSpPr txBox="1"/>
          <p:nvPr/>
        </p:nvSpPr>
        <p:spPr bwMode="auto">
          <a:xfrm>
            <a:off x="2186940" y="1066800"/>
            <a:ext cx="471297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Script within HTML Document</a:t>
            </a:r>
          </a:p>
        </p:txBody>
      </p:sp>
      <p:sp>
        <p:nvSpPr>
          <p:cNvPr id="26631" name="TextBox 6"/>
          <p:cNvSpPr txBox="1">
            <a:spLocks noChangeArrowheads="1"/>
          </p:cNvSpPr>
          <p:nvPr/>
        </p:nvSpPr>
        <p:spPr bwMode="auto">
          <a:xfrm>
            <a:off x="1916113" y="1955800"/>
            <a:ext cx="5257800" cy="461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Visible in the Client Browser </a:t>
            </a:r>
          </a:p>
        </p:txBody>
      </p:sp>
      <p:sp>
        <p:nvSpPr>
          <p:cNvPr id="26632" name="TextBox 6"/>
          <p:cNvSpPr txBox="1">
            <a:spLocks noChangeArrowheads="1"/>
          </p:cNvSpPr>
          <p:nvPr/>
        </p:nvSpPr>
        <p:spPr bwMode="auto">
          <a:xfrm>
            <a:off x="1916113" y="2938463"/>
            <a:ext cx="5257800" cy="460375"/>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u="sng">
                <a:solidFill>
                  <a:schemeClr val="tx1"/>
                </a:solidFill>
              </a:rPr>
              <a:t>Solution 1:</a:t>
            </a:r>
            <a:r>
              <a:rPr lang="en-US" altLang="en-US" sz="2400">
                <a:solidFill>
                  <a:schemeClr val="tx1"/>
                </a:solidFill>
              </a:rPr>
              <a:t> Use External File</a:t>
            </a:r>
          </a:p>
        </p:txBody>
      </p:sp>
      <p:sp>
        <p:nvSpPr>
          <p:cNvPr id="30735" name="TextBox 6"/>
          <p:cNvSpPr txBox="1">
            <a:spLocks noChangeArrowheads="1"/>
          </p:cNvSpPr>
          <p:nvPr/>
        </p:nvSpPr>
        <p:spPr bwMode="auto">
          <a:xfrm>
            <a:off x="1916113" y="3516313"/>
            <a:ext cx="5257800" cy="8382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lvl="3" indent="0">
              <a:buFontTx/>
              <a:buNone/>
              <a:defRPr/>
            </a:pPr>
            <a:r>
              <a:rPr lang="en-US" altLang="en-US" b="1" dirty="0">
                <a:solidFill>
                  <a:schemeClr val="tx1"/>
                </a:solidFill>
                <a:latin typeface="+mj-lt"/>
                <a:cs typeface="Courier New" pitchFamily="49" charset="0"/>
              </a:rPr>
              <a:t>&lt;script type = "text/</a:t>
            </a:r>
            <a:r>
              <a:rPr lang="en-US" altLang="en-US" b="1" dirty="0" err="1">
                <a:solidFill>
                  <a:schemeClr val="tx1"/>
                </a:solidFill>
                <a:latin typeface="+mj-lt"/>
                <a:cs typeface="Courier New" pitchFamily="49" charset="0"/>
              </a:rPr>
              <a:t>javascript</a:t>
            </a:r>
            <a:r>
              <a:rPr lang="en-US" altLang="en-US" b="1" dirty="0">
                <a:solidFill>
                  <a:schemeClr val="tx1"/>
                </a:solidFill>
                <a:latin typeface="+mj-lt"/>
                <a:cs typeface="Courier New" pitchFamily="49" charset="0"/>
              </a:rPr>
              <a:t>" </a:t>
            </a:r>
            <a:endParaRPr lang="en-US" altLang="en-US" b="1" dirty="0" smtClean="0">
              <a:solidFill>
                <a:schemeClr val="tx1"/>
              </a:solidFill>
              <a:latin typeface="+mj-lt"/>
              <a:cs typeface="Courier New" pitchFamily="49" charset="0"/>
            </a:endParaRPr>
          </a:p>
          <a:p>
            <a:pPr marL="0" lvl="3" indent="0">
              <a:buFontTx/>
              <a:buNone/>
              <a:defRPr/>
            </a:pPr>
            <a:r>
              <a:rPr lang="en-US" altLang="en-US" b="1" dirty="0">
                <a:solidFill>
                  <a:schemeClr val="tx1"/>
                </a:solidFill>
                <a:latin typeface="+mj-lt"/>
                <a:cs typeface="Courier New" pitchFamily="49" charset="0"/>
              </a:rPr>
              <a:t>	</a:t>
            </a:r>
            <a:r>
              <a:rPr lang="en-US" altLang="en-US" b="1" dirty="0" smtClean="0">
                <a:solidFill>
                  <a:schemeClr val="tx1"/>
                </a:solidFill>
                <a:latin typeface="+mj-lt"/>
                <a:cs typeface="Courier New" pitchFamily="49" charset="0"/>
              </a:rPr>
              <a:t> </a:t>
            </a:r>
            <a:r>
              <a:rPr lang="en-US" altLang="en-US" b="1" dirty="0" err="1" smtClean="0">
                <a:solidFill>
                  <a:schemeClr val="tx1"/>
                </a:solidFill>
                <a:latin typeface="+mj-lt"/>
                <a:cs typeface="Courier New" pitchFamily="49" charset="0"/>
              </a:rPr>
              <a:t>src</a:t>
            </a:r>
            <a:r>
              <a:rPr lang="en-US" altLang="en-US" b="1" dirty="0" smtClean="0">
                <a:solidFill>
                  <a:schemeClr val="tx1"/>
                </a:solidFill>
                <a:latin typeface="+mj-lt"/>
                <a:cs typeface="Courier New" pitchFamily="49" charset="0"/>
              </a:rPr>
              <a:t> </a:t>
            </a:r>
            <a:r>
              <a:rPr lang="en-US" altLang="en-US" b="1" dirty="0">
                <a:solidFill>
                  <a:schemeClr val="tx1"/>
                </a:solidFill>
                <a:latin typeface="+mj-lt"/>
                <a:cs typeface="Courier New" pitchFamily="49" charset="0"/>
              </a:rPr>
              <a:t>= </a:t>
            </a:r>
            <a:r>
              <a:rPr lang="en-US" altLang="en-US" b="1" dirty="0">
                <a:solidFill>
                  <a:schemeClr val="tx1"/>
                </a:solidFill>
                <a:cs typeface="Courier New" pitchFamily="49" charset="0"/>
              </a:rPr>
              <a:t>"</a:t>
            </a:r>
            <a:r>
              <a:rPr lang="en-US" altLang="en-US" b="1" dirty="0" smtClean="0">
                <a:solidFill>
                  <a:schemeClr val="tx1"/>
                </a:solidFill>
                <a:latin typeface="+mj-lt"/>
                <a:cs typeface="Courier New" pitchFamily="49" charset="0"/>
              </a:rPr>
              <a:t>file.js</a:t>
            </a:r>
            <a:r>
              <a:rPr lang="en-US" altLang="en-US" b="1" dirty="0">
                <a:solidFill>
                  <a:schemeClr val="tx1"/>
                </a:solidFill>
                <a:latin typeface="+mj-lt"/>
                <a:cs typeface="Courier New" pitchFamily="49" charset="0"/>
              </a:rPr>
              <a:t>"&gt;&lt;/script&gt;</a:t>
            </a:r>
          </a:p>
        </p:txBody>
      </p:sp>
      <p:sp>
        <p:nvSpPr>
          <p:cNvPr id="26634" name="Rectangle 2"/>
          <p:cNvSpPr>
            <a:spLocks noGrp="1" noChangeArrowheads="1"/>
          </p:cNvSpPr>
          <p:nvPr>
            <p:ph type="title"/>
          </p:nvPr>
        </p:nvSpPr>
        <p:spPr>
          <a:xfrm>
            <a:off x="0" y="-117475"/>
            <a:ext cx="9144000" cy="1143000"/>
          </a:xfrm>
        </p:spPr>
        <p:txBody>
          <a:bodyPr/>
          <a:lstStyle/>
          <a:p>
            <a:pPr eaLnBrk="1" hangingPunct="1"/>
            <a:r>
              <a:rPr lang="en-US" altLang="en-US" sz="3200" b="1" smtClean="0"/>
              <a:t>Including JavaScript in HTML</a:t>
            </a:r>
          </a:p>
        </p:txBody>
      </p:sp>
      <p:sp>
        <p:nvSpPr>
          <p:cNvPr id="17" name="TextBox 6"/>
          <p:cNvSpPr txBox="1">
            <a:spLocks noChangeArrowheads="1"/>
          </p:cNvSpPr>
          <p:nvPr/>
        </p:nvSpPr>
        <p:spPr bwMode="auto">
          <a:xfrm>
            <a:off x="1935163" y="4959350"/>
            <a:ext cx="5257800" cy="831850"/>
          </a:xfrm>
          <a:prstGeom prst="rect">
            <a:avLst/>
          </a:prstGeom>
          <a:solidFill>
            <a:srgbClr val="6E5642">
              <a:alpha val="68000"/>
            </a:srgbClr>
          </a:solidFill>
          <a:ln>
            <a:noFill/>
          </a:ln>
        </p:spPr>
        <p:txBody>
          <a:bodyPr>
            <a:spAutoFit/>
          </a:bodyPr>
          <a:lstStyle>
            <a:lvl1pPr marL="342900" indent="-342900"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lvl="3" indent="0" algn="ctr">
              <a:buFontTx/>
              <a:buNone/>
              <a:defRPr/>
            </a:pPr>
            <a:r>
              <a:rPr lang="en-US" altLang="en-US" sz="2400" b="1" u="sng" dirty="0" smtClean="0">
                <a:solidFill>
                  <a:schemeClr val="tx1"/>
                </a:solidFill>
                <a:latin typeface="+mj-lt"/>
                <a:cs typeface="Courier New" pitchFamily="49" charset="0"/>
              </a:rPr>
              <a:t>Solution 2:</a:t>
            </a:r>
            <a:r>
              <a:rPr lang="en-US" altLang="en-US" sz="2400" dirty="0" smtClean="0">
                <a:solidFill>
                  <a:schemeClr val="tx1"/>
                </a:solidFill>
                <a:latin typeface="+mj-lt"/>
                <a:cs typeface="Courier New" pitchFamily="49" charset="0"/>
              </a:rPr>
              <a:t> Use Server Scripting </a:t>
            </a:r>
            <a:r>
              <a:rPr lang="en-US" altLang="en-US" sz="2400" dirty="0" smtClean="0">
                <a:solidFill>
                  <a:schemeClr val="tx1"/>
                </a:solidFill>
                <a:latin typeface="+mj-lt"/>
                <a:cs typeface="Courier New" pitchFamily="49" charset="0"/>
                <a:sym typeface="Wingdings" panose="05000000000000000000" pitchFamily="2" charset="2"/>
              </a:rPr>
              <a:t> </a:t>
            </a:r>
            <a:r>
              <a:rPr lang="en-US" altLang="en-US" sz="2400" dirty="0" smtClean="0">
                <a:solidFill>
                  <a:schemeClr val="tx1"/>
                </a:solidFill>
                <a:latin typeface="+mj-lt"/>
                <a:cs typeface="Courier New" pitchFamily="49" charset="0"/>
              </a:rPr>
              <a:t>More Secured</a:t>
            </a:r>
            <a:endParaRPr lang="en-US" altLang="en-US" sz="2400" dirty="0">
              <a:solidFill>
                <a:schemeClr val="tx1"/>
              </a:solidFill>
              <a:latin typeface="+mj-lt"/>
              <a:cs typeface="Courier New" pitchFamily="49" charset="0"/>
            </a:endParaRPr>
          </a:p>
        </p:txBody>
      </p:sp>
      <p:sp>
        <p:nvSpPr>
          <p:cNvPr id="19" name="Rectangle 18"/>
          <p:cNvSpPr/>
          <p:nvPr/>
        </p:nvSpPr>
        <p:spPr>
          <a:xfrm>
            <a:off x="1831975" y="2876550"/>
            <a:ext cx="5461000" cy="15462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6637"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831975" y="4843463"/>
            <a:ext cx="5461000" cy="102393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6639"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658938"/>
            <a:ext cx="7412038" cy="2970212"/>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23" name="Down Arrow 22"/>
          <p:cNvSpPr/>
          <p:nvPr/>
        </p:nvSpPr>
        <p:spPr>
          <a:xfrm>
            <a:off x="4432300" y="1160463"/>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28676"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38CF0CB-94C1-42CE-9BEC-5BDC0718A947}" type="slidenum">
              <a:rPr lang="en-US" altLang="en-US" sz="1400" smtClean="0">
                <a:latin typeface="Times New Roman" panose="02020603050405020304" pitchFamily="18" charset="0"/>
              </a:rPr>
              <a:pPr>
                <a:spcBef>
                  <a:spcPct val="0"/>
                </a:spcBef>
                <a:buFontTx/>
                <a:buNone/>
              </a:pPr>
              <a:t>12</a:t>
            </a:fld>
            <a:endParaRPr lang="en-US" altLang="en-US" sz="1400" smtClean="0">
              <a:latin typeface="Times New Roman" panose="02020603050405020304" pitchFamily="18" charset="0"/>
            </a:endParaRPr>
          </a:p>
        </p:txBody>
      </p:sp>
      <p:sp>
        <p:nvSpPr>
          <p:cNvPr id="20" name="TextBox 19"/>
          <p:cNvSpPr txBox="1"/>
          <p:nvPr/>
        </p:nvSpPr>
        <p:spPr bwMode="auto">
          <a:xfrm>
            <a:off x="2186940" y="838200"/>
            <a:ext cx="471297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External JS File Example</a:t>
            </a:r>
          </a:p>
        </p:txBody>
      </p:sp>
      <p:sp>
        <p:nvSpPr>
          <p:cNvPr id="28680" name="Rectangle 2"/>
          <p:cNvSpPr>
            <a:spLocks noGrp="1" noChangeArrowheads="1"/>
          </p:cNvSpPr>
          <p:nvPr>
            <p:ph type="title"/>
          </p:nvPr>
        </p:nvSpPr>
        <p:spPr>
          <a:xfrm>
            <a:off x="0" y="-117475"/>
            <a:ext cx="9144000" cy="1143000"/>
          </a:xfrm>
        </p:spPr>
        <p:txBody>
          <a:bodyPr/>
          <a:lstStyle/>
          <a:p>
            <a:pPr eaLnBrk="1" hangingPunct="1"/>
            <a:r>
              <a:rPr lang="en-US" altLang="en-US" sz="3200" b="1" smtClean="0"/>
              <a:t>Including JavaScript in HTML</a:t>
            </a:r>
          </a:p>
        </p:txBody>
      </p:sp>
      <p:pic>
        <p:nvPicPr>
          <p:cNvPr id="164866" name="Picture 2"/>
          <p:cNvPicPr>
            <a:picLocks noChangeAspect="1" noChangeArrowheads="1"/>
          </p:cNvPicPr>
          <p:nvPr/>
        </p:nvPicPr>
        <p:blipFill>
          <a:blip r:embed="rId4"/>
          <a:srcRect/>
          <a:stretch>
            <a:fillRect/>
          </a:stretch>
        </p:blipFill>
        <p:spPr bwMode="auto">
          <a:xfrm>
            <a:off x="2697163" y="4141788"/>
            <a:ext cx="3675062" cy="1395412"/>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1" name="Rectangle 20"/>
          <p:cNvSpPr/>
          <p:nvPr/>
        </p:nvSpPr>
        <p:spPr>
          <a:xfrm>
            <a:off x="1635125" y="3146425"/>
            <a:ext cx="5818188" cy="2952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683" name="TextBox 6"/>
          <p:cNvSpPr txBox="1">
            <a:spLocks noChangeArrowheads="1"/>
          </p:cNvSpPr>
          <p:nvPr/>
        </p:nvSpPr>
        <p:spPr bwMode="auto">
          <a:xfrm>
            <a:off x="3429000" y="2008188"/>
            <a:ext cx="3276600" cy="646112"/>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Don’t Forget File Path if HTML &amp; JS Files in Different Folders </a:t>
            </a:r>
          </a:p>
        </p:txBody>
      </p:sp>
      <p:pic>
        <p:nvPicPr>
          <p:cNvPr id="28684" name="Picture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3" name="Rectangle 3"/>
          <p:cNvSpPr txBox="1">
            <a:spLocks noChangeArrowheads="1"/>
          </p:cNvSpPr>
          <p:nvPr/>
        </p:nvSpPr>
        <p:spPr bwMode="auto">
          <a:xfrm>
            <a:off x="1943100" y="5624513"/>
            <a:ext cx="5200650" cy="635000"/>
          </a:xfrm>
          <a:prstGeom prst="rect">
            <a:avLst/>
          </a:prstGeom>
          <a:solidFill>
            <a:schemeClr val="bg1">
              <a:lumMod val="65000"/>
            </a:schemeClr>
          </a:solidFill>
          <a:ln>
            <a:noFill/>
          </a:ln>
        </p:spPr>
        <p:txBody>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a:lstStyle>
          <a:p>
            <a:pPr>
              <a:lnSpc>
                <a:spcPct val="80000"/>
              </a:lnSpc>
              <a:defRPr/>
            </a:pPr>
            <a:r>
              <a:rPr lang="en-US" sz="1800" b="1" kern="0" dirty="0" smtClean="0">
                <a:latin typeface="+mj-lt"/>
              </a:rPr>
              <a:t>Inline -- inside HTML tags</a:t>
            </a:r>
          </a:p>
          <a:p>
            <a:pPr marL="0" indent="0">
              <a:lnSpc>
                <a:spcPct val="80000"/>
              </a:lnSpc>
              <a:buFontTx/>
              <a:buNone/>
              <a:defRPr/>
            </a:pPr>
            <a:r>
              <a:rPr lang="en-US" sz="1800" b="1" kern="0" dirty="0" smtClean="0">
                <a:solidFill>
                  <a:srgbClr val="000000"/>
                </a:solidFill>
                <a:latin typeface="+mj-lt"/>
              </a:rPr>
              <a:t>&lt;input type=“submit” </a:t>
            </a:r>
            <a:r>
              <a:rPr lang="en-US" sz="1800" b="1" kern="0" dirty="0" err="1" smtClean="0">
                <a:solidFill>
                  <a:schemeClr val="accent2">
                    <a:lumMod val="75000"/>
                  </a:schemeClr>
                </a:solidFill>
                <a:latin typeface="+mj-lt"/>
              </a:rPr>
              <a:t>onclick</a:t>
            </a:r>
            <a:r>
              <a:rPr lang="en-US" sz="1800" b="1" kern="0" dirty="0" smtClean="0">
                <a:solidFill>
                  <a:srgbClr val="000000"/>
                </a:solidFill>
                <a:latin typeface="+mj-lt"/>
              </a:rPr>
              <a:t>=“</a:t>
            </a:r>
            <a:r>
              <a:rPr lang="en-US" sz="1800" b="1" kern="0" dirty="0" smtClean="0">
                <a:solidFill>
                  <a:srgbClr val="C00000"/>
                </a:solidFill>
                <a:latin typeface="+mj-lt"/>
              </a:rPr>
              <a:t>validate()</a:t>
            </a:r>
            <a:r>
              <a:rPr lang="en-US" sz="1800" b="1" kern="0" dirty="0" smtClean="0">
                <a:solidFill>
                  <a:srgbClr val="000000"/>
                </a:solidFill>
                <a:latin typeface="+mj-lt"/>
              </a:rPr>
              <a:t>;” /&gt;</a:t>
            </a:r>
          </a:p>
          <a:p>
            <a:pPr lvl="1">
              <a:lnSpc>
                <a:spcPct val="80000"/>
              </a:lnSpc>
              <a:buFont typeface="Monotype Sorts" pitchFamily="2" charset="2"/>
              <a:buNone/>
              <a:defRPr/>
            </a:pPr>
            <a:endParaRPr lang="en-US" sz="1800" b="1" kern="0" dirty="0" smtClean="0">
              <a:solidFill>
                <a:srgbClr val="000000"/>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bwMode="auto">
          <a:xfrm>
            <a:off x="1590675" y="1784350"/>
            <a:ext cx="838200" cy="228600"/>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solidFill>
                <a:srgbClr val="FFFFFF"/>
              </a:solidFill>
            </a:endParaRPr>
          </a:p>
        </p:txBody>
      </p:sp>
      <p:sp>
        <p:nvSpPr>
          <p:cNvPr id="30723" name="Title 1"/>
          <p:cNvSpPr>
            <a:spLocks noGrp="1"/>
          </p:cNvSpPr>
          <p:nvPr>
            <p:ph type="title"/>
          </p:nvPr>
        </p:nvSpPr>
        <p:spPr>
          <a:xfrm>
            <a:off x="0" y="-130175"/>
            <a:ext cx="9126538" cy="1143000"/>
          </a:xfrm>
        </p:spPr>
        <p:txBody>
          <a:bodyPr/>
          <a:lstStyle/>
          <a:p>
            <a:r>
              <a:rPr lang="en-US" altLang="en-US" sz="3200" b="1" smtClean="0"/>
              <a:t>Basic JavaScript Instructions</a:t>
            </a:r>
          </a:p>
        </p:txBody>
      </p:sp>
      <p:sp>
        <p:nvSpPr>
          <p:cNvPr id="30724"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B1C181-BFC3-424B-8CD8-C93C754B0E8C}" type="slidenum">
              <a:rPr lang="en-US" altLang="en-US" sz="1400" smtClean="0">
                <a:latin typeface="Times New Roman" panose="02020603050405020304" pitchFamily="18" charset="0"/>
              </a:rPr>
              <a:pPr>
                <a:spcBef>
                  <a:spcPct val="0"/>
                </a:spcBef>
                <a:buFontTx/>
                <a:buNone/>
              </a:pPr>
              <a:t>13</a:t>
            </a:fld>
            <a:endParaRPr lang="en-US" altLang="en-US" sz="1400" smtClean="0">
              <a:latin typeface="Times New Roman" panose="02020603050405020304" pitchFamily="18" charset="0"/>
            </a:endParaRPr>
          </a:p>
        </p:txBody>
      </p:sp>
      <p:sp>
        <p:nvSpPr>
          <p:cNvPr id="8" name="TextBox 7"/>
          <p:cNvSpPr txBox="1"/>
          <p:nvPr/>
        </p:nvSpPr>
        <p:spPr bwMode="auto">
          <a:xfrm>
            <a:off x="1198875" y="762000"/>
            <a:ext cx="553998" cy="2244724"/>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Instruction</a:t>
            </a:r>
          </a:p>
        </p:txBody>
      </p:sp>
      <p:sp>
        <p:nvSpPr>
          <p:cNvPr id="13318" name="TextBox 15"/>
          <p:cNvSpPr txBox="1">
            <a:spLocks noChangeArrowheads="1"/>
          </p:cNvSpPr>
          <p:nvPr/>
        </p:nvSpPr>
        <p:spPr bwMode="auto">
          <a:xfrm>
            <a:off x="2513013" y="1017588"/>
            <a:ext cx="4760912" cy="460375"/>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rgbClr val="C00000"/>
                </a:solidFill>
              </a:rPr>
              <a:t>Statement </a:t>
            </a:r>
            <a:r>
              <a:rPr lang="en-US" altLang="en-US" sz="2400" smtClean="0">
                <a:solidFill>
                  <a:schemeClr val="tx1"/>
                </a:solidFill>
              </a:rPr>
              <a:t>or</a:t>
            </a:r>
            <a:r>
              <a:rPr lang="en-US" altLang="en-US" sz="2400" smtClean="0">
                <a:solidFill>
                  <a:srgbClr val="C00000"/>
                </a:solidFill>
              </a:rPr>
              <a:t> Command</a:t>
            </a:r>
            <a:endParaRPr lang="en-US" altLang="en-US" sz="2400" smtClean="0">
              <a:solidFill>
                <a:schemeClr val="tx1"/>
              </a:solidFill>
            </a:endParaRPr>
          </a:p>
        </p:txBody>
      </p:sp>
      <p:sp>
        <p:nvSpPr>
          <p:cNvPr id="13320" name="TextBox 15"/>
          <p:cNvSpPr txBox="1">
            <a:spLocks noChangeArrowheads="1"/>
          </p:cNvSpPr>
          <p:nvPr/>
        </p:nvSpPr>
        <p:spPr bwMode="auto">
          <a:xfrm>
            <a:off x="2513013" y="2305050"/>
            <a:ext cx="4760912" cy="460375"/>
          </a:xfrm>
          <a:prstGeom prst="rect">
            <a:avLst/>
          </a:prstGeom>
          <a:solidFill>
            <a:schemeClr val="bg1">
              <a:lumMod val="75000"/>
            </a:schemeClr>
          </a:solidFill>
          <a:ln>
            <a:noFill/>
          </a:ln>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400" dirty="0" smtClean="0">
                <a:solidFill>
                  <a:srgbClr val="C00000"/>
                </a:solidFill>
              </a:rPr>
              <a:t>Terminated</a:t>
            </a:r>
            <a:r>
              <a:rPr lang="en-US" altLang="en-US" sz="2400" dirty="0" smtClean="0">
                <a:solidFill>
                  <a:schemeClr val="accent2">
                    <a:lumMod val="75000"/>
                  </a:schemeClr>
                </a:solidFill>
              </a:rPr>
              <a:t> </a:t>
            </a:r>
            <a:r>
              <a:rPr lang="en-US" altLang="en-US" sz="2400" dirty="0" smtClean="0">
                <a:solidFill>
                  <a:schemeClr val="tx1"/>
                </a:solidFill>
              </a:rPr>
              <a:t>with</a:t>
            </a:r>
            <a:r>
              <a:rPr lang="en-US" altLang="en-US" sz="2400" dirty="0" smtClean="0">
                <a:solidFill>
                  <a:schemeClr val="accent2">
                    <a:lumMod val="75000"/>
                  </a:schemeClr>
                </a:solidFill>
              </a:rPr>
              <a:t> ;</a:t>
            </a:r>
          </a:p>
        </p:txBody>
      </p:sp>
      <p:sp>
        <p:nvSpPr>
          <p:cNvPr id="13322" name="TextBox 15"/>
          <p:cNvSpPr txBox="1">
            <a:spLocks noChangeArrowheads="1"/>
          </p:cNvSpPr>
          <p:nvPr/>
        </p:nvSpPr>
        <p:spPr bwMode="auto">
          <a:xfrm>
            <a:off x="2632075" y="3219450"/>
            <a:ext cx="4537075"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var x;</a:t>
            </a:r>
          </a:p>
        </p:txBody>
      </p:sp>
      <p:sp>
        <p:nvSpPr>
          <p:cNvPr id="13323" name="TextBox 15"/>
          <p:cNvSpPr txBox="1">
            <a:spLocks noChangeArrowheads="1"/>
          </p:cNvSpPr>
          <p:nvPr/>
        </p:nvSpPr>
        <p:spPr bwMode="auto">
          <a:xfrm>
            <a:off x="2632075" y="3792538"/>
            <a:ext cx="4537075"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document.write(‘Hello Class’);</a:t>
            </a:r>
          </a:p>
        </p:txBody>
      </p:sp>
      <p:sp>
        <p:nvSpPr>
          <p:cNvPr id="2" name="Rectangle 1"/>
          <p:cNvSpPr/>
          <p:nvPr/>
        </p:nvSpPr>
        <p:spPr>
          <a:xfrm>
            <a:off x="2555875" y="3124200"/>
            <a:ext cx="4683125" cy="11969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15" name="TextBox 15"/>
          <p:cNvSpPr txBox="1">
            <a:spLocks noChangeArrowheads="1"/>
          </p:cNvSpPr>
          <p:nvPr/>
        </p:nvSpPr>
        <p:spPr bwMode="auto">
          <a:xfrm>
            <a:off x="2513013" y="1651000"/>
            <a:ext cx="4760912" cy="461963"/>
          </a:xfrm>
          <a:prstGeom prst="rect">
            <a:avLst/>
          </a:prstGeom>
          <a:solidFill>
            <a:schemeClr val="bg1">
              <a:lumMod val="75000"/>
            </a:schemeClr>
          </a:solidFill>
          <a:ln>
            <a:noFill/>
          </a:ln>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400" dirty="0" smtClean="0">
                <a:solidFill>
                  <a:schemeClr val="tx1"/>
                </a:solidFill>
              </a:rPr>
              <a:t>Each</a:t>
            </a:r>
            <a:r>
              <a:rPr lang="en-US" altLang="en-US" sz="2400" dirty="0" smtClean="0">
                <a:solidFill>
                  <a:schemeClr val="accent2">
                    <a:lumMod val="75000"/>
                  </a:schemeClr>
                </a:solidFill>
              </a:rPr>
              <a:t> Individual Step </a:t>
            </a:r>
            <a:r>
              <a:rPr lang="en-US" altLang="en-US" sz="2400" dirty="0" smtClean="0">
                <a:solidFill>
                  <a:schemeClr val="tx1"/>
                </a:solidFill>
              </a:rPr>
              <a:t>in</a:t>
            </a:r>
            <a:r>
              <a:rPr lang="en-US" altLang="en-US" sz="2400" dirty="0" smtClean="0">
                <a:solidFill>
                  <a:schemeClr val="accent2">
                    <a:lumMod val="75000"/>
                  </a:schemeClr>
                </a:solidFill>
              </a:rPr>
              <a:t> </a:t>
            </a:r>
            <a:r>
              <a:rPr lang="en-US" altLang="en-US" sz="2400" dirty="0" smtClean="0">
                <a:solidFill>
                  <a:schemeClr val="tx1"/>
                </a:solidFill>
              </a:rPr>
              <a:t>a</a:t>
            </a:r>
            <a:r>
              <a:rPr lang="en-US" altLang="en-US" sz="2400" dirty="0" smtClean="0">
                <a:solidFill>
                  <a:schemeClr val="accent2">
                    <a:lumMod val="75000"/>
                  </a:schemeClr>
                </a:solidFill>
              </a:rPr>
              <a:t> </a:t>
            </a:r>
            <a:r>
              <a:rPr lang="en-US" altLang="en-US" sz="2400" dirty="0" smtClean="0">
                <a:solidFill>
                  <a:srgbClr val="C00000"/>
                </a:solidFill>
              </a:rPr>
              <a:t>Script</a:t>
            </a:r>
          </a:p>
        </p:txBody>
      </p:sp>
      <p:pic>
        <p:nvPicPr>
          <p:cNvPr id="30732"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4" name="Rectangle 3"/>
          <p:cNvSpPr/>
          <p:nvPr/>
        </p:nvSpPr>
        <p:spPr>
          <a:xfrm>
            <a:off x="2446338" y="935038"/>
            <a:ext cx="4911725" cy="1898650"/>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9" name="TextBox 18"/>
          <p:cNvSpPr txBox="1"/>
          <p:nvPr/>
        </p:nvSpPr>
        <p:spPr bwMode="auto">
          <a:xfrm>
            <a:off x="86992" y="4537678"/>
            <a:ext cx="5090166"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Comments: Ignored by browsers</a:t>
            </a:r>
          </a:p>
        </p:txBody>
      </p:sp>
      <p:sp>
        <p:nvSpPr>
          <p:cNvPr id="21" name="TextBox 15"/>
          <p:cNvSpPr txBox="1">
            <a:spLocks noChangeArrowheads="1"/>
          </p:cNvSpPr>
          <p:nvPr/>
        </p:nvSpPr>
        <p:spPr bwMode="auto">
          <a:xfrm>
            <a:off x="2495550" y="5176838"/>
            <a:ext cx="4884738" cy="461962"/>
          </a:xfrm>
          <a:prstGeom prst="rect">
            <a:avLst/>
          </a:prstGeom>
          <a:solidFill>
            <a:schemeClr val="bg1">
              <a:lumMod val="75000"/>
            </a:schemeClr>
          </a:solidFill>
          <a:ln>
            <a:noFill/>
          </a:ln>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400" dirty="0" smtClean="0">
                <a:solidFill>
                  <a:schemeClr val="accent2">
                    <a:lumMod val="75000"/>
                  </a:schemeClr>
                </a:solidFill>
              </a:rPr>
              <a:t>Single-Line</a:t>
            </a:r>
            <a:r>
              <a:rPr lang="en-US" altLang="en-US" sz="2400" dirty="0" smtClean="0">
                <a:solidFill>
                  <a:schemeClr val="accent2"/>
                </a:solidFill>
              </a:rPr>
              <a:t> </a:t>
            </a:r>
            <a:r>
              <a:rPr lang="en-US" altLang="en-US" sz="2400" dirty="0" smtClean="0">
                <a:solidFill>
                  <a:schemeClr val="tx1"/>
                </a:solidFill>
              </a:rPr>
              <a:t>Comments:</a:t>
            </a:r>
            <a:r>
              <a:rPr lang="en-US" altLang="en-US" sz="2400" dirty="0" smtClean="0">
                <a:solidFill>
                  <a:schemeClr val="accent2"/>
                </a:solidFill>
              </a:rPr>
              <a:t> </a:t>
            </a:r>
            <a:r>
              <a:rPr lang="en-US" altLang="en-US" sz="2400" dirty="0" smtClean="0">
                <a:solidFill>
                  <a:srgbClr val="FF0000"/>
                </a:solidFill>
              </a:rPr>
              <a:t>//</a:t>
            </a:r>
            <a:r>
              <a:rPr lang="en-US" altLang="en-US" sz="2400" dirty="0" smtClean="0">
                <a:solidFill>
                  <a:schemeClr val="tx1"/>
                </a:solidFill>
              </a:rPr>
              <a:t> ……</a:t>
            </a:r>
            <a:endParaRPr lang="en-US" altLang="en-US" sz="2400" dirty="0" smtClean="0">
              <a:solidFill>
                <a:srgbClr val="FF0000"/>
              </a:solidFill>
            </a:endParaRPr>
          </a:p>
        </p:txBody>
      </p:sp>
      <p:sp>
        <p:nvSpPr>
          <p:cNvPr id="22" name="TextBox 15"/>
          <p:cNvSpPr txBox="1">
            <a:spLocks noChangeArrowheads="1"/>
          </p:cNvSpPr>
          <p:nvPr/>
        </p:nvSpPr>
        <p:spPr bwMode="auto">
          <a:xfrm>
            <a:off x="2506663" y="5764213"/>
            <a:ext cx="4884737" cy="461962"/>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chemeClr val="accent2"/>
                </a:solidFill>
              </a:rPr>
              <a:t>Multi-Line </a:t>
            </a:r>
            <a:r>
              <a:rPr lang="en-US" altLang="en-US" sz="2400" smtClean="0">
                <a:solidFill>
                  <a:schemeClr val="tx1"/>
                </a:solidFill>
              </a:rPr>
              <a:t>Comments:</a:t>
            </a:r>
            <a:r>
              <a:rPr lang="en-US" altLang="en-US" sz="2400" smtClean="0">
                <a:solidFill>
                  <a:schemeClr val="accent2"/>
                </a:solidFill>
              </a:rPr>
              <a:t> </a:t>
            </a:r>
            <a:r>
              <a:rPr lang="en-US" altLang="en-US" sz="2400" smtClean="0">
                <a:solidFill>
                  <a:srgbClr val="FF0000"/>
                </a:solidFill>
              </a:rPr>
              <a:t>/*</a:t>
            </a:r>
            <a:r>
              <a:rPr lang="en-US" altLang="en-US" sz="2400" smtClean="0">
                <a:solidFill>
                  <a:schemeClr val="tx1"/>
                </a:solidFill>
              </a:rPr>
              <a:t> ……</a:t>
            </a:r>
            <a:r>
              <a:rPr lang="en-US" altLang="en-US" sz="2400"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331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32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3322"/>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3323"/>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nodeType="afterEffect">
                                  <p:stCondLst>
                                    <p:cond delay="50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318" grpId="0" animBg="1"/>
      <p:bldP spid="13320" grpId="0" animBg="1"/>
      <p:bldP spid="13322" grpId="0" animBg="1"/>
      <p:bldP spid="13323" grpId="0" animBg="1"/>
      <p:bldP spid="2" grpId="0" animBg="1"/>
      <p:bldP spid="15"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152400"/>
            <a:ext cx="9126538" cy="1143000"/>
          </a:xfrm>
        </p:spPr>
        <p:txBody>
          <a:bodyPr/>
          <a:lstStyle/>
          <a:p>
            <a:r>
              <a:rPr lang="en-US" altLang="en-US" sz="3200" b="1" smtClean="0"/>
              <a:t>JS Instructions: write() &amp; writeln()</a:t>
            </a:r>
          </a:p>
        </p:txBody>
      </p:sp>
      <p:sp>
        <p:nvSpPr>
          <p:cNvPr id="32771"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17776D3-7591-4D4B-AF44-5A880E2CC00E}" type="slidenum">
              <a:rPr lang="en-US" altLang="en-US" sz="1400" smtClean="0">
                <a:latin typeface="Times New Roman" panose="02020603050405020304" pitchFamily="18" charset="0"/>
              </a:rPr>
              <a:pPr>
                <a:spcBef>
                  <a:spcPct val="0"/>
                </a:spcBef>
                <a:buFontTx/>
                <a:buNone/>
              </a:pPr>
              <a:t>14</a:t>
            </a:fld>
            <a:endParaRPr lang="en-US" altLang="en-US" sz="1400" smtClean="0">
              <a:latin typeface="Times New Roman" panose="02020603050405020304" pitchFamily="18" charset="0"/>
            </a:endParaRPr>
          </a:p>
        </p:txBody>
      </p:sp>
      <p:sp>
        <p:nvSpPr>
          <p:cNvPr id="8" name="TextBox 7"/>
          <p:cNvSpPr txBox="1"/>
          <p:nvPr/>
        </p:nvSpPr>
        <p:spPr bwMode="auto">
          <a:xfrm>
            <a:off x="358140" y="1415142"/>
            <a:ext cx="553998" cy="1738086"/>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O/P: write() </a:t>
            </a: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836613"/>
            <a:ext cx="7011987" cy="2897187"/>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65892" name="Picture 4"/>
          <p:cNvPicPr>
            <a:picLocks noChangeAspect="1" noChangeArrowheads="1"/>
          </p:cNvPicPr>
          <p:nvPr/>
        </p:nvPicPr>
        <p:blipFill>
          <a:blip r:embed="rId4"/>
          <a:srcRect/>
          <a:stretch>
            <a:fillRect/>
          </a:stretch>
        </p:blipFill>
        <p:spPr bwMode="auto">
          <a:xfrm>
            <a:off x="4543425" y="3429000"/>
            <a:ext cx="4448175" cy="283845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4" name="Right Arrow 23"/>
          <p:cNvSpPr/>
          <p:nvPr/>
        </p:nvSpPr>
        <p:spPr bwMode="auto">
          <a:xfrm>
            <a:off x="892175" y="2170113"/>
            <a:ext cx="566738" cy="228600"/>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solidFill>
                <a:srgbClr val="FFFFFF"/>
              </a:solidFill>
            </a:endParaRPr>
          </a:p>
        </p:txBody>
      </p:sp>
      <p:sp>
        <p:nvSpPr>
          <p:cNvPr id="25" name="Rectangle 24"/>
          <p:cNvSpPr/>
          <p:nvPr/>
        </p:nvSpPr>
        <p:spPr>
          <a:xfrm>
            <a:off x="2590800" y="1981200"/>
            <a:ext cx="5554663" cy="1371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Rectangle 1"/>
          <p:cNvSpPr/>
          <p:nvPr/>
        </p:nvSpPr>
        <p:spPr>
          <a:xfrm>
            <a:off x="4619625" y="5737225"/>
            <a:ext cx="4191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2778" name="Picture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p:nvSpPr>
        <p:spPr bwMode="auto">
          <a:xfrm>
            <a:off x="152400" y="4002088"/>
            <a:ext cx="4267200" cy="2062162"/>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eaLnBrk="1" hangingPunct="1">
              <a:spcBef>
                <a:spcPct val="0"/>
              </a:spcBef>
              <a:spcAft>
                <a:spcPts val="1200"/>
              </a:spcAft>
              <a:defRPr/>
            </a:pPr>
            <a:r>
              <a:rPr lang="en-US" altLang="en-US" sz="1800" dirty="0" smtClean="0">
                <a:solidFill>
                  <a:schemeClr val="tx1"/>
                </a:solidFill>
              </a:rPr>
              <a:t>Writing a Text or HTML Element to HTML Document </a:t>
            </a:r>
          </a:p>
          <a:p>
            <a:pPr marL="285750" indent="-285750" eaLnBrk="1" hangingPunct="1">
              <a:spcBef>
                <a:spcPct val="0"/>
              </a:spcBef>
              <a:spcAft>
                <a:spcPts val="1200"/>
              </a:spcAft>
              <a:defRPr/>
            </a:pPr>
            <a:r>
              <a:rPr lang="en-US" altLang="en-US" sz="1800" dirty="0">
                <a:solidFill>
                  <a:schemeClr val="tx1"/>
                </a:solidFill>
              </a:rPr>
              <a:t>write &amp; </a:t>
            </a:r>
            <a:r>
              <a:rPr lang="en-US" altLang="en-US" sz="1800" dirty="0" err="1">
                <a:solidFill>
                  <a:schemeClr val="tx1"/>
                </a:solidFill>
              </a:rPr>
              <a:t>writeln</a:t>
            </a:r>
            <a:r>
              <a:rPr lang="en-US" altLang="en-US" sz="1800" dirty="0">
                <a:solidFill>
                  <a:schemeClr val="tx1"/>
                </a:solidFill>
              </a:rPr>
              <a:t> : Same Function </a:t>
            </a:r>
          </a:p>
          <a:p>
            <a:pPr marL="285750" indent="-285750" eaLnBrk="1" hangingPunct="1">
              <a:spcBef>
                <a:spcPct val="0"/>
              </a:spcBef>
              <a:spcAft>
                <a:spcPts val="1200"/>
              </a:spcAft>
              <a:defRPr/>
            </a:pPr>
            <a:r>
              <a:rPr lang="en-US" altLang="en-US" sz="1800" dirty="0" err="1">
                <a:solidFill>
                  <a:schemeClr val="tx1"/>
                </a:solidFill>
              </a:rPr>
              <a:t>writeln</a:t>
            </a:r>
            <a:r>
              <a:rPr lang="en-US" altLang="en-US" sz="1800" dirty="0">
                <a:solidFill>
                  <a:schemeClr val="tx1"/>
                </a:solidFill>
              </a:rPr>
              <a:t>() adds a new line character (You must use &lt;pre&gt; right before &lt;script&gt;</a:t>
            </a:r>
          </a:p>
        </p:txBody>
      </p:sp>
      <p:sp>
        <p:nvSpPr>
          <p:cNvPr id="32780"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130175"/>
            <a:ext cx="9126538" cy="1143000"/>
          </a:xfrm>
        </p:spPr>
        <p:txBody>
          <a:bodyPr/>
          <a:lstStyle/>
          <a:p>
            <a:r>
              <a:rPr lang="en-US" altLang="en-US" sz="3200" b="1" smtClean="0"/>
              <a:t>JS Instructions: alert() &amp; confirm()</a:t>
            </a:r>
          </a:p>
        </p:txBody>
      </p:sp>
      <p:sp>
        <p:nvSpPr>
          <p:cNvPr id="34819"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6C40C6-0247-4B5B-BB37-52EEDFDF3588}" type="slidenum">
              <a:rPr lang="en-US" altLang="en-US" sz="1400" smtClean="0">
                <a:latin typeface="Times New Roman" panose="02020603050405020304" pitchFamily="18" charset="0"/>
              </a:rPr>
              <a:pPr>
                <a:spcBef>
                  <a:spcPct val="0"/>
                </a:spcBef>
                <a:buFontTx/>
                <a:buNone/>
              </a:pPr>
              <a:t>15</a:t>
            </a:fld>
            <a:endParaRPr lang="en-US" altLang="en-US" sz="1400" smtClean="0">
              <a:latin typeface="Times New Roman" panose="02020603050405020304" pitchFamily="18" charset="0"/>
            </a:endParaRPr>
          </a:p>
        </p:txBody>
      </p:sp>
      <p:graphicFrame>
        <p:nvGraphicFramePr>
          <p:cNvPr id="2" name="Table 1"/>
          <p:cNvGraphicFramePr>
            <a:graphicFrameLocks noGrp="1"/>
          </p:cNvGraphicFramePr>
          <p:nvPr/>
        </p:nvGraphicFramePr>
        <p:xfrm>
          <a:off x="5203825" y="2363788"/>
          <a:ext cx="3652838" cy="371475"/>
        </p:xfrm>
        <a:graphic>
          <a:graphicData uri="http://schemas.openxmlformats.org/drawingml/2006/table">
            <a:tbl>
              <a:tblPr firstRow="1" bandRow="1">
                <a:tableStyleId>{5C22544A-7EE6-4342-B048-85BDC9FD1C3A}</a:tableStyleId>
              </a:tblPr>
              <a:tblGrid>
                <a:gridCol w="2263418"/>
                <a:gridCol w="1389420"/>
              </a:tblGrid>
              <a:tr h="371475">
                <a:tc>
                  <a:txBody>
                    <a:bodyPr/>
                    <a:lstStyle/>
                    <a:p>
                      <a:r>
                        <a:rPr lang="en-US" sz="1800" dirty="0" smtClean="0">
                          <a:solidFill>
                            <a:schemeClr val="tx1"/>
                          </a:solidFill>
                        </a:rPr>
                        <a:t>alert(</a:t>
                      </a:r>
                      <a:r>
                        <a:rPr lang="en-US" sz="1800" dirty="0" err="1" smtClean="0">
                          <a:solidFill>
                            <a:schemeClr val="tx1"/>
                          </a:solidFill>
                        </a:rPr>
                        <a:t>welcomeVar</a:t>
                      </a:r>
                      <a:r>
                        <a:rPr lang="en-US" sz="1800" dirty="0" smtClean="0">
                          <a:solidFill>
                            <a:schemeClr val="tx1"/>
                          </a:solidFill>
                        </a:rPr>
                        <a:t>);</a:t>
                      </a:r>
                      <a:endParaRPr lang="en-US" sz="1800" dirty="0">
                        <a:solidFill>
                          <a:schemeClr val="tx1"/>
                        </a:solidFill>
                      </a:endParaRPr>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r>
                        <a:rPr lang="en-US" sz="1800" dirty="0" smtClean="0">
                          <a:solidFill>
                            <a:schemeClr val="tx1"/>
                          </a:solidFill>
                        </a:rPr>
                        <a:t>alert(5+6);</a:t>
                      </a:r>
                      <a:endParaRPr lang="en-US" sz="1800" dirty="0">
                        <a:solidFill>
                          <a:schemeClr val="tx1"/>
                        </a:solidFill>
                      </a:endParaRPr>
                    </a:p>
                  </a:txBody>
                  <a:tcPr marL="91430" marR="9143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r>
            </a:tbl>
          </a:graphicData>
        </a:graphic>
      </p:graphicFrame>
      <p:pic>
        <p:nvPicPr>
          <p:cNvPr id="34828"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9" name="Group 2"/>
          <p:cNvGrpSpPr>
            <a:grpSpLocks/>
          </p:cNvGrpSpPr>
          <p:nvPr/>
        </p:nvGrpSpPr>
        <p:grpSpPr bwMode="auto">
          <a:xfrm>
            <a:off x="185738" y="1131888"/>
            <a:ext cx="8747125" cy="1839912"/>
            <a:chOff x="185058" y="1383921"/>
            <a:chExt cx="8748486" cy="1839778"/>
          </a:xfrm>
        </p:grpSpPr>
        <p:sp>
          <p:nvSpPr>
            <p:cNvPr id="19" name="Right Arrow 18"/>
            <p:cNvSpPr/>
            <p:nvPr/>
          </p:nvSpPr>
          <p:spPr bwMode="auto">
            <a:xfrm>
              <a:off x="388290" y="2180788"/>
              <a:ext cx="838330" cy="228583"/>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solidFill>
                  <a:srgbClr val="FFFFFF"/>
                </a:solidFill>
              </a:endParaRPr>
            </a:p>
          </p:txBody>
        </p:sp>
        <p:sp>
          <p:nvSpPr>
            <p:cNvPr id="13318" name="TextBox 15"/>
            <p:cNvSpPr txBox="1">
              <a:spLocks noChangeArrowheads="1"/>
            </p:cNvSpPr>
            <p:nvPr/>
          </p:nvSpPr>
          <p:spPr bwMode="auto">
            <a:xfrm>
              <a:off x="1350464" y="1447416"/>
              <a:ext cx="3696275" cy="40002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Display an Alert Box (Popup) </a:t>
              </a:r>
            </a:p>
          </p:txBody>
        </p:sp>
        <p:sp>
          <p:nvSpPr>
            <p:cNvPr id="15" name="TextBox 15"/>
            <p:cNvSpPr txBox="1">
              <a:spLocks noChangeArrowheads="1"/>
            </p:cNvSpPr>
            <p:nvPr/>
          </p:nvSpPr>
          <p:spPr bwMode="auto">
            <a:xfrm>
              <a:off x="5157882" y="1433129"/>
              <a:ext cx="3699451" cy="40002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alert(message)</a:t>
              </a:r>
            </a:p>
          </p:txBody>
        </p:sp>
        <p:sp>
          <p:nvSpPr>
            <p:cNvPr id="21" name="TextBox 15"/>
            <p:cNvSpPr txBox="1">
              <a:spLocks noChangeArrowheads="1"/>
            </p:cNvSpPr>
            <p:nvPr/>
          </p:nvSpPr>
          <p:spPr bwMode="auto">
            <a:xfrm>
              <a:off x="1347289" y="1980778"/>
              <a:ext cx="3699451" cy="40002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dirty="0" err="1" smtClean="0">
                  <a:solidFill>
                    <a:schemeClr val="tx1"/>
                  </a:solidFill>
                </a:rPr>
                <a:t>window.alert</a:t>
              </a:r>
              <a:r>
                <a:rPr lang="en-US" altLang="en-US" sz="2000" dirty="0" smtClean="0">
                  <a:solidFill>
                    <a:schemeClr val="tx1"/>
                  </a:solidFill>
                </a:rPr>
                <a:t>(“Welcome in JS”); </a:t>
              </a:r>
            </a:p>
          </p:txBody>
        </p:sp>
        <p:sp>
          <p:nvSpPr>
            <p:cNvPr id="23" name="TextBox 15"/>
            <p:cNvSpPr txBox="1">
              <a:spLocks noChangeArrowheads="1"/>
            </p:cNvSpPr>
            <p:nvPr/>
          </p:nvSpPr>
          <p:spPr bwMode="auto">
            <a:xfrm>
              <a:off x="5162644" y="1983952"/>
              <a:ext cx="3701039" cy="40002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dirty="0" smtClean="0">
                  <a:solidFill>
                    <a:schemeClr val="tx1"/>
                  </a:solidFill>
                </a:rPr>
                <a:t>alert(‘Welcome in JS’); </a:t>
              </a:r>
            </a:p>
          </p:txBody>
        </p:sp>
        <p:sp>
          <p:nvSpPr>
            <p:cNvPr id="18" name="TextBox 15"/>
            <p:cNvSpPr txBox="1">
              <a:spLocks noChangeArrowheads="1"/>
            </p:cNvSpPr>
            <p:nvPr/>
          </p:nvSpPr>
          <p:spPr bwMode="auto">
            <a:xfrm>
              <a:off x="1347289" y="2476041"/>
              <a:ext cx="3699451" cy="707973"/>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dirty="0" smtClean="0">
                  <a:solidFill>
                    <a:schemeClr val="tx1"/>
                  </a:solidFill>
                </a:rPr>
                <a:t>Argument: variable, string, literal Values</a:t>
              </a:r>
            </a:p>
          </p:txBody>
        </p:sp>
        <p:sp>
          <p:nvSpPr>
            <p:cNvPr id="8" name="TextBox 7"/>
            <p:cNvSpPr txBox="1"/>
            <p:nvPr/>
          </p:nvSpPr>
          <p:spPr bwMode="auto">
            <a:xfrm>
              <a:off x="185058" y="1383921"/>
              <a:ext cx="492443" cy="1839778"/>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000" b="1" dirty="0">
                  <a:latin typeface="Arial" charset="0"/>
                </a:rPr>
                <a:t>O/P: alert() </a:t>
              </a:r>
            </a:p>
          </p:txBody>
        </p:sp>
        <p:sp>
          <p:nvSpPr>
            <p:cNvPr id="24" name="Rectangle 23"/>
            <p:cNvSpPr/>
            <p:nvPr/>
          </p:nvSpPr>
          <p:spPr>
            <a:xfrm>
              <a:off x="1240909" y="1383921"/>
              <a:ext cx="7692635" cy="18397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grpSp>
      <p:sp>
        <p:nvSpPr>
          <p:cNvPr id="34830"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grpSp>
        <p:nvGrpSpPr>
          <p:cNvPr id="34831" name="Group 5"/>
          <p:cNvGrpSpPr>
            <a:grpSpLocks/>
          </p:cNvGrpSpPr>
          <p:nvPr/>
        </p:nvGrpSpPr>
        <p:grpSpPr bwMode="auto">
          <a:xfrm>
            <a:off x="304800" y="3352800"/>
            <a:ext cx="6162675" cy="2682875"/>
            <a:chOff x="1685248" y="3429000"/>
            <a:chExt cx="6163352" cy="2682480"/>
          </a:xfrm>
        </p:grpSpPr>
        <p:grpSp>
          <p:nvGrpSpPr>
            <p:cNvPr id="34833" name="Group 4"/>
            <p:cNvGrpSpPr>
              <a:grpSpLocks/>
            </p:cNvGrpSpPr>
            <p:nvPr/>
          </p:nvGrpSpPr>
          <p:grpSpPr bwMode="auto">
            <a:xfrm>
              <a:off x="2667000" y="3429000"/>
              <a:ext cx="5181600" cy="2682480"/>
              <a:chOff x="2946402" y="3429000"/>
              <a:chExt cx="5181600" cy="2682480"/>
            </a:xfrm>
          </p:grpSpPr>
          <p:grpSp>
            <p:nvGrpSpPr>
              <p:cNvPr id="34836" name="Group 3"/>
              <p:cNvGrpSpPr>
                <a:grpSpLocks/>
              </p:cNvGrpSpPr>
              <p:nvPr/>
            </p:nvGrpSpPr>
            <p:grpSpPr bwMode="auto">
              <a:xfrm>
                <a:off x="3047999" y="3505200"/>
                <a:ext cx="4987926" cy="2533710"/>
                <a:chOff x="3795711" y="1962745"/>
                <a:chExt cx="4987926" cy="2533710"/>
              </a:xfrm>
            </p:grpSpPr>
            <p:sp>
              <p:nvSpPr>
                <p:cNvPr id="29" name="TextBox 15"/>
                <p:cNvSpPr txBox="1">
                  <a:spLocks noChangeArrowheads="1"/>
                </p:cNvSpPr>
                <p:nvPr/>
              </p:nvSpPr>
              <p:spPr bwMode="auto">
                <a:xfrm>
                  <a:off x="3795156" y="1962734"/>
                  <a:ext cx="4988473" cy="39999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Display a Confirmation Box </a:t>
                  </a:r>
                </a:p>
              </p:txBody>
            </p:sp>
            <p:sp>
              <p:nvSpPr>
                <p:cNvPr id="30" name="TextBox 15"/>
                <p:cNvSpPr txBox="1">
                  <a:spLocks noChangeArrowheads="1"/>
                </p:cNvSpPr>
                <p:nvPr/>
              </p:nvSpPr>
              <p:spPr bwMode="auto">
                <a:xfrm>
                  <a:off x="3795156" y="2496055"/>
                  <a:ext cx="4988473" cy="39999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Dialog Box: Message, OK, and Cancel</a:t>
                  </a:r>
                </a:p>
              </p:txBody>
            </p:sp>
            <p:sp>
              <p:nvSpPr>
                <p:cNvPr id="31" name="TextBox 15"/>
                <p:cNvSpPr txBox="1">
                  <a:spLocks noChangeArrowheads="1"/>
                </p:cNvSpPr>
                <p:nvPr/>
              </p:nvSpPr>
              <p:spPr bwMode="auto">
                <a:xfrm>
                  <a:off x="3795156" y="3029377"/>
                  <a:ext cx="4988473" cy="39999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Verify that a User Accepts (Ok Button) </a:t>
                  </a:r>
                </a:p>
              </p:txBody>
            </p:sp>
            <p:sp>
              <p:nvSpPr>
                <p:cNvPr id="33" name="TextBox 15"/>
                <p:cNvSpPr txBox="1">
                  <a:spLocks noChangeArrowheads="1"/>
                </p:cNvSpPr>
                <p:nvPr/>
              </p:nvSpPr>
              <p:spPr bwMode="auto">
                <a:xfrm>
                  <a:off x="3795156" y="3562698"/>
                  <a:ext cx="4988473" cy="39999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dirty="0" smtClean="0">
                      <a:solidFill>
                        <a:schemeClr val="tx1"/>
                      </a:solidFill>
                    </a:rPr>
                    <a:t>Verify that a User Rejects (Cancel Button)</a:t>
                  </a:r>
                </a:p>
              </p:txBody>
            </p:sp>
            <p:sp>
              <p:nvSpPr>
                <p:cNvPr id="35" name="TextBox 15"/>
                <p:cNvSpPr txBox="1">
                  <a:spLocks noChangeArrowheads="1"/>
                </p:cNvSpPr>
                <p:nvPr/>
              </p:nvSpPr>
              <p:spPr bwMode="auto">
                <a:xfrm>
                  <a:off x="3795156" y="4096020"/>
                  <a:ext cx="4988473" cy="399991"/>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smtClean="0">
                      <a:solidFill>
                        <a:schemeClr val="tx1"/>
                      </a:solidFill>
                    </a:rPr>
                    <a:t>Window.confirm(“Click OK or Cancel”);</a:t>
                  </a:r>
                </a:p>
              </p:txBody>
            </p:sp>
          </p:grpSp>
          <p:sp>
            <p:nvSpPr>
              <p:cNvPr id="37" name="Rectangle 36"/>
              <p:cNvSpPr/>
              <p:nvPr/>
            </p:nvSpPr>
            <p:spPr>
              <a:xfrm>
                <a:off x="2945833" y="3429000"/>
                <a:ext cx="5182169" cy="26824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grpSp>
        <p:sp>
          <p:nvSpPr>
            <p:cNvPr id="38" name="Right Arrow 37"/>
            <p:cNvSpPr/>
            <p:nvPr/>
          </p:nvSpPr>
          <p:spPr bwMode="auto">
            <a:xfrm>
              <a:off x="1810675" y="4692464"/>
              <a:ext cx="838292" cy="228566"/>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solidFill>
                  <a:srgbClr val="FFFFFF"/>
                </a:solidFill>
              </a:endParaRPr>
            </a:p>
          </p:txBody>
        </p:sp>
        <p:sp>
          <p:nvSpPr>
            <p:cNvPr id="36" name="TextBox 35"/>
            <p:cNvSpPr txBox="1"/>
            <p:nvPr/>
          </p:nvSpPr>
          <p:spPr bwMode="auto">
            <a:xfrm>
              <a:off x="1685248" y="3733800"/>
              <a:ext cx="492443" cy="214558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000" b="1" dirty="0">
                  <a:latin typeface="Arial" charset="0"/>
                </a:rPr>
                <a:t>O/P: confirm() </a:t>
              </a:r>
            </a:p>
          </p:txBody>
        </p:sp>
      </p:grpSp>
      <p:sp>
        <p:nvSpPr>
          <p:cNvPr id="39" name="TextBox 15"/>
          <p:cNvSpPr txBox="1">
            <a:spLocks noChangeArrowheads="1"/>
          </p:cNvSpPr>
          <p:nvPr/>
        </p:nvSpPr>
        <p:spPr bwMode="auto">
          <a:xfrm>
            <a:off x="6569075" y="3886200"/>
            <a:ext cx="2468563" cy="1631950"/>
          </a:xfrm>
          <a:prstGeom prst="rect">
            <a:avLst/>
          </a:prstGeom>
          <a:solidFill>
            <a:srgbClr val="92D050"/>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000" dirty="0" smtClean="0">
                <a:solidFill>
                  <a:schemeClr val="tx1"/>
                </a:solidFill>
              </a:rPr>
              <a:t>It Returns:</a:t>
            </a:r>
          </a:p>
          <a:p>
            <a:pPr marL="457200" indent="-457200" algn="just" eaLnBrk="1" hangingPunct="1">
              <a:spcBef>
                <a:spcPct val="0"/>
              </a:spcBef>
              <a:buFontTx/>
              <a:buAutoNum type="arabicPeriod"/>
              <a:defRPr/>
            </a:pPr>
            <a:r>
              <a:rPr lang="en-US" altLang="en-US" sz="2000" dirty="0" smtClean="0">
                <a:solidFill>
                  <a:schemeClr val="tx1"/>
                </a:solidFill>
              </a:rPr>
              <a:t>True if OK is Clicked</a:t>
            </a:r>
          </a:p>
          <a:p>
            <a:pPr marL="457200" indent="-457200" algn="just" eaLnBrk="1" hangingPunct="1">
              <a:spcBef>
                <a:spcPct val="0"/>
              </a:spcBef>
              <a:buFontTx/>
              <a:buAutoNum type="arabicPeriod"/>
              <a:defRPr/>
            </a:pPr>
            <a:r>
              <a:rPr lang="en-US" altLang="en-US" sz="2000" dirty="0" smtClean="0">
                <a:solidFill>
                  <a:schemeClr val="tx1"/>
                </a:solidFill>
              </a:rPr>
              <a:t>False if Cancel is Clicked</a:t>
            </a:r>
            <a:endParaRPr lang="en-US"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36613"/>
            <a:ext cx="7011988" cy="2897187"/>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DFF46A-AC7F-4186-8751-FA489D8AA157}" type="slidenum">
              <a:rPr lang="en-US" altLang="en-US" sz="1400" smtClean="0">
                <a:latin typeface="Times New Roman" panose="02020603050405020304" pitchFamily="18" charset="0"/>
              </a:rPr>
              <a:pPr>
                <a:spcBef>
                  <a:spcPct val="0"/>
                </a:spcBef>
                <a:buFontTx/>
                <a:buNone/>
              </a:pPr>
              <a:t>16</a:t>
            </a:fld>
            <a:endParaRPr lang="en-US" altLang="en-US" sz="1400" smtClean="0">
              <a:latin typeface="Times New Roman" panose="02020603050405020304" pitchFamily="18" charset="0"/>
            </a:endParaRPr>
          </a:p>
        </p:txBody>
      </p:sp>
      <p:sp>
        <p:nvSpPr>
          <p:cNvPr id="25" name="Rectangle 24"/>
          <p:cNvSpPr/>
          <p:nvPr/>
        </p:nvSpPr>
        <p:spPr>
          <a:xfrm>
            <a:off x="2187575" y="2398713"/>
            <a:ext cx="5556250" cy="9540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67942" name="Picture 6"/>
          <p:cNvPicPr>
            <a:picLocks noChangeAspect="1" noChangeArrowheads="1"/>
          </p:cNvPicPr>
          <p:nvPr/>
        </p:nvPicPr>
        <p:blipFill>
          <a:blip r:embed="rId4"/>
          <a:srcRect/>
          <a:stretch>
            <a:fillRect/>
          </a:stretch>
        </p:blipFill>
        <p:spPr bwMode="auto">
          <a:xfrm>
            <a:off x="519113" y="3886200"/>
            <a:ext cx="8113712" cy="228600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Box 15"/>
          <p:cNvSpPr txBox="1">
            <a:spLocks noChangeArrowheads="1"/>
          </p:cNvSpPr>
          <p:nvPr/>
        </p:nvSpPr>
        <p:spPr bwMode="auto">
          <a:xfrm>
            <a:off x="3497263" y="5387975"/>
            <a:ext cx="1014412" cy="64611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OK is Clicked</a:t>
            </a:r>
          </a:p>
        </p:txBody>
      </p:sp>
      <p:sp>
        <p:nvSpPr>
          <p:cNvPr id="18" name="TextBox 15"/>
          <p:cNvSpPr txBox="1">
            <a:spLocks noChangeArrowheads="1"/>
          </p:cNvSpPr>
          <p:nvPr/>
        </p:nvSpPr>
        <p:spPr bwMode="auto">
          <a:xfrm>
            <a:off x="6065838" y="5410200"/>
            <a:ext cx="1219200" cy="64611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Cancel is Clicked</a:t>
            </a:r>
          </a:p>
        </p:txBody>
      </p:sp>
      <p:pic>
        <p:nvPicPr>
          <p:cNvPr id="36872" name="Picture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36874" name="Title 1"/>
          <p:cNvSpPr>
            <a:spLocks noGrp="1"/>
          </p:cNvSpPr>
          <p:nvPr>
            <p:ph type="title"/>
          </p:nvPr>
        </p:nvSpPr>
        <p:spPr>
          <a:xfrm>
            <a:off x="0" y="-130175"/>
            <a:ext cx="9126538" cy="1143000"/>
          </a:xfrm>
        </p:spPr>
        <p:txBody>
          <a:bodyPr/>
          <a:lstStyle/>
          <a:p>
            <a:r>
              <a:rPr lang="en-US" altLang="en-US" sz="3200" b="1" smtClean="0"/>
              <a:t>JS Instructions: alert() &amp; confirm()</a:t>
            </a:r>
          </a:p>
        </p:txBody>
      </p:sp>
      <p:sp>
        <p:nvSpPr>
          <p:cNvPr id="16" name="TextBox 15"/>
          <p:cNvSpPr txBox="1">
            <a:spLocks noChangeArrowheads="1"/>
          </p:cNvSpPr>
          <p:nvPr/>
        </p:nvSpPr>
        <p:spPr bwMode="auto">
          <a:xfrm>
            <a:off x="3217863" y="1204913"/>
            <a:ext cx="5730875" cy="3698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Window.confirm(“ Enter a ValueClick OK or Cancel”);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538" y="836613"/>
            <a:ext cx="7011987" cy="2897187"/>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38915" name="Title 1"/>
          <p:cNvSpPr>
            <a:spLocks noGrp="1"/>
          </p:cNvSpPr>
          <p:nvPr>
            <p:ph type="title"/>
          </p:nvPr>
        </p:nvSpPr>
        <p:spPr>
          <a:xfrm>
            <a:off x="152400" y="-130175"/>
            <a:ext cx="8077200" cy="1143000"/>
          </a:xfrm>
        </p:spPr>
        <p:txBody>
          <a:bodyPr/>
          <a:lstStyle/>
          <a:p>
            <a:r>
              <a:rPr lang="en-US" altLang="en-US" sz="3200" b="1" smtClean="0"/>
              <a:t>Basic JavaScript Instructions</a:t>
            </a:r>
          </a:p>
        </p:txBody>
      </p:sp>
      <p:sp>
        <p:nvSpPr>
          <p:cNvPr id="38916"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4590A9-0F26-43CB-B0E0-D568207AA3D2}" type="slidenum">
              <a:rPr lang="en-US" altLang="en-US" sz="1400" smtClean="0">
                <a:latin typeface="Times New Roman" panose="02020603050405020304" pitchFamily="18" charset="0"/>
              </a:rPr>
              <a:pPr>
                <a:spcBef>
                  <a:spcPct val="0"/>
                </a:spcBef>
                <a:buFontTx/>
                <a:buNone/>
              </a:pPr>
              <a:t>17</a:t>
            </a:fld>
            <a:endParaRPr lang="en-US" altLang="en-US" sz="1400" smtClean="0">
              <a:latin typeface="Times New Roman" panose="02020603050405020304" pitchFamily="18" charset="0"/>
            </a:endParaRPr>
          </a:p>
        </p:txBody>
      </p:sp>
      <p:sp>
        <p:nvSpPr>
          <p:cNvPr id="8" name="TextBox 7"/>
          <p:cNvSpPr txBox="1"/>
          <p:nvPr/>
        </p:nvSpPr>
        <p:spPr bwMode="auto">
          <a:xfrm>
            <a:off x="381000" y="1524000"/>
            <a:ext cx="553998" cy="152400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prompt() </a:t>
            </a:r>
          </a:p>
        </p:txBody>
      </p:sp>
      <p:sp>
        <p:nvSpPr>
          <p:cNvPr id="24" name="Right Arrow 23"/>
          <p:cNvSpPr/>
          <p:nvPr/>
        </p:nvSpPr>
        <p:spPr bwMode="auto">
          <a:xfrm>
            <a:off x="914400" y="2170113"/>
            <a:ext cx="566738" cy="228600"/>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smtClean="0">
              <a:solidFill>
                <a:srgbClr val="FFFFFF"/>
              </a:solidFill>
            </a:endParaRPr>
          </a:p>
        </p:txBody>
      </p:sp>
      <p:sp>
        <p:nvSpPr>
          <p:cNvPr id="25" name="Rectangle 24"/>
          <p:cNvSpPr/>
          <p:nvPr/>
        </p:nvSpPr>
        <p:spPr>
          <a:xfrm>
            <a:off x="2601913" y="2398713"/>
            <a:ext cx="5556250" cy="8016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68964" name="Picture 4"/>
          <p:cNvPicPr>
            <a:picLocks noChangeAspect="1" noChangeArrowheads="1"/>
          </p:cNvPicPr>
          <p:nvPr/>
        </p:nvPicPr>
        <p:blipFill>
          <a:blip r:embed="rId4"/>
          <a:srcRect/>
          <a:stretch>
            <a:fillRect/>
          </a:stretch>
        </p:blipFill>
        <p:spPr bwMode="auto">
          <a:xfrm>
            <a:off x="2760663" y="3616325"/>
            <a:ext cx="2981325" cy="253365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68965" name="Picture 5"/>
          <p:cNvPicPr>
            <a:picLocks noChangeAspect="1" noChangeArrowheads="1"/>
          </p:cNvPicPr>
          <p:nvPr/>
        </p:nvPicPr>
        <p:blipFill>
          <a:blip r:embed="rId5"/>
          <a:srcRect/>
          <a:stretch>
            <a:fillRect/>
          </a:stretch>
        </p:blipFill>
        <p:spPr bwMode="auto">
          <a:xfrm>
            <a:off x="5884863" y="3413125"/>
            <a:ext cx="2981325" cy="1419225"/>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68966" name="Picture 6"/>
          <p:cNvPicPr>
            <a:picLocks noChangeAspect="1" noChangeArrowheads="1"/>
          </p:cNvPicPr>
          <p:nvPr/>
        </p:nvPicPr>
        <p:blipFill>
          <a:blip r:embed="rId6"/>
          <a:srcRect/>
          <a:stretch>
            <a:fillRect/>
          </a:stretch>
        </p:blipFill>
        <p:spPr bwMode="auto">
          <a:xfrm>
            <a:off x="5884863" y="4864100"/>
            <a:ext cx="3009900" cy="1438275"/>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5"/>
          <p:cNvSpPr txBox="1">
            <a:spLocks noChangeArrowheads="1"/>
          </p:cNvSpPr>
          <p:nvPr/>
        </p:nvSpPr>
        <p:spPr bwMode="auto">
          <a:xfrm>
            <a:off x="7086600" y="5726113"/>
            <a:ext cx="1963738" cy="369887"/>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Cancel is Clicked</a:t>
            </a:r>
          </a:p>
        </p:txBody>
      </p:sp>
      <p:pic>
        <p:nvPicPr>
          <p:cNvPr id="38924" name="Picture 2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5" name="TextBox 15"/>
          <p:cNvSpPr txBox="1">
            <a:spLocks noChangeArrowheads="1"/>
          </p:cNvSpPr>
          <p:nvPr/>
        </p:nvSpPr>
        <p:spPr bwMode="auto">
          <a:xfrm>
            <a:off x="123825" y="3962400"/>
            <a:ext cx="2465388" cy="2185988"/>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eaLnBrk="1" hangingPunct="1">
              <a:spcBef>
                <a:spcPct val="0"/>
              </a:spcBef>
              <a:spcAft>
                <a:spcPts val="600"/>
              </a:spcAft>
              <a:defRPr/>
            </a:pPr>
            <a:r>
              <a:rPr lang="en-US" altLang="en-US" sz="1800" dirty="0" smtClean="0">
                <a:solidFill>
                  <a:schemeClr val="tx1"/>
                </a:solidFill>
              </a:rPr>
              <a:t>Display Box Asking Users for Input</a:t>
            </a:r>
          </a:p>
          <a:p>
            <a:pPr marL="285750" indent="-285750" eaLnBrk="1" hangingPunct="1">
              <a:spcBef>
                <a:spcPct val="0"/>
              </a:spcBef>
              <a:spcAft>
                <a:spcPts val="600"/>
              </a:spcAft>
              <a:defRPr/>
            </a:pPr>
            <a:r>
              <a:rPr lang="en-US" altLang="en-US" sz="1800" dirty="0">
                <a:solidFill>
                  <a:schemeClr val="tx1"/>
                </a:solidFill>
              </a:rPr>
              <a:t>Click Ok </a:t>
            </a:r>
            <a:r>
              <a:rPr lang="en-US" altLang="en-US" sz="1800" dirty="0">
                <a:solidFill>
                  <a:schemeClr val="tx1"/>
                </a:solidFill>
                <a:sym typeface="Wingdings" panose="05000000000000000000" pitchFamily="2" charset="2"/>
              </a:rPr>
              <a:t> </a:t>
            </a:r>
            <a:r>
              <a:rPr lang="en-US" altLang="en-US" sz="1800" dirty="0">
                <a:solidFill>
                  <a:schemeClr val="tx1"/>
                </a:solidFill>
              </a:rPr>
              <a:t>Returning The Input Value</a:t>
            </a:r>
          </a:p>
          <a:p>
            <a:pPr marL="285750" indent="-285750" eaLnBrk="1" hangingPunct="1">
              <a:spcBef>
                <a:spcPct val="0"/>
              </a:spcBef>
              <a:spcAft>
                <a:spcPts val="600"/>
              </a:spcAft>
              <a:defRPr/>
            </a:pPr>
            <a:r>
              <a:rPr lang="en-US" altLang="en-US" sz="1800" dirty="0">
                <a:solidFill>
                  <a:schemeClr val="tx1"/>
                </a:solidFill>
              </a:rPr>
              <a:t>Click Cancel </a:t>
            </a:r>
            <a:r>
              <a:rPr lang="en-US" altLang="en-US" sz="1800" dirty="0">
                <a:solidFill>
                  <a:schemeClr val="tx1"/>
                </a:solidFill>
                <a:sym typeface="Wingdings" panose="05000000000000000000" pitchFamily="2" charset="2"/>
              </a:rPr>
              <a:t> </a:t>
            </a:r>
            <a:r>
              <a:rPr lang="en-US" altLang="en-US" sz="1800" dirty="0">
                <a:solidFill>
                  <a:schemeClr val="tx1"/>
                </a:solidFill>
              </a:rPr>
              <a:t>Returning </a:t>
            </a:r>
            <a:r>
              <a:rPr lang="en-US" altLang="en-US" sz="1800" dirty="0" smtClean="0">
                <a:solidFill>
                  <a:schemeClr val="tx1"/>
                </a:solidFill>
              </a:rPr>
              <a:t>NULL</a:t>
            </a:r>
            <a:endParaRPr lang="en-US" alt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9"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152400"/>
            <a:ext cx="9144000" cy="1143000"/>
          </a:xfrm>
        </p:spPr>
        <p:txBody>
          <a:bodyPr/>
          <a:lstStyle/>
          <a:p>
            <a:r>
              <a:rPr lang="en-US" altLang="en-US" sz="3200" b="1" smtClean="0"/>
              <a:t>Variables</a:t>
            </a:r>
          </a:p>
        </p:txBody>
      </p:sp>
      <p:sp>
        <p:nvSpPr>
          <p:cNvPr id="40963"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2F7641-B92A-47F8-81DD-3DCE906823A9}" type="slidenum">
              <a:rPr lang="en-US" altLang="en-US" sz="1400" smtClean="0">
                <a:latin typeface="Times New Roman" panose="02020603050405020304" pitchFamily="18" charset="0"/>
              </a:rPr>
              <a:pPr>
                <a:spcBef>
                  <a:spcPct val="0"/>
                </a:spcBef>
                <a:buFontTx/>
                <a:buNone/>
              </a:pPr>
              <a:t>18</a:t>
            </a:fld>
            <a:endParaRPr lang="en-US" altLang="en-US" sz="1400" smtClean="0">
              <a:latin typeface="Times New Roman" panose="02020603050405020304" pitchFamily="18" charset="0"/>
            </a:endParaRPr>
          </a:p>
        </p:txBody>
      </p:sp>
      <p:sp>
        <p:nvSpPr>
          <p:cNvPr id="52" name="TextBox 6"/>
          <p:cNvSpPr txBox="1">
            <a:spLocks noChangeArrowheads="1"/>
          </p:cNvSpPr>
          <p:nvPr/>
        </p:nvSpPr>
        <p:spPr bwMode="auto">
          <a:xfrm>
            <a:off x="733425" y="4511675"/>
            <a:ext cx="6488113" cy="831850"/>
          </a:xfrm>
          <a:prstGeom prst="rect">
            <a:avLst/>
          </a:prstGeom>
          <a:solidFill>
            <a:schemeClr val="bg1">
              <a:lumMod val="75000"/>
            </a:schemeClr>
          </a:solidFill>
          <a:ln>
            <a:noFill/>
          </a:ln>
        </p:spPr>
        <p:txBody>
          <a:bodyPr>
            <a:spAutoFit/>
          </a:bodyPr>
          <a:lstStyle>
            <a:lvl1pPr marL="457200" indent="-457200">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defRPr/>
            </a:pPr>
            <a:r>
              <a:rPr lang="en-US" altLang="en-US" sz="2400" b="1" u="sng" smtClean="0">
                <a:solidFill>
                  <a:srgbClr val="191966"/>
                </a:solidFill>
              </a:rPr>
              <a:t>Declaration:</a:t>
            </a:r>
            <a:r>
              <a:rPr lang="en-US" altLang="en-US" sz="2400" b="1" smtClean="0">
                <a:solidFill>
                  <a:srgbClr val="C00000"/>
                </a:solidFill>
              </a:rPr>
              <a:t>    var qty;	var qty = 0;		         var fname = “John”</a:t>
            </a:r>
            <a:endParaRPr lang="en-US" altLang="en-US" sz="2400" b="1" u="sng" smtClean="0">
              <a:solidFill>
                <a:srgbClr val="191966"/>
              </a:solidFill>
            </a:endParaRPr>
          </a:p>
        </p:txBody>
      </p:sp>
      <p:pic>
        <p:nvPicPr>
          <p:cNvPr id="4096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6" name="Group 2"/>
          <p:cNvGrpSpPr>
            <a:grpSpLocks/>
          </p:cNvGrpSpPr>
          <p:nvPr/>
        </p:nvGrpSpPr>
        <p:grpSpPr bwMode="auto">
          <a:xfrm>
            <a:off x="733425" y="914400"/>
            <a:ext cx="7766050" cy="2552700"/>
            <a:chOff x="1248228" y="1714500"/>
            <a:chExt cx="7766050" cy="2552700"/>
          </a:xfrm>
        </p:grpSpPr>
        <p:sp>
          <p:nvSpPr>
            <p:cNvPr id="40974" name="TextBox 6"/>
            <p:cNvSpPr txBox="1">
              <a:spLocks noChangeArrowheads="1"/>
            </p:cNvSpPr>
            <p:nvPr/>
          </p:nvSpPr>
          <p:spPr bwMode="auto">
            <a:xfrm>
              <a:off x="1349375" y="1824038"/>
              <a:ext cx="7566024" cy="46166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Memory Location used to store Data </a:t>
              </a:r>
            </a:p>
          </p:txBody>
        </p:sp>
        <p:sp>
          <p:nvSpPr>
            <p:cNvPr id="79882" name="TextBox 6"/>
            <p:cNvSpPr txBox="1">
              <a:spLocks noChangeArrowheads="1"/>
            </p:cNvSpPr>
            <p:nvPr/>
          </p:nvSpPr>
          <p:spPr bwMode="auto">
            <a:xfrm>
              <a:off x="1349828" y="2438400"/>
              <a:ext cx="7566025"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dirty="0" smtClean="0">
                  <a:solidFill>
                    <a:schemeClr val="tx1"/>
                  </a:solidFill>
                </a:rPr>
                <a:t>Implicit (Not Advised) or Explicit Declaration using </a:t>
              </a:r>
              <a:r>
                <a:rPr lang="en-US" altLang="en-US" sz="2400" b="1" dirty="0" err="1" smtClean="0">
                  <a:solidFill>
                    <a:schemeClr val="accent2">
                      <a:lumMod val="50000"/>
                    </a:schemeClr>
                  </a:solidFill>
                </a:rPr>
                <a:t>var</a:t>
              </a:r>
              <a:endParaRPr lang="en-US" altLang="en-US" sz="2400" b="1" dirty="0" smtClean="0">
                <a:solidFill>
                  <a:schemeClr val="accent2">
                    <a:lumMod val="50000"/>
                  </a:schemeClr>
                </a:solidFill>
              </a:endParaRPr>
            </a:p>
          </p:txBody>
        </p:sp>
        <p:sp>
          <p:nvSpPr>
            <p:cNvPr id="40976" name="TextBox 6"/>
            <p:cNvSpPr txBox="1">
              <a:spLocks noChangeArrowheads="1"/>
            </p:cNvSpPr>
            <p:nvPr/>
          </p:nvSpPr>
          <p:spPr bwMode="auto">
            <a:xfrm>
              <a:off x="1349375" y="3062514"/>
              <a:ext cx="7566024" cy="4616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var firstValue;	var firstValue = 5;</a:t>
              </a:r>
            </a:p>
          </p:txBody>
        </p:sp>
        <p:sp>
          <p:nvSpPr>
            <p:cNvPr id="40977" name="TextBox 6"/>
            <p:cNvSpPr txBox="1">
              <a:spLocks noChangeArrowheads="1"/>
            </p:cNvSpPr>
            <p:nvPr/>
          </p:nvSpPr>
          <p:spPr bwMode="auto">
            <a:xfrm>
              <a:off x="1349375" y="3701142"/>
              <a:ext cx="7566024" cy="461665"/>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Has a Name, Type, Value, and Scope</a:t>
              </a:r>
            </a:p>
          </p:txBody>
        </p:sp>
        <p:sp>
          <p:nvSpPr>
            <p:cNvPr id="2" name="Rectangle 1"/>
            <p:cNvSpPr/>
            <p:nvPr/>
          </p:nvSpPr>
          <p:spPr>
            <a:xfrm>
              <a:off x="1248228" y="1714500"/>
              <a:ext cx="7766050" cy="2552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sp>
        <p:nvSpPr>
          <p:cNvPr id="40967"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6" name="TextBox 15"/>
          <p:cNvSpPr txBox="1"/>
          <p:nvPr/>
        </p:nvSpPr>
        <p:spPr bwMode="auto">
          <a:xfrm>
            <a:off x="732972" y="3881735"/>
            <a:ext cx="2086428"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CA" sz="2400" b="1" dirty="0">
                <a:latin typeface="Arial" charset="0"/>
              </a:rPr>
              <a:t>Usage Steps</a:t>
            </a:r>
            <a:endParaRPr lang="en-US" sz="2400" b="1" dirty="0">
              <a:latin typeface="Arial" charset="0"/>
            </a:endParaRPr>
          </a:p>
        </p:txBody>
      </p:sp>
      <p:sp>
        <p:nvSpPr>
          <p:cNvPr id="17" name="TextBox 6"/>
          <p:cNvSpPr txBox="1">
            <a:spLocks noChangeArrowheads="1"/>
          </p:cNvSpPr>
          <p:nvPr/>
        </p:nvSpPr>
        <p:spPr bwMode="auto">
          <a:xfrm>
            <a:off x="733425" y="5557838"/>
            <a:ext cx="6488113" cy="461962"/>
          </a:xfrm>
          <a:prstGeom prst="rect">
            <a:avLst/>
          </a:prstGeom>
          <a:solidFill>
            <a:schemeClr val="bg1">
              <a:lumMod val="75000"/>
            </a:schemeClr>
          </a:solidFill>
          <a:ln>
            <a:noFill/>
          </a:ln>
        </p:spPr>
        <p:txBody>
          <a:bodyPr>
            <a:spAutoFit/>
          </a:bodyPr>
          <a:lstStyle>
            <a:lvl1pPr marL="457200" indent="-457200">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startAt="2"/>
              <a:defRPr/>
            </a:pPr>
            <a:r>
              <a:rPr lang="en-US" altLang="en-US" sz="2400" b="1" u="sng" smtClean="0">
                <a:solidFill>
                  <a:srgbClr val="191966"/>
                </a:solidFill>
              </a:rPr>
              <a:t>Access:</a:t>
            </a:r>
            <a:r>
              <a:rPr lang="en-US" altLang="en-US" sz="2400" b="1" smtClean="0">
                <a:solidFill>
                  <a:srgbClr val="C00000"/>
                </a:solidFill>
              </a:rPr>
              <a:t>    qty = 10;	 Totalqty = qty * 3; </a:t>
            </a:r>
            <a:endParaRPr lang="en-US" altLang="en-US" sz="2400" b="1" u="sng" smtClean="0">
              <a:solidFill>
                <a:srgbClr val="191966"/>
              </a:solidFill>
            </a:endParaRPr>
          </a:p>
        </p:txBody>
      </p:sp>
      <p:sp>
        <p:nvSpPr>
          <p:cNvPr id="40972" name="TextBox 6"/>
          <p:cNvSpPr txBox="1">
            <a:spLocks noChangeArrowheads="1"/>
          </p:cNvSpPr>
          <p:nvPr/>
        </p:nvSpPr>
        <p:spPr bwMode="auto">
          <a:xfrm>
            <a:off x="6242050" y="3578225"/>
            <a:ext cx="2268538" cy="460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bg1"/>
                </a:solidFill>
              </a:rPr>
              <a:t>var is optional</a:t>
            </a:r>
          </a:p>
        </p:txBody>
      </p:sp>
      <p:sp>
        <p:nvSpPr>
          <p:cNvPr id="3" name="Rectangle 2"/>
          <p:cNvSpPr/>
          <p:nvPr/>
        </p:nvSpPr>
        <p:spPr>
          <a:xfrm>
            <a:off x="7370763" y="4481513"/>
            <a:ext cx="1511300" cy="1570037"/>
          </a:xfrm>
          <a:prstGeom prst="rect">
            <a:avLst/>
          </a:prstGeom>
          <a:solidFill>
            <a:schemeClr val="accent2">
              <a:lumMod val="60000"/>
              <a:lumOff val="40000"/>
            </a:schemeClr>
          </a:solidFill>
        </p:spPr>
        <p:txBody>
          <a:bodyPr>
            <a:spAutoFit/>
          </a:bodyPr>
          <a:lstStyle/>
          <a:p>
            <a:pPr algn="ctr">
              <a:defRPr/>
            </a:pPr>
            <a:r>
              <a:rPr lang="en-US" sz="2400" dirty="0"/>
              <a:t>JS is a loosely typed language</a:t>
            </a:r>
            <a:endParaRPr lang="en-CA"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52400"/>
            <a:ext cx="9144000" cy="1143000"/>
          </a:xfrm>
        </p:spPr>
        <p:txBody>
          <a:bodyPr/>
          <a:lstStyle/>
          <a:p>
            <a:r>
              <a:rPr lang="en-US" altLang="en-US" sz="3200" b="1" smtClean="0"/>
              <a:t>Variables: Naming Rule &amp; Scope </a:t>
            </a:r>
          </a:p>
        </p:txBody>
      </p:sp>
      <p:sp>
        <p:nvSpPr>
          <p:cNvPr id="43011"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5F1020A-A600-44DE-A9E4-AD088E4A39AC}" type="slidenum">
              <a:rPr lang="en-US" altLang="en-US" sz="1400" smtClean="0">
                <a:latin typeface="Times New Roman" panose="02020603050405020304" pitchFamily="18" charset="0"/>
              </a:rPr>
              <a:pPr>
                <a:spcBef>
                  <a:spcPct val="0"/>
                </a:spcBef>
                <a:buFontTx/>
                <a:buNone/>
              </a:pPr>
              <a:t>19</a:t>
            </a:fld>
            <a:endParaRPr lang="en-US" altLang="en-US" sz="1400" smtClean="0">
              <a:latin typeface="Times New Roman" panose="02020603050405020304" pitchFamily="18" charset="0"/>
            </a:endParaRPr>
          </a:p>
        </p:txBody>
      </p:sp>
      <p:pic>
        <p:nvPicPr>
          <p:cNvPr id="43012"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graphicFrame>
        <p:nvGraphicFramePr>
          <p:cNvPr id="4" name="Table 3"/>
          <p:cNvGraphicFramePr>
            <a:graphicFrameLocks noGrp="1"/>
          </p:cNvGraphicFramePr>
          <p:nvPr/>
        </p:nvGraphicFramePr>
        <p:xfrm>
          <a:off x="193675" y="1260475"/>
          <a:ext cx="8696325" cy="1482724"/>
        </p:xfrm>
        <a:graphic>
          <a:graphicData uri="http://schemas.openxmlformats.org/drawingml/2006/table">
            <a:tbl>
              <a:tblPr firstRow="1" bandRow="1">
                <a:tableStyleId>{21E4AEA4-8DFA-4A89-87EB-49C32662AFE0}</a:tableStyleId>
              </a:tblPr>
              <a:tblGrid>
                <a:gridCol w="4411658"/>
                <a:gridCol w="4284667"/>
              </a:tblGrid>
              <a:tr h="370681">
                <a:tc gridSpan="2">
                  <a:txBody>
                    <a:bodyPr/>
                    <a:lstStyle/>
                    <a:p>
                      <a:pPr algn="ctr"/>
                      <a:r>
                        <a:rPr lang="en-CA" sz="1800" dirty="0" smtClean="0"/>
                        <a:t>Name = Identifier</a:t>
                      </a:r>
                      <a:endParaRPr lang="en-CA" sz="1800" dirty="0"/>
                    </a:p>
                  </a:txBody>
                  <a:tcPr marL="91433" marR="91433"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dirty="0"/>
                    </a:p>
                  </a:txBody>
                  <a:tcPr/>
                </a:tc>
              </a:tr>
              <a:tr h="370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Short Names or More Descriptive Names</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Can Have Letters, Digits, Underscore, $</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Must Begin with a Letter, $, _</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Case Sensitive (y does not equal Y)</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Reserved Words Cannot Be Used</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chemeClr val="tx1"/>
                          </a:solidFill>
                        </a:rPr>
                        <a:t>No Spaces or Special Characters</a:t>
                      </a:r>
                    </a:p>
                  </a:txBody>
                  <a:tcPr marL="91433" marR="9143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6" name="Table 25"/>
          <p:cNvGraphicFramePr>
            <a:graphicFrameLocks noGrp="1"/>
          </p:cNvGraphicFramePr>
          <p:nvPr/>
        </p:nvGraphicFramePr>
        <p:xfrm>
          <a:off x="193675" y="3454400"/>
          <a:ext cx="8696325" cy="1651000"/>
        </p:xfrm>
        <a:graphic>
          <a:graphicData uri="http://schemas.openxmlformats.org/drawingml/2006/table">
            <a:tbl>
              <a:tblPr firstRow="1" bandRow="1">
                <a:tableStyleId>{21E4AEA4-8DFA-4A89-87EB-49C32662AFE0}</a:tableStyleId>
              </a:tblPr>
              <a:tblGrid>
                <a:gridCol w="4411658"/>
                <a:gridCol w="4284667"/>
              </a:tblGrid>
              <a:tr h="370840">
                <a:tc gridSpan="2">
                  <a:txBody>
                    <a:bodyPr/>
                    <a:lstStyle/>
                    <a:p>
                      <a:pPr algn="ctr"/>
                      <a:r>
                        <a:rPr lang="en-CA" dirty="0" smtClean="0"/>
                        <a:t>Access Scope</a:t>
                      </a:r>
                      <a:endParaRPr lang="en-CA" dirty="0"/>
                    </a:p>
                  </a:txBody>
                  <a:tcPr marL="91433" marR="91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smtClean="0">
                          <a:solidFill>
                            <a:schemeClr val="accent2">
                              <a:lumMod val="75000"/>
                            </a:schemeClr>
                          </a:solidFill>
                        </a:rPr>
                        <a:t>Local</a:t>
                      </a:r>
                      <a:r>
                        <a:rPr lang="en-US" altLang="en-US" sz="1800" dirty="0" smtClean="0">
                          <a:solidFill>
                            <a:schemeClr val="tx1"/>
                          </a:solidFill>
                        </a:rPr>
                        <a:t>: variable</a:t>
                      </a:r>
                      <a:r>
                        <a:rPr lang="en-US" altLang="en-US" sz="1800" baseline="0" dirty="0" smtClean="0">
                          <a:solidFill>
                            <a:schemeClr val="tx1"/>
                          </a:solidFill>
                        </a:rPr>
                        <a:t> is declared inside a function</a:t>
                      </a:r>
                      <a:endParaRPr lang="en-US" altLang="en-US" sz="1800" dirty="0" smtClean="0">
                        <a:solidFill>
                          <a:schemeClr val="tx1"/>
                        </a:solidFill>
                      </a:endParaRPr>
                    </a:p>
                  </a:txBody>
                  <a:tcPr marL="91433" marR="91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smtClean="0">
                          <a:solidFill>
                            <a:srgbClr val="C00000"/>
                          </a:solidFill>
                        </a:rPr>
                        <a:t>Global</a:t>
                      </a:r>
                      <a:r>
                        <a:rPr lang="en-US" altLang="en-US" sz="1800" dirty="0" smtClean="0">
                          <a:solidFill>
                            <a:schemeClr val="tx1"/>
                          </a:solidFill>
                        </a:rPr>
                        <a:t>: variable is declared outside functions</a:t>
                      </a:r>
                    </a:p>
                  </a:txBody>
                  <a:tcPr marL="91433" marR="91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smtClean="0">
                          <a:solidFill>
                            <a:schemeClr val="accent2">
                              <a:lumMod val="75000"/>
                            </a:schemeClr>
                          </a:solidFill>
                        </a:rPr>
                        <a:t>Local</a:t>
                      </a:r>
                      <a:r>
                        <a:rPr lang="en-US" altLang="en-US" sz="1800" dirty="0" smtClean="0">
                          <a:solidFill>
                            <a:schemeClr val="tx1"/>
                          </a:solidFill>
                        </a:rPr>
                        <a:t>: it cab be accessed inside the function only</a:t>
                      </a:r>
                    </a:p>
                  </a:txBody>
                  <a:tcPr marL="91433" marR="91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smtClean="0">
                          <a:solidFill>
                            <a:srgbClr val="C00000"/>
                          </a:solidFill>
                        </a:rPr>
                        <a:t>Global</a:t>
                      </a:r>
                      <a:r>
                        <a:rPr lang="en-US" altLang="en-US" sz="1800" dirty="0" smtClean="0">
                          <a:solidFill>
                            <a:schemeClr val="tx1"/>
                          </a:solidFill>
                        </a:rPr>
                        <a:t>: It can be accessed any where</a:t>
                      </a:r>
                    </a:p>
                  </a:txBody>
                  <a:tcPr marL="91433" marR="914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152400"/>
            <a:ext cx="8077200" cy="1143000"/>
          </a:xfrm>
        </p:spPr>
        <p:txBody>
          <a:bodyPr/>
          <a:lstStyle/>
          <a:p>
            <a:pPr eaLnBrk="1" hangingPunct="1"/>
            <a:r>
              <a:rPr lang="en-US" altLang="en-US" b="1" smtClean="0"/>
              <a:t>Outlines</a:t>
            </a:r>
          </a:p>
        </p:txBody>
      </p:sp>
      <p:sp>
        <p:nvSpPr>
          <p:cNvPr id="7171" name="Rectangle 3"/>
          <p:cNvSpPr>
            <a:spLocks noGrp="1" noChangeArrowheads="1"/>
          </p:cNvSpPr>
          <p:nvPr>
            <p:ph idx="1"/>
          </p:nvPr>
        </p:nvSpPr>
        <p:spPr>
          <a:xfrm>
            <a:off x="228600" y="1066800"/>
            <a:ext cx="8763000" cy="4876800"/>
          </a:xfrm>
        </p:spPr>
        <p:txBody>
          <a:bodyPr/>
          <a:lstStyle/>
          <a:p>
            <a:pPr eaLnBrk="1" hangingPunct="1">
              <a:spcBef>
                <a:spcPct val="0"/>
              </a:spcBef>
              <a:spcAft>
                <a:spcPts val="1800"/>
              </a:spcAft>
              <a:defRPr/>
            </a:pPr>
            <a:r>
              <a:rPr lang="en-US" altLang="en-US" sz="2800" b="1" dirty="0" smtClean="0">
                <a:solidFill>
                  <a:srgbClr val="C00000"/>
                </a:solidFill>
              </a:rPr>
              <a:t>JavaScript Concepts</a:t>
            </a:r>
          </a:p>
          <a:p>
            <a:pPr eaLnBrk="1" hangingPunct="1">
              <a:spcBef>
                <a:spcPct val="0"/>
              </a:spcBef>
              <a:spcAft>
                <a:spcPts val="600"/>
              </a:spcAft>
              <a:defRPr/>
            </a:pPr>
            <a:r>
              <a:rPr lang="en-US" altLang="en-US" sz="2800" b="1" dirty="0" smtClean="0">
                <a:solidFill>
                  <a:srgbClr val="C00000"/>
                </a:solidFill>
              </a:rPr>
              <a:t>Adding JS to HTML</a:t>
            </a:r>
          </a:p>
          <a:p>
            <a:pPr lvl="1" eaLnBrk="1" hangingPunct="1">
              <a:spcBef>
                <a:spcPct val="0"/>
              </a:spcBef>
              <a:spcAft>
                <a:spcPts val="1800"/>
              </a:spcAft>
              <a:defRPr/>
            </a:pPr>
            <a:r>
              <a:rPr lang="en-US" altLang="en-US" b="1" dirty="0" smtClean="0">
                <a:solidFill>
                  <a:schemeClr val="accent2">
                    <a:lumMod val="75000"/>
                  </a:schemeClr>
                </a:solidFill>
              </a:rPr>
              <a:t>Inline, &lt;script&gt; inside &lt;head&gt; &amp; &lt;body&gt;, external files </a:t>
            </a:r>
          </a:p>
          <a:p>
            <a:pPr eaLnBrk="1" hangingPunct="1">
              <a:spcBef>
                <a:spcPct val="0"/>
              </a:spcBef>
              <a:spcAft>
                <a:spcPts val="600"/>
              </a:spcAft>
              <a:defRPr/>
            </a:pPr>
            <a:r>
              <a:rPr lang="en-US" altLang="en-US" sz="2800" b="1" dirty="0" smtClean="0">
                <a:solidFill>
                  <a:srgbClr val="C00000"/>
                </a:solidFill>
              </a:rPr>
              <a:t>JS Statements</a:t>
            </a:r>
          </a:p>
          <a:p>
            <a:pPr lvl="1" eaLnBrk="1" hangingPunct="1">
              <a:spcBef>
                <a:spcPct val="0"/>
              </a:spcBef>
              <a:spcAft>
                <a:spcPts val="600"/>
              </a:spcAft>
              <a:defRPr/>
            </a:pPr>
            <a:r>
              <a:rPr lang="en-US" altLang="en-US" b="1" dirty="0" smtClean="0">
                <a:solidFill>
                  <a:schemeClr val="accent2">
                    <a:lumMod val="75000"/>
                  </a:schemeClr>
                </a:solidFill>
              </a:rPr>
              <a:t>Comments</a:t>
            </a:r>
          </a:p>
          <a:p>
            <a:pPr lvl="1" eaLnBrk="1" hangingPunct="1">
              <a:spcBef>
                <a:spcPct val="0"/>
              </a:spcBef>
              <a:spcAft>
                <a:spcPts val="600"/>
              </a:spcAft>
              <a:defRPr/>
            </a:pPr>
            <a:r>
              <a:rPr lang="en-US" altLang="en-US" b="1" dirty="0" smtClean="0">
                <a:solidFill>
                  <a:schemeClr val="accent2">
                    <a:lumMod val="75000"/>
                  </a:schemeClr>
                </a:solidFill>
              </a:rPr>
              <a:t>write(), </a:t>
            </a:r>
            <a:r>
              <a:rPr lang="en-US" altLang="en-US" b="1" dirty="0" err="1" smtClean="0">
                <a:solidFill>
                  <a:schemeClr val="accent2">
                    <a:lumMod val="75000"/>
                  </a:schemeClr>
                </a:solidFill>
              </a:rPr>
              <a:t>writeln</a:t>
            </a:r>
            <a:r>
              <a:rPr lang="en-US" altLang="en-US" b="1" dirty="0" smtClean="0">
                <a:solidFill>
                  <a:schemeClr val="accent2">
                    <a:lumMod val="75000"/>
                  </a:schemeClr>
                </a:solidFill>
              </a:rPr>
              <a:t>(), alert(), confirm(), prompt()</a:t>
            </a:r>
          </a:p>
          <a:p>
            <a:pPr lvl="1" eaLnBrk="1" hangingPunct="1">
              <a:spcBef>
                <a:spcPct val="0"/>
              </a:spcBef>
              <a:spcAft>
                <a:spcPts val="600"/>
              </a:spcAft>
              <a:defRPr/>
            </a:pPr>
            <a:r>
              <a:rPr lang="en-US" altLang="en-US" b="1" dirty="0" smtClean="0">
                <a:solidFill>
                  <a:schemeClr val="accent2">
                    <a:lumMod val="75000"/>
                  </a:schemeClr>
                </a:solidFill>
              </a:rPr>
              <a:t>Decisions &amp; Loop</a:t>
            </a:r>
          </a:p>
          <a:p>
            <a:pPr lvl="1" eaLnBrk="1" hangingPunct="1">
              <a:spcBef>
                <a:spcPct val="0"/>
              </a:spcBef>
              <a:spcAft>
                <a:spcPts val="600"/>
              </a:spcAft>
              <a:defRPr/>
            </a:pPr>
            <a:r>
              <a:rPr lang="en-US" altLang="en-US" b="1" dirty="0" smtClean="0">
                <a:solidFill>
                  <a:schemeClr val="accent2">
                    <a:lumMod val="75000"/>
                  </a:schemeClr>
                </a:solidFill>
              </a:rPr>
              <a:t>Functions</a:t>
            </a:r>
            <a:endParaRPr lang="en-US" altLang="en-US" b="1" dirty="0">
              <a:solidFill>
                <a:schemeClr val="accent2">
                  <a:lumMod val="75000"/>
                </a:schemeClr>
              </a:solidFill>
            </a:endParaRPr>
          </a:p>
          <a:p>
            <a:pPr marL="0" indent="0" eaLnBrk="1" hangingPunct="1">
              <a:spcBef>
                <a:spcPct val="0"/>
              </a:spcBef>
              <a:spcAft>
                <a:spcPts val="1800"/>
              </a:spcAft>
              <a:buFontTx/>
              <a:buNone/>
              <a:defRPr/>
            </a:pPr>
            <a:endParaRPr lang="en-US" altLang="en-US" sz="2800" b="1" dirty="0" smtClean="0">
              <a:solidFill>
                <a:srgbClr val="C00000"/>
              </a:solidFill>
            </a:endParaRPr>
          </a:p>
        </p:txBody>
      </p:sp>
      <p:sp>
        <p:nvSpPr>
          <p:cNvPr id="8196"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1E52A7C-EAEA-4D93-9920-1A06DA31DCE3}" type="slidenum">
              <a:rPr lang="en-US" altLang="en-US" sz="1400" smtClean="0">
                <a:latin typeface="Times New Roman" panose="02020603050405020304" pitchFamily="18" charset="0"/>
              </a:rPr>
              <a:pPr>
                <a:spcBef>
                  <a:spcPct val="0"/>
                </a:spcBef>
                <a:buFontTx/>
                <a:buNone/>
              </a:pPr>
              <a:t>2</a:t>
            </a:fld>
            <a:endParaRPr lang="en-US" altLang="en-US" sz="1400" smtClean="0">
              <a:latin typeface="Times New Roman" panose="02020603050405020304" pitchFamily="18" charset="0"/>
            </a:endParaRPr>
          </a:p>
        </p:txBody>
      </p:sp>
      <p:pic>
        <p:nvPicPr>
          <p:cNvPr id="8197"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5" dur="500"/>
                                        <p:tgtEl>
                                          <p:spTgt spid="71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3" dur="500"/>
                                        <p:tgtEl>
                                          <p:spTgt spid="717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6" dur="500"/>
                                        <p:tgtEl>
                                          <p:spTgt spid="717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9" dur="500"/>
                                        <p:tgtEl>
                                          <p:spTgt spid="7171">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2"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511175" y="868363"/>
          <a:ext cx="8099425" cy="4632341"/>
        </p:xfrm>
        <a:graphic>
          <a:graphicData uri="http://schemas.openxmlformats.org/drawingml/2006/table">
            <a:tbl>
              <a:tblPr firstRow="1" bandRow="1">
                <a:tableStyleId>{5C22544A-7EE6-4342-B048-85BDC9FD1C3A}</a:tableStyleId>
              </a:tblPr>
              <a:tblGrid>
                <a:gridCol w="1393825"/>
                <a:gridCol w="3657600"/>
                <a:gridCol w="3048000"/>
              </a:tblGrid>
              <a:tr h="370429">
                <a:tc>
                  <a:txBody>
                    <a:bodyPr/>
                    <a:lstStyle/>
                    <a:p>
                      <a:pPr algn="ctr"/>
                      <a:r>
                        <a:rPr lang="en-US" sz="1800" dirty="0" smtClean="0">
                          <a:solidFill>
                            <a:schemeClr val="bg1"/>
                          </a:solidFill>
                        </a:rPr>
                        <a:t>Data Type</a:t>
                      </a:r>
                      <a:endParaRPr lang="en-US" sz="1800" dirty="0">
                        <a:solidFill>
                          <a:schemeClr val="bg1"/>
                        </a:solidFill>
                      </a:endParaRPr>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dirty="0" smtClean="0">
                          <a:solidFill>
                            <a:schemeClr val="bg1"/>
                          </a:solidFill>
                        </a:rPr>
                        <a:t>Description</a:t>
                      </a:r>
                      <a:endParaRPr lang="en-US" sz="1800" dirty="0">
                        <a:solidFill>
                          <a:schemeClr val="bg1"/>
                        </a:solidFill>
                      </a:endParaRPr>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dirty="0" smtClean="0">
                          <a:solidFill>
                            <a:schemeClr val="bg1"/>
                          </a:solidFill>
                        </a:rPr>
                        <a:t>Example</a:t>
                      </a:r>
                      <a:endParaRPr lang="en-US" sz="1800" dirty="0">
                        <a:solidFill>
                          <a:schemeClr val="bg1"/>
                        </a:solidFill>
                      </a:endParaRPr>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639976">
                <a:tc>
                  <a:txBody>
                    <a:bodyPr/>
                    <a:lstStyle/>
                    <a:p>
                      <a:pPr algn="ctr"/>
                      <a:r>
                        <a:rPr lang="en-US" sz="1800" b="1" dirty="0" smtClean="0"/>
                        <a:t>Number</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Numeric (Integer</a:t>
                      </a:r>
                      <a:r>
                        <a:rPr lang="en-US" sz="1800" baseline="0" dirty="0" smtClean="0"/>
                        <a:t> or Real) </a:t>
                      </a:r>
                      <a:r>
                        <a:rPr lang="en-US" sz="1800" dirty="0" smtClean="0"/>
                        <a:t>Values</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err="1" smtClean="0"/>
                        <a:t>var</a:t>
                      </a:r>
                      <a:r>
                        <a:rPr lang="en-US" sz="1800" dirty="0" smtClean="0"/>
                        <a:t> x = 0.75;</a:t>
                      </a:r>
                    </a:p>
                    <a:p>
                      <a:r>
                        <a:rPr lang="en-US" sz="1800" dirty="0" err="1" smtClean="0"/>
                        <a:t>var</a:t>
                      </a:r>
                      <a:r>
                        <a:rPr lang="en-US" sz="1800" dirty="0" smtClean="0"/>
                        <a:t> y = -10;</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138">
                <a:tc>
                  <a:txBody>
                    <a:bodyPr/>
                    <a:lstStyle/>
                    <a:p>
                      <a:pPr algn="ctr"/>
                      <a:r>
                        <a:rPr lang="en-US" sz="1800" b="1" dirty="0" smtClean="0"/>
                        <a:t>String</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Sequence of Characters</a:t>
                      </a:r>
                      <a:endParaRPr lang="en-US" sz="1800" dirty="0"/>
                    </a:p>
                    <a:p>
                      <a:pPr algn="l"/>
                      <a:r>
                        <a:rPr lang="en-US" sz="1800" dirty="0" smtClean="0"/>
                        <a:t>(Use Single/Double</a:t>
                      </a:r>
                      <a:r>
                        <a:rPr lang="en-US" sz="1800" baseline="0" dirty="0" smtClean="0"/>
                        <a:t> Quotes)</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err="1" smtClean="0"/>
                        <a:t>var</a:t>
                      </a:r>
                      <a:r>
                        <a:rPr lang="en-US" sz="1800" dirty="0" smtClean="0"/>
                        <a:t> s1 = ‘Hi Class’,    </a:t>
                      </a:r>
                    </a:p>
                    <a:p>
                      <a:r>
                        <a:rPr lang="en-US" sz="1800" dirty="0" smtClean="0"/>
                        <a:t>      </a:t>
                      </a:r>
                      <a:r>
                        <a:rPr lang="en-US" sz="1800" dirty="0" err="1" smtClean="0"/>
                        <a:t>course_name</a:t>
                      </a:r>
                      <a:r>
                        <a:rPr lang="en-US" sz="1800" dirty="0" smtClean="0"/>
                        <a:t> = “JS”;</a:t>
                      </a:r>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429">
                <a:tc>
                  <a:txBody>
                    <a:bodyPr/>
                    <a:lstStyle/>
                    <a:p>
                      <a:pPr algn="ctr"/>
                      <a:r>
                        <a:rPr lang="en-US" sz="1800" b="1" dirty="0" smtClean="0"/>
                        <a:t>Boolean</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l"/>
                      <a:r>
                        <a:rPr lang="en-US" sz="1800" dirty="0" smtClean="0"/>
                        <a:t>Logical</a:t>
                      </a:r>
                      <a:r>
                        <a:rPr lang="en-US" sz="1800" baseline="0" dirty="0" smtClean="0"/>
                        <a:t> Values (</a:t>
                      </a:r>
                      <a:r>
                        <a:rPr lang="en-US" sz="1800" dirty="0" smtClean="0"/>
                        <a:t>True/False)</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err="1" smtClean="0"/>
                        <a:t>var</a:t>
                      </a:r>
                      <a:r>
                        <a:rPr lang="en-US" sz="1800" dirty="0" smtClean="0"/>
                        <a:t> b1 = true, b2 = false; </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39976">
                <a:tc>
                  <a:txBody>
                    <a:bodyPr/>
                    <a:lstStyle/>
                    <a:p>
                      <a:pPr algn="ctr"/>
                      <a:r>
                        <a:rPr lang="en-US" sz="1800" b="1" dirty="0" smtClean="0"/>
                        <a:t>Array</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For</a:t>
                      </a:r>
                      <a:r>
                        <a:rPr lang="en-US" sz="1800" baseline="0" dirty="0" smtClean="0"/>
                        <a:t> Storing Multiple Values in a Single Variable</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kern="1200" dirty="0" err="1" smtClean="0">
                          <a:solidFill>
                            <a:schemeClr val="dk1"/>
                          </a:solidFill>
                          <a:effectLst/>
                          <a:latin typeface="+mn-lt"/>
                          <a:ea typeface="+mn-ea"/>
                          <a:cs typeface="+mn-cs"/>
                        </a:rPr>
                        <a:t>var</a:t>
                      </a:r>
                      <a:r>
                        <a:rPr lang="en-US" sz="1800" kern="1200" dirty="0" smtClean="0">
                          <a:solidFill>
                            <a:schemeClr val="dk1"/>
                          </a:solidFill>
                          <a:effectLst/>
                          <a:latin typeface="+mn-lt"/>
                          <a:ea typeface="+mn-ea"/>
                          <a:cs typeface="+mn-cs"/>
                        </a:rPr>
                        <a:t> course = [“CMPN215",  </a:t>
                      </a:r>
                    </a:p>
                    <a:p>
                      <a:r>
                        <a:rPr lang="en-US" sz="1800" kern="1200" dirty="0" smtClean="0">
                          <a:solidFill>
                            <a:schemeClr val="dk1"/>
                          </a:solidFill>
                          <a:effectLst/>
                          <a:latin typeface="+mn-lt"/>
                          <a:ea typeface="+mn-ea"/>
                          <a:cs typeface="+mn-cs"/>
                        </a:rPr>
                        <a:t>                      “CMPP257"];</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17425">
                <a:tc>
                  <a:txBody>
                    <a:bodyPr/>
                    <a:lstStyle/>
                    <a:p>
                      <a:pPr algn="ctr"/>
                      <a:r>
                        <a:rPr lang="en-US" sz="1800" b="1" dirty="0" smtClean="0"/>
                        <a:t>Null</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No value - Empty</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err="1" smtClean="0"/>
                        <a:t>var</a:t>
                      </a:r>
                      <a:r>
                        <a:rPr lang="en-US" sz="1800" dirty="0" smtClean="0"/>
                        <a:t> x = “”;</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39976">
                <a:tc>
                  <a:txBody>
                    <a:bodyPr/>
                    <a:lstStyle/>
                    <a:p>
                      <a:pPr algn="ctr"/>
                      <a:r>
                        <a:rPr lang="en-US" sz="1800" b="1" dirty="0" smtClean="0"/>
                        <a:t>Undefined</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Variable was declared but no value assigned.</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err="1" smtClean="0"/>
                        <a:t>var</a:t>
                      </a:r>
                      <a:r>
                        <a:rPr lang="en-US" sz="1800" dirty="0" smtClean="0"/>
                        <a:t> x;</a:t>
                      </a:r>
                    </a:p>
                    <a:p>
                      <a:r>
                        <a:rPr lang="en-US" sz="1800" dirty="0" smtClean="0"/>
                        <a:t>Alert(x);</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39976">
                <a:tc>
                  <a:txBody>
                    <a:bodyPr/>
                    <a:lstStyle/>
                    <a:p>
                      <a:pPr algn="ctr"/>
                      <a:r>
                        <a:rPr lang="en-US" sz="1800" b="1" dirty="0" smtClean="0"/>
                        <a:t>Object</a:t>
                      </a:r>
                      <a:endParaRPr lang="en-US" sz="1800" b="1"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algn="just"/>
                      <a:r>
                        <a:rPr lang="en-US" sz="1800" dirty="0" smtClean="0"/>
                        <a:t>Non</a:t>
                      </a:r>
                      <a:r>
                        <a:rPr lang="en-US" sz="1800" baseline="0" dirty="0" smtClean="0"/>
                        <a:t> primitive variable containing data &amp; instructions</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800" dirty="0" smtClean="0"/>
                        <a:t>Details later.</a:t>
                      </a:r>
                      <a:endParaRPr lang="en-US" sz="1800" dirty="0"/>
                    </a:p>
                  </a:txBody>
                  <a:tcPr marT="45670" marB="456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10" name="Rectangle 9"/>
          <p:cNvSpPr/>
          <p:nvPr/>
        </p:nvSpPr>
        <p:spPr>
          <a:xfrm>
            <a:off x="263525" y="5726113"/>
            <a:ext cx="8615363" cy="369887"/>
          </a:xfrm>
          <a:prstGeom prst="rect">
            <a:avLst/>
          </a:prstGeom>
          <a:solidFill>
            <a:schemeClr val="accent2">
              <a:lumMod val="75000"/>
            </a:schemeClr>
          </a:solidFill>
        </p:spPr>
        <p:txBody>
          <a:bodyPr>
            <a:spAutoFit/>
          </a:bodyPr>
          <a:lstStyle/>
          <a:p>
            <a:pPr>
              <a:defRPr/>
            </a:pPr>
            <a:r>
              <a:rPr lang="en-US" altLang="en-US" b="1" dirty="0">
                <a:solidFill>
                  <a:schemeClr val="bg1"/>
                </a:solidFill>
              </a:rPr>
              <a:t>European Computer Manufacturer’s Association (ECMA): Standard definition</a:t>
            </a:r>
            <a:endParaRPr lang="en-CA" b="1" dirty="0">
              <a:solidFill>
                <a:schemeClr val="bg1"/>
              </a:solidFill>
            </a:endParaRPr>
          </a:p>
        </p:txBody>
      </p:sp>
      <p:sp>
        <p:nvSpPr>
          <p:cNvPr id="45097" name="Title 1"/>
          <p:cNvSpPr>
            <a:spLocks noGrp="1"/>
          </p:cNvSpPr>
          <p:nvPr>
            <p:ph type="title"/>
          </p:nvPr>
        </p:nvSpPr>
        <p:spPr>
          <a:xfrm>
            <a:off x="0" y="-152400"/>
            <a:ext cx="9144000" cy="1143000"/>
          </a:xfrm>
        </p:spPr>
        <p:txBody>
          <a:bodyPr/>
          <a:lstStyle/>
          <a:p>
            <a:r>
              <a:rPr lang="en-US" altLang="en-US" sz="3200" b="1" smtClean="0"/>
              <a:t>Variables: Data Types</a:t>
            </a:r>
          </a:p>
        </p:txBody>
      </p:sp>
      <p:sp>
        <p:nvSpPr>
          <p:cNvPr id="45098"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883569-BB98-42F9-9C56-9BB78F0BC7A6}" type="slidenum">
              <a:rPr lang="en-US" altLang="en-US" sz="1400" smtClean="0">
                <a:latin typeface="Times New Roman" panose="02020603050405020304" pitchFamily="18" charset="0"/>
              </a:rPr>
              <a:pPr>
                <a:spcBef>
                  <a:spcPct val="0"/>
                </a:spcBef>
                <a:buFontTx/>
                <a:buNone/>
              </a:pPr>
              <a:t>20</a:t>
            </a:fld>
            <a:endParaRPr lang="en-US" altLang="en-US" sz="1400" smtClean="0">
              <a:latin typeface="Times New Roman" panose="02020603050405020304" pitchFamily="18" charset="0"/>
            </a:endParaRPr>
          </a:p>
        </p:txBody>
      </p:sp>
      <p:pic>
        <p:nvPicPr>
          <p:cNvPr id="45099"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0"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152400"/>
            <a:ext cx="9126538" cy="1143000"/>
          </a:xfrm>
        </p:spPr>
        <p:txBody>
          <a:bodyPr/>
          <a:lstStyle/>
          <a:p>
            <a:r>
              <a:rPr lang="en-US" altLang="en-US" sz="3200" b="1" smtClean="0"/>
              <a:t>Variables</a:t>
            </a:r>
          </a:p>
        </p:txBody>
      </p:sp>
      <p:sp>
        <p:nvSpPr>
          <p:cNvPr id="47107"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ACBF4D9-9B43-4DEA-A492-7B171955D1BE}" type="slidenum">
              <a:rPr lang="en-US" altLang="en-US" sz="1400" smtClean="0">
                <a:latin typeface="Times New Roman" panose="02020603050405020304" pitchFamily="18" charset="0"/>
              </a:rPr>
              <a:pPr>
                <a:spcBef>
                  <a:spcPct val="0"/>
                </a:spcBef>
                <a:buFontTx/>
                <a:buNone/>
              </a:pPr>
              <a:t>21</a:t>
            </a:fld>
            <a:endParaRPr lang="en-US" altLang="en-US" sz="1400" smtClean="0">
              <a:latin typeface="Times New Roman" panose="02020603050405020304" pitchFamily="18" charset="0"/>
            </a:endParaRPr>
          </a:p>
        </p:txBody>
      </p:sp>
      <p:pic>
        <p:nvPicPr>
          <p:cNvPr id="4710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762000"/>
            <a:ext cx="7645400" cy="283845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60428" name="Picture 12"/>
          <p:cNvPicPr>
            <a:picLocks noChangeAspect="1" noChangeArrowheads="1"/>
          </p:cNvPicPr>
          <p:nvPr/>
        </p:nvPicPr>
        <p:blipFill>
          <a:blip r:embed="rId4"/>
          <a:srcRect/>
          <a:stretch>
            <a:fillRect/>
          </a:stretch>
        </p:blipFill>
        <p:spPr bwMode="auto">
          <a:xfrm>
            <a:off x="1658938" y="3733800"/>
            <a:ext cx="2714625" cy="118110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711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763" y="3733800"/>
            <a:ext cx="2714625" cy="11811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60431" name="Picture 15"/>
          <p:cNvPicPr>
            <a:picLocks noChangeAspect="1" noChangeArrowheads="1"/>
          </p:cNvPicPr>
          <p:nvPr/>
        </p:nvPicPr>
        <p:blipFill>
          <a:blip r:embed="rId6"/>
          <a:srcRect/>
          <a:stretch>
            <a:fillRect/>
          </a:stretch>
        </p:blipFill>
        <p:spPr bwMode="auto">
          <a:xfrm>
            <a:off x="3128963" y="5029200"/>
            <a:ext cx="2714625" cy="118110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7112" name="TextBox 6"/>
          <p:cNvSpPr txBox="1">
            <a:spLocks noChangeArrowheads="1"/>
          </p:cNvSpPr>
          <p:nvPr/>
        </p:nvSpPr>
        <p:spPr bwMode="auto">
          <a:xfrm>
            <a:off x="1111250" y="4529138"/>
            <a:ext cx="1096963" cy="339725"/>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tx1"/>
                </a:solidFill>
              </a:rPr>
              <a:t>prompt()</a:t>
            </a:r>
          </a:p>
        </p:txBody>
      </p:sp>
      <p:sp>
        <p:nvSpPr>
          <p:cNvPr id="47113" name="TextBox 6"/>
          <p:cNvSpPr txBox="1">
            <a:spLocks noChangeArrowheads="1"/>
          </p:cNvSpPr>
          <p:nvPr/>
        </p:nvSpPr>
        <p:spPr bwMode="auto">
          <a:xfrm>
            <a:off x="4618038" y="4529138"/>
            <a:ext cx="1096962" cy="3397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tx1"/>
                </a:solidFill>
              </a:rPr>
              <a:t>confirm()</a:t>
            </a:r>
          </a:p>
        </p:txBody>
      </p:sp>
      <p:sp>
        <p:nvSpPr>
          <p:cNvPr id="47114" name="TextBox 6"/>
          <p:cNvSpPr txBox="1">
            <a:spLocks noChangeArrowheads="1"/>
          </p:cNvSpPr>
          <p:nvPr/>
        </p:nvSpPr>
        <p:spPr bwMode="auto">
          <a:xfrm>
            <a:off x="3276600" y="5853113"/>
            <a:ext cx="1096963" cy="3397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tx1"/>
                </a:solidFill>
              </a:rPr>
              <a:t>alert()</a:t>
            </a:r>
          </a:p>
        </p:txBody>
      </p:sp>
      <p:pic>
        <p:nvPicPr>
          <p:cNvPr id="47115" name="Picture 2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152400"/>
            <a:ext cx="9144000" cy="1143000"/>
          </a:xfrm>
        </p:spPr>
        <p:txBody>
          <a:bodyPr/>
          <a:lstStyle/>
          <a:p>
            <a:r>
              <a:rPr lang="en-US" altLang="en-US" sz="3200" b="1" smtClean="0"/>
              <a:t>Variables</a:t>
            </a:r>
          </a:p>
        </p:txBody>
      </p:sp>
      <p:sp>
        <p:nvSpPr>
          <p:cNvPr id="49155"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49BB405-0236-45B0-AB5C-47FBCA90AA0B}" type="slidenum">
              <a:rPr lang="en-US" altLang="en-US" sz="1400" smtClean="0">
                <a:latin typeface="Times New Roman" panose="02020603050405020304" pitchFamily="18" charset="0"/>
              </a:rPr>
              <a:pPr>
                <a:spcBef>
                  <a:spcPct val="0"/>
                </a:spcBef>
                <a:buFontTx/>
                <a:buNone/>
              </a:pPr>
              <a:t>22</a:t>
            </a:fld>
            <a:endParaRPr lang="en-US" altLang="en-US" sz="1400" smtClean="0">
              <a:latin typeface="Times New Roman" panose="02020603050405020304" pitchFamily="18" charset="0"/>
            </a:endParaRPr>
          </a:p>
        </p:txBody>
      </p:sp>
      <p:pic>
        <p:nvPicPr>
          <p:cNvPr id="491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14400"/>
            <a:ext cx="7721600" cy="30480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79203" name="Picture 3"/>
          <p:cNvPicPr>
            <a:picLocks noChangeAspect="1" noChangeArrowheads="1"/>
          </p:cNvPicPr>
          <p:nvPr/>
        </p:nvPicPr>
        <p:blipFill>
          <a:blip r:embed="rId4"/>
          <a:srcRect/>
          <a:stretch>
            <a:fillRect/>
          </a:stretch>
        </p:blipFill>
        <p:spPr bwMode="auto">
          <a:xfrm>
            <a:off x="1660525" y="4495800"/>
            <a:ext cx="2714625" cy="93980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9158" name="TextBox 6"/>
          <p:cNvSpPr txBox="1">
            <a:spLocks noChangeArrowheads="1"/>
          </p:cNvSpPr>
          <p:nvPr/>
        </p:nvSpPr>
        <p:spPr bwMode="auto">
          <a:xfrm>
            <a:off x="2484438" y="4310063"/>
            <a:ext cx="1096962" cy="33813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tx1"/>
                </a:solidFill>
              </a:rPr>
              <a:t>confirm()</a:t>
            </a:r>
          </a:p>
        </p:txBody>
      </p:sp>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313" y="4448175"/>
            <a:ext cx="3019425" cy="1038225"/>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9160" name="TextBox 6"/>
          <p:cNvSpPr txBox="1">
            <a:spLocks noChangeArrowheads="1"/>
          </p:cNvSpPr>
          <p:nvPr/>
        </p:nvSpPr>
        <p:spPr bwMode="auto">
          <a:xfrm>
            <a:off x="5624513" y="4267200"/>
            <a:ext cx="1098550" cy="3381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solidFill>
                  <a:schemeClr val="tx1"/>
                </a:solidFill>
              </a:rPr>
              <a:t>alert()</a:t>
            </a:r>
          </a:p>
        </p:txBody>
      </p:sp>
      <p:pic>
        <p:nvPicPr>
          <p:cNvPr id="49161" name="Picture 2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6"/>
          <p:cNvSpPr txBox="1">
            <a:spLocks noChangeArrowheads="1"/>
          </p:cNvSpPr>
          <p:nvPr/>
        </p:nvSpPr>
        <p:spPr bwMode="auto">
          <a:xfrm>
            <a:off x="2263775" y="3352800"/>
            <a:ext cx="6400800" cy="831850"/>
          </a:xfrm>
          <a:prstGeom prst="rect">
            <a:avLst/>
          </a:prstGeom>
          <a:solidFill>
            <a:schemeClr val="bg1">
              <a:lumMod val="75000"/>
            </a:schemeClr>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400" dirty="0" smtClean="0">
                <a:solidFill>
                  <a:schemeClr val="tx1"/>
                </a:solidFill>
              </a:rPr>
              <a:t>Arithmetic, Comparison, and Logical Operators</a:t>
            </a:r>
          </a:p>
        </p:txBody>
      </p:sp>
      <p:sp>
        <p:nvSpPr>
          <p:cNvPr id="51203" name="Title 1"/>
          <p:cNvSpPr>
            <a:spLocks noGrp="1"/>
          </p:cNvSpPr>
          <p:nvPr>
            <p:ph type="title"/>
          </p:nvPr>
        </p:nvSpPr>
        <p:spPr>
          <a:xfrm>
            <a:off x="0" y="-152400"/>
            <a:ext cx="9126538" cy="1143000"/>
          </a:xfrm>
        </p:spPr>
        <p:txBody>
          <a:bodyPr/>
          <a:lstStyle/>
          <a:p>
            <a:r>
              <a:rPr lang="en-US" altLang="en-US" sz="3200" b="1" smtClean="0"/>
              <a:t>Mathematical Expression</a:t>
            </a:r>
          </a:p>
        </p:txBody>
      </p:sp>
      <p:sp>
        <p:nvSpPr>
          <p:cNvPr id="51204"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C2F129B-88D1-4C11-B918-FD2ADEA7D4A1}" type="slidenum">
              <a:rPr lang="en-US" altLang="en-US" sz="1400" smtClean="0">
                <a:latin typeface="Times New Roman" panose="02020603050405020304" pitchFamily="18" charset="0"/>
              </a:rPr>
              <a:pPr>
                <a:spcBef>
                  <a:spcPct val="0"/>
                </a:spcBef>
                <a:buFontTx/>
                <a:buNone/>
              </a:pPr>
              <a:t>23</a:t>
            </a:fld>
            <a:endParaRPr lang="en-US" altLang="en-US" sz="1400" smtClean="0">
              <a:latin typeface="Times New Roman" panose="02020603050405020304" pitchFamily="18" charset="0"/>
            </a:endParaRPr>
          </a:p>
        </p:txBody>
      </p:sp>
      <p:sp>
        <p:nvSpPr>
          <p:cNvPr id="35" name="TextBox 34"/>
          <p:cNvSpPr txBox="1"/>
          <p:nvPr/>
        </p:nvSpPr>
        <p:spPr bwMode="auto">
          <a:xfrm>
            <a:off x="114935" y="847229"/>
            <a:ext cx="195834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Expression</a:t>
            </a:r>
          </a:p>
        </p:txBody>
      </p:sp>
      <p:sp>
        <p:nvSpPr>
          <p:cNvPr id="96265" name="TextBox 6"/>
          <p:cNvSpPr txBox="1">
            <a:spLocks noChangeArrowheads="1"/>
          </p:cNvSpPr>
          <p:nvPr/>
        </p:nvSpPr>
        <p:spPr bwMode="auto">
          <a:xfrm>
            <a:off x="2282825" y="947738"/>
            <a:ext cx="6400800" cy="461962"/>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chemeClr val="tx1"/>
                </a:solidFill>
              </a:rPr>
              <a:t>Set of variables, Values, and Operators</a:t>
            </a:r>
          </a:p>
        </p:txBody>
      </p:sp>
      <p:sp>
        <p:nvSpPr>
          <p:cNvPr id="51209" name="TextBox 6"/>
          <p:cNvSpPr txBox="1">
            <a:spLocks noChangeArrowheads="1"/>
          </p:cNvSpPr>
          <p:nvPr/>
        </p:nvSpPr>
        <p:spPr bwMode="auto">
          <a:xfrm>
            <a:off x="2282825" y="1619250"/>
            <a:ext cx="6400800"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Getting Some Calculations Done</a:t>
            </a:r>
          </a:p>
        </p:txBody>
      </p:sp>
      <p:sp>
        <p:nvSpPr>
          <p:cNvPr id="51210" name="TextBox 6"/>
          <p:cNvSpPr txBox="1">
            <a:spLocks noChangeArrowheads="1"/>
          </p:cNvSpPr>
          <p:nvPr/>
        </p:nvSpPr>
        <p:spPr bwMode="auto">
          <a:xfrm>
            <a:off x="2282825" y="2266950"/>
            <a:ext cx="6400800"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var total = 0.9 * retail + gstTax;</a:t>
            </a:r>
          </a:p>
        </p:txBody>
      </p:sp>
      <p:sp>
        <p:nvSpPr>
          <p:cNvPr id="51211" name="TextBox 6"/>
          <p:cNvSpPr txBox="1">
            <a:spLocks noChangeArrowheads="1"/>
          </p:cNvSpPr>
          <p:nvPr/>
        </p:nvSpPr>
        <p:spPr bwMode="auto">
          <a:xfrm>
            <a:off x="266700" y="3352800"/>
            <a:ext cx="1806575" cy="461963"/>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Operators</a:t>
            </a:r>
          </a:p>
        </p:txBody>
      </p:sp>
      <p:pic>
        <p:nvPicPr>
          <p:cNvPr id="51212"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187575" y="838200"/>
            <a:ext cx="6575425" cy="1981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7" name="TextBox 6"/>
          <p:cNvSpPr txBox="1">
            <a:spLocks noChangeArrowheads="1"/>
          </p:cNvSpPr>
          <p:nvPr/>
        </p:nvSpPr>
        <p:spPr bwMode="auto">
          <a:xfrm>
            <a:off x="2282825" y="4743450"/>
            <a:ext cx="3338513" cy="1200150"/>
          </a:xfrm>
          <a:prstGeom prst="rect">
            <a:avLst/>
          </a:prstGeom>
          <a:solidFill>
            <a:schemeClr val="accent2">
              <a:lumMod val="40000"/>
              <a:lumOff val="60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chemeClr val="tx1"/>
                </a:solidFill>
              </a:rPr>
              <a:t>var width = 3;</a:t>
            </a:r>
          </a:p>
          <a:p>
            <a:pPr algn="ctr" eaLnBrk="1" hangingPunct="1">
              <a:spcBef>
                <a:spcPct val="0"/>
              </a:spcBef>
              <a:buFontTx/>
              <a:buNone/>
              <a:defRPr/>
            </a:pPr>
            <a:r>
              <a:rPr lang="en-US" altLang="en-US" sz="2400" smtClean="0">
                <a:solidFill>
                  <a:schemeClr val="tx1"/>
                </a:solidFill>
              </a:rPr>
              <a:t>var height = 2;</a:t>
            </a:r>
          </a:p>
          <a:p>
            <a:pPr algn="ctr" eaLnBrk="1" hangingPunct="1">
              <a:spcBef>
                <a:spcPct val="0"/>
              </a:spcBef>
              <a:buFontTx/>
              <a:buNone/>
              <a:defRPr/>
            </a:pPr>
            <a:r>
              <a:rPr lang="en-US" altLang="en-US" sz="2400" smtClean="0">
                <a:solidFill>
                  <a:schemeClr val="tx1"/>
                </a:solidFill>
              </a:rPr>
              <a:t>area = width * height;</a:t>
            </a:r>
          </a:p>
        </p:txBody>
      </p:sp>
      <p:sp>
        <p:nvSpPr>
          <p:cNvPr id="18" name="TextBox 6"/>
          <p:cNvSpPr txBox="1">
            <a:spLocks noChangeArrowheads="1"/>
          </p:cNvSpPr>
          <p:nvPr/>
        </p:nvSpPr>
        <p:spPr bwMode="auto">
          <a:xfrm>
            <a:off x="5845175" y="5108575"/>
            <a:ext cx="2838450" cy="461963"/>
          </a:xfrm>
          <a:prstGeom prst="rect">
            <a:avLst/>
          </a:prstGeom>
          <a:solidFill>
            <a:schemeClr val="accent2">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chemeClr val="bg1"/>
                </a:solidFill>
              </a:rPr>
              <a:t>Area = 3 * 2 = 6</a:t>
            </a:r>
          </a:p>
        </p:txBody>
      </p:sp>
      <p:sp>
        <p:nvSpPr>
          <p:cNvPr id="51216" name="TextBox 6"/>
          <p:cNvSpPr txBox="1">
            <a:spLocks noChangeArrowheads="1"/>
          </p:cNvSpPr>
          <p:nvPr/>
        </p:nvSpPr>
        <p:spPr bwMode="auto">
          <a:xfrm>
            <a:off x="266700" y="4741863"/>
            <a:ext cx="1806575" cy="4619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bg1"/>
                </a:solidFill>
              </a:rPr>
              <a:t>Example</a:t>
            </a:r>
          </a:p>
        </p:txBody>
      </p:sp>
      <p:sp>
        <p:nvSpPr>
          <p:cNvPr id="51217"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0" y="-152400"/>
            <a:ext cx="9126538" cy="1143000"/>
          </a:xfrm>
        </p:spPr>
        <p:txBody>
          <a:bodyPr/>
          <a:lstStyle/>
          <a:p>
            <a:r>
              <a:rPr lang="en-US" altLang="en-US" sz="3200" b="1" smtClean="0"/>
              <a:t>Mathematical Expression: Operators</a:t>
            </a:r>
          </a:p>
        </p:txBody>
      </p:sp>
      <p:sp>
        <p:nvSpPr>
          <p:cNvPr id="53251"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9D903B-5424-44FE-9B80-AADC152DF23E}" type="slidenum">
              <a:rPr lang="en-US" altLang="en-US" sz="1400" smtClean="0">
                <a:latin typeface="Times New Roman" panose="02020603050405020304" pitchFamily="18" charset="0"/>
              </a:rPr>
              <a:pPr>
                <a:spcBef>
                  <a:spcPct val="0"/>
                </a:spcBef>
                <a:buFontTx/>
                <a:buNone/>
              </a:pPr>
              <a:t>24</a:t>
            </a:fld>
            <a:endParaRPr lang="en-US" altLang="en-US" sz="1400" smtClean="0">
              <a:latin typeface="Times New Roman" panose="02020603050405020304" pitchFamily="18" charset="0"/>
            </a:endParaRPr>
          </a:p>
        </p:txBody>
      </p:sp>
      <p:graphicFrame>
        <p:nvGraphicFramePr>
          <p:cNvPr id="12" name="Table 11"/>
          <p:cNvGraphicFramePr>
            <a:graphicFrameLocks noGrp="1"/>
          </p:cNvGraphicFramePr>
          <p:nvPr/>
        </p:nvGraphicFramePr>
        <p:xfrm>
          <a:off x="804863" y="1544638"/>
          <a:ext cx="7348537" cy="3865565"/>
        </p:xfrm>
        <a:graphic>
          <a:graphicData uri="http://schemas.openxmlformats.org/drawingml/2006/table">
            <a:tbl>
              <a:tblPr firstRow="1" bandRow="1">
                <a:tableStyleId>{5202B0CA-FC54-4496-8BCA-5EF66A818D29}</a:tableStyleId>
              </a:tblPr>
              <a:tblGrid>
                <a:gridCol w="1374775"/>
                <a:gridCol w="2773777"/>
                <a:gridCol w="1295232"/>
                <a:gridCol w="1904753"/>
              </a:tblGrid>
              <a:tr h="370810">
                <a:tc>
                  <a:txBody>
                    <a:bodyPr/>
                    <a:lstStyle/>
                    <a:p>
                      <a:pPr algn="ctr"/>
                      <a:r>
                        <a:rPr lang="en-US" sz="1800" dirty="0" smtClean="0"/>
                        <a:t>Operator</a:t>
                      </a:r>
                      <a:endParaRPr lang="en-US" sz="1800" dirty="0"/>
                    </a:p>
                  </a:txBody>
                  <a:tcPr marL="91428" marR="91428"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Description</a:t>
                      </a:r>
                      <a:endParaRPr lang="en-US" sz="1800" dirty="0"/>
                    </a:p>
                  </a:txBody>
                  <a:tcPr marL="91428" marR="91428"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Example</a:t>
                      </a:r>
                      <a:endParaRPr lang="en-US" sz="1800" dirty="0"/>
                    </a:p>
                  </a:txBody>
                  <a:tcPr marL="91428" marR="91428"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Result (y = 3)</a:t>
                      </a:r>
                      <a:endParaRPr lang="en-US" sz="1800" dirty="0"/>
                    </a:p>
                  </a:txBody>
                  <a:tcPr marL="91428" marR="91428"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606">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Addition</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y + 2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X = 5</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7162">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Subtraction</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y –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X = 1</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Multiplication</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y *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X = 6</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127">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algn="l" defTabSz="914400" rtl="0" eaLnBrk="1" latinLnBrk="0" hangingPunct="1"/>
                      <a:r>
                        <a:rPr lang="en-US" sz="1800" kern="1200" dirty="0" smtClean="0">
                          <a:solidFill>
                            <a:schemeClr val="dk1"/>
                          </a:solidFill>
                          <a:latin typeface="+mn-lt"/>
                          <a:ea typeface="+mn-ea"/>
                          <a:cs typeface="+mn-cs"/>
                        </a:rPr>
                        <a:t>Division</a:t>
                      </a:r>
                      <a:endParaRPr lang="en-US" sz="1800" kern="1200" dirty="0">
                        <a:solidFill>
                          <a:schemeClr val="dk1"/>
                        </a:solidFill>
                        <a:latin typeface="+mn-lt"/>
                        <a:ea typeface="+mn-ea"/>
                        <a:cs typeface="+mn-cs"/>
                      </a:endParaRP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y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X = 1.5</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algn="l" defTabSz="914400" rtl="0" eaLnBrk="1" latinLnBrk="0" hangingPunct="1"/>
                      <a:r>
                        <a:rPr lang="en-US" sz="1800" kern="1200" dirty="0" smtClean="0">
                          <a:solidFill>
                            <a:schemeClr val="dk1"/>
                          </a:solidFill>
                          <a:latin typeface="+mn-lt"/>
                          <a:ea typeface="+mn-ea"/>
                          <a:cs typeface="+mn-cs"/>
                        </a:rPr>
                        <a:t>Modulus (Remainder)</a:t>
                      </a:r>
                      <a:endParaRPr lang="en-US" sz="1800" kern="1200" dirty="0">
                        <a:solidFill>
                          <a:schemeClr val="dk1"/>
                        </a:solidFill>
                        <a:latin typeface="+mn-lt"/>
                        <a:ea typeface="+mn-ea"/>
                        <a:cs typeface="+mn-cs"/>
                      </a:endParaRP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a:t>
                      </a:r>
                      <a:r>
                        <a:rPr lang="en-US" sz="1800" baseline="0" dirty="0" smtClean="0"/>
                        <a:t> y %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X = 1</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Increment (Pre &amp; Post)</a:t>
                      </a: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++y or y++</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y</a:t>
                      </a:r>
                      <a:r>
                        <a:rPr lang="en-US" sz="1800" baseline="0" dirty="0" smtClean="0"/>
                        <a:t> = 4</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Decrement (Pre &amp; Post)</a:t>
                      </a: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--y or y--</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y</a:t>
                      </a:r>
                      <a:r>
                        <a:rPr lang="en-US" sz="1800" baseline="0" dirty="0" smtClean="0"/>
                        <a:t> = 2</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Negation (Negative)</a:t>
                      </a: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-y</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y = -3</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10">
                <a:tc>
                  <a:txBody>
                    <a:bodyPr/>
                    <a:lstStyle/>
                    <a:p>
                      <a:pPr algn="ctr"/>
                      <a:r>
                        <a:rPr lang="en-US" sz="1800" dirty="0" err="1" smtClean="0"/>
                        <a:t>Math.pow</a:t>
                      </a:r>
                      <a:r>
                        <a:rPr lang="en-US" sz="1800" dirty="0" smtClean="0"/>
                        <a:t>()</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Exponentiation/Power</a:t>
                      </a:r>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2">
                  <a:txBody>
                    <a:bodyPr/>
                    <a:lstStyle/>
                    <a:p>
                      <a:pPr algn="l"/>
                      <a:r>
                        <a:rPr lang="en-US" sz="1800" dirty="0" smtClean="0"/>
                        <a:t>X = </a:t>
                      </a:r>
                      <a:r>
                        <a:rPr lang="en-US" sz="1800" dirty="0" err="1" smtClean="0"/>
                        <a:t>Math.pow</a:t>
                      </a:r>
                      <a:r>
                        <a:rPr lang="en-US" sz="1800" dirty="0" smtClean="0"/>
                        <a:t>(</a:t>
                      </a:r>
                      <a:r>
                        <a:rPr lang="en-US" sz="1800" i="1" dirty="0" smtClean="0"/>
                        <a:t>y</a:t>
                      </a:r>
                      <a:r>
                        <a:rPr lang="en-US" sz="1800" dirty="0" smtClean="0"/>
                        <a:t>,</a:t>
                      </a:r>
                      <a:r>
                        <a:rPr lang="en-US" sz="1800" i="1" dirty="0" smtClean="0"/>
                        <a:t>2</a:t>
                      </a:r>
                      <a:r>
                        <a:rPr lang="en-US" sz="1800" dirty="0" smtClean="0"/>
                        <a:t>) </a:t>
                      </a:r>
                      <a:r>
                        <a:rPr lang="en-US" sz="1800" dirty="0" smtClean="0">
                          <a:sym typeface="Wingdings" panose="05000000000000000000" pitchFamily="2" charset="2"/>
                        </a:rPr>
                        <a:t> X = 9</a:t>
                      </a:r>
                      <a:endParaRPr lang="en-US" sz="1800" dirty="0"/>
                    </a:p>
                  </a:txBody>
                  <a:tcPr marL="91428" marR="91428" marT="45716" marB="45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1800" dirty="0"/>
                    </a:p>
                  </a:txBody>
                  <a:tcPr marL="91428" marR="91428" marT="45723" marB="457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3308"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09"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152400"/>
            <a:ext cx="9126538" cy="1143000"/>
          </a:xfrm>
        </p:spPr>
        <p:txBody>
          <a:bodyPr/>
          <a:lstStyle/>
          <a:p>
            <a:r>
              <a:rPr lang="en-US" altLang="en-US" sz="3200" b="1" smtClean="0"/>
              <a:t>Mathematical Expression</a:t>
            </a:r>
          </a:p>
        </p:txBody>
      </p:sp>
      <p:sp>
        <p:nvSpPr>
          <p:cNvPr id="55299"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9BE6CC-5E6F-433C-B4CA-41B85F3E7C7B}" type="slidenum">
              <a:rPr lang="en-US" altLang="en-US" sz="1400" smtClean="0">
                <a:latin typeface="Times New Roman" panose="02020603050405020304" pitchFamily="18" charset="0"/>
              </a:rPr>
              <a:pPr>
                <a:spcBef>
                  <a:spcPct val="0"/>
                </a:spcBef>
                <a:buFontTx/>
                <a:buNone/>
              </a:pPr>
              <a:t>25</a:t>
            </a:fld>
            <a:endParaRPr lang="en-US" altLang="en-US" sz="1400" smtClean="0">
              <a:latin typeface="Times New Roman" panose="02020603050405020304" pitchFamily="18" charset="0"/>
            </a:endParaRPr>
          </a:p>
        </p:txBody>
      </p:sp>
      <p:sp>
        <p:nvSpPr>
          <p:cNvPr id="35" name="TextBox 34"/>
          <p:cNvSpPr txBox="1"/>
          <p:nvPr/>
        </p:nvSpPr>
        <p:spPr bwMode="auto">
          <a:xfrm>
            <a:off x="1062938" y="860581"/>
            <a:ext cx="2670862" cy="769441"/>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200" b="1" dirty="0">
                <a:latin typeface="Arial" charset="0"/>
              </a:rPr>
              <a:t>Operator Precedence</a:t>
            </a:r>
          </a:p>
        </p:txBody>
      </p:sp>
      <p:graphicFrame>
        <p:nvGraphicFramePr>
          <p:cNvPr id="12" name="Table 11"/>
          <p:cNvGraphicFramePr>
            <a:graphicFrameLocks noGrp="1"/>
          </p:cNvGraphicFramePr>
          <p:nvPr/>
        </p:nvGraphicFramePr>
        <p:xfrm>
          <a:off x="4876800" y="838200"/>
          <a:ext cx="3159125" cy="2011361"/>
        </p:xfrm>
        <a:graphic>
          <a:graphicData uri="http://schemas.openxmlformats.org/drawingml/2006/table">
            <a:tbl>
              <a:tblPr firstRow="1" bandRow="1">
                <a:tableStyleId>{5202B0CA-FC54-4496-8BCA-5EF66A818D29}</a:tableStyleId>
              </a:tblPr>
              <a:tblGrid>
                <a:gridCol w="1272735"/>
                <a:gridCol w="1886390"/>
              </a:tblGrid>
              <a:tr h="370781">
                <a:tc>
                  <a:txBody>
                    <a:bodyPr/>
                    <a:lstStyle/>
                    <a:p>
                      <a:pPr algn="ctr"/>
                      <a:r>
                        <a:rPr lang="en-US" sz="1800" dirty="0" smtClean="0"/>
                        <a:t>Operator</a:t>
                      </a:r>
                      <a:endParaRPr lang="en-US" sz="1800" dirty="0"/>
                    </a:p>
                  </a:txBody>
                  <a:tcPr marL="91454" marR="91454"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Priority</a:t>
                      </a:r>
                      <a:endParaRPr lang="en-US" sz="1800" dirty="0"/>
                    </a:p>
                  </a:txBody>
                  <a:tcPr marL="91454" marR="91454"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573">
                <a:tc>
                  <a:txBody>
                    <a:bodyPr/>
                    <a:lstStyle/>
                    <a:p>
                      <a:pPr algn="ctr"/>
                      <a:r>
                        <a:rPr lang="en-US" sz="1800" dirty="0" smtClean="0"/>
                        <a:t>()</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1 – Highest</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57128">
                <a:tc>
                  <a:txBody>
                    <a:bodyPr/>
                    <a:lstStyle/>
                    <a:p>
                      <a:pPr algn="ctr"/>
                      <a:r>
                        <a:rPr lang="en-US" sz="1800" dirty="0" smtClean="0"/>
                        <a:t>++, --</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2</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7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 %</a:t>
                      </a:r>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3</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91098">
                <a:tc>
                  <a:txBody>
                    <a:bodyPr/>
                    <a:lstStyle/>
                    <a:p>
                      <a:pPr algn="ctr"/>
                      <a:r>
                        <a:rPr lang="en-US" sz="1800" dirty="0" smtClean="0"/>
                        <a:t>+, -</a:t>
                      </a:r>
                      <a:endParaRPr lang="en-US" sz="1800" dirty="0"/>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algn="l" defTabSz="914400" rtl="0" eaLnBrk="1" latinLnBrk="0" hangingPunct="1"/>
                      <a:r>
                        <a:rPr lang="en-US" sz="1800" kern="1200" dirty="0" smtClean="0">
                          <a:solidFill>
                            <a:schemeClr val="dk1"/>
                          </a:solidFill>
                          <a:latin typeface="+mn-lt"/>
                          <a:ea typeface="+mn-ea"/>
                          <a:cs typeface="+mn-cs"/>
                        </a:rPr>
                        <a:t>4 - Lowest</a:t>
                      </a:r>
                      <a:endParaRPr lang="en-US" sz="1800" kern="1200" dirty="0">
                        <a:solidFill>
                          <a:schemeClr val="dk1"/>
                        </a:solidFill>
                        <a:latin typeface="+mn-lt"/>
                        <a:ea typeface="+mn-ea"/>
                        <a:cs typeface="+mn-cs"/>
                      </a:endParaRPr>
                    </a:p>
                  </a:txBody>
                  <a:tcPr marL="91454" marR="91454"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100381" name="TextBox 6"/>
          <p:cNvSpPr txBox="1">
            <a:spLocks noChangeArrowheads="1"/>
          </p:cNvSpPr>
          <p:nvPr/>
        </p:nvSpPr>
        <p:spPr bwMode="auto">
          <a:xfrm>
            <a:off x="1063625" y="2108200"/>
            <a:ext cx="2670175" cy="1016000"/>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smtClean="0">
                <a:solidFill>
                  <a:schemeClr val="tx1"/>
                </a:solidFill>
              </a:rPr>
              <a:t>Order of Performing Operations in Expression</a:t>
            </a:r>
          </a:p>
        </p:txBody>
      </p:sp>
      <p:pic>
        <p:nvPicPr>
          <p:cNvPr id="55324"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Table 12"/>
          <p:cNvGraphicFramePr>
            <a:graphicFrameLocks noGrp="1"/>
          </p:cNvGraphicFramePr>
          <p:nvPr/>
        </p:nvGraphicFramePr>
        <p:xfrm>
          <a:off x="450850" y="3851275"/>
          <a:ext cx="3733800" cy="2225676"/>
        </p:xfrm>
        <a:graphic>
          <a:graphicData uri="http://schemas.openxmlformats.org/drawingml/2006/table">
            <a:tbl>
              <a:tblPr firstRow="1" bandRow="1">
                <a:tableStyleId>{5C22544A-7EE6-4342-B048-85BDC9FD1C3A}</a:tableStyleId>
              </a:tblPr>
              <a:tblGrid>
                <a:gridCol w="457200"/>
                <a:gridCol w="3276600"/>
              </a:tblGrid>
              <a:tr h="370946">
                <a:tc gridSpan="2">
                  <a:txBody>
                    <a:bodyPr/>
                    <a:lstStyle/>
                    <a:p>
                      <a:r>
                        <a:rPr lang="en-US" sz="1800" dirty="0" smtClean="0">
                          <a:solidFill>
                            <a:schemeClr val="tx1"/>
                          </a:solidFill>
                        </a:rPr>
                        <a:t>Expression: 5 + 6 – 11 + 8 * 5 + 4</a:t>
                      </a:r>
                      <a:endParaRPr lang="en-US" sz="1800" dirty="0">
                        <a:solidFill>
                          <a:schemeClr val="tx1"/>
                        </a:solidFill>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a:p>
                  </a:txBody>
                  <a:tcPr/>
                </a:tc>
              </a:tr>
              <a:tr h="370946">
                <a:tc>
                  <a:txBody>
                    <a:bodyPr/>
                    <a:lstStyle/>
                    <a:p>
                      <a:r>
                        <a:rPr lang="en-US" sz="1800" b="1" dirty="0" smtClean="0"/>
                        <a:t>1</a:t>
                      </a:r>
                      <a:endParaRPr lang="en-US" sz="1800" b="1"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5 + 6 – 11 + </a:t>
                      </a:r>
                      <a:r>
                        <a:rPr lang="en-US" sz="1800" b="1" dirty="0" smtClean="0">
                          <a:solidFill>
                            <a:srgbClr val="C00000"/>
                          </a:solidFill>
                        </a:rPr>
                        <a:t>8 * 5</a:t>
                      </a:r>
                      <a:r>
                        <a:rPr lang="en-US" sz="1800" dirty="0" smtClean="0">
                          <a:solidFill>
                            <a:schemeClr val="tx1"/>
                          </a:solidFill>
                        </a:rPr>
                        <a:t> + 4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946">
                <a:tc>
                  <a:txBody>
                    <a:bodyPr/>
                    <a:lstStyle/>
                    <a:p>
                      <a:r>
                        <a:rPr lang="en-US" sz="1800" b="1" dirty="0" smtClean="0"/>
                        <a:t>2</a:t>
                      </a:r>
                      <a:endParaRPr lang="en-US" sz="1800" b="1"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5 + 6</a:t>
                      </a:r>
                      <a:r>
                        <a:rPr lang="en-US" sz="1800" dirty="0" smtClean="0">
                          <a:solidFill>
                            <a:schemeClr val="tx1"/>
                          </a:solidFill>
                        </a:rPr>
                        <a:t> – 11 + </a:t>
                      </a:r>
                      <a:r>
                        <a:rPr lang="en-US" sz="1800" b="1" dirty="0" smtClean="0">
                          <a:solidFill>
                            <a:schemeClr val="accent2">
                              <a:lumMod val="75000"/>
                            </a:schemeClr>
                          </a:solidFill>
                        </a:rPr>
                        <a:t>40</a:t>
                      </a:r>
                      <a:r>
                        <a:rPr lang="en-US" sz="1800" dirty="0" smtClean="0">
                          <a:solidFill>
                            <a:schemeClr val="tx1"/>
                          </a:solidFill>
                        </a:rPr>
                        <a:t> + 4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946">
                <a:tc>
                  <a:txBody>
                    <a:bodyPr/>
                    <a:lstStyle/>
                    <a:p>
                      <a:r>
                        <a:rPr lang="en-US" sz="1800" b="1" dirty="0" smtClean="0"/>
                        <a:t>3</a:t>
                      </a:r>
                      <a:endParaRPr lang="en-US" sz="1800" b="1"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2">
                              <a:lumMod val="75000"/>
                            </a:schemeClr>
                          </a:solidFill>
                        </a:rPr>
                        <a:t>11</a:t>
                      </a:r>
                      <a:r>
                        <a:rPr lang="en-US" sz="1800" dirty="0" smtClean="0">
                          <a:solidFill>
                            <a:schemeClr val="tx1"/>
                          </a:solidFill>
                        </a:rPr>
                        <a:t> </a:t>
                      </a:r>
                      <a:r>
                        <a:rPr lang="en-US" sz="1800" dirty="0" smtClean="0">
                          <a:solidFill>
                            <a:srgbClr val="C00000"/>
                          </a:solidFill>
                        </a:rPr>
                        <a:t>– 11</a:t>
                      </a:r>
                      <a:r>
                        <a:rPr lang="en-US" sz="1800" dirty="0" smtClean="0">
                          <a:solidFill>
                            <a:schemeClr val="tx1"/>
                          </a:solidFill>
                        </a:rPr>
                        <a:t> + </a:t>
                      </a:r>
                      <a:r>
                        <a:rPr lang="en-US" sz="1800" b="1" dirty="0" smtClean="0">
                          <a:solidFill>
                            <a:schemeClr val="accent2">
                              <a:lumMod val="75000"/>
                            </a:schemeClr>
                          </a:solidFill>
                        </a:rPr>
                        <a:t>40</a:t>
                      </a:r>
                      <a:r>
                        <a:rPr lang="en-US" sz="1800" dirty="0" smtClean="0">
                          <a:solidFill>
                            <a:schemeClr val="tx1"/>
                          </a:solidFill>
                        </a:rPr>
                        <a:t> + 4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946">
                <a:tc>
                  <a:txBody>
                    <a:bodyPr/>
                    <a:lstStyle/>
                    <a:p>
                      <a:r>
                        <a:rPr lang="en-US" sz="1800" b="1" dirty="0" smtClean="0"/>
                        <a:t>4</a:t>
                      </a:r>
                      <a:endParaRPr lang="en-US" sz="1800" b="1"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0</a:t>
                      </a:r>
                      <a:r>
                        <a:rPr lang="en-US" sz="1800" dirty="0" smtClean="0">
                          <a:solidFill>
                            <a:srgbClr val="C00000"/>
                          </a:solidFill>
                        </a:rPr>
                        <a:t> + </a:t>
                      </a:r>
                      <a:r>
                        <a:rPr lang="en-US" sz="1800" b="1" dirty="0" smtClean="0">
                          <a:solidFill>
                            <a:srgbClr val="C00000"/>
                          </a:solidFill>
                        </a:rPr>
                        <a:t>40</a:t>
                      </a:r>
                      <a:r>
                        <a:rPr lang="en-US" sz="1800" dirty="0" smtClean="0">
                          <a:solidFill>
                            <a:schemeClr val="tx1"/>
                          </a:solidFill>
                        </a:rPr>
                        <a:t> + 4</a:t>
                      </a: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946">
                <a:tc>
                  <a:txBody>
                    <a:bodyPr/>
                    <a:lstStyle/>
                    <a:p>
                      <a:r>
                        <a:rPr lang="en-US" sz="1800" b="1" dirty="0" smtClean="0"/>
                        <a:t>5</a:t>
                      </a:r>
                      <a:endParaRPr lang="en-US" sz="1800" b="1"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solidFill>
                            <a:srgbClr val="C00000"/>
                          </a:solidFill>
                        </a:rPr>
                        <a:t>40 + 4 = </a:t>
                      </a:r>
                      <a:r>
                        <a:rPr lang="en-US" sz="1800" dirty="0" smtClean="0">
                          <a:solidFill>
                            <a:schemeClr val="accent2">
                              <a:lumMod val="75000"/>
                            </a:schemeClr>
                          </a:solidFill>
                        </a:rPr>
                        <a:t>44</a:t>
                      </a:r>
                      <a:endParaRPr lang="en-US" sz="1800" dirty="0">
                        <a:solidFill>
                          <a:schemeClr val="accent2">
                            <a:lumMod val="75000"/>
                          </a:schemeClr>
                        </a:solidFill>
                      </a:endParaRPr>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4" name="Table 13"/>
          <p:cNvGraphicFramePr>
            <a:graphicFrameLocks noGrp="1"/>
          </p:cNvGraphicFramePr>
          <p:nvPr/>
        </p:nvGraphicFramePr>
        <p:xfrm>
          <a:off x="4478338" y="3638550"/>
          <a:ext cx="4191000" cy="2590800"/>
        </p:xfrm>
        <a:graphic>
          <a:graphicData uri="http://schemas.openxmlformats.org/drawingml/2006/table">
            <a:tbl>
              <a:tblPr firstRow="1" bandRow="1">
                <a:tableStyleId>{5C22544A-7EE6-4342-B048-85BDC9FD1C3A}</a:tableStyleId>
              </a:tblPr>
              <a:tblGrid>
                <a:gridCol w="457200"/>
                <a:gridCol w="3733800"/>
              </a:tblGrid>
              <a:tr h="142240">
                <a:tc gridSpan="2">
                  <a:txBody>
                    <a:bodyPr/>
                    <a:lstStyle/>
                    <a:p>
                      <a:r>
                        <a:rPr lang="en-US" dirty="0" smtClean="0">
                          <a:solidFill>
                            <a:schemeClr val="tx1"/>
                          </a:solidFill>
                        </a:rPr>
                        <a:t>Expression: 4 / 2 + 8 * 4 – (5+2) %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a:p>
                  </a:txBody>
                  <a:tcPr/>
                </a:tc>
              </a:tr>
              <a:tr h="370840">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dirty="0" smtClean="0">
                          <a:solidFill>
                            <a:schemeClr val="tx1"/>
                          </a:solidFill>
                        </a:rPr>
                        <a:t>4 / 2 + 8 * 4 – </a:t>
                      </a:r>
                      <a:r>
                        <a:rPr lang="en-US" b="1" dirty="0" smtClean="0">
                          <a:solidFill>
                            <a:srgbClr val="C00000"/>
                          </a:solidFill>
                        </a:rPr>
                        <a:t>(5+2)</a:t>
                      </a:r>
                      <a:r>
                        <a:rPr lang="en-US" dirty="0" smtClean="0">
                          <a:solidFill>
                            <a:schemeClr val="tx1"/>
                          </a:solidFill>
                        </a:rPr>
                        <a:t> %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b="1" dirty="0" smtClean="0"/>
                        <a:t>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b="1" dirty="0" smtClean="0">
                          <a:solidFill>
                            <a:srgbClr val="C00000"/>
                          </a:solidFill>
                        </a:rPr>
                        <a:t>4 / 2</a:t>
                      </a:r>
                      <a:r>
                        <a:rPr lang="en-US" dirty="0" smtClean="0">
                          <a:solidFill>
                            <a:schemeClr val="tx1"/>
                          </a:solidFill>
                        </a:rPr>
                        <a:t> + 8 * 4 – </a:t>
                      </a:r>
                      <a:r>
                        <a:rPr lang="en-US" b="1" dirty="0" smtClean="0">
                          <a:solidFill>
                            <a:schemeClr val="accent2">
                              <a:lumMod val="75000"/>
                            </a:schemeClr>
                          </a:solidFill>
                        </a:rPr>
                        <a:t>7</a:t>
                      </a:r>
                      <a:r>
                        <a:rPr lang="en-US" dirty="0" smtClean="0">
                          <a:solidFill>
                            <a:schemeClr val="tx1"/>
                          </a:solidFill>
                        </a:rPr>
                        <a:t> %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b="1" dirty="0" smtClean="0"/>
                        <a:t>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b="1" dirty="0" smtClean="0">
                          <a:solidFill>
                            <a:schemeClr val="accent2">
                              <a:lumMod val="75000"/>
                            </a:schemeClr>
                          </a:solidFill>
                        </a:rPr>
                        <a:t>2</a:t>
                      </a:r>
                      <a:r>
                        <a:rPr lang="en-US" dirty="0" smtClean="0">
                          <a:solidFill>
                            <a:schemeClr val="tx1"/>
                          </a:solidFill>
                        </a:rPr>
                        <a:t> + </a:t>
                      </a:r>
                      <a:r>
                        <a:rPr lang="en-US" b="1" dirty="0" smtClean="0">
                          <a:solidFill>
                            <a:srgbClr val="C00000"/>
                          </a:solidFill>
                        </a:rPr>
                        <a:t>8 * 4</a:t>
                      </a:r>
                      <a:r>
                        <a:rPr lang="en-US" dirty="0" smtClean="0">
                          <a:solidFill>
                            <a:schemeClr val="tx1"/>
                          </a:solidFill>
                        </a:rPr>
                        <a:t> – </a:t>
                      </a:r>
                      <a:r>
                        <a:rPr lang="en-US" b="1" dirty="0" smtClean="0">
                          <a:solidFill>
                            <a:schemeClr val="accent2">
                              <a:lumMod val="75000"/>
                            </a:schemeClr>
                          </a:solidFill>
                        </a:rPr>
                        <a:t>7</a:t>
                      </a:r>
                      <a:r>
                        <a:rPr lang="en-US" dirty="0" smtClean="0">
                          <a:solidFill>
                            <a:schemeClr val="tx1"/>
                          </a:solidFill>
                        </a:rPr>
                        <a:t> % 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b="1" dirty="0" smtClean="0"/>
                        <a:t>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b="1" dirty="0" smtClean="0">
                          <a:solidFill>
                            <a:schemeClr val="accent2">
                              <a:lumMod val="75000"/>
                            </a:schemeClr>
                          </a:solidFill>
                        </a:rPr>
                        <a:t>2 </a:t>
                      </a:r>
                      <a:r>
                        <a:rPr lang="en-US" dirty="0" smtClean="0">
                          <a:solidFill>
                            <a:schemeClr val="tx1"/>
                          </a:solidFill>
                        </a:rPr>
                        <a:t>+ </a:t>
                      </a:r>
                      <a:r>
                        <a:rPr lang="en-US" b="1" dirty="0" smtClean="0">
                          <a:solidFill>
                            <a:schemeClr val="accent2">
                              <a:lumMod val="75000"/>
                            </a:schemeClr>
                          </a:solidFill>
                        </a:rPr>
                        <a:t>32</a:t>
                      </a:r>
                      <a:r>
                        <a:rPr lang="en-US" dirty="0" smtClean="0">
                          <a:solidFill>
                            <a:schemeClr val="tx1"/>
                          </a:solidFill>
                        </a:rPr>
                        <a:t> – </a:t>
                      </a:r>
                      <a:r>
                        <a:rPr lang="en-US" b="1" dirty="0" smtClean="0">
                          <a:solidFill>
                            <a:schemeClr val="accent2">
                              <a:lumMod val="75000"/>
                            </a:schemeClr>
                          </a:solidFill>
                        </a:rPr>
                        <a:t>7</a:t>
                      </a:r>
                      <a:r>
                        <a:rPr lang="en-US" dirty="0" smtClean="0">
                          <a:solidFill>
                            <a:schemeClr val="tx1"/>
                          </a:solidFill>
                        </a:rPr>
                        <a:t> </a:t>
                      </a:r>
                      <a:r>
                        <a:rPr lang="en-US" b="1" dirty="0" smtClean="0">
                          <a:solidFill>
                            <a:srgbClr val="C00000"/>
                          </a:solidFill>
                        </a:rPr>
                        <a:t>% 3</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b="1" dirty="0" smtClean="0"/>
                        <a:t>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2 </a:t>
                      </a:r>
                      <a:r>
                        <a:rPr lang="en-US" dirty="0" smtClean="0">
                          <a:solidFill>
                            <a:schemeClr val="tx1"/>
                          </a:solidFill>
                        </a:rPr>
                        <a:t>+ </a:t>
                      </a:r>
                      <a:r>
                        <a:rPr lang="en-US" b="1" dirty="0" smtClean="0">
                          <a:solidFill>
                            <a:schemeClr val="accent2">
                              <a:lumMod val="75000"/>
                            </a:schemeClr>
                          </a:solidFill>
                        </a:rPr>
                        <a:t>32</a:t>
                      </a:r>
                      <a:r>
                        <a:rPr lang="en-US" dirty="0" smtClean="0">
                          <a:solidFill>
                            <a:schemeClr val="tx1"/>
                          </a:solidFill>
                        </a:rPr>
                        <a:t> – </a:t>
                      </a:r>
                      <a:r>
                        <a:rPr lang="en-US" b="1" dirty="0" smtClean="0">
                          <a:solidFill>
                            <a:schemeClr val="accent2">
                              <a:lumMod val="75000"/>
                            </a:schemeClr>
                          </a:solidFill>
                        </a:rPr>
                        <a:t>1</a:t>
                      </a:r>
                      <a:endParaRPr lang="en-US" b="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b="1" dirty="0" smtClean="0"/>
                        <a:t>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2">
                              <a:lumMod val="75000"/>
                            </a:schemeClr>
                          </a:solidFill>
                        </a:rPr>
                        <a:t>34</a:t>
                      </a:r>
                      <a:r>
                        <a:rPr lang="en-US" dirty="0" smtClean="0">
                          <a:solidFill>
                            <a:schemeClr val="tx1"/>
                          </a:solidFill>
                        </a:rPr>
                        <a:t> – </a:t>
                      </a:r>
                      <a:r>
                        <a:rPr lang="en-US" b="1" dirty="0" smtClean="0">
                          <a:solidFill>
                            <a:schemeClr val="accent2">
                              <a:lumMod val="75000"/>
                            </a:schemeClr>
                          </a:solidFill>
                        </a:rPr>
                        <a:t>1 </a:t>
                      </a:r>
                      <a:r>
                        <a:rPr lang="en-US" b="1" dirty="0" smtClean="0">
                          <a:solidFill>
                            <a:schemeClr val="accent2">
                              <a:lumMod val="75000"/>
                            </a:schemeClr>
                          </a:solidFill>
                          <a:sym typeface="Wingdings" panose="05000000000000000000" pitchFamily="2" charset="2"/>
                        </a:rPr>
                        <a:t> 33</a:t>
                      </a:r>
                      <a:endParaRPr lang="en-US" b="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15" name="Down Arrow 14"/>
          <p:cNvSpPr/>
          <p:nvPr/>
        </p:nvSpPr>
        <p:spPr>
          <a:xfrm>
            <a:off x="2284413" y="1643063"/>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55373" name="Footer Placeholder 3"/>
          <p:cNvSpPr>
            <a:spLocks noGrp="1"/>
          </p:cNvSpPr>
          <p:nvPr>
            <p:ph type="ftr" sz="quarter" idx="11"/>
          </p:nvPr>
        </p:nvSpPr>
        <p:spPr>
          <a:xfrm>
            <a:off x="0" y="6324600"/>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0" y="-152400"/>
            <a:ext cx="9144000" cy="1143000"/>
          </a:xfrm>
        </p:spPr>
        <p:txBody>
          <a:bodyPr/>
          <a:lstStyle/>
          <a:p>
            <a:r>
              <a:rPr lang="en-US" altLang="en-US" sz="3200" b="1" smtClean="0"/>
              <a:t>Mathematical Expression</a:t>
            </a:r>
          </a:p>
        </p:txBody>
      </p:sp>
      <p:sp>
        <p:nvSpPr>
          <p:cNvPr id="57347" name="Slide Number Placeholder 4"/>
          <p:cNvSpPr>
            <a:spLocks noGrp="1"/>
          </p:cNvSpPr>
          <p:nvPr>
            <p:ph type="sldNum" sz="quarter" idx="12"/>
          </p:nvPr>
        </p:nvSpPr>
        <p:spPr>
          <a:xfrm>
            <a:off x="7221538" y="63103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D8C8DE-3E88-46D8-A373-CEE760F0AA29}" type="slidenum">
              <a:rPr lang="en-US" altLang="en-US" sz="1400" smtClean="0">
                <a:latin typeface="Times New Roman" panose="02020603050405020304" pitchFamily="18" charset="0"/>
              </a:rPr>
              <a:pPr>
                <a:spcBef>
                  <a:spcPct val="0"/>
                </a:spcBef>
                <a:buFontTx/>
                <a:buNone/>
              </a:pPr>
              <a:t>26</a:t>
            </a:fld>
            <a:endParaRPr lang="en-US" altLang="en-US" sz="1400" smtClean="0">
              <a:latin typeface="Times New Roman" panose="02020603050405020304" pitchFamily="18" charset="0"/>
            </a:endParaRPr>
          </a:p>
        </p:txBody>
      </p:sp>
      <p:pic>
        <p:nvPicPr>
          <p:cNvPr id="57348"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Footer Placeholder 3"/>
          <p:cNvSpPr>
            <a:spLocks noGrp="1"/>
          </p:cNvSpPr>
          <p:nvPr>
            <p:ph type="ftr" sz="quarter" idx="11"/>
          </p:nvPr>
        </p:nvSpPr>
        <p:spPr>
          <a:xfrm>
            <a:off x="0" y="6324600"/>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7" name="TextBox 16"/>
          <p:cNvSpPr txBox="1"/>
          <p:nvPr/>
        </p:nvSpPr>
        <p:spPr bwMode="auto">
          <a:xfrm>
            <a:off x="235860" y="914400"/>
            <a:ext cx="861774" cy="212917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200" b="1" dirty="0">
                <a:latin typeface="Arial" charset="0"/>
              </a:rPr>
              <a:t>Concatenation Operator (+)</a:t>
            </a:r>
          </a:p>
        </p:txBody>
      </p:sp>
      <p:sp>
        <p:nvSpPr>
          <p:cNvPr id="19" name="TextBox 6"/>
          <p:cNvSpPr txBox="1">
            <a:spLocks noChangeArrowheads="1"/>
          </p:cNvSpPr>
          <p:nvPr/>
        </p:nvSpPr>
        <p:spPr bwMode="auto">
          <a:xfrm>
            <a:off x="1223963" y="914400"/>
            <a:ext cx="4270375" cy="444500"/>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200" smtClean="0">
                <a:solidFill>
                  <a:schemeClr val="tx1"/>
                </a:solidFill>
              </a:rPr>
              <a:t>Joining/Combining Strings</a:t>
            </a:r>
          </a:p>
        </p:txBody>
      </p:sp>
      <p:sp>
        <p:nvSpPr>
          <p:cNvPr id="20" name="TextBox 6"/>
          <p:cNvSpPr txBox="1">
            <a:spLocks noChangeArrowheads="1"/>
          </p:cNvSpPr>
          <p:nvPr/>
        </p:nvSpPr>
        <p:spPr bwMode="auto">
          <a:xfrm>
            <a:off x="1223963" y="1597025"/>
            <a:ext cx="4270375" cy="1490663"/>
          </a:xfrm>
          <a:prstGeom prst="rect">
            <a:avLst/>
          </a:prstGeom>
          <a:solidFill>
            <a:srgbClr val="92D050"/>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2200" dirty="0" err="1" smtClean="0">
                <a:solidFill>
                  <a:schemeClr val="tx1"/>
                </a:solidFill>
                <a:latin typeface="+mj-lt"/>
                <a:ea typeface="Courier"/>
                <a:cs typeface="Courier"/>
                <a:sym typeface="Courier"/>
              </a:rPr>
              <a:t>var</a:t>
            </a:r>
            <a:r>
              <a:rPr lang="en-US" altLang="en-US" sz="2200" dirty="0" smtClean="0">
                <a:solidFill>
                  <a:schemeClr val="tx1"/>
                </a:solidFill>
                <a:latin typeface="+mj-lt"/>
                <a:ea typeface="Courier"/>
                <a:cs typeface="Courier"/>
                <a:sym typeface="Courier"/>
              </a:rPr>
              <a:t> greeting = ‘Hello‘;</a:t>
            </a:r>
            <a:br>
              <a:rPr lang="en-US" altLang="en-US" sz="2200" dirty="0" smtClean="0">
                <a:solidFill>
                  <a:schemeClr val="tx1"/>
                </a:solidFill>
                <a:latin typeface="+mj-lt"/>
                <a:ea typeface="Courier"/>
                <a:cs typeface="Courier"/>
                <a:sym typeface="Courier"/>
              </a:rPr>
            </a:br>
            <a:r>
              <a:rPr lang="en-US" altLang="en-US" sz="2200" dirty="0" err="1" smtClean="0">
                <a:solidFill>
                  <a:schemeClr val="tx1"/>
                </a:solidFill>
                <a:latin typeface="+mj-lt"/>
                <a:ea typeface="Courier"/>
                <a:cs typeface="Courier"/>
                <a:sym typeface="Courier"/>
              </a:rPr>
              <a:t>var</a:t>
            </a:r>
            <a:r>
              <a:rPr lang="en-US" altLang="en-US" sz="2200" dirty="0" smtClean="0">
                <a:solidFill>
                  <a:schemeClr val="tx1"/>
                </a:solidFill>
                <a:latin typeface="+mj-lt"/>
                <a:ea typeface="Courier"/>
                <a:cs typeface="Courier"/>
                <a:sym typeface="Courier"/>
              </a:rPr>
              <a:t> name = ‘Class’;</a:t>
            </a:r>
            <a:br>
              <a:rPr lang="en-US" altLang="en-US" sz="2200" dirty="0" smtClean="0">
                <a:solidFill>
                  <a:schemeClr val="tx1"/>
                </a:solidFill>
                <a:latin typeface="+mj-lt"/>
                <a:ea typeface="Courier"/>
                <a:cs typeface="Courier"/>
                <a:sym typeface="Courier"/>
              </a:rPr>
            </a:br>
            <a:r>
              <a:rPr lang="en-US" altLang="en-US" sz="2200" dirty="0" err="1" smtClean="0">
                <a:solidFill>
                  <a:schemeClr val="tx1"/>
                </a:solidFill>
                <a:latin typeface="+mj-lt"/>
                <a:ea typeface="Courier"/>
                <a:cs typeface="Courier"/>
                <a:sym typeface="Courier"/>
              </a:rPr>
              <a:t>var</a:t>
            </a:r>
            <a:r>
              <a:rPr lang="en-US" altLang="en-US" sz="2200" dirty="0" smtClean="0">
                <a:solidFill>
                  <a:schemeClr val="tx1"/>
                </a:solidFill>
                <a:latin typeface="+mj-lt"/>
                <a:ea typeface="Courier"/>
                <a:cs typeface="Courier"/>
                <a:sym typeface="Courier"/>
              </a:rPr>
              <a:t> message = greeting + name;</a:t>
            </a:r>
          </a:p>
          <a:p>
            <a:pPr eaLnBrk="1" hangingPunct="1">
              <a:spcBef>
                <a:spcPct val="0"/>
              </a:spcBef>
              <a:buFontTx/>
              <a:buNone/>
              <a:defRPr/>
            </a:pPr>
            <a:r>
              <a:rPr lang="en-US" altLang="en-US" sz="2200" dirty="0" smtClean="0">
                <a:solidFill>
                  <a:srgbClr val="C00000"/>
                </a:solidFill>
                <a:latin typeface="+mj-lt"/>
                <a:sym typeface="Courier"/>
              </a:rPr>
              <a:t>Message = </a:t>
            </a:r>
            <a:r>
              <a:rPr lang="en-US" altLang="en-US" sz="2200" dirty="0" err="1" smtClean="0">
                <a:solidFill>
                  <a:schemeClr val="accent2">
                    <a:lumMod val="75000"/>
                  </a:schemeClr>
                </a:solidFill>
                <a:latin typeface="+mj-lt"/>
                <a:sym typeface="Courier"/>
              </a:rPr>
              <a:t>HelloClass</a:t>
            </a:r>
            <a:endParaRPr lang="en-US" altLang="en-US" sz="2200" dirty="0" smtClean="0">
              <a:solidFill>
                <a:schemeClr val="accent2">
                  <a:lumMod val="75000"/>
                </a:schemeClr>
              </a:solidFill>
              <a:latin typeface="+mj-lt"/>
            </a:endParaRPr>
          </a:p>
        </p:txBody>
      </p:sp>
      <p:sp>
        <p:nvSpPr>
          <p:cNvPr id="22" name="TextBox 21"/>
          <p:cNvSpPr txBox="1"/>
          <p:nvPr/>
        </p:nvSpPr>
        <p:spPr bwMode="auto">
          <a:xfrm>
            <a:off x="6066972" y="1097186"/>
            <a:ext cx="523220" cy="1785105"/>
          </a:xfrm>
          <a:prstGeom prst="rect">
            <a:avLst/>
          </a:prstGeom>
          <a:solidFill>
            <a:srgbClr val="EA9ADB"/>
          </a:solidFill>
          <a:scene3d>
            <a:camera prst="orthographicFront"/>
            <a:lightRig rig="threePt" dir="t"/>
          </a:scene3d>
          <a:sp3d>
            <a:bevelT prst="relaxedInset"/>
          </a:sp3d>
        </p:spPr>
        <p:txBody>
          <a:bodyPr vert="vert270">
            <a:spAutoFit/>
          </a:bodyPr>
          <a:lstStyle/>
          <a:p>
            <a:pPr algn="ctr" eaLnBrk="1" hangingPunct="1">
              <a:defRPr/>
            </a:pPr>
            <a:r>
              <a:rPr lang="en-US" sz="2200" b="1" dirty="0">
                <a:latin typeface="Arial" charset="0"/>
              </a:rPr>
              <a:t>Assignment</a:t>
            </a:r>
          </a:p>
        </p:txBody>
      </p:sp>
      <p:sp>
        <p:nvSpPr>
          <p:cNvPr id="24" name="TextBox 6"/>
          <p:cNvSpPr txBox="1">
            <a:spLocks noChangeArrowheads="1"/>
          </p:cNvSpPr>
          <p:nvPr/>
        </p:nvSpPr>
        <p:spPr bwMode="auto">
          <a:xfrm>
            <a:off x="6715125" y="1096963"/>
            <a:ext cx="2171700" cy="1785937"/>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200" dirty="0" smtClean="0">
                <a:solidFill>
                  <a:schemeClr val="tx1"/>
                </a:solidFill>
              </a:rPr>
              <a:t>Assign a value to a variable or Do Math and Assign the Result</a:t>
            </a:r>
          </a:p>
        </p:txBody>
      </p:sp>
      <p:graphicFrame>
        <p:nvGraphicFramePr>
          <p:cNvPr id="25" name="Table 24"/>
          <p:cNvGraphicFramePr>
            <a:graphicFrameLocks noGrp="1"/>
          </p:cNvGraphicFramePr>
          <p:nvPr/>
        </p:nvGraphicFramePr>
        <p:xfrm>
          <a:off x="4564063" y="3398838"/>
          <a:ext cx="4365625" cy="2587625"/>
        </p:xfrm>
        <a:graphic>
          <a:graphicData uri="http://schemas.openxmlformats.org/drawingml/2006/table">
            <a:tbl>
              <a:tblPr firstRow="1" bandRow="1">
                <a:tableStyleId>{5202B0CA-FC54-4496-8BCA-5EF66A818D29}</a:tableStyleId>
              </a:tblPr>
              <a:tblGrid>
                <a:gridCol w="1272355"/>
                <a:gridCol w="1340925"/>
                <a:gridCol w="1752345"/>
              </a:tblGrid>
              <a:tr h="370931">
                <a:tc>
                  <a:txBody>
                    <a:bodyPr/>
                    <a:lstStyle/>
                    <a:p>
                      <a:pPr algn="ctr"/>
                      <a:r>
                        <a:rPr lang="en-US" sz="1800" dirty="0" smtClean="0"/>
                        <a:t>Operator</a:t>
                      </a:r>
                      <a:endParaRPr lang="en-US" sz="1800" dirty="0"/>
                    </a:p>
                  </a:txBody>
                  <a:tcPr marL="91427" marR="9142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Example</a:t>
                      </a:r>
                      <a:endParaRPr lang="en-US" sz="1800" dirty="0"/>
                    </a:p>
                  </a:txBody>
                  <a:tcPr marL="91427" marR="9142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Equivalent To</a:t>
                      </a:r>
                      <a:endParaRPr lang="en-US" sz="1800" dirty="0"/>
                    </a:p>
                  </a:txBody>
                  <a:tcPr marL="91427" marR="91427" marT="45731" marB="4573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201">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850">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X + Y </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31">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r>
                        <a:rPr lang="en-US" sz="1800" dirty="0" smtClean="0"/>
                        <a:t>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a:t>
                      </a:r>
                      <a:r>
                        <a:rPr lang="en-US" sz="1800" baseline="0" dirty="0" smtClean="0"/>
                        <a:t> = 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850">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algn="l" defTabSz="914400" rtl="0" eaLnBrk="1" latinLnBrk="0" hangingPunct="1"/>
                      <a:r>
                        <a:rPr lang="en-US" sz="1800" kern="1200" dirty="0" smtClean="0">
                          <a:solidFill>
                            <a:schemeClr val="dk1"/>
                          </a:solidFill>
                          <a:latin typeface="+mn-lt"/>
                          <a:ea typeface="+mn-ea"/>
                          <a:cs typeface="+mn-cs"/>
                        </a:rPr>
                        <a:t>X *= Y;</a:t>
                      </a:r>
                      <a:endParaRPr lang="en-US" sz="1800" kern="1200" dirty="0">
                        <a:solidFill>
                          <a:schemeClr val="dk1"/>
                        </a:solidFill>
                        <a:latin typeface="+mn-lt"/>
                        <a:ea typeface="+mn-ea"/>
                        <a:cs typeface="+mn-cs"/>
                      </a:endParaRPr>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a:r>
                        <a:rPr lang="en-US" sz="1800" dirty="0" smtClean="0"/>
                        <a:t>X = X * Y</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31">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X /= Y;</a:t>
                      </a:r>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X = X / Y</a:t>
                      </a:r>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31">
                <a:tc>
                  <a:txBody>
                    <a:bodyPr/>
                    <a:lstStyle/>
                    <a:p>
                      <a:pPr algn="ctr"/>
                      <a:r>
                        <a:rPr lang="en-US" sz="1800" dirty="0" smtClean="0"/>
                        <a:t>%=</a:t>
                      </a:r>
                      <a:endParaRPr lang="en-US" sz="1800" dirty="0"/>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9ADB"/>
                    </a:solidFill>
                  </a:tcPr>
                </a:tc>
                <a:tc>
                  <a:txBody>
                    <a:bodyPr/>
                    <a:lstStyle/>
                    <a:p>
                      <a:pPr marL="0" algn="l" defTabSz="914400" rtl="0" eaLnBrk="1" latinLnBrk="0" hangingPunct="1"/>
                      <a:r>
                        <a:rPr lang="en-US" sz="1800" kern="1200" dirty="0" smtClean="0">
                          <a:solidFill>
                            <a:schemeClr val="dk1"/>
                          </a:solidFill>
                          <a:latin typeface="+mn-lt"/>
                          <a:ea typeface="+mn-ea"/>
                          <a:cs typeface="+mn-cs"/>
                        </a:rPr>
                        <a:t>X %= Y;</a:t>
                      </a:r>
                      <a:endParaRPr lang="en-US" sz="1800" kern="1200" dirty="0">
                        <a:solidFill>
                          <a:schemeClr val="dk1"/>
                        </a:solidFill>
                        <a:latin typeface="+mn-lt"/>
                        <a:ea typeface="+mn-ea"/>
                        <a:cs typeface="+mn-cs"/>
                      </a:endParaRPr>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X = X % Y</a:t>
                      </a:r>
                    </a:p>
                  </a:txBody>
                  <a:tcPr marL="91427" marR="91427"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Rectangle 1"/>
          <p:cNvSpPr>
            <a:spLocks noChangeArrowheads="1"/>
          </p:cNvSpPr>
          <p:nvPr/>
        </p:nvSpPr>
        <p:spPr bwMode="auto">
          <a:xfrm>
            <a:off x="104775" y="3559175"/>
            <a:ext cx="4325938" cy="923925"/>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1800" smtClean="0">
                <a:solidFill>
                  <a:schemeClr val="tx1"/>
                </a:solidFill>
              </a:rPr>
              <a:t>// prompt returns string</a:t>
            </a:r>
          </a:p>
          <a:p>
            <a:pPr eaLnBrk="1" hangingPunct="1">
              <a:spcBef>
                <a:spcPct val="0"/>
              </a:spcBef>
              <a:buFontTx/>
              <a:buNone/>
              <a:defRPr/>
            </a:pPr>
            <a:r>
              <a:rPr lang="en-US" altLang="en-US" sz="1800" smtClean="0">
                <a:solidFill>
                  <a:schemeClr val="tx1"/>
                </a:solidFill>
              </a:rPr>
              <a:t>var rate = parseInt(prompt("What is the employee's pay rate? "));`</a:t>
            </a:r>
          </a:p>
        </p:txBody>
      </p:sp>
      <p:grpSp>
        <p:nvGrpSpPr>
          <p:cNvPr id="57390" name="Group 1"/>
          <p:cNvGrpSpPr>
            <a:grpSpLocks/>
          </p:cNvGrpSpPr>
          <p:nvPr/>
        </p:nvGrpSpPr>
        <p:grpSpPr bwMode="auto">
          <a:xfrm>
            <a:off x="79375" y="4754563"/>
            <a:ext cx="4227513" cy="1120775"/>
            <a:chOff x="51113" y="4595373"/>
            <a:chExt cx="4226972" cy="1119627"/>
          </a:xfrm>
        </p:grpSpPr>
        <p:sp>
          <p:nvSpPr>
            <p:cNvPr id="27" name="TextBox 26"/>
            <p:cNvSpPr txBox="1"/>
            <p:nvPr/>
          </p:nvSpPr>
          <p:spPr bwMode="auto">
            <a:xfrm>
              <a:off x="1520340" y="4598312"/>
              <a:ext cx="1295145" cy="369332"/>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b="1" dirty="0" err="1">
                  <a:latin typeface="Arial" charset="0"/>
                </a:rPr>
                <a:t>parseInt</a:t>
              </a:r>
              <a:r>
                <a:rPr lang="en-US" b="1" dirty="0">
                  <a:latin typeface="Arial" charset="0"/>
                </a:rPr>
                <a:t>()</a:t>
              </a:r>
            </a:p>
          </p:txBody>
        </p:sp>
        <p:sp>
          <p:nvSpPr>
            <p:cNvPr id="57394" name="TextBox 6"/>
            <p:cNvSpPr txBox="1">
              <a:spLocks noChangeArrowheads="1"/>
            </p:cNvSpPr>
            <p:nvPr/>
          </p:nvSpPr>
          <p:spPr bwMode="auto">
            <a:xfrm>
              <a:off x="181739" y="4595373"/>
              <a:ext cx="838200" cy="36933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String</a:t>
              </a:r>
            </a:p>
          </p:txBody>
        </p:sp>
        <p:sp>
          <p:nvSpPr>
            <p:cNvPr id="29" name="TextBox 6"/>
            <p:cNvSpPr txBox="1">
              <a:spLocks noChangeArrowheads="1"/>
            </p:cNvSpPr>
            <p:nvPr/>
          </p:nvSpPr>
          <p:spPr bwMode="auto">
            <a:xfrm>
              <a:off x="3276500" y="4598545"/>
              <a:ext cx="914283" cy="369508"/>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1800" smtClean="0">
                  <a:solidFill>
                    <a:schemeClr val="tx1"/>
                  </a:solidFill>
                </a:rPr>
                <a:t>Integer</a:t>
              </a:r>
            </a:p>
          </p:txBody>
        </p:sp>
        <p:sp>
          <p:nvSpPr>
            <p:cNvPr id="30" name="Right Arrow 29"/>
            <p:cNvSpPr/>
            <p:nvPr/>
          </p:nvSpPr>
          <p:spPr>
            <a:xfrm>
              <a:off x="1059047" y="4666737"/>
              <a:ext cx="436506" cy="231538"/>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1" name="Right Arrow 30"/>
            <p:cNvSpPr/>
            <p:nvPr/>
          </p:nvSpPr>
          <p:spPr>
            <a:xfrm>
              <a:off x="2824121" y="4666737"/>
              <a:ext cx="436506" cy="231538"/>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2" name="TextBox 31"/>
            <p:cNvSpPr txBox="1"/>
            <p:nvPr/>
          </p:nvSpPr>
          <p:spPr bwMode="auto">
            <a:xfrm>
              <a:off x="1375230" y="5345668"/>
              <a:ext cx="1527660" cy="369332"/>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b="1" dirty="0" err="1">
                  <a:latin typeface="Arial" charset="0"/>
                </a:rPr>
                <a:t>parseFloat</a:t>
              </a:r>
              <a:r>
                <a:rPr lang="en-US" b="1" dirty="0">
                  <a:latin typeface="Arial" charset="0"/>
                </a:rPr>
                <a:t>()</a:t>
              </a:r>
            </a:p>
          </p:txBody>
        </p:sp>
        <p:sp>
          <p:nvSpPr>
            <p:cNvPr id="57401" name="TextBox 6"/>
            <p:cNvSpPr txBox="1">
              <a:spLocks noChangeArrowheads="1"/>
            </p:cNvSpPr>
            <p:nvPr/>
          </p:nvSpPr>
          <p:spPr bwMode="auto">
            <a:xfrm>
              <a:off x="51113" y="5342729"/>
              <a:ext cx="838200" cy="36933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String</a:t>
              </a:r>
            </a:p>
          </p:txBody>
        </p:sp>
        <p:sp>
          <p:nvSpPr>
            <p:cNvPr id="34" name="TextBox 6"/>
            <p:cNvSpPr txBox="1">
              <a:spLocks noChangeArrowheads="1"/>
            </p:cNvSpPr>
            <p:nvPr/>
          </p:nvSpPr>
          <p:spPr bwMode="auto">
            <a:xfrm>
              <a:off x="3363802" y="5345491"/>
              <a:ext cx="914283" cy="369509"/>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1800" dirty="0" smtClean="0">
                  <a:solidFill>
                    <a:schemeClr val="tx1"/>
                  </a:solidFill>
                </a:rPr>
                <a:t>float</a:t>
              </a:r>
            </a:p>
          </p:txBody>
        </p:sp>
        <p:sp>
          <p:nvSpPr>
            <p:cNvPr id="36" name="Right Arrow 35"/>
            <p:cNvSpPr/>
            <p:nvPr/>
          </p:nvSpPr>
          <p:spPr>
            <a:xfrm>
              <a:off x="928889" y="5413684"/>
              <a:ext cx="436506" cy="233123"/>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37" name="Right Arrow 36"/>
            <p:cNvSpPr/>
            <p:nvPr/>
          </p:nvSpPr>
          <p:spPr>
            <a:xfrm>
              <a:off x="2911422" y="5413684"/>
              <a:ext cx="436507" cy="233123"/>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2"/>
          </p:nvPr>
        </p:nvSpPr>
        <p:spPr>
          <a:xfrm>
            <a:off x="7239000" y="631348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248384-9572-454C-85A0-D2458999B915}" type="slidenum">
              <a:rPr lang="en-US" altLang="en-US" sz="1400" smtClean="0">
                <a:latin typeface="Times New Roman" panose="02020603050405020304" pitchFamily="18" charset="0"/>
              </a:rPr>
              <a:pPr>
                <a:spcBef>
                  <a:spcPct val="0"/>
                </a:spcBef>
                <a:buFontTx/>
                <a:buNone/>
              </a:pPr>
              <a:t>27</a:t>
            </a:fld>
            <a:endParaRPr lang="en-US" altLang="en-US" sz="1400" smtClean="0">
              <a:latin typeface="Times New Roman" panose="02020603050405020304" pitchFamily="18" charset="0"/>
            </a:endParaRPr>
          </a:p>
        </p:txBody>
      </p:sp>
      <p:pic>
        <p:nvPicPr>
          <p:cNvPr id="5939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pic>
        <p:nvPicPr>
          <p:cNvPr id="593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066800"/>
            <a:ext cx="8458200" cy="4090988"/>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59398" name="Title 1"/>
          <p:cNvSpPr>
            <a:spLocks noGrp="1"/>
          </p:cNvSpPr>
          <p:nvPr>
            <p:ph type="title"/>
          </p:nvPr>
        </p:nvSpPr>
        <p:spPr>
          <a:xfrm>
            <a:off x="0" y="-152400"/>
            <a:ext cx="9144000" cy="1143000"/>
          </a:xfrm>
        </p:spPr>
        <p:txBody>
          <a:bodyPr/>
          <a:lstStyle/>
          <a:p>
            <a:r>
              <a:rPr lang="en-US" altLang="en-US" sz="3200" b="1" smtClean="0"/>
              <a:t>Mathematical Expression</a:t>
            </a:r>
          </a:p>
        </p:txBody>
      </p:sp>
      <p:sp>
        <p:nvSpPr>
          <p:cNvPr id="18" name="TextBox 17"/>
          <p:cNvSpPr txBox="1"/>
          <p:nvPr/>
        </p:nvSpPr>
        <p:spPr bwMode="auto">
          <a:xfrm>
            <a:off x="2632710" y="5405735"/>
            <a:ext cx="3886200"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What is the expected output?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A26AF8B-FBDD-493D-939C-73FDF2A0E5C1}" type="slidenum">
              <a:rPr lang="en-US" altLang="en-US" sz="1400" smtClean="0">
                <a:latin typeface="Times New Roman" panose="02020603050405020304" pitchFamily="18" charset="0"/>
              </a:rPr>
              <a:pPr>
                <a:spcBef>
                  <a:spcPct val="0"/>
                </a:spcBef>
                <a:buFontTx/>
                <a:buNone/>
              </a:pPr>
              <a:t>28</a:t>
            </a:fld>
            <a:endParaRPr lang="en-US" altLang="en-US" sz="1400" smtClean="0">
              <a:latin typeface="Times New Roman" panose="02020603050405020304" pitchFamily="18" charset="0"/>
            </a:endParaRPr>
          </a:p>
        </p:txBody>
      </p:sp>
      <p:sp>
        <p:nvSpPr>
          <p:cNvPr id="20" name="TextBox 19"/>
          <p:cNvSpPr txBox="1"/>
          <p:nvPr/>
        </p:nvSpPr>
        <p:spPr bwMode="auto">
          <a:xfrm>
            <a:off x="228600" y="671286"/>
            <a:ext cx="861774" cy="2967038"/>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200" b="1" dirty="0">
                <a:latin typeface="Arial" charset="0"/>
              </a:rPr>
              <a:t>Control / Conditional / Branching</a:t>
            </a:r>
          </a:p>
        </p:txBody>
      </p:sp>
      <p:sp>
        <p:nvSpPr>
          <p:cNvPr id="10251" name="TextBox 6"/>
          <p:cNvSpPr txBox="1">
            <a:spLocks noChangeArrowheads="1"/>
          </p:cNvSpPr>
          <p:nvPr/>
        </p:nvSpPr>
        <p:spPr bwMode="auto">
          <a:xfrm>
            <a:off x="1281113" y="1108075"/>
            <a:ext cx="7620000" cy="2092325"/>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1200"/>
              </a:spcAft>
              <a:defRPr/>
            </a:pPr>
            <a:r>
              <a:rPr lang="en-US" altLang="en-US" sz="2200" dirty="0" smtClean="0">
                <a:solidFill>
                  <a:schemeClr val="tx1"/>
                </a:solidFill>
              </a:rPr>
              <a:t>Choice of which statements will be executed based on conditions</a:t>
            </a:r>
          </a:p>
          <a:p>
            <a:pPr marL="342900" indent="-342900" eaLnBrk="1" hangingPunct="1">
              <a:spcBef>
                <a:spcPct val="0"/>
              </a:spcBef>
              <a:spcAft>
                <a:spcPts val="1200"/>
              </a:spcAft>
              <a:defRPr/>
            </a:pPr>
            <a:r>
              <a:rPr lang="en-US" altLang="en-US" sz="2200" dirty="0" smtClean="0">
                <a:solidFill>
                  <a:schemeClr val="tx1"/>
                </a:solidFill>
              </a:rPr>
              <a:t>If Condition(s) is True </a:t>
            </a:r>
            <a:r>
              <a:rPr lang="en-US" altLang="en-US" sz="2200" dirty="0" smtClean="0">
                <a:solidFill>
                  <a:schemeClr val="tx1"/>
                </a:solidFill>
                <a:sym typeface="Wingdings" panose="05000000000000000000" pitchFamily="2" charset="2"/>
              </a:rPr>
              <a:t> Statement1(s) will be executed </a:t>
            </a:r>
            <a:endParaRPr lang="en-US" altLang="en-US" sz="2200" dirty="0" smtClean="0">
              <a:solidFill>
                <a:schemeClr val="tx1"/>
              </a:solidFill>
            </a:endParaRPr>
          </a:p>
          <a:p>
            <a:pPr marL="342900" indent="-342900" eaLnBrk="1" hangingPunct="1">
              <a:spcBef>
                <a:spcPct val="0"/>
              </a:spcBef>
              <a:spcAft>
                <a:spcPts val="1200"/>
              </a:spcAft>
              <a:defRPr/>
            </a:pPr>
            <a:r>
              <a:rPr lang="en-US" altLang="en-US" sz="2200" dirty="0" smtClean="0">
                <a:solidFill>
                  <a:schemeClr val="tx1"/>
                </a:solidFill>
              </a:rPr>
              <a:t>If Condition(s) is False </a:t>
            </a:r>
            <a:r>
              <a:rPr lang="en-US" altLang="en-US" sz="2200" dirty="0" smtClean="0">
                <a:solidFill>
                  <a:schemeClr val="tx1"/>
                </a:solidFill>
                <a:sym typeface="Wingdings" panose="05000000000000000000" pitchFamily="2" charset="2"/>
              </a:rPr>
              <a:t> Do Nothing or Statement2(s) will be executed </a:t>
            </a:r>
            <a:endParaRPr lang="en-US" altLang="en-US" sz="2200" dirty="0" smtClean="0">
              <a:solidFill>
                <a:schemeClr val="tx1"/>
              </a:solidFill>
            </a:endParaRPr>
          </a:p>
        </p:txBody>
      </p:sp>
      <p:sp>
        <p:nvSpPr>
          <p:cNvPr id="61445" name="Rectangle 2"/>
          <p:cNvSpPr>
            <a:spLocks noGrp="1" noChangeArrowheads="1"/>
          </p:cNvSpPr>
          <p:nvPr>
            <p:ph type="title"/>
          </p:nvPr>
        </p:nvSpPr>
        <p:spPr>
          <a:xfrm>
            <a:off x="0" y="-130175"/>
            <a:ext cx="9144000" cy="1143000"/>
          </a:xfrm>
        </p:spPr>
        <p:txBody>
          <a:bodyPr/>
          <a:lstStyle/>
          <a:p>
            <a:pPr eaLnBrk="1" hangingPunct="1"/>
            <a:r>
              <a:rPr lang="en-US" altLang="en-US" sz="3200" b="1" smtClean="0"/>
              <a:t>Decision: IF Statement</a:t>
            </a:r>
          </a:p>
        </p:txBody>
      </p:sp>
      <p:pic>
        <p:nvPicPr>
          <p:cNvPr id="61446"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7" name="Group 78"/>
          <p:cNvGrpSpPr>
            <a:grpSpLocks/>
          </p:cNvGrpSpPr>
          <p:nvPr/>
        </p:nvGrpSpPr>
        <p:grpSpPr bwMode="auto">
          <a:xfrm>
            <a:off x="4357688" y="3352800"/>
            <a:ext cx="4405312" cy="2028825"/>
            <a:chOff x="990600" y="1138237"/>
            <a:chExt cx="4404892" cy="2028825"/>
          </a:xfrm>
        </p:grpSpPr>
        <p:sp>
          <p:nvSpPr>
            <p:cNvPr id="61452" name="Freeform 1041"/>
            <p:cNvSpPr>
              <a:spLocks/>
            </p:cNvSpPr>
            <p:nvPr/>
          </p:nvSpPr>
          <p:spPr bwMode="auto">
            <a:xfrm>
              <a:off x="990600" y="1550988"/>
              <a:ext cx="2011362" cy="900112"/>
            </a:xfrm>
            <a:custGeom>
              <a:avLst/>
              <a:gdLst>
                <a:gd name="T0" fmla="*/ 2147483646 w 1267"/>
                <a:gd name="T1" fmla="*/ 0 h 567"/>
                <a:gd name="T2" fmla="*/ 0 w 1267"/>
                <a:gd name="T3" fmla="*/ 2147483646 h 567"/>
                <a:gd name="T4" fmla="*/ 2147483646 w 1267"/>
                <a:gd name="T5" fmla="*/ 2147483646 h 567"/>
                <a:gd name="T6" fmla="*/ 2147483646 w 1267"/>
                <a:gd name="T7" fmla="*/ 2147483646 h 567"/>
                <a:gd name="T8" fmla="*/ 2147483646 w 1267"/>
                <a:gd name="T9" fmla="*/ 0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7" h="567">
                  <a:moveTo>
                    <a:pt x="634" y="0"/>
                  </a:moveTo>
                  <a:lnTo>
                    <a:pt x="0" y="290"/>
                  </a:lnTo>
                  <a:lnTo>
                    <a:pt x="634" y="567"/>
                  </a:lnTo>
                  <a:lnTo>
                    <a:pt x="1267" y="290"/>
                  </a:lnTo>
                  <a:lnTo>
                    <a:pt x="634" y="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53" name="Freeform 1042"/>
            <p:cNvSpPr>
              <a:spLocks/>
            </p:cNvSpPr>
            <p:nvPr/>
          </p:nvSpPr>
          <p:spPr bwMode="auto">
            <a:xfrm>
              <a:off x="990600" y="1550988"/>
              <a:ext cx="2052637" cy="920750"/>
            </a:xfrm>
            <a:custGeom>
              <a:avLst/>
              <a:gdLst>
                <a:gd name="T0" fmla="*/ 2147483646 w 1293"/>
                <a:gd name="T1" fmla="*/ 2147483646 h 580"/>
                <a:gd name="T2" fmla="*/ 0 w 1293"/>
                <a:gd name="T3" fmla="*/ 2147483646 h 580"/>
                <a:gd name="T4" fmla="*/ 0 w 1293"/>
                <a:gd name="T5" fmla="*/ 2147483646 h 580"/>
                <a:gd name="T6" fmla="*/ 0 w 1293"/>
                <a:gd name="T7" fmla="*/ 2147483646 h 580"/>
                <a:gd name="T8" fmla="*/ 2147483646 w 1293"/>
                <a:gd name="T9" fmla="*/ 2147483646 h 580"/>
                <a:gd name="T10" fmla="*/ 2147483646 w 1293"/>
                <a:gd name="T11" fmla="*/ 2147483646 h 580"/>
                <a:gd name="T12" fmla="*/ 2147483646 w 1293"/>
                <a:gd name="T13" fmla="*/ 2147483646 h 580"/>
                <a:gd name="T14" fmla="*/ 2147483646 w 1293"/>
                <a:gd name="T15" fmla="*/ 2147483646 h 580"/>
                <a:gd name="T16" fmla="*/ 2147483646 w 1293"/>
                <a:gd name="T17" fmla="*/ 2147483646 h 580"/>
                <a:gd name="T18" fmla="*/ 2147483646 w 1293"/>
                <a:gd name="T19" fmla="*/ 2147483646 h 580"/>
                <a:gd name="T20" fmla="*/ 2147483646 w 1293"/>
                <a:gd name="T21" fmla="*/ 2147483646 h 580"/>
                <a:gd name="T22" fmla="*/ 2147483646 w 1293"/>
                <a:gd name="T23" fmla="*/ 2147483646 h 580"/>
                <a:gd name="T24" fmla="*/ 2147483646 w 1293"/>
                <a:gd name="T25" fmla="*/ 2147483646 h 580"/>
                <a:gd name="T26" fmla="*/ 2147483646 w 1293"/>
                <a:gd name="T27" fmla="*/ 2147483646 h 580"/>
                <a:gd name="T28" fmla="*/ 0 w 1293"/>
                <a:gd name="T29" fmla="*/ 2147483646 h 580"/>
                <a:gd name="T30" fmla="*/ 0 w 1293"/>
                <a:gd name="T31" fmla="*/ 2147483646 h 580"/>
                <a:gd name="T32" fmla="*/ 0 w 1293"/>
                <a:gd name="T33" fmla="*/ 2147483646 h 580"/>
                <a:gd name="T34" fmla="*/ 2147483646 w 1293"/>
                <a:gd name="T35" fmla="*/ 0 h 580"/>
                <a:gd name="T36" fmla="*/ 2147483646 w 1293"/>
                <a:gd name="T37" fmla="*/ 2147483646 h 5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3" h="580">
                  <a:moveTo>
                    <a:pt x="634" y="13"/>
                  </a:moveTo>
                  <a:lnTo>
                    <a:pt x="0" y="303"/>
                  </a:lnTo>
                  <a:lnTo>
                    <a:pt x="0" y="290"/>
                  </a:lnTo>
                  <a:lnTo>
                    <a:pt x="634" y="567"/>
                  </a:lnTo>
                  <a:lnTo>
                    <a:pt x="634" y="580"/>
                  </a:lnTo>
                  <a:lnTo>
                    <a:pt x="634" y="567"/>
                  </a:lnTo>
                  <a:lnTo>
                    <a:pt x="1267" y="290"/>
                  </a:lnTo>
                  <a:lnTo>
                    <a:pt x="1293" y="303"/>
                  </a:lnTo>
                  <a:lnTo>
                    <a:pt x="1267" y="303"/>
                  </a:lnTo>
                  <a:lnTo>
                    <a:pt x="634" y="580"/>
                  </a:lnTo>
                  <a:lnTo>
                    <a:pt x="0" y="303"/>
                  </a:lnTo>
                  <a:lnTo>
                    <a:pt x="0" y="290"/>
                  </a:lnTo>
                  <a:lnTo>
                    <a:pt x="634" y="0"/>
                  </a:lnTo>
                  <a:lnTo>
                    <a:pt x="634" y="13"/>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54" name="Freeform 1043"/>
            <p:cNvSpPr>
              <a:spLocks/>
            </p:cNvSpPr>
            <p:nvPr/>
          </p:nvSpPr>
          <p:spPr bwMode="auto">
            <a:xfrm>
              <a:off x="1997075" y="1550988"/>
              <a:ext cx="1004887" cy="481012"/>
            </a:xfrm>
            <a:custGeom>
              <a:avLst/>
              <a:gdLst>
                <a:gd name="T0" fmla="*/ 2147483646 w 633"/>
                <a:gd name="T1" fmla="*/ 2147483646 h 303"/>
                <a:gd name="T2" fmla="*/ 0 w 633"/>
                <a:gd name="T3" fmla="*/ 2147483646 h 303"/>
                <a:gd name="T4" fmla="*/ 0 w 633"/>
                <a:gd name="T5" fmla="*/ 0 h 303"/>
                <a:gd name="T6" fmla="*/ 0 w 633"/>
                <a:gd name="T7" fmla="*/ 0 h 303"/>
                <a:gd name="T8" fmla="*/ 0 w 633"/>
                <a:gd name="T9" fmla="*/ 0 h 303"/>
                <a:gd name="T10" fmla="*/ 2147483646 w 633"/>
                <a:gd name="T11" fmla="*/ 2147483646 h 303"/>
                <a:gd name="T12" fmla="*/ 2147483646 w 633"/>
                <a:gd name="T13" fmla="*/ 2147483646 h 3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3" h="303">
                  <a:moveTo>
                    <a:pt x="633" y="303"/>
                  </a:moveTo>
                  <a:lnTo>
                    <a:pt x="0" y="13"/>
                  </a:lnTo>
                  <a:lnTo>
                    <a:pt x="0" y="0"/>
                  </a:lnTo>
                  <a:lnTo>
                    <a:pt x="633" y="290"/>
                  </a:lnTo>
                  <a:lnTo>
                    <a:pt x="633" y="303"/>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55" name="Freeform 1044"/>
            <p:cNvSpPr>
              <a:spLocks/>
            </p:cNvSpPr>
            <p:nvPr/>
          </p:nvSpPr>
          <p:spPr bwMode="auto">
            <a:xfrm>
              <a:off x="990600" y="1550988"/>
              <a:ext cx="2052637" cy="920750"/>
            </a:xfrm>
            <a:custGeom>
              <a:avLst/>
              <a:gdLst>
                <a:gd name="T0" fmla="*/ 2147483646 w 1293"/>
                <a:gd name="T1" fmla="*/ 2147483646 h 580"/>
                <a:gd name="T2" fmla="*/ 0 w 1293"/>
                <a:gd name="T3" fmla="*/ 2147483646 h 580"/>
                <a:gd name="T4" fmla="*/ 0 w 1293"/>
                <a:gd name="T5" fmla="*/ 2147483646 h 580"/>
                <a:gd name="T6" fmla="*/ 0 w 1293"/>
                <a:gd name="T7" fmla="*/ 2147483646 h 580"/>
                <a:gd name="T8" fmla="*/ 2147483646 w 1293"/>
                <a:gd name="T9" fmla="*/ 2147483646 h 580"/>
                <a:gd name="T10" fmla="*/ 2147483646 w 1293"/>
                <a:gd name="T11" fmla="*/ 2147483646 h 580"/>
                <a:gd name="T12" fmla="*/ 2147483646 w 1293"/>
                <a:gd name="T13" fmla="*/ 2147483646 h 580"/>
                <a:gd name="T14" fmla="*/ 2147483646 w 1293"/>
                <a:gd name="T15" fmla="*/ 2147483646 h 580"/>
                <a:gd name="T16" fmla="*/ 2147483646 w 1293"/>
                <a:gd name="T17" fmla="*/ 2147483646 h 580"/>
                <a:gd name="T18" fmla="*/ 2147483646 w 1293"/>
                <a:gd name="T19" fmla="*/ 2147483646 h 580"/>
                <a:gd name="T20" fmla="*/ 2147483646 w 1293"/>
                <a:gd name="T21" fmla="*/ 2147483646 h 580"/>
                <a:gd name="T22" fmla="*/ 2147483646 w 1293"/>
                <a:gd name="T23" fmla="*/ 2147483646 h 580"/>
                <a:gd name="T24" fmla="*/ 2147483646 w 1293"/>
                <a:gd name="T25" fmla="*/ 2147483646 h 580"/>
                <a:gd name="T26" fmla="*/ 2147483646 w 1293"/>
                <a:gd name="T27" fmla="*/ 2147483646 h 580"/>
                <a:gd name="T28" fmla="*/ 0 w 1293"/>
                <a:gd name="T29" fmla="*/ 2147483646 h 580"/>
                <a:gd name="T30" fmla="*/ 0 w 1293"/>
                <a:gd name="T31" fmla="*/ 2147483646 h 580"/>
                <a:gd name="T32" fmla="*/ 0 w 1293"/>
                <a:gd name="T33" fmla="*/ 2147483646 h 580"/>
                <a:gd name="T34" fmla="*/ 2147483646 w 1293"/>
                <a:gd name="T35" fmla="*/ 0 h 580"/>
                <a:gd name="T36" fmla="*/ 2147483646 w 1293"/>
                <a:gd name="T37" fmla="*/ 2147483646 h 5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3" h="580">
                  <a:moveTo>
                    <a:pt x="634" y="13"/>
                  </a:moveTo>
                  <a:lnTo>
                    <a:pt x="0" y="303"/>
                  </a:lnTo>
                  <a:lnTo>
                    <a:pt x="0" y="290"/>
                  </a:lnTo>
                  <a:lnTo>
                    <a:pt x="634" y="567"/>
                  </a:lnTo>
                  <a:lnTo>
                    <a:pt x="634" y="580"/>
                  </a:lnTo>
                  <a:lnTo>
                    <a:pt x="634" y="567"/>
                  </a:lnTo>
                  <a:lnTo>
                    <a:pt x="1267" y="290"/>
                  </a:lnTo>
                  <a:lnTo>
                    <a:pt x="1293" y="303"/>
                  </a:lnTo>
                  <a:lnTo>
                    <a:pt x="1267" y="303"/>
                  </a:lnTo>
                  <a:lnTo>
                    <a:pt x="634" y="580"/>
                  </a:lnTo>
                  <a:lnTo>
                    <a:pt x="0" y="303"/>
                  </a:lnTo>
                  <a:lnTo>
                    <a:pt x="0" y="290"/>
                  </a:lnTo>
                  <a:lnTo>
                    <a:pt x="634" y="0"/>
                  </a:lnTo>
                  <a:lnTo>
                    <a:pt x="634" y="1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56" name="Freeform 1045"/>
            <p:cNvSpPr>
              <a:spLocks/>
            </p:cNvSpPr>
            <p:nvPr/>
          </p:nvSpPr>
          <p:spPr bwMode="auto">
            <a:xfrm>
              <a:off x="1997075" y="1550988"/>
              <a:ext cx="1004887" cy="481012"/>
            </a:xfrm>
            <a:custGeom>
              <a:avLst/>
              <a:gdLst>
                <a:gd name="T0" fmla="*/ 2147483646 w 633"/>
                <a:gd name="T1" fmla="*/ 2147483646 h 303"/>
                <a:gd name="T2" fmla="*/ 0 w 633"/>
                <a:gd name="T3" fmla="*/ 2147483646 h 303"/>
                <a:gd name="T4" fmla="*/ 0 w 633"/>
                <a:gd name="T5" fmla="*/ 0 h 303"/>
                <a:gd name="T6" fmla="*/ 0 w 633"/>
                <a:gd name="T7" fmla="*/ 0 h 303"/>
                <a:gd name="T8" fmla="*/ 0 w 633"/>
                <a:gd name="T9" fmla="*/ 0 h 303"/>
                <a:gd name="T10" fmla="*/ 2147483646 w 633"/>
                <a:gd name="T11" fmla="*/ 2147483646 h 303"/>
                <a:gd name="T12" fmla="*/ 2147483646 w 633"/>
                <a:gd name="T13" fmla="*/ 2147483646 h 3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3" h="303">
                  <a:moveTo>
                    <a:pt x="633" y="303"/>
                  </a:moveTo>
                  <a:lnTo>
                    <a:pt x="0" y="13"/>
                  </a:lnTo>
                  <a:lnTo>
                    <a:pt x="0" y="0"/>
                  </a:lnTo>
                  <a:lnTo>
                    <a:pt x="633" y="290"/>
                  </a:lnTo>
                  <a:lnTo>
                    <a:pt x="633" y="30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57" name="Rectangle 1046"/>
            <p:cNvSpPr>
              <a:spLocks noChangeArrowheads="1"/>
            </p:cNvSpPr>
            <p:nvPr/>
          </p:nvSpPr>
          <p:spPr bwMode="auto">
            <a:xfrm>
              <a:off x="1427162" y="1883728"/>
              <a:ext cx="11413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b="1">
                  <a:solidFill>
                    <a:srgbClr val="000000"/>
                  </a:solidFill>
                </a:rPr>
                <a:t>grade &gt;= 50</a:t>
              </a:r>
              <a:endParaRPr lang="en-US" altLang="en-US" sz="1600" b="1">
                <a:solidFill>
                  <a:schemeClr val="tx1"/>
                </a:solidFill>
              </a:endParaRPr>
            </a:p>
          </p:txBody>
        </p:sp>
        <p:sp>
          <p:nvSpPr>
            <p:cNvPr id="61458" name="Rectangle 1051"/>
            <p:cNvSpPr>
              <a:spLocks noChangeArrowheads="1"/>
            </p:cNvSpPr>
            <p:nvPr/>
          </p:nvSpPr>
          <p:spPr bwMode="auto">
            <a:xfrm>
              <a:off x="3022600" y="1799590"/>
              <a:ext cx="33823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1">
                  <a:solidFill>
                    <a:srgbClr val="000000"/>
                  </a:solidFill>
                </a:rPr>
                <a:t>true</a:t>
              </a:r>
              <a:endParaRPr lang="en-US" altLang="en-US" sz="1400" b="1">
                <a:solidFill>
                  <a:schemeClr val="tx1"/>
                </a:solidFill>
              </a:endParaRPr>
            </a:p>
          </p:txBody>
        </p:sp>
        <p:sp>
          <p:nvSpPr>
            <p:cNvPr id="61459" name="Line 1028"/>
            <p:cNvSpPr>
              <a:spLocks noChangeShapeType="1"/>
            </p:cNvSpPr>
            <p:nvPr/>
          </p:nvSpPr>
          <p:spPr bwMode="auto">
            <a:xfrm>
              <a:off x="3001962" y="2025333"/>
              <a:ext cx="5000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60" name="Oval 1030"/>
            <p:cNvSpPr>
              <a:spLocks noChangeArrowheads="1"/>
            </p:cNvSpPr>
            <p:nvPr/>
          </p:nvSpPr>
          <p:spPr bwMode="auto">
            <a:xfrm>
              <a:off x="1924050" y="3028950"/>
              <a:ext cx="150812" cy="138112"/>
            </a:xfrm>
            <a:prstGeom prst="ellipse">
              <a:avLst/>
            </a:prstGeom>
            <a:solidFill>
              <a:srgbClr val="FFC000"/>
            </a:solidFill>
            <a:ln w="19050">
              <a:solidFill>
                <a:schemeClr val="tx1"/>
              </a:solidFill>
              <a:round/>
              <a:headEnd/>
              <a:tailEnd/>
            </a:ln>
          </p:spPr>
          <p:txBody>
            <a:bodyPr wrap="none" anchor="ct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61461" name="Line 1031"/>
            <p:cNvSpPr>
              <a:spLocks noChangeShapeType="1"/>
            </p:cNvSpPr>
            <p:nvPr/>
          </p:nvSpPr>
          <p:spPr bwMode="auto">
            <a:xfrm flipH="1" flipV="1">
              <a:off x="1985961" y="2451100"/>
              <a:ext cx="8624" cy="55245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62" name="Line 1032"/>
            <p:cNvSpPr>
              <a:spLocks noChangeShapeType="1"/>
            </p:cNvSpPr>
            <p:nvPr/>
          </p:nvSpPr>
          <p:spPr bwMode="auto">
            <a:xfrm flipH="1">
              <a:off x="1985962" y="1276350"/>
              <a:ext cx="0" cy="2968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63" name="Line 1033"/>
            <p:cNvSpPr>
              <a:spLocks noChangeShapeType="1"/>
            </p:cNvSpPr>
            <p:nvPr/>
          </p:nvSpPr>
          <p:spPr bwMode="auto">
            <a:xfrm>
              <a:off x="4444682" y="2149475"/>
              <a:ext cx="0" cy="663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64" name="Line 1034"/>
            <p:cNvSpPr>
              <a:spLocks noChangeShapeType="1"/>
            </p:cNvSpPr>
            <p:nvPr/>
          </p:nvSpPr>
          <p:spPr bwMode="auto">
            <a:xfrm flipH="1">
              <a:off x="1998662" y="2813050"/>
              <a:ext cx="24500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465" name="TextBox 119"/>
            <p:cNvSpPr txBox="1">
              <a:spLocks noChangeArrowheads="1"/>
            </p:cNvSpPr>
            <p:nvPr/>
          </p:nvSpPr>
          <p:spPr bwMode="auto">
            <a:xfrm>
              <a:off x="3502025" y="1862723"/>
              <a:ext cx="1893467" cy="338554"/>
            </a:xfrm>
            <a:prstGeom prst="rect">
              <a:avLst/>
            </a:prstGeom>
            <a:solidFill>
              <a:srgbClr val="6E5642">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b="1">
                  <a:solidFill>
                    <a:schemeClr val="tx1"/>
                  </a:solidFill>
                </a:rPr>
                <a:t>Display “Passed”</a:t>
              </a:r>
            </a:p>
          </p:txBody>
        </p:sp>
        <p:sp>
          <p:nvSpPr>
            <p:cNvPr id="61466" name="Oval 1029"/>
            <p:cNvSpPr>
              <a:spLocks noChangeArrowheads="1"/>
            </p:cNvSpPr>
            <p:nvPr/>
          </p:nvSpPr>
          <p:spPr bwMode="auto">
            <a:xfrm>
              <a:off x="1908175" y="1138237"/>
              <a:ext cx="150812" cy="138113"/>
            </a:xfrm>
            <a:prstGeom prst="ellipse">
              <a:avLst/>
            </a:prstGeom>
            <a:solidFill>
              <a:srgbClr val="FFC000"/>
            </a:solidFill>
            <a:ln w="19050">
              <a:solidFill>
                <a:schemeClr val="tx1"/>
              </a:solidFill>
              <a:round/>
              <a:headEnd/>
              <a:tailEnd/>
            </a:ln>
          </p:spPr>
          <p:txBody>
            <a:bodyPr wrap="none" anchor="ct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grpSp>
      <p:sp>
        <p:nvSpPr>
          <p:cNvPr id="40" name="TextBox 120"/>
          <p:cNvSpPr txBox="1">
            <a:spLocks noChangeArrowheads="1"/>
          </p:cNvSpPr>
          <p:nvPr/>
        </p:nvSpPr>
        <p:spPr bwMode="auto">
          <a:xfrm>
            <a:off x="5554663" y="5192713"/>
            <a:ext cx="1712912" cy="338137"/>
          </a:xfrm>
          <a:prstGeom prst="rect">
            <a:avLst/>
          </a:prstGeom>
          <a:solidFill>
            <a:schemeClr val="bg1">
              <a:lumMod val="65000"/>
            </a:schemeClr>
          </a:solidFill>
          <a:ln>
            <a:noFill/>
          </a:ln>
        </p:spPr>
        <p:txBody>
          <a:bodyPr wrap="none">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1600" b="1" dirty="0" smtClean="0">
                <a:solidFill>
                  <a:schemeClr val="tx1"/>
                </a:solidFill>
              </a:rPr>
              <a:t>Continue Script</a:t>
            </a:r>
          </a:p>
        </p:txBody>
      </p:sp>
      <p:sp>
        <p:nvSpPr>
          <p:cNvPr id="41" name="Rectangle 73"/>
          <p:cNvSpPr>
            <a:spLocks noChangeArrowheads="1"/>
          </p:cNvSpPr>
          <p:nvPr/>
        </p:nvSpPr>
        <p:spPr bwMode="auto">
          <a:xfrm>
            <a:off x="1358900" y="3508375"/>
            <a:ext cx="2209800" cy="1477963"/>
          </a:xfrm>
          <a:prstGeom prst="rect">
            <a:avLst/>
          </a:prstGeom>
          <a:solidFill>
            <a:srgbClr val="EA9ADB"/>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1800" b="1" dirty="0" smtClean="0">
                <a:solidFill>
                  <a:schemeClr val="tx1"/>
                </a:solidFill>
                <a:latin typeface="+mj-lt"/>
                <a:ea typeface="Courier"/>
                <a:cs typeface="Courier"/>
                <a:sym typeface="Courier"/>
              </a:rPr>
              <a:t>if (Condition) {</a:t>
            </a:r>
            <a:br>
              <a:rPr lang="en-US" altLang="en-US" sz="1800" b="1" dirty="0" smtClean="0">
                <a:solidFill>
                  <a:schemeClr val="tx1"/>
                </a:solidFill>
                <a:latin typeface="+mj-lt"/>
                <a:ea typeface="Courier"/>
                <a:cs typeface="Courier"/>
                <a:sym typeface="Courier"/>
              </a:rPr>
            </a:br>
            <a:r>
              <a:rPr lang="en-US" altLang="en-US" sz="1800" b="1" dirty="0" smtClean="0">
                <a:solidFill>
                  <a:schemeClr val="tx1"/>
                </a:solidFill>
                <a:latin typeface="+mj-lt"/>
                <a:ea typeface="Courier"/>
                <a:cs typeface="Courier"/>
                <a:sym typeface="Courier"/>
              </a:rPr>
              <a:t>  </a:t>
            </a:r>
            <a:r>
              <a:rPr lang="en-US" altLang="en-US" sz="1800" b="1" dirty="0" smtClean="0">
                <a:solidFill>
                  <a:schemeClr val="accent2">
                    <a:lumMod val="75000"/>
                  </a:schemeClr>
                </a:solidFill>
                <a:latin typeface="+mj-lt"/>
                <a:ea typeface="Courier"/>
                <a:cs typeface="Courier"/>
                <a:sym typeface="Courier"/>
              </a:rPr>
              <a:t>Statement 1; </a:t>
            </a:r>
          </a:p>
          <a:p>
            <a:pPr eaLnBrk="1" hangingPunct="1">
              <a:spcBef>
                <a:spcPct val="0"/>
              </a:spcBef>
              <a:buFontTx/>
              <a:buNone/>
              <a:defRPr/>
            </a:pPr>
            <a:r>
              <a:rPr lang="en-US" altLang="en-US" sz="1800" b="1" dirty="0" smtClean="0">
                <a:solidFill>
                  <a:schemeClr val="accent2">
                    <a:lumMod val="75000"/>
                  </a:schemeClr>
                </a:solidFill>
                <a:latin typeface="+mj-lt"/>
                <a:ea typeface="Courier"/>
                <a:cs typeface="Courier"/>
                <a:sym typeface="Courier"/>
              </a:rPr>
              <a:t>  Statement 2;</a:t>
            </a:r>
          </a:p>
          <a:p>
            <a:pPr eaLnBrk="1" hangingPunct="1">
              <a:spcBef>
                <a:spcPct val="0"/>
              </a:spcBef>
              <a:buFontTx/>
              <a:buNone/>
              <a:defRPr/>
            </a:pPr>
            <a:r>
              <a:rPr lang="en-US" altLang="en-US" sz="1800" b="1" dirty="0" smtClean="0">
                <a:solidFill>
                  <a:schemeClr val="accent2">
                    <a:lumMod val="75000"/>
                  </a:schemeClr>
                </a:solidFill>
                <a:latin typeface="+mj-lt"/>
                <a:ea typeface="Courier"/>
                <a:cs typeface="Courier"/>
                <a:sym typeface="Courier"/>
              </a:rPr>
              <a:t>  Statement m;</a:t>
            </a:r>
          </a:p>
          <a:p>
            <a:pPr eaLnBrk="1" hangingPunct="1">
              <a:spcBef>
                <a:spcPct val="0"/>
              </a:spcBef>
              <a:buFontTx/>
              <a:buNone/>
              <a:defRPr/>
            </a:pPr>
            <a:r>
              <a:rPr lang="en-US" altLang="en-US" sz="1800" b="1" dirty="0" smtClean="0">
                <a:solidFill>
                  <a:schemeClr val="tx1"/>
                </a:solidFill>
                <a:latin typeface="+mj-lt"/>
                <a:ea typeface="Courier"/>
                <a:cs typeface="Courier"/>
                <a:sym typeface="Courier"/>
              </a:rPr>
              <a:t>}</a:t>
            </a:r>
            <a:endParaRPr lang="en-US" altLang="en-US" sz="1800" b="1" dirty="0" smtClean="0">
              <a:solidFill>
                <a:schemeClr val="tx1"/>
              </a:solidFill>
              <a:latin typeface="+mj-lt"/>
            </a:endParaRPr>
          </a:p>
        </p:txBody>
      </p:sp>
      <p:sp>
        <p:nvSpPr>
          <p:cNvPr id="42" name="Rectangle 4"/>
          <p:cNvSpPr>
            <a:spLocks noChangeArrowheads="1"/>
          </p:cNvSpPr>
          <p:nvPr/>
        </p:nvSpPr>
        <p:spPr bwMode="auto">
          <a:xfrm>
            <a:off x="596900" y="5062538"/>
            <a:ext cx="3733800" cy="1200150"/>
          </a:xfrm>
          <a:prstGeom prst="rect">
            <a:avLst/>
          </a:prstGeom>
          <a:solidFill>
            <a:srgbClr val="FFC000"/>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1800" b="1" dirty="0" smtClean="0">
                <a:solidFill>
                  <a:schemeClr val="tx1"/>
                </a:solidFill>
                <a:latin typeface="+mj-lt"/>
                <a:ea typeface="Courier"/>
                <a:cs typeface="Courier"/>
                <a:sym typeface="Courier"/>
              </a:rPr>
              <a:t>if (grade &gt;= 50) {</a:t>
            </a:r>
            <a:br>
              <a:rPr lang="en-US" altLang="en-US" sz="1800" b="1" dirty="0" smtClean="0">
                <a:solidFill>
                  <a:schemeClr val="tx1"/>
                </a:solidFill>
                <a:latin typeface="+mj-lt"/>
                <a:ea typeface="Courier"/>
                <a:cs typeface="Courier"/>
                <a:sym typeface="Courier"/>
              </a:rPr>
            </a:br>
            <a:r>
              <a:rPr lang="en-US" altLang="en-US" sz="1800" b="1" dirty="0" smtClean="0">
                <a:solidFill>
                  <a:schemeClr val="tx1"/>
                </a:solidFill>
                <a:latin typeface="+mj-lt"/>
                <a:ea typeface="Courier"/>
                <a:cs typeface="Courier"/>
                <a:sym typeface="Courier"/>
              </a:rPr>
              <a:t>  </a:t>
            </a:r>
            <a:r>
              <a:rPr lang="en-US" altLang="en-US" sz="1800" b="1" dirty="0" err="1" smtClean="0">
                <a:solidFill>
                  <a:schemeClr val="tx1"/>
                </a:solidFill>
                <a:latin typeface="+mj-lt"/>
                <a:ea typeface="Courier"/>
                <a:cs typeface="Courier"/>
                <a:sym typeface="Courier"/>
              </a:rPr>
              <a:t>document.write</a:t>
            </a:r>
            <a:r>
              <a:rPr lang="en-US" altLang="en-US" sz="1800" b="1" dirty="0" smtClean="0">
                <a:solidFill>
                  <a:schemeClr val="tx1"/>
                </a:solidFill>
                <a:latin typeface="+mj-lt"/>
                <a:ea typeface="Courier"/>
                <a:cs typeface="Courier"/>
                <a:sym typeface="Courier"/>
              </a:rPr>
              <a:t>(‘You passed!’);</a:t>
            </a:r>
            <a:br>
              <a:rPr lang="en-US" altLang="en-US" sz="1800" b="1" dirty="0" smtClean="0">
                <a:solidFill>
                  <a:schemeClr val="tx1"/>
                </a:solidFill>
                <a:latin typeface="+mj-lt"/>
                <a:ea typeface="Courier"/>
                <a:cs typeface="Courier"/>
                <a:sym typeface="Courier"/>
              </a:rPr>
            </a:br>
            <a:r>
              <a:rPr lang="en-US" altLang="en-US" sz="1800" b="1" dirty="0" smtClean="0">
                <a:solidFill>
                  <a:schemeClr val="tx1"/>
                </a:solidFill>
                <a:latin typeface="+mj-lt"/>
                <a:ea typeface="Courier"/>
                <a:cs typeface="Courier"/>
                <a:sym typeface="Courier"/>
              </a:rPr>
              <a:t>}</a:t>
            </a:r>
          </a:p>
          <a:p>
            <a:pPr eaLnBrk="1" hangingPunct="1">
              <a:spcBef>
                <a:spcPct val="0"/>
              </a:spcBef>
              <a:buFontTx/>
              <a:buNone/>
              <a:defRPr/>
            </a:pPr>
            <a:r>
              <a:rPr lang="en-US" altLang="en-US" sz="1800" b="1" dirty="0" smtClean="0">
                <a:solidFill>
                  <a:schemeClr val="tx1"/>
                </a:solidFill>
                <a:latin typeface="+mj-lt"/>
                <a:sym typeface="Courier"/>
              </a:rPr>
              <a:t>Other JS Statements;</a:t>
            </a:r>
            <a:endParaRPr lang="en-US" altLang="en-US" sz="1800" b="1" dirty="0" smtClean="0">
              <a:solidFill>
                <a:schemeClr val="tx1"/>
              </a:solidFill>
              <a:latin typeface="+mj-lt"/>
            </a:endParaRPr>
          </a:p>
        </p:txBody>
      </p:sp>
      <p:sp>
        <p:nvSpPr>
          <p:cNvPr id="61451"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152400"/>
            <a:ext cx="9144000" cy="1143000"/>
          </a:xfrm>
        </p:spPr>
        <p:txBody>
          <a:bodyPr/>
          <a:lstStyle/>
          <a:p>
            <a:pPr eaLnBrk="1" hangingPunct="1"/>
            <a:r>
              <a:rPr lang="en-US" altLang="en-US" sz="3200" b="1" smtClean="0"/>
              <a:t>Decisions: If Statement – 1</a:t>
            </a:r>
            <a:r>
              <a:rPr lang="en-US" altLang="en-US" sz="3200" b="1" baseline="30000" smtClean="0"/>
              <a:t>st</a:t>
            </a:r>
            <a:r>
              <a:rPr lang="en-US" altLang="en-US" sz="3200" b="1" smtClean="0"/>
              <a:t> Form</a:t>
            </a:r>
          </a:p>
        </p:txBody>
      </p:sp>
      <p:sp>
        <p:nvSpPr>
          <p:cNvPr id="63491"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466521-C3AF-4850-B002-434E8C6929C2}" type="slidenum">
              <a:rPr lang="en-US" altLang="en-US" sz="1400" smtClean="0">
                <a:latin typeface="Times New Roman" panose="02020603050405020304" pitchFamily="18" charset="0"/>
              </a:rPr>
              <a:pPr>
                <a:spcBef>
                  <a:spcPct val="0"/>
                </a:spcBef>
                <a:buFontTx/>
                <a:buNone/>
              </a:pPr>
              <a:t>29</a:t>
            </a:fld>
            <a:endParaRPr lang="en-US" altLang="en-US" sz="1400" smtClean="0">
              <a:latin typeface="Times New Roman" panose="02020603050405020304" pitchFamily="18" charset="0"/>
            </a:endParaRPr>
          </a:p>
        </p:txBody>
      </p:sp>
      <p:sp>
        <p:nvSpPr>
          <p:cNvPr id="63492"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pic>
        <p:nvPicPr>
          <p:cNvPr id="634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762000"/>
            <a:ext cx="6110287" cy="3533775"/>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71011" name="Picture 3"/>
          <p:cNvPicPr>
            <a:picLocks noChangeAspect="1" noChangeArrowheads="1"/>
          </p:cNvPicPr>
          <p:nvPr/>
        </p:nvPicPr>
        <p:blipFill>
          <a:blip r:embed="rId4"/>
          <a:srcRect/>
          <a:stretch>
            <a:fillRect/>
          </a:stretch>
        </p:blipFill>
        <p:spPr bwMode="auto">
          <a:xfrm>
            <a:off x="636588" y="4497388"/>
            <a:ext cx="3717925" cy="1389062"/>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71012" name="Picture 4"/>
          <p:cNvPicPr>
            <a:picLocks noChangeAspect="1" noChangeArrowheads="1"/>
          </p:cNvPicPr>
          <p:nvPr/>
        </p:nvPicPr>
        <p:blipFill>
          <a:blip r:embed="rId5"/>
          <a:srcRect/>
          <a:stretch>
            <a:fillRect/>
          </a:stretch>
        </p:blipFill>
        <p:spPr bwMode="auto">
          <a:xfrm>
            <a:off x="4602163" y="4495800"/>
            <a:ext cx="3730625" cy="1390650"/>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6" name="TextBox 35"/>
          <p:cNvSpPr txBox="1"/>
          <p:nvPr/>
        </p:nvSpPr>
        <p:spPr bwMode="auto">
          <a:xfrm>
            <a:off x="4697730" y="5240656"/>
            <a:ext cx="2209800" cy="584775"/>
          </a:xfrm>
          <a:prstGeom prst="rect">
            <a:avLst/>
          </a:prstGeom>
          <a:solidFill>
            <a:srgbClr val="EA9ADB"/>
          </a:solidFill>
          <a:ln>
            <a:noFill/>
          </a:ln>
          <a:scene3d>
            <a:camera prst="orthographicFront"/>
            <a:lightRig rig="threePt" dir="t"/>
          </a:scene3d>
          <a:sp3d>
            <a:bevelT prst="relaxedInset"/>
          </a:sp3d>
        </p:spPr>
        <p:txBody>
          <a:bodyPr>
            <a:spAutoFit/>
          </a:bodyPr>
          <a:lstStyle/>
          <a:p>
            <a:pPr algn="ctr" eaLnBrk="1" hangingPunct="1">
              <a:defRPr/>
            </a:pPr>
            <a:r>
              <a:rPr lang="en-US" sz="1600" b="1" dirty="0">
                <a:latin typeface="Arial" charset="0"/>
              </a:rPr>
              <a:t>Will Show up All the time</a:t>
            </a:r>
          </a:p>
        </p:txBody>
      </p:sp>
      <p:sp>
        <p:nvSpPr>
          <p:cNvPr id="37" name="TextBox 36"/>
          <p:cNvSpPr txBox="1"/>
          <p:nvPr/>
        </p:nvSpPr>
        <p:spPr bwMode="auto">
          <a:xfrm>
            <a:off x="788670" y="5252086"/>
            <a:ext cx="2209800" cy="584775"/>
          </a:xfrm>
          <a:prstGeom prst="rect">
            <a:avLst/>
          </a:prstGeom>
          <a:solidFill>
            <a:srgbClr val="EA9ADB"/>
          </a:solidFill>
          <a:ln>
            <a:noFill/>
          </a:ln>
          <a:scene3d>
            <a:camera prst="orthographicFront"/>
            <a:lightRig rig="threePt" dir="t"/>
          </a:scene3d>
          <a:sp3d>
            <a:bevelT prst="relaxedInset"/>
          </a:sp3d>
        </p:spPr>
        <p:txBody>
          <a:bodyPr>
            <a:spAutoFit/>
          </a:bodyPr>
          <a:lstStyle/>
          <a:p>
            <a:pPr algn="ctr" eaLnBrk="1" hangingPunct="1">
              <a:defRPr/>
            </a:pPr>
            <a:r>
              <a:rPr lang="en-US" sz="1600" b="1" dirty="0">
                <a:latin typeface="Arial" charset="0"/>
              </a:rPr>
              <a:t>Will Show up If grade&gt;= 50</a:t>
            </a:r>
          </a:p>
        </p:txBody>
      </p:sp>
      <p:sp>
        <p:nvSpPr>
          <p:cNvPr id="2" name="Rectangle 1"/>
          <p:cNvSpPr/>
          <p:nvPr/>
        </p:nvSpPr>
        <p:spPr>
          <a:xfrm>
            <a:off x="3429000" y="2743200"/>
            <a:ext cx="3478213" cy="7620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3503" name="Picture 2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4"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05D63A-121F-4799-92EA-14B37865EA0C}" type="slidenum">
              <a:rPr lang="en-US" altLang="en-US" sz="1400" smtClean="0">
                <a:latin typeface="Times New Roman" panose="02020603050405020304" pitchFamily="18" charset="0"/>
              </a:rPr>
              <a:pPr>
                <a:spcBef>
                  <a:spcPct val="0"/>
                </a:spcBef>
                <a:buFontTx/>
                <a:buNone/>
              </a:pPr>
              <a:t>3</a:t>
            </a:fld>
            <a:endParaRPr lang="en-US" altLang="en-US" sz="1400" smtClean="0">
              <a:latin typeface="Times New Roman" panose="02020603050405020304" pitchFamily="18" charset="0"/>
            </a:endParaRPr>
          </a:p>
        </p:txBody>
      </p:sp>
      <p:sp>
        <p:nvSpPr>
          <p:cNvPr id="20" name="TextBox 19"/>
          <p:cNvSpPr txBox="1"/>
          <p:nvPr/>
        </p:nvSpPr>
        <p:spPr bwMode="auto">
          <a:xfrm>
            <a:off x="528771" y="1323741"/>
            <a:ext cx="553998" cy="1980903"/>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JavaScript</a:t>
            </a:r>
          </a:p>
        </p:txBody>
      </p:sp>
      <p:sp>
        <p:nvSpPr>
          <p:cNvPr id="10244" name="Rectangle 2"/>
          <p:cNvSpPr>
            <a:spLocks noGrp="1" noChangeArrowheads="1"/>
          </p:cNvSpPr>
          <p:nvPr>
            <p:ph type="title"/>
          </p:nvPr>
        </p:nvSpPr>
        <p:spPr>
          <a:xfrm>
            <a:off x="487363" y="-130175"/>
            <a:ext cx="8077200" cy="1143000"/>
          </a:xfrm>
        </p:spPr>
        <p:txBody>
          <a:bodyPr/>
          <a:lstStyle/>
          <a:p>
            <a:pPr eaLnBrk="1" hangingPunct="1"/>
            <a:r>
              <a:rPr lang="en-US" altLang="en-US" sz="3200" b="1" smtClean="0"/>
              <a:t>JavaScript: Lightweight Language</a:t>
            </a:r>
          </a:p>
        </p:txBody>
      </p:sp>
      <p:pic>
        <p:nvPicPr>
          <p:cNvPr id="1024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1"/>
          <p:cNvGrpSpPr>
            <a:grpSpLocks/>
          </p:cNvGrpSpPr>
          <p:nvPr/>
        </p:nvGrpSpPr>
        <p:grpSpPr bwMode="auto">
          <a:xfrm>
            <a:off x="1746250" y="1012825"/>
            <a:ext cx="6770688" cy="2514600"/>
            <a:chOff x="1182688" y="1763716"/>
            <a:chExt cx="6770687" cy="2514600"/>
          </a:xfrm>
        </p:grpSpPr>
        <p:sp>
          <p:nvSpPr>
            <p:cNvPr id="18440" name="TextBox 6"/>
            <p:cNvSpPr txBox="1">
              <a:spLocks noChangeArrowheads="1"/>
            </p:cNvSpPr>
            <p:nvPr/>
          </p:nvSpPr>
          <p:spPr bwMode="auto">
            <a:xfrm>
              <a:off x="1257301" y="1865316"/>
              <a:ext cx="6618286" cy="460375"/>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dirty="0" smtClean="0">
                  <a:solidFill>
                    <a:schemeClr val="tx1"/>
                  </a:solidFill>
                </a:rPr>
                <a:t>Client-Side Programming/Scripting Language</a:t>
              </a:r>
            </a:p>
          </p:txBody>
        </p:sp>
        <p:sp>
          <p:nvSpPr>
            <p:cNvPr id="10253" name="TextBox 6"/>
            <p:cNvSpPr txBox="1">
              <a:spLocks noChangeArrowheads="1"/>
            </p:cNvSpPr>
            <p:nvPr/>
          </p:nvSpPr>
          <p:spPr bwMode="auto">
            <a:xfrm>
              <a:off x="1257300" y="2467428"/>
              <a:ext cx="6618288"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Developed by Netscape in May 1995</a:t>
              </a:r>
            </a:p>
          </p:txBody>
        </p:sp>
        <p:sp>
          <p:nvSpPr>
            <p:cNvPr id="10254" name="TextBox 6"/>
            <p:cNvSpPr txBox="1">
              <a:spLocks noChangeArrowheads="1"/>
            </p:cNvSpPr>
            <p:nvPr/>
          </p:nvSpPr>
          <p:spPr bwMode="auto">
            <a:xfrm>
              <a:off x="1257300" y="3109231"/>
              <a:ext cx="6618288" cy="4616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Enhancing Functionality and Adding Dynamics</a:t>
              </a:r>
            </a:p>
          </p:txBody>
        </p:sp>
        <p:sp>
          <p:nvSpPr>
            <p:cNvPr id="10255" name="TextBox 6"/>
            <p:cNvSpPr txBox="1">
              <a:spLocks noChangeArrowheads="1"/>
            </p:cNvSpPr>
            <p:nvPr/>
          </p:nvSpPr>
          <p:spPr bwMode="auto">
            <a:xfrm>
              <a:off x="1257300" y="3740829"/>
              <a:ext cx="6618288" cy="461963"/>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Foundation for Server-Side Scripting</a:t>
              </a:r>
            </a:p>
          </p:txBody>
        </p:sp>
        <p:sp>
          <p:nvSpPr>
            <p:cNvPr id="21" name="Rectangle 20"/>
            <p:cNvSpPr/>
            <p:nvPr/>
          </p:nvSpPr>
          <p:spPr>
            <a:xfrm>
              <a:off x="1182688" y="1763716"/>
              <a:ext cx="6770687" cy="2514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grpSp>
      <p:sp>
        <p:nvSpPr>
          <p:cNvPr id="10247"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6" name="Right Arrow 5"/>
          <p:cNvSpPr/>
          <p:nvPr/>
        </p:nvSpPr>
        <p:spPr>
          <a:xfrm>
            <a:off x="1082675" y="2141538"/>
            <a:ext cx="609600" cy="34607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4" name="TextBox 6"/>
          <p:cNvSpPr txBox="1">
            <a:spLocks noChangeArrowheads="1"/>
          </p:cNvSpPr>
          <p:nvPr/>
        </p:nvSpPr>
        <p:spPr bwMode="auto">
          <a:xfrm>
            <a:off x="1820863" y="4103688"/>
            <a:ext cx="6618287" cy="1878012"/>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1200"/>
              </a:spcAft>
              <a:defRPr/>
            </a:pPr>
            <a:r>
              <a:rPr lang="en-US" altLang="en-US" sz="2400" dirty="0" smtClean="0">
                <a:solidFill>
                  <a:schemeClr val="tx1"/>
                </a:solidFill>
              </a:rPr>
              <a:t>Used to write programs/Scripts</a:t>
            </a:r>
          </a:p>
          <a:p>
            <a:pPr marL="342900" indent="-342900" eaLnBrk="1" hangingPunct="1">
              <a:spcBef>
                <a:spcPct val="0"/>
              </a:spcBef>
              <a:spcAft>
                <a:spcPts val="1200"/>
              </a:spcAft>
              <a:defRPr/>
            </a:pPr>
            <a:r>
              <a:rPr lang="en-US" altLang="en-US" sz="2400" dirty="0">
                <a:solidFill>
                  <a:schemeClr val="tx1"/>
                </a:solidFill>
              </a:rPr>
              <a:t>Statements &amp; Strict Rules (Syntax): Must be Followed (Violation </a:t>
            </a:r>
            <a:r>
              <a:rPr lang="en-US" altLang="en-US" sz="2400" dirty="0">
                <a:solidFill>
                  <a:schemeClr val="tx1"/>
                </a:solidFill>
                <a:sym typeface="Wingdings" panose="05000000000000000000" pitchFamily="2" charset="2"/>
              </a:rPr>
              <a:t> Syntax </a:t>
            </a:r>
            <a:r>
              <a:rPr lang="en-US" altLang="en-US" sz="2400" dirty="0" smtClean="0">
                <a:solidFill>
                  <a:schemeClr val="tx1"/>
                </a:solidFill>
                <a:sym typeface="Wingdings" panose="05000000000000000000" pitchFamily="2" charset="2"/>
              </a:rPr>
              <a:t>Errors</a:t>
            </a:r>
          </a:p>
          <a:p>
            <a:pPr marL="342900" indent="-342900" eaLnBrk="1" hangingPunct="1">
              <a:spcBef>
                <a:spcPct val="0"/>
              </a:spcBef>
              <a:spcAft>
                <a:spcPts val="1200"/>
              </a:spcAft>
              <a:defRPr/>
            </a:pPr>
            <a:r>
              <a:rPr lang="en-US" altLang="en-US" sz="2400" dirty="0">
                <a:solidFill>
                  <a:schemeClr val="tx1"/>
                </a:solidFill>
              </a:rPr>
              <a:t>Communication with </a:t>
            </a:r>
            <a:r>
              <a:rPr lang="en-US" altLang="en-US" sz="2400" dirty="0" smtClean="0">
                <a:solidFill>
                  <a:schemeClr val="tx1"/>
                </a:solidFill>
              </a:rPr>
              <a:t>Computer</a:t>
            </a:r>
            <a:endParaRPr lang="en-US" altLang="en-US" sz="2400" dirty="0">
              <a:solidFill>
                <a:schemeClr val="tx1"/>
              </a:solidFill>
            </a:endParaRPr>
          </a:p>
        </p:txBody>
      </p:sp>
      <p:sp>
        <p:nvSpPr>
          <p:cNvPr id="31" name="TextBox 30"/>
          <p:cNvSpPr txBox="1"/>
          <p:nvPr/>
        </p:nvSpPr>
        <p:spPr bwMode="auto">
          <a:xfrm>
            <a:off x="528771" y="4038600"/>
            <a:ext cx="492443" cy="1980903"/>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000" b="1" dirty="0">
                <a:latin typeface="Arial" charset="0"/>
              </a:rPr>
              <a:t>Languages</a:t>
            </a:r>
          </a:p>
        </p:txBody>
      </p:sp>
      <p:sp>
        <p:nvSpPr>
          <p:cNvPr id="32" name="Right Arrow 31"/>
          <p:cNvSpPr/>
          <p:nvPr/>
        </p:nvSpPr>
        <p:spPr>
          <a:xfrm>
            <a:off x="1119188" y="4856163"/>
            <a:ext cx="608012" cy="34607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47688" y="-152400"/>
            <a:ext cx="8077200" cy="1143000"/>
          </a:xfrm>
        </p:spPr>
        <p:txBody>
          <a:bodyPr/>
          <a:lstStyle/>
          <a:p>
            <a:pPr eaLnBrk="1" hangingPunct="1"/>
            <a:r>
              <a:rPr lang="en-US" altLang="en-US" sz="3200" b="1" smtClean="0"/>
              <a:t>Decisions: If Statement – 1</a:t>
            </a:r>
            <a:r>
              <a:rPr lang="en-US" altLang="en-US" sz="3200" b="1" baseline="30000" smtClean="0"/>
              <a:t>st</a:t>
            </a:r>
            <a:r>
              <a:rPr lang="en-US" altLang="en-US" sz="3200" b="1" smtClean="0"/>
              <a:t> Form</a:t>
            </a:r>
          </a:p>
        </p:txBody>
      </p:sp>
      <p:sp>
        <p:nvSpPr>
          <p:cNvPr id="65539"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FF1E3F-A35D-4554-B35B-4965CE06B818}" type="slidenum">
              <a:rPr lang="en-US" altLang="en-US" sz="1400" smtClean="0">
                <a:latin typeface="Times New Roman" panose="02020603050405020304" pitchFamily="18" charset="0"/>
              </a:rPr>
              <a:pPr>
                <a:spcBef>
                  <a:spcPct val="0"/>
                </a:spcBef>
                <a:buFontTx/>
                <a:buNone/>
              </a:pPr>
              <a:t>30</a:t>
            </a:fld>
            <a:endParaRPr lang="en-US" altLang="en-US" sz="1400" smtClean="0">
              <a:latin typeface="Times New Roman" panose="02020603050405020304" pitchFamily="18" charset="0"/>
            </a:endParaRPr>
          </a:p>
        </p:txBody>
      </p:sp>
      <p:sp>
        <p:nvSpPr>
          <p:cNvPr id="65540"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37" name="TextBox 36"/>
          <p:cNvSpPr txBox="1"/>
          <p:nvPr/>
        </p:nvSpPr>
        <p:spPr bwMode="auto">
          <a:xfrm>
            <a:off x="2286000" y="5498068"/>
            <a:ext cx="4469130" cy="369332"/>
          </a:xfrm>
          <a:prstGeom prst="rect">
            <a:avLst/>
          </a:prstGeom>
          <a:solidFill>
            <a:srgbClr val="EA9ADB"/>
          </a:solidFill>
          <a:ln>
            <a:noFill/>
          </a:ln>
          <a:scene3d>
            <a:camera prst="orthographicFront"/>
            <a:lightRig rig="threePt" dir="t"/>
          </a:scene3d>
          <a:sp3d>
            <a:bevelT prst="relaxedInset"/>
          </a:sp3d>
        </p:spPr>
        <p:txBody>
          <a:bodyPr>
            <a:spAutoFit/>
          </a:bodyPr>
          <a:lstStyle/>
          <a:p>
            <a:pPr algn="ctr" eaLnBrk="1" hangingPunct="1">
              <a:defRPr/>
            </a:pPr>
            <a:r>
              <a:rPr lang="en-US" b="1" dirty="0">
                <a:latin typeface="Arial" charset="0"/>
              </a:rPr>
              <a:t>Trace the script and guess the output</a:t>
            </a:r>
          </a:p>
        </p:txBody>
      </p:sp>
      <p:sp>
        <p:nvSpPr>
          <p:cNvPr id="2" name="Rectangle 1"/>
          <p:cNvSpPr/>
          <p:nvPr/>
        </p:nvSpPr>
        <p:spPr>
          <a:xfrm>
            <a:off x="3429000" y="2743200"/>
            <a:ext cx="3478213" cy="7620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55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914400"/>
            <a:ext cx="7246938" cy="41910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2" name="Rectangle 11"/>
          <p:cNvSpPr/>
          <p:nvPr/>
        </p:nvSpPr>
        <p:spPr>
          <a:xfrm>
            <a:off x="3116263" y="3486150"/>
            <a:ext cx="4732337" cy="70485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5547"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00063" y="-152400"/>
            <a:ext cx="8077200" cy="1143000"/>
          </a:xfrm>
        </p:spPr>
        <p:txBody>
          <a:bodyPr/>
          <a:lstStyle/>
          <a:p>
            <a:pPr eaLnBrk="1" hangingPunct="1"/>
            <a:r>
              <a:rPr lang="en-US" altLang="en-US" sz="3200" b="1" smtClean="0"/>
              <a:t>Decisions: If Statement – 1</a:t>
            </a:r>
            <a:r>
              <a:rPr lang="en-US" altLang="en-US" sz="3200" b="1" baseline="30000" smtClean="0"/>
              <a:t>st</a:t>
            </a:r>
            <a:r>
              <a:rPr lang="en-US" altLang="en-US" sz="3200" b="1" smtClean="0"/>
              <a:t> Form</a:t>
            </a:r>
          </a:p>
        </p:txBody>
      </p:sp>
      <p:sp>
        <p:nvSpPr>
          <p:cNvPr id="67587"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4AD8D2-6A7C-4FC3-9308-533AAF9E249E}" type="slidenum">
              <a:rPr lang="en-US" altLang="en-US" sz="1400" smtClean="0">
                <a:latin typeface="Times New Roman" panose="02020603050405020304" pitchFamily="18" charset="0"/>
              </a:rPr>
              <a:pPr>
                <a:spcBef>
                  <a:spcPct val="0"/>
                </a:spcBef>
                <a:buFontTx/>
                <a:buNone/>
              </a:pPr>
              <a:t>31</a:t>
            </a:fld>
            <a:endParaRPr lang="en-US" altLang="en-US" sz="1400" smtClean="0">
              <a:latin typeface="Times New Roman" panose="02020603050405020304" pitchFamily="18" charset="0"/>
            </a:endParaRPr>
          </a:p>
        </p:txBody>
      </p:sp>
      <p:sp>
        <p:nvSpPr>
          <p:cNvPr id="67588"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37" name="TextBox 36"/>
          <p:cNvSpPr txBox="1"/>
          <p:nvPr/>
        </p:nvSpPr>
        <p:spPr bwMode="auto">
          <a:xfrm>
            <a:off x="1828800" y="5105400"/>
            <a:ext cx="5410200" cy="707886"/>
          </a:xfrm>
          <a:prstGeom prst="rect">
            <a:avLst/>
          </a:prstGeom>
          <a:solidFill>
            <a:srgbClr val="EA9ADB"/>
          </a:solidFill>
          <a:ln>
            <a:noFill/>
          </a:ln>
          <a:scene3d>
            <a:camera prst="orthographicFront"/>
            <a:lightRig rig="threePt" dir="t"/>
          </a:scene3d>
          <a:sp3d>
            <a:bevelT prst="relaxedInset"/>
          </a:sp3d>
        </p:spPr>
        <p:txBody>
          <a:bodyPr>
            <a:spAutoFit/>
          </a:bodyPr>
          <a:lstStyle/>
          <a:p>
            <a:pPr marL="342900" indent="-342900" algn="just" eaLnBrk="1" hangingPunct="1">
              <a:buFont typeface="Arial" panose="020B0604020202020204" pitchFamily="34" charset="0"/>
              <a:buChar char="•"/>
              <a:defRPr/>
            </a:pPr>
            <a:r>
              <a:rPr lang="en-US" sz="2000" b="1" dirty="0">
                <a:latin typeface="Arial" charset="0"/>
              </a:rPr>
              <a:t>{} is used in case of block of statements</a:t>
            </a:r>
          </a:p>
          <a:p>
            <a:pPr marL="342900" indent="-342900" algn="just" eaLnBrk="1" hangingPunct="1">
              <a:buFont typeface="Arial" panose="020B0604020202020204" pitchFamily="34" charset="0"/>
              <a:buChar char="•"/>
              <a:defRPr/>
            </a:pPr>
            <a:r>
              <a:rPr lang="en-US" sz="2000" b="1" dirty="0">
                <a:latin typeface="Arial" charset="0"/>
              </a:rPr>
              <a:t>All conditions will be checked</a:t>
            </a:r>
          </a:p>
        </p:txBody>
      </p:sp>
      <p:sp>
        <p:nvSpPr>
          <p:cNvPr id="3" name="Rectangle 2"/>
          <p:cNvSpPr/>
          <p:nvPr/>
        </p:nvSpPr>
        <p:spPr>
          <a:xfrm>
            <a:off x="228600" y="1308100"/>
            <a:ext cx="7467600" cy="3416300"/>
          </a:xfrm>
          <a:prstGeom prst="rect">
            <a:avLst/>
          </a:prstGeom>
          <a:solidFill>
            <a:schemeClr val="bg1">
              <a:lumMod val="65000"/>
            </a:schemeClr>
          </a:solidFill>
        </p:spPr>
        <p:txBody>
          <a:bodyPr>
            <a:spAutoFit/>
          </a:bodyPr>
          <a:lstStyle/>
          <a:p>
            <a:pPr eaLnBrk="1" hangingPunct="1">
              <a:defRPr/>
            </a:pPr>
            <a:r>
              <a:rPr lang="en-US" b="1" dirty="0" err="1">
                <a:solidFill>
                  <a:srgbClr val="C00000"/>
                </a:solidFill>
              </a:rPr>
              <a:t>var</a:t>
            </a:r>
            <a:r>
              <a:rPr lang="en-US" dirty="0"/>
              <a:t> price = </a:t>
            </a:r>
            <a:r>
              <a:rPr lang="en-US" dirty="0" err="1"/>
              <a:t>parseInt</a:t>
            </a:r>
            <a:r>
              <a:rPr lang="en-US" dirty="0"/>
              <a:t>(prompt("What is your merchandise total? "));	</a:t>
            </a:r>
            <a:r>
              <a:rPr lang="en-US" b="1" dirty="0">
                <a:solidFill>
                  <a:srgbClr val="C00000"/>
                </a:solidFill>
              </a:rPr>
              <a:t>if</a:t>
            </a:r>
            <a:r>
              <a:rPr lang="en-US" dirty="0"/>
              <a:t> (price &gt; 1.00 &amp;&amp; price &lt; 25.00)		</a:t>
            </a:r>
          </a:p>
          <a:p>
            <a:pPr eaLnBrk="1" hangingPunct="1">
              <a:defRPr/>
            </a:pPr>
            <a:r>
              <a:rPr lang="en-US" b="1" dirty="0">
                <a:solidFill>
                  <a:schemeClr val="accent2">
                    <a:lumMod val="75000"/>
                  </a:schemeClr>
                </a:solidFill>
              </a:rPr>
              <a:t>		</a:t>
            </a:r>
            <a:r>
              <a:rPr lang="en-US" b="1" dirty="0" err="1">
                <a:solidFill>
                  <a:schemeClr val="accent2">
                    <a:lumMod val="75000"/>
                  </a:schemeClr>
                </a:solidFill>
              </a:rPr>
              <a:t>var</a:t>
            </a:r>
            <a:r>
              <a:rPr lang="en-US" b="1" dirty="0">
                <a:solidFill>
                  <a:schemeClr val="accent2">
                    <a:lumMod val="75000"/>
                  </a:schemeClr>
                </a:solidFill>
              </a:rPr>
              <a:t> ship = 5.00;</a:t>
            </a:r>
          </a:p>
          <a:p>
            <a:pPr eaLnBrk="1" hangingPunct="1">
              <a:defRPr/>
            </a:pPr>
            <a:r>
              <a:rPr lang="en-US" dirty="0"/>
              <a:t>	</a:t>
            </a:r>
            <a:r>
              <a:rPr lang="en-US" b="1" dirty="0">
                <a:solidFill>
                  <a:srgbClr val="C00000"/>
                </a:solidFill>
              </a:rPr>
              <a:t>if</a:t>
            </a:r>
            <a:r>
              <a:rPr lang="en-US" dirty="0"/>
              <a:t> (price &gt;= 25.00 &amp;&amp; price &lt; 50.00)</a:t>
            </a:r>
          </a:p>
          <a:p>
            <a:pPr eaLnBrk="1" hangingPunct="1">
              <a:defRPr/>
            </a:pPr>
            <a:r>
              <a:rPr lang="en-US" b="1" dirty="0">
                <a:solidFill>
                  <a:schemeClr val="accent2">
                    <a:lumMod val="75000"/>
                  </a:schemeClr>
                </a:solidFill>
              </a:rPr>
              <a:t>		</a:t>
            </a:r>
            <a:r>
              <a:rPr lang="en-US" b="1" dirty="0" err="1">
                <a:solidFill>
                  <a:schemeClr val="accent2">
                    <a:lumMod val="75000"/>
                  </a:schemeClr>
                </a:solidFill>
              </a:rPr>
              <a:t>var</a:t>
            </a:r>
            <a:r>
              <a:rPr lang="en-US" b="1" dirty="0">
                <a:solidFill>
                  <a:schemeClr val="accent2">
                    <a:lumMod val="75000"/>
                  </a:schemeClr>
                </a:solidFill>
              </a:rPr>
              <a:t> ship = 7.00;</a:t>
            </a:r>
          </a:p>
          <a:p>
            <a:pPr eaLnBrk="1" hangingPunct="1">
              <a:defRPr/>
            </a:pPr>
            <a:r>
              <a:rPr lang="en-US" dirty="0"/>
              <a:t>	</a:t>
            </a:r>
            <a:r>
              <a:rPr lang="en-US" b="1" dirty="0">
                <a:solidFill>
                  <a:srgbClr val="C00000"/>
                </a:solidFill>
              </a:rPr>
              <a:t>if</a:t>
            </a:r>
            <a:r>
              <a:rPr lang="en-US" dirty="0"/>
              <a:t> (price &gt;= 50.00 &amp;&amp; price &lt; 75.00)</a:t>
            </a:r>
          </a:p>
          <a:p>
            <a:pPr eaLnBrk="1" hangingPunct="1">
              <a:defRPr/>
            </a:pPr>
            <a:r>
              <a:rPr lang="en-US" b="1" dirty="0">
                <a:solidFill>
                  <a:schemeClr val="accent2">
                    <a:lumMod val="75000"/>
                  </a:schemeClr>
                </a:solidFill>
              </a:rPr>
              <a:t>		</a:t>
            </a:r>
            <a:r>
              <a:rPr lang="en-US" b="1" dirty="0" err="1">
                <a:solidFill>
                  <a:schemeClr val="accent2">
                    <a:lumMod val="75000"/>
                  </a:schemeClr>
                </a:solidFill>
              </a:rPr>
              <a:t>var</a:t>
            </a:r>
            <a:r>
              <a:rPr lang="en-US" b="1" dirty="0">
                <a:solidFill>
                  <a:schemeClr val="accent2">
                    <a:lumMod val="75000"/>
                  </a:schemeClr>
                </a:solidFill>
              </a:rPr>
              <a:t> ship = 9.00;</a:t>
            </a:r>
          </a:p>
          <a:p>
            <a:pPr eaLnBrk="1" hangingPunct="1">
              <a:defRPr/>
            </a:pPr>
            <a:r>
              <a:rPr lang="en-US" dirty="0"/>
              <a:t>	</a:t>
            </a:r>
            <a:r>
              <a:rPr lang="en-US" b="1" dirty="0">
                <a:solidFill>
                  <a:srgbClr val="C00000"/>
                </a:solidFill>
              </a:rPr>
              <a:t>if</a:t>
            </a:r>
            <a:r>
              <a:rPr lang="en-US" dirty="0"/>
              <a:t> (price &gt;= 75.00 &amp;&amp; price &lt; 100.00)</a:t>
            </a:r>
          </a:p>
          <a:p>
            <a:pPr eaLnBrk="1" hangingPunct="1">
              <a:defRPr/>
            </a:pPr>
            <a:r>
              <a:rPr lang="en-US" b="1" dirty="0">
                <a:solidFill>
                  <a:schemeClr val="accent2">
                    <a:lumMod val="75000"/>
                  </a:schemeClr>
                </a:solidFill>
              </a:rPr>
              <a:t>		</a:t>
            </a:r>
            <a:r>
              <a:rPr lang="en-US" b="1" dirty="0" err="1">
                <a:solidFill>
                  <a:schemeClr val="accent2">
                    <a:lumMod val="75000"/>
                  </a:schemeClr>
                </a:solidFill>
              </a:rPr>
              <a:t>var</a:t>
            </a:r>
            <a:r>
              <a:rPr lang="en-US" b="1" dirty="0">
                <a:solidFill>
                  <a:schemeClr val="accent2">
                    <a:lumMod val="75000"/>
                  </a:schemeClr>
                </a:solidFill>
              </a:rPr>
              <a:t> ship = 10.00;</a:t>
            </a:r>
          </a:p>
          <a:p>
            <a:pPr eaLnBrk="1" hangingPunct="1">
              <a:defRPr/>
            </a:pPr>
            <a:r>
              <a:rPr lang="en-US" dirty="0"/>
              <a:t>	</a:t>
            </a:r>
            <a:r>
              <a:rPr lang="en-US" b="1" dirty="0">
                <a:solidFill>
                  <a:srgbClr val="C00000"/>
                </a:solidFill>
              </a:rPr>
              <a:t>if</a:t>
            </a:r>
            <a:r>
              <a:rPr lang="en-US" dirty="0"/>
              <a:t> (price &gt;= 100.00)</a:t>
            </a:r>
          </a:p>
          <a:p>
            <a:pPr eaLnBrk="1" hangingPunct="1">
              <a:defRPr/>
            </a:pPr>
            <a:r>
              <a:rPr lang="en-US" b="1" dirty="0">
                <a:solidFill>
                  <a:schemeClr val="accent2">
                    <a:lumMod val="75000"/>
                  </a:schemeClr>
                </a:solidFill>
              </a:rPr>
              <a:t>		</a:t>
            </a:r>
            <a:r>
              <a:rPr lang="en-US" b="1" dirty="0" err="1">
                <a:solidFill>
                  <a:schemeClr val="accent2">
                    <a:lumMod val="75000"/>
                  </a:schemeClr>
                </a:solidFill>
              </a:rPr>
              <a:t>var</a:t>
            </a:r>
            <a:r>
              <a:rPr lang="en-US" b="1" dirty="0">
                <a:solidFill>
                  <a:schemeClr val="accent2">
                    <a:lumMod val="75000"/>
                  </a:schemeClr>
                </a:solidFill>
              </a:rPr>
              <a:t> ship = 0.00;   </a:t>
            </a:r>
          </a:p>
          <a:p>
            <a:pPr eaLnBrk="1" hangingPunct="1">
              <a:defRPr/>
            </a:pPr>
            <a:r>
              <a:rPr lang="en-US" dirty="0" err="1"/>
              <a:t>document.write</a:t>
            </a:r>
            <a:r>
              <a:rPr lang="en-US" dirty="0"/>
              <a:t>("&lt;p&gt;Your shipping cost will be $ " + ship + ".&lt;/p&gt;");</a:t>
            </a:r>
          </a:p>
        </p:txBody>
      </p:sp>
      <p:pic>
        <p:nvPicPr>
          <p:cNvPr id="67593"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nvGraphicFramePr>
        <p:xfrm>
          <a:off x="5562600" y="2054225"/>
          <a:ext cx="3581400" cy="2225676"/>
        </p:xfrm>
        <a:graphic>
          <a:graphicData uri="http://schemas.openxmlformats.org/drawingml/2006/table">
            <a:tbl>
              <a:tblPr firstRow="1" bandRow="1">
                <a:tableStyleId>{5C22544A-7EE6-4342-B048-85BDC9FD1C3A}</a:tableStyleId>
              </a:tblPr>
              <a:tblGrid>
                <a:gridCol w="1066800"/>
                <a:gridCol w="1143000"/>
                <a:gridCol w="1371600"/>
              </a:tblGrid>
              <a:tr h="370946">
                <a:tc gridSpan="3">
                  <a:txBody>
                    <a:bodyPr/>
                    <a:lstStyle/>
                    <a:p>
                      <a:pPr algn="ctr"/>
                      <a:r>
                        <a:rPr lang="en-US" sz="1800" dirty="0" smtClean="0">
                          <a:solidFill>
                            <a:schemeClr val="bg1"/>
                          </a:solidFill>
                        </a:rPr>
                        <a:t>Cond</a:t>
                      </a:r>
                      <a:r>
                        <a:rPr lang="en-US" sz="1800" baseline="0" dirty="0" smtClean="0">
                          <a:solidFill>
                            <a:schemeClr val="bg1"/>
                          </a:solidFill>
                        </a:rPr>
                        <a:t> 1 &amp;&amp; Cond 2</a:t>
                      </a:r>
                      <a:endParaRPr lang="en-US" sz="1800" dirty="0">
                        <a:solidFill>
                          <a:schemeClr val="bg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pPr algn="ctr"/>
                      <a:r>
                        <a:rPr lang="en-US" sz="1800" b="1" dirty="0" smtClean="0">
                          <a:solidFill>
                            <a:schemeClr val="tx1"/>
                          </a:solidFill>
                        </a:rPr>
                        <a:t>Cond 1</a:t>
                      </a:r>
                      <a:endParaRPr lang="en-US" sz="1800" b="1"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b="1" dirty="0" smtClean="0">
                          <a:solidFill>
                            <a:schemeClr val="tx1"/>
                          </a:solidFill>
                        </a:rPr>
                        <a:t>Cond</a:t>
                      </a:r>
                      <a:r>
                        <a:rPr lang="en-US" sz="1800" b="1" baseline="0" dirty="0" smtClean="0">
                          <a:solidFill>
                            <a:schemeClr val="tx1"/>
                          </a:solidFill>
                        </a:rPr>
                        <a:t> 2</a:t>
                      </a:r>
                      <a:endParaRPr lang="en-US" sz="1800" b="1" dirty="0" smtClean="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Result</a:t>
                      </a: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sp>
        <p:nvSpPr>
          <p:cNvPr id="10" name="TextBox 9"/>
          <p:cNvSpPr txBox="1"/>
          <p:nvPr/>
        </p:nvSpPr>
        <p:spPr bwMode="auto">
          <a:xfrm>
            <a:off x="6629400" y="1668174"/>
            <a:ext cx="1447800"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AND &amp;&amp;</a:t>
            </a:r>
          </a:p>
        </p:txBody>
      </p:sp>
      <p:sp>
        <p:nvSpPr>
          <p:cNvPr id="67625"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47688" y="-152400"/>
            <a:ext cx="8077200" cy="1143000"/>
          </a:xfrm>
        </p:spPr>
        <p:txBody>
          <a:bodyPr/>
          <a:lstStyle/>
          <a:p>
            <a:pPr eaLnBrk="1" hangingPunct="1"/>
            <a:r>
              <a:rPr lang="en-US" altLang="en-US" sz="3200" b="1" smtClean="0"/>
              <a:t>Decisions: If </a:t>
            </a:r>
            <a:r>
              <a:rPr lang="en-CA" altLang="en-US" sz="3200" b="1" smtClean="0"/>
              <a:t>– else </a:t>
            </a:r>
            <a:r>
              <a:rPr lang="en-US" altLang="en-US" sz="3200" b="1" smtClean="0"/>
              <a:t> (2</a:t>
            </a:r>
            <a:r>
              <a:rPr lang="en-US" altLang="en-US" sz="3200" b="1" baseline="30000" smtClean="0"/>
              <a:t>nd</a:t>
            </a:r>
            <a:r>
              <a:rPr lang="en-US" altLang="en-US" sz="3200" b="1" smtClean="0"/>
              <a:t> Form)</a:t>
            </a:r>
          </a:p>
        </p:txBody>
      </p:sp>
      <p:sp>
        <p:nvSpPr>
          <p:cNvPr id="69635"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3934C1-DB0C-4251-A5F8-161119574B20}" type="slidenum">
              <a:rPr lang="en-US" altLang="en-US" sz="1400" smtClean="0">
                <a:latin typeface="Times New Roman" panose="02020603050405020304" pitchFamily="18" charset="0"/>
              </a:rPr>
              <a:pPr>
                <a:spcBef>
                  <a:spcPct val="0"/>
                </a:spcBef>
                <a:buFontTx/>
                <a:buNone/>
              </a:pPr>
              <a:t>32</a:t>
            </a:fld>
            <a:endParaRPr lang="en-US" altLang="en-US" sz="1400" smtClean="0">
              <a:latin typeface="Times New Roman" panose="02020603050405020304" pitchFamily="18" charset="0"/>
            </a:endParaRPr>
          </a:p>
        </p:txBody>
      </p:sp>
      <p:sp>
        <p:nvSpPr>
          <p:cNvPr id="69636"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pic>
        <p:nvPicPr>
          <p:cNvPr id="696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295400"/>
            <a:ext cx="7726363" cy="46482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3" name="Rectangle 42"/>
          <p:cNvSpPr/>
          <p:nvPr/>
        </p:nvSpPr>
        <p:spPr>
          <a:xfrm>
            <a:off x="3095625" y="3724275"/>
            <a:ext cx="4676775" cy="150018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 name="TextBox 43"/>
          <p:cNvSpPr txBox="1"/>
          <p:nvPr/>
        </p:nvSpPr>
        <p:spPr bwMode="auto">
          <a:xfrm>
            <a:off x="1828800" y="3982621"/>
            <a:ext cx="1188720" cy="338554"/>
          </a:xfrm>
          <a:prstGeom prst="rect">
            <a:avLst/>
          </a:prstGeom>
          <a:solidFill>
            <a:srgbClr val="92D050"/>
          </a:solidFill>
          <a:ln>
            <a:noFill/>
          </a:ln>
          <a:scene3d>
            <a:camera prst="orthographicFront"/>
            <a:lightRig rig="threePt" dir="t"/>
          </a:scene3d>
          <a:sp3d>
            <a:bevelT prst="relaxedInset"/>
          </a:sp3d>
        </p:spPr>
        <p:txBody>
          <a:bodyPr>
            <a:spAutoFit/>
          </a:bodyPr>
          <a:lstStyle/>
          <a:p>
            <a:pPr algn="ctr" eaLnBrk="1" hangingPunct="1">
              <a:defRPr/>
            </a:pPr>
            <a:r>
              <a:rPr lang="en-US" sz="1600" b="1" dirty="0">
                <a:latin typeface="Arial" charset="0"/>
              </a:rPr>
              <a:t>If True</a:t>
            </a:r>
          </a:p>
        </p:txBody>
      </p:sp>
      <p:cxnSp>
        <p:nvCxnSpPr>
          <p:cNvPr id="4" name="Straight Arrow Connector 3"/>
          <p:cNvCxnSpPr/>
          <p:nvPr/>
        </p:nvCxnSpPr>
        <p:spPr>
          <a:xfrm>
            <a:off x="3017838" y="4151313"/>
            <a:ext cx="92075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bwMode="auto">
          <a:xfrm>
            <a:off x="1828800" y="4496971"/>
            <a:ext cx="1188720" cy="338554"/>
          </a:xfrm>
          <a:prstGeom prst="rect">
            <a:avLst/>
          </a:prstGeom>
          <a:solidFill>
            <a:srgbClr val="92D050"/>
          </a:solidFill>
          <a:ln>
            <a:noFill/>
          </a:ln>
          <a:scene3d>
            <a:camera prst="orthographicFront"/>
            <a:lightRig rig="threePt" dir="t"/>
          </a:scene3d>
          <a:sp3d>
            <a:bevelT prst="relaxedInset"/>
          </a:sp3d>
        </p:spPr>
        <p:txBody>
          <a:bodyPr>
            <a:spAutoFit/>
          </a:bodyPr>
          <a:lstStyle/>
          <a:p>
            <a:pPr algn="ctr" eaLnBrk="1" hangingPunct="1">
              <a:defRPr/>
            </a:pPr>
            <a:r>
              <a:rPr lang="en-US" sz="1600" b="1" dirty="0">
                <a:latin typeface="Arial" charset="0"/>
              </a:rPr>
              <a:t>If False</a:t>
            </a:r>
          </a:p>
        </p:txBody>
      </p:sp>
      <p:cxnSp>
        <p:nvCxnSpPr>
          <p:cNvPr id="48" name="Straight Arrow Connector 47"/>
          <p:cNvCxnSpPr/>
          <p:nvPr/>
        </p:nvCxnSpPr>
        <p:spPr>
          <a:xfrm>
            <a:off x="3017838" y="4665663"/>
            <a:ext cx="92075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9647"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8"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
        <p:nvSpPr>
          <p:cNvPr id="14" name="Rectangle 73"/>
          <p:cNvSpPr>
            <a:spLocks noChangeArrowheads="1"/>
          </p:cNvSpPr>
          <p:nvPr/>
        </p:nvSpPr>
        <p:spPr bwMode="auto">
          <a:xfrm>
            <a:off x="6078538" y="819150"/>
            <a:ext cx="2667000" cy="1477963"/>
          </a:xfrm>
          <a:prstGeom prst="rect">
            <a:avLst/>
          </a:prstGeom>
          <a:solidFill>
            <a:srgbClr val="EA9ADB"/>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1800" b="1" dirty="0" smtClean="0">
                <a:solidFill>
                  <a:schemeClr val="tx1"/>
                </a:solidFill>
                <a:latin typeface="+mj-lt"/>
                <a:ea typeface="Courier"/>
                <a:cs typeface="Courier"/>
                <a:sym typeface="Courier"/>
              </a:rPr>
              <a:t>if (Condition) {</a:t>
            </a:r>
            <a:br>
              <a:rPr lang="en-US" altLang="en-US" sz="1800" b="1" dirty="0" smtClean="0">
                <a:solidFill>
                  <a:schemeClr val="tx1"/>
                </a:solidFill>
                <a:latin typeface="+mj-lt"/>
                <a:ea typeface="Courier"/>
                <a:cs typeface="Courier"/>
                <a:sym typeface="Courier"/>
              </a:rPr>
            </a:br>
            <a:r>
              <a:rPr lang="en-US" altLang="en-US" sz="1800" b="1" dirty="0" smtClean="0">
                <a:solidFill>
                  <a:schemeClr val="tx1"/>
                </a:solidFill>
                <a:latin typeface="+mj-lt"/>
                <a:ea typeface="Courier"/>
                <a:cs typeface="Courier"/>
                <a:sym typeface="Courier"/>
              </a:rPr>
              <a:t>  </a:t>
            </a:r>
            <a:r>
              <a:rPr lang="en-US" altLang="en-US" sz="1800" b="1" dirty="0" smtClean="0">
                <a:solidFill>
                  <a:schemeClr val="accent2">
                    <a:lumMod val="75000"/>
                  </a:schemeClr>
                </a:solidFill>
                <a:latin typeface="+mj-lt"/>
                <a:ea typeface="Courier"/>
                <a:cs typeface="Courier"/>
                <a:sym typeface="Courier"/>
              </a:rPr>
              <a:t>Set 1 of Statements;</a:t>
            </a:r>
            <a:r>
              <a:rPr lang="en-US" altLang="en-US" sz="1800" b="1" dirty="0" smtClean="0">
                <a:solidFill>
                  <a:schemeClr val="tx1"/>
                </a:solidFill>
                <a:latin typeface="+mj-lt"/>
                <a:ea typeface="Courier"/>
                <a:cs typeface="Courier"/>
                <a:sym typeface="Courier"/>
              </a:rPr>
              <a:t>}</a:t>
            </a:r>
            <a:r>
              <a:rPr lang="en-US" altLang="en-US" sz="1800" b="1" dirty="0" smtClean="0">
                <a:solidFill>
                  <a:schemeClr val="accent2">
                    <a:lumMod val="75000"/>
                  </a:schemeClr>
                </a:solidFill>
                <a:latin typeface="+mj-lt"/>
                <a:ea typeface="Courier"/>
                <a:cs typeface="Courier"/>
                <a:sym typeface="Courier"/>
              </a:rPr>
              <a:t> </a:t>
            </a:r>
          </a:p>
          <a:p>
            <a:pPr eaLnBrk="1" hangingPunct="1">
              <a:spcBef>
                <a:spcPct val="0"/>
              </a:spcBef>
              <a:buFontTx/>
              <a:buNone/>
              <a:defRPr/>
            </a:pPr>
            <a:r>
              <a:rPr lang="en-US" altLang="en-US" sz="1800" b="1" dirty="0" smtClean="0">
                <a:solidFill>
                  <a:schemeClr val="tx1"/>
                </a:solidFill>
                <a:latin typeface="+mj-lt"/>
                <a:ea typeface="Courier"/>
                <a:cs typeface="Courier"/>
                <a:sym typeface="Courier"/>
              </a:rPr>
              <a:t>else</a:t>
            </a:r>
            <a:r>
              <a:rPr lang="en-US" altLang="en-US" sz="1800" b="1" dirty="0" smtClean="0">
                <a:solidFill>
                  <a:schemeClr val="accent2">
                    <a:lumMod val="75000"/>
                  </a:schemeClr>
                </a:solidFill>
                <a:latin typeface="+mj-lt"/>
                <a:ea typeface="Courier"/>
                <a:cs typeface="Courier"/>
                <a:sym typeface="Courier"/>
              </a:rPr>
              <a:t> </a:t>
            </a:r>
            <a:r>
              <a:rPr lang="en-US" altLang="en-US" sz="1800" b="1" dirty="0" smtClean="0">
                <a:solidFill>
                  <a:schemeClr val="tx1"/>
                </a:solidFill>
                <a:latin typeface="+mj-lt"/>
                <a:ea typeface="Courier"/>
                <a:cs typeface="Courier"/>
                <a:sym typeface="Courier"/>
              </a:rPr>
              <a:t>{</a:t>
            </a:r>
          </a:p>
          <a:p>
            <a:pPr eaLnBrk="1" hangingPunct="1">
              <a:spcBef>
                <a:spcPct val="0"/>
              </a:spcBef>
              <a:buFontTx/>
              <a:buNone/>
              <a:defRPr/>
            </a:pPr>
            <a:r>
              <a:rPr lang="en-US" altLang="en-US" sz="1800" b="1" dirty="0" smtClean="0">
                <a:solidFill>
                  <a:schemeClr val="tx1"/>
                </a:solidFill>
                <a:latin typeface="+mj-lt"/>
                <a:ea typeface="Courier"/>
                <a:cs typeface="Courier"/>
                <a:sym typeface="Courier"/>
              </a:rPr>
              <a:t>  </a:t>
            </a:r>
            <a:r>
              <a:rPr lang="en-US" altLang="en-US" sz="1800" b="1" dirty="0" smtClean="0">
                <a:solidFill>
                  <a:schemeClr val="accent2">
                    <a:lumMod val="75000"/>
                  </a:schemeClr>
                </a:solidFill>
                <a:ea typeface="Courier"/>
                <a:cs typeface="Courier"/>
                <a:sym typeface="Courier"/>
              </a:rPr>
              <a:t>Set 2 of Statements;</a:t>
            </a:r>
            <a:endParaRPr lang="en-US" altLang="en-US" sz="1800" b="1" dirty="0" smtClean="0">
              <a:solidFill>
                <a:schemeClr val="accent2">
                  <a:lumMod val="75000"/>
                </a:schemeClr>
              </a:solidFill>
              <a:latin typeface="+mj-lt"/>
              <a:ea typeface="Courier"/>
              <a:cs typeface="Courier"/>
              <a:sym typeface="Courier"/>
            </a:endParaRPr>
          </a:p>
          <a:p>
            <a:pPr eaLnBrk="1" hangingPunct="1">
              <a:spcBef>
                <a:spcPct val="0"/>
              </a:spcBef>
              <a:buFontTx/>
              <a:buNone/>
              <a:defRPr/>
            </a:pPr>
            <a:r>
              <a:rPr lang="en-US" altLang="en-US" sz="1800" b="1" dirty="0" smtClean="0">
                <a:solidFill>
                  <a:schemeClr val="tx1"/>
                </a:solidFill>
                <a:latin typeface="+mj-lt"/>
                <a:ea typeface="Courier"/>
                <a:cs typeface="Courier"/>
                <a:sym typeface="Courier"/>
              </a:rPr>
              <a:t>}</a:t>
            </a:r>
            <a:endParaRPr lang="en-US" altLang="en-US" sz="1800" b="1"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15938" y="-152400"/>
            <a:ext cx="8077200" cy="1143000"/>
          </a:xfrm>
        </p:spPr>
        <p:txBody>
          <a:bodyPr/>
          <a:lstStyle/>
          <a:p>
            <a:pPr eaLnBrk="1" hangingPunct="1"/>
            <a:r>
              <a:rPr lang="en-US" altLang="en-US" sz="3200" b="1" smtClean="0"/>
              <a:t>Decisions: If – else if - else (3</a:t>
            </a:r>
            <a:r>
              <a:rPr lang="en-US" altLang="en-US" sz="3200" b="1" baseline="30000" smtClean="0"/>
              <a:t>rd</a:t>
            </a:r>
            <a:r>
              <a:rPr lang="en-US" altLang="en-US" sz="3200" b="1" smtClean="0"/>
              <a:t> Form)</a:t>
            </a:r>
          </a:p>
        </p:txBody>
      </p:sp>
      <p:sp>
        <p:nvSpPr>
          <p:cNvPr id="71683"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01DD79-FDC3-496E-BFEE-07708569FC48}" type="slidenum">
              <a:rPr lang="en-US" altLang="en-US" sz="1400" smtClean="0">
                <a:latin typeface="Times New Roman" panose="02020603050405020304" pitchFamily="18" charset="0"/>
              </a:rPr>
              <a:pPr>
                <a:spcBef>
                  <a:spcPct val="0"/>
                </a:spcBef>
                <a:buFontTx/>
                <a:buNone/>
              </a:pPr>
              <a:t>33</a:t>
            </a:fld>
            <a:endParaRPr lang="en-US" altLang="en-US" sz="1400" smtClean="0">
              <a:latin typeface="Times New Roman" panose="02020603050405020304" pitchFamily="18" charset="0"/>
            </a:endParaRPr>
          </a:p>
        </p:txBody>
      </p:sp>
      <p:sp>
        <p:nvSpPr>
          <p:cNvPr id="71684"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2" name="Rectangle 1"/>
          <p:cNvSpPr/>
          <p:nvPr/>
        </p:nvSpPr>
        <p:spPr>
          <a:xfrm>
            <a:off x="422275" y="2971800"/>
            <a:ext cx="8312150" cy="3140075"/>
          </a:xfrm>
          <a:prstGeom prst="rect">
            <a:avLst/>
          </a:prstGeom>
          <a:solidFill>
            <a:schemeClr val="bg1">
              <a:lumMod val="65000"/>
            </a:schemeClr>
          </a:solidFill>
        </p:spPr>
        <p:txBody>
          <a:bodyPr>
            <a:spAutoFit/>
          </a:bodyPr>
          <a:lstStyle/>
          <a:p>
            <a:pPr eaLnBrk="1" hangingPunct="1">
              <a:defRPr/>
            </a:pPr>
            <a:r>
              <a:rPr lang="en-US" b="1" dirty="0" err="1">
                <a:solidFill>
                  <a:srgbClr val="C00000"/>
                </a:solidFill>
              </a:rPr>
              <a:t>var</a:t>
            </a:r>
            <a:r>
              <a:rPr lang="en-US" dirty="0"/>
              <a:t> rate = </a:t>
            </a:r>
            <a:r>
              <a:rPr lang="en-US" dirty="0" err="1"/>
              <a:t>parseInt</a:t>
            </a:r>
            <a:r>
              <a:rPr lang="en-US" dirty="0"/>
              <a:t>(prompt("Rate the site from 1 to 10, with 10 as the best"));	</a:t>
            </a:r>
            <a:r>
              <a:rPr lang="en-US" b="1" dirty="0" err="1">
                <a:solidFill>
                  <a:srgbClr val="C00000"/>
                </a:solidFill>
              </a:rPr>
              <a:t>var</a:t>
            </a:r>
            <a:r>
              <a:rPr lang="en-US" dirty="0"/>
              <a:t> grade = " “; // initialize grade</a:t>
            </a:r>
          </a:p>
          <a:p>
            <a:pPr eaLnBrk="1" hangingPunct="1">
              <a:defRPr/>
            </a:pPr>
            <a:r>
              <a:rPr lang="en-US" dirty="0"/>
              <a:t>	</a:t>
            </a:r>
            <a:r>
              <a:rPr lang="en-US" b="1" dirty="0">
                <a:solidFill>
                  <a:srgbClr val="C00000"/>
                </a:solidFill>
              </a:rPr>
              <a:t>if</a:t>
            </a:r>
            <a:r>
              <a:rPr lang="en-US" dirty="0"/>
              <a:t> (rate == 10)</a:t>
            </a:r>
          </a:p>
          <a:p>
            <a:pPr eaLnBrk="1" hangingPunct="1">
              <a:defRPr/>
            </a:pPr>
            <a:r>
              <a:rPr lang="en-US" b="1" dirty="0">
                <a:solidFill>
                  <a:schemeClr val="accent2">
                    <a:lumMod val="75000"/>
                  </a:schemeClr>
                </a:solidFill>
              </a:rPr>
              <a:t>		grade = "A";</a:t>
            </a:r>
          </a:p>
          <a:p>
            <a:pPr eaLnBrk="1" hangingPunct="1">
              <a:defRPr/>
            </a:pPr>
            <a:r>
              <a:rPr lang="en-US" dirty="0"/>
              <a:t>	</a:t>
            </a:r>
            <a:r>
              <a:rPr lang="en-US" b="1" dirty="0">
                <a:solidFill>
                  <a:srgbClr val="C00000"/>
                </a:solidFill>
              </a:rPr>
              <a:t>else if</a:t>
            </a:r>
            <a:r>
              <a:rPr lang="en-US" dirty="0"/>
              <a:t> (rate &gt;= 7 &amp;&amp; rate &lt;= 9)</a:t>
            </a:r>
          </a:p>
          <a:p>
            <a:pPr eaLnBrk="1" hangingPunct="1">
              <a:defRPr/>
            </a:pPr>
            <a:r>
              <a:rPr lang="en-US" b="1" dirty="0">
                <a:solidFill>
                  <a:schemeClr val="accent2">
                    <a:lumMod val="75000"/>
                  </a:schemeClr>
                </a:solidFill>
              </a:rPr>
              <a:t>		grade = "B";</a:t>
            </a:r>
          </a:p>
          <a:p>
            <a:pPr eaLnBrk="1" hangingPunct="1">
              <a:defRPr/>
            </a:pPr>
            <a:r>
              <a:rPr lang="en-US" dirty="0"/>
              <a:t>	 	</a:t>
            </a:r>
            <a:r>
              <a:rPr lang="en-US" b="1" dirty="0">
                <a:solidFill>
                  <a:srgbClr val="C00000"/>
                </a:solidFill>
              </a:rPr>
              <a:t>else if</a:t>
            </a:r>
            <a:r>
              <a:rPr lang="en-US" dirty="0"/>
              <a:t> (rate &gt;= 4 &amp;&amp; rate &lt; 7)</a:t>
            </a:r>
          </a:p>
          <a:p>
            <a:pPr eaLnBrk="1" hangingPunct="1">
              <a:defRPr/>
            </a:pPr>
            <a:r>
              <a:rPr lang="en-US" b="1" dirty="0">
                <a:solidFill>
                  <a:schemeClr val="accent2">
                    <a:lumMod val="75000"/>
                  </a:schemeClr>
                </a:solidFill>
              </a:rPr>
              <a:t>	   	 	grade = "C";</a:t>
            </a:r>
          </a:p>
          <a:p>
            <a:pPr eaLnBrk="1" hangingPunct="1">
              <a:defRPr/>
            </a:pPr>
            <a:r>
              <a:rPr lang="en-US" dirty="0"/>
              <a:t>			</a:t>
            </a:r>
            <a:r>
              <a:rPr lang="en-US" b="1" dirty="0">
                <a:solidFill>
                  <a:srgbClr val="C00000"/>
                </a:solidFill>
              </a:rPr>
              <a:t>else</a:t>
            </a:r>
          </a:p>
          <a:p>
            <a:pPr eaLnBrk="1" hangingPunct="1">
              <a:defRPr/>
            </a:pPr>
            <a:r>
              <a:rPr lang="en-US" dirty="0"/>
              <a:t> 			 	 </a:t>
            </a:r>
            <a:r>
              <a:rPr lang="en-US" b="1" dirty="0">
                <a:solidFill>
                  <a:schemeClr val="accent2">
                    <a:lumMod val="75000"/>
                  </a:schemeClr>
                </a:solidFill>
              </a:rPr>
              <a:t>grade = "D";</a:t>
            </a:r>
          </a:p>
          <a:p>
            <a:pPr eaLnBrk="1" hangingPunct="1">
              <a:defRPr/>
            </a:pPr>
            <a:r>
              <a:rPr lang="en-US" dirty="0"/>
              <a:t>	</a:t>
            </a:r>
            <a:r>
              <a:rPr lang="en-US" b="1" dirty="0" err="1">
                <a:solidFill>
                  <a:srgbClr val="C00000"/>
                </a:solidFill>
              </a:rPr>
              <a:t>document.write</a:t>
            </a:r>
            <a:r>
              <a:rPr lang="en-US" dirty="0"/>
              <a:t>("&lt;p&gt;You gave the site a rating of " + grade + ".&lt;/p&gt;");</a:t>
            </a:r>
          </a:p>
        </p:txBody>
      </p:sp>
      <p:sp>
        <p:nvSpPr>
          <p:cNvPr id="10" name="Rectangle 63"/>
          <p:cNvSpPr>
            <a:spLocks noChangeArrowheads="1"/>
          </p:cNvSpPr>
          <p:nvPr/>
        </p:nvSpPr>
        <p:spPr bwMode="auto">
          <a:xfrm>
            <a:off x="3048000" y="762000"/>
            <a:ext cx="4572000" cy="2032000"/>
          </a:xfrm>
          <a:prstGeom prst="rect">
            <a:avLst/>
          </a:prstGeom>
          <a:solidFill>
            <a:srgbClr val="EA9ADB"/>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r>
              <a:rPr lang="en-US" altLang="en-US" sz="1800" b="1" dirty="0" smtClean="0">
                <a:solidFill>
                  <a:schemeClr val="tx1"/>
                </a:solidFill>
                <a:latin typeface="+mj-lt"/>
                <a:ea typeface="Courier"/>
                <a:cs typeface="Courier"/>
                <a:sym typeface="Courier"/>
              </a:rPr>
              <a:t>if (Condition) {</a:t>
            </a:r>
            <a:br>
              <a:rPr lang="en-US" altLang="en-US" sz="1800" b="1" dirty="0" smtClean="0">
                <a:solidFill>
                  <a:schemeClr val="tx1"/>
                </a:solidFill>
                <a:latin typeface="+mj-lt"/>
                <a:ea typeface="Courier"/>
                <a:cs typeface="Courier"/>
                <a:sym typeface="Courier"/>
              </a:rPr>
            </a:br>
            <a:r>
              <a:rPr lang="en-US" altLang="en-US" sz="1800" b="1" dirty="0" smtClean="0">
                <a:solidFill>
                  <a:schemeClr val="tx1"/>
                </a:solidFill>
                <a:latin typeface="+mj-lt"/>
                <a:ea typeface="Courier"/>
                <a:cs typeface="Courier"/>
                <a:sym typeface="Courier"/>
              </a:rPr>
              <a:t>  		Set 1 of Statements;</a:t>
            </a:r>
          </a:p>
          <a:p>
            <a:pPr eaLnBrk="1" hangingPunct="1">
              <a:spcBef>
                <a:spcPct val="0"/>
              </a:spcBef>
              <a:buFontTx/>
              <a:buNone/>
              <a:defRPr/>
            </a:pPr>
            <a:r>
              <a:rPr lang="en-US" altLang="en-US" sz="1800" b="1" dirty="0" smtClean="0">
                <a:solidFill>
                  <a:schemeClr val="tx1"/>
                </a:solidFill>
                <a:latin typeface="+mj-lt"/>
                <a:ea typeface="Courier"/>
                <a:cs typeface="Courier"/>
                <a:sym typeface="Courier"/>
              </a:rPr>
              <a:t>} else if (condition) {</a:t>
            </a:r>
          </a:p>
          <a:p>
            <a:pPr eaLnBrk="1" hangingPunct="1">
              <a:spcBef>
                <a:spcPct val="0"/>
              </a:spcBef>
              <a:buFontTx/>
              <a:buNone/>
              <a:defRPr/>
            </a:pPr>
            <a:r>
              <a:rPr lang="en-US" altLang="en-US" sz="1800" b="1" dirty="0" smtClean="0">
                <a:solidFill>
                  <a:schemeClr val="tx1"/>
                </a:solidFill>
                <a:latin typeface="+mj-lt"/>
                <a:sym typeface="Courier"/>
              </a:rPr>
              <a:t>  		</a:t>
            </a:r>
            <a:r>
              <a:rPr lang="en-US" altLang="en-US" sz="1800" b="1" dirty="0" smtClean="0">
                <a:solidFill>
                  <a:schemeClr val="tx1"/>
                </a:solidFill>
                <a:latin typeface="+mj-lt"/>
                <a:ea typeface="Courier"/>
                <a:cs typeface="Courier"/>
                <a:sym typeface="Courier"/>
              </a:rPr>
              <a:t>Set 2 of Statements;</a:t>
            </a:r>
          </a:p>
          <a:p>
            <a:pPr eaLnBrk="1" hangingPunct="1">
              <a:spcBef>
                <a:spcPct val="0"/>
              </a:spcBef>
              <a:buFontTx/>
              <a:buNone/>
              <a:defRPr/>
            </a:pPr>
            <a:r>
              <a:rPr lang="en-US" altLang="en-US" sz="1800" b="1" dirty="0" smtClean="0">
                <a:solidFill>
                  <a:schemeClr val="tx1"/>
                </a:solidFill>
                <a:latin typeface="+mj-lt"/>
                <a:sym typeface="Courier"/>
              </a:rPr>
              <a:t>} else {</a:t>
            </a:r>
          </a:p>
          <a:p>
            <a:pPr eaLnBrk="1" hangingPunct="1">
              <a:spcBef>
                <a:spcPct val="0"/>
              </a:spcBef>
              <a:buFontTx/>
              <a:buNone/>
              <a:defRPr/>
            </a:pPr>
            <a:r>
              <a:rPr lang="en-US" altLang="en-US" sz="1800" b="1" dirty="0" smtClean="0">
                <a:solidFill>
                  <a:schemeClr val="tx1"/>
                </a:solidFill>
                <a:latin typeface="+mj-lt"/>
                <a:sym typeface="Courier"/>
              </a:rPr>
              <a:t>		Set 3 of statements;</a:t>
            </a:r>
          </a:p>
          <a:p>
            <a:pPr eaLnBrk="1" hangingPunct="1">
              <a:spcBef>
                <a:spcPct val="0"/>
              </a:spcBef>
              <a:buFontTx/>
              <a:buNone/>
              <a:defRPr/>
            </a:pPr>
            <a:r>
              <a:rPr lang="en-US" altLang="en-US" sz="1800" b="1" dirty="0" smtClean="0">
                <a:solidFill>
                  <a:schemeClr val="tx1"/>
                </a:solidFill>
                <a:latin typeface="+mj-lt"/>
                <a:sym typeface="Courier"/>
              </a:rPr>
              <a:t>}</a:t>
            </a:r>
            <a:endParaRPr lang="en-US" altLang="en-US" sz="1800" b="1" dirty="0" smtClean="0">
              <a:solidFill>
                <a:schemeClr val="tx1"/>
              </a:solidFill>
              <a:latin typeface="+mj-lt"/>
            </a:endParaRPr>
          </a:p>
        </p:txBody>
      </p:sp>
      <p:sp>
        <p:nvSpPr>
          <p:cNvPr id="11" name="TextBox 10"/>
          <p:cNvSpPr txBox="1"/>
          <p:nvPr/>
        </p:nvSpPr>
        <p:spPr bwMode="auto">
          <a:xfrm>
            <a:off x="967740" y="1570295"/>
            <a:ext cx="1447800"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Syntax</a:t>
            </a:r>
          </a:p>
        </p:txBody>
      </p:sp>
      <p:sp>
        <p:nvSpPr>
          <p:cNvPr id="12" name="Right Arrow 11"/>
          <p:cNvSpPr/>
          <p:nvPr/>
        </p:nvSpPr>
        <p:spPr>
          <a:xfrm>
            <a:off x="2425700" y="1631950"/>
            <a:ext cx="614363" cy="290513"/>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1691"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2"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812567-2455-4FE3-96F5-7745D74A9F68}" type="slidenum">
              <a:rPr lang="en-US" altLang="en-US" sz="1400" smtClean="0">
                <a:latin typeface="Times New Roman" panose="02020603050405020304" pitchFamily="18" charset="0"/>
              </a:rPr>
              <a:pPr>
                <a:spcBef>
                  <a:spcPct val="0"/>
                </a:spcBef>
                <a:buFontTx/>
                <a:buNone/>
              </a:pPr>
              <a:t>34</a:t>
            </a:fld>
            <a:endParaRPr lang="en-US" altLang="en-US" sz="1400" smtClean="0">
              <a:latin typeface="Times New Roman" panose="02020603050405020304" pitchFamily="18" charset="0"/>
            </a:endParaRPr>
          </a:p>
        </p:txBody>
      </p:sp>
      <p:sp>
        <p:nvSpPr>
          <p:cNvPr id="73731"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73732" name="Rectangle 2"/>
          <p:cNvSpPr>
            <a:spLocks noGrp="1" noChangeArrowheads="1"/>
          </p:cNvSpPr>
          <p:nvPr>
            <p:ph type="title"/>
          </p:nvPr>
        </p:nvSpPr>
        <p:spPr>
          <a:xfrm>
            <a:off x="0" y="-152400"/>
            <a:ext cx="9144000" cy="1143000"/>
          </a:xfrm>
        </p:spPr>
        <p:txBody>
          <a:bodyPr/>
          <a:lstStyle/>
          <a:p>
            <a:pPr eaLnBrk="1" hangingPunct="1"/>
            <a:r>
              <a:rPr lang="en-US" altLang="en-US" sz="3200" b="1" smtClean="0"/>
              <a:t>Decisions: If Statement</a:t>
            </a:r>
          </a:p>
        </p:txBody>
      </p:sp>
      <p:graphicFrame>
        <p:nvGraphicFramePr>
          <p:cNvPr id="3" name="Table 2"/>
          <p:cNvGraphicFramePr>
            <a:graphicFrameLocks noGrp="1"/>
          </p:cNvGraphicFramePr>
          <p:nvPr/>
        </p:nvGraphicFramePr>
        <p:xfrm>
          <a:off x="838200" y="1778000"/>
          <a:ext cx="7391400" cy="3708398"/>
        </p:xfrm>
        <a:graphic>
          <a:graphicData uri="http://schemas.openxmlformats.org/drawingml/2006/table">
            <a:tbl>
              <a:tblPr firstRow="1" bandRow="1">
                <a:tableStyleId>{5C22544A-7EE6-4342-B048-85BDC9FD1C3A}</a:tableStyleId>
              </a:tblPr>
              <a:tblGrid>
                <a:gridCol w="1295400"/>
                <a:gridCol w="1905000"/>
                <a:gridCol w="2971800"/>
                <a:gridCol w="1219200"/>
              </a:tblGrid>
              <a:tr h="370841">
                <a:tc>
                  <a:txBody>
                    <a:bodyPr/>
                    <a:lstStyle/>
                    <a:p>
                      <a:pPr algn="ctr"/>
                      <a:r>
                        <a:rPr lang="en-US" sz="1800" dirty="0" smtClean="0">
                          <a:solidFill>
                            <a:schemeClr val="bg1"/>
                          </a:solidFill>
                        </a:rPr>
                        <a:t>Operator</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 Description</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Example (</a:t>
                      </a:r>
                      <a:r>
                        <a:rPr lang="en-US" sz="1800" dirty="0" err="1" smtClean="0">
                          <a:solidFill>
                            <a:schemeClr val="bg1"/>
                          </a:solidFill>
                        </a:rPr>
                        <a:t>var</a:t>
                      </a:r>
                      <a:r>
                        <a:rPr lang="en-US" sz="1800" dirty="0" smtClean="0">
                          <a:solidFill>
                            <a:schemeClr val="bg1"/>
                          </a:solidFill>
                        </a:rPr>
                        <a:t> score = 50)</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Returns</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65812">
                <a:tc rowSpan="2">
                  <a:txBody>
                    <a:bodyPr/>
                    <a:lstStyle/>
                    <a:p>
                      <a:pPr algn="ctr"/>
                      <a:r>
                        <a:rPr lang="en-US" sz="1800" b="1" dirty="0" smtClean="0">
                          <a:solidFill>
                            <a:schemeClr val="tx1"/>
                          </a:solidFill>
                        </a:rPr>
                        <a: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2">
                  <a:txBody>
                    <a:bodyPr/>
                    <a:lstStyle/>
                    <a:p>
                      <a:pPr algn="ctr"/>
                      <a:r>
                        <a:rPr lang="en-US" sz="1800" dirty="0" smtClean="0">
                          <a:solidFill>
                            <a:schemeClr val="tx1"/>
                          </a:solidFill>
                        </a:rPr>
                        <a:t>Equal to</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65812">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a:t>
                      </a:r>
                      <a:r>
                        <a:rPr lang="en-US" sz="1800" baseline="0" dirty="0" smtClean="0">
                          <a:solidFill>
                            <a:schemeClr val="tx1"/>
                          </a:solidFill>
                        </a:rPr>
                        <a:t> “50”</a:t>
                      </a:r>
                      <a:endParaRPr lang="en-US" sz="18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solidFill>
                            <a:schemeClr val="tx1"/>
                          </a:solidFill>
                        </a:rPr>
                        <a:t>True</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5812">
                <a:tc rowSpan="2">
                  <a:txBody>
                    <a:bodyPr/>
                    <a:lstStyle/>
                    <a:p>
                      <a:pPr algn="ctr"/>
                      <a:r>
                        <a:rPr lang="en-US" sz="1800" b="1" dirty="0" smtClean="0">
                          <a:solidFill>
                            <a:schemeClr val="tx1"/>
                          </a:solidFill>
                        </a:rPr>
                        <a: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2">
                  <a:txBody>
                    <a:bodyPr/>
                    <a:lstStyle/>
                    <a:p>
                      <a:pPr algn="ctr"/>
                      <a:r>
                        <a:rPr lang="en-US" sz="1800" dirty="0" smtClean="0">
                          <a:solidFill>
                            <a:schemeClr val="tx1"/>
                          </a:solidFill>
                        </a:rPr>
                        <a:t>Equal value and equal type</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65812">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1">
                <a:tc>
                  <a:txBody>
                    <a:bodyPr/>
                    <a:lstStyle/>
                    <a:p>
                      <a:pPr algn="ctr"/>
                      <a:r>
                        <a:rPr lang="en-US" sz="1800" b="1" dirty="0" smtClean="0">
                          <a:solidFill>
                            <a:schemeClr val="tx1"/>
                          </a:solidFill>
                        </a:rPr>
                        <a: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Not Equal</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 80</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86081">
                <a:tc rowSpan="4">
                  <a:txBody>
                    <a:bodyPr/>
                    <a:lstStyle/>
                    <a:p>
                      <a:pPr algn="ctr"/>
                      <a:r>
                        <a:rPr lang="en-US" sz="1800" b="1" dirty="0" smtClean="0">
                          <a:solidFill>
                            <a:schemeClr val="tx1"/>
                          </a:solidFill>
                        </a:rPr>
                        <a: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4">
                  <a:txBody>
                    <a:bodyPr/>
                    <a:lstStyle/>
                    <a:p>
                      <a:pPr algn="ctr"/>
                      <a:r>
                        <a:rPr lang="en-US" sz="1800" dirty="0" smtClean="0">
                          <a:solidFill>
                            <a:schemeClr val="tx1"/>
                          </a:solidFill>
                        </a:rPr>
                        <a:t>Not equal value or not equal type</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5763">
                <a:tc vMerge="1">
                  <a:txBody>
                    <a:bodyPr/>
                    <a:lstStyle/>
                    <a:p>
                      <a:endParaRPr lang="en-US"/>
                    </a:p>
                  </a:txBody>
                  <a:tcPr/>
                </a:tc>
                <a:tc vMerge="1">
                  <a:txBody>
                    <a:bodyPr/>
                    <a:lstStyle/>
                    <a:p>
                      <a:endParaRPr lang="en-US"/>
                    </a:p>
                  </a:txBody>
                  <a:tcPr/>
                </a:tc>
                <a:tc>
                  <a:txBody>
                    <a:bodyPr/>
                    <a:lstStyle/>
                    <a:p>
                      <a:pPr algn="ct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65812">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 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65812">
                <a:tc vMerge="1">
                  <a:txBody>
                    <a:bodyPr/>
                    <a:lstStyle/>
                    <a:p>
                      <a:pPr algn="ctr"/>
                      <a:endParaRPr lang="en-US" sz="1800" b="1" dirty="0">
                        <a:solidFill>
                          <a:schemeClr val="tx1"/>
                        </a:solidFill>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vMerge="1">
                  <a:txBody>
                    <a:bodyPr/>
                    <a:lstStyle/>
                    <a:p>
                      <a:pPr algn="ctr"/>
                      <a:endParaRPr lang="en-US" sz="1800" dirty="0">
                        <a:solidFill>
                          <a:schemeClr val="tx1"/>
                        </a:solidFill>
                      </a:endParaRPr>
                    </a:p>
                  </a:txBody>
                  <a:tcPr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bl>
          </a:graphicData>
        </a:graphic>
      </p:graphicFrame>
      <p:sp>
        <p:nvSpPr>
          <p:cNvPr id="26" name="TextBox 25"/>
          <p:cNvSpPr txBox="1"/>
          <p:nvPr/>
        </p:nvSpPr>
        <p:spPr bwMode="auto">
          <a:xfrm>
            <a:off x="2514600" y="914400"/>
            <a:ext cx="350520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Comparison Operators</a:t>
            </a:r>
          </a:p>
        </p:txBody>
      </p:sp>
      <p:pic>
        <p:nvPicPr>
          <p:cNvPr id="73783"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4"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6F5A710-B36B-4410-9FF4-63F6CD489AE3}" type="slidenum">
              <a:rPr lang="en-US" altLang="en-US" sz="1400" smtClean="0">
                <a:latin typeface="Times New Roman" panose="02020603050405020304" pitchFamily="18" charset="0"/>
              </a:rPr>
              <a:pPr>
                <a:spcBef>
                  <a:spcPct val="0"/>
                </a:spcBef>
                <a:buFontTx/>
                <a:buNone/>
              </a:pPr>
              <a:t>35</a:t>
            </a:fld>
            <a:endParaRPr lang="en-US" altLang="en-US" sz="1400" smtClean="0">
              <a:latin typeface="Times New Roman" panose="02020603050405020304" pitchFamily="18" charset="0"/>
            </a:endParaRPr>
          </a:p>
        </p:txBody>
      </p:sp>
      <p:sp>
        <p:nvSpPr>
          <p:cNvPr id="75779"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75780" name="Rectangle 2"/>
          <p:cNvSpPr>
            <a:spLocks noGrp="1" noChangeArrowheads="1"/>
          </p:cNvSpPr>
          <p:nvPr>
            <p:ph type="title"/>
          </p:nvPr>
        </p:nvSpPr>
        <p:spPr>
          <a:xfrm>
            <a:off x="533400" y="-152400"/>
            <a:ext cx="8077200" cy="1143000"/>
          </a:xfrm>
        </p:spPr>
        <p:txBody>
          <a:bodyPr/>
          <a:lstStyle/>
          <a:p>
            <a:pPr eaLnBrk="1" hangingPunct="1"/>
            <a:r>
              <a:rPr lang="en-US" altLang="en-US" sz="3200" b="1" smtClean="0"/>
              <a:t>Decisions: If Statement</a:t>
            </a:r>
          </a:p>
        </p:txBody>
      </p:sp>
      <p:graphicFrame>
        <p:nvGraphicFramePr>
          <p:cNvPr id="3" name="Table 2"/>
          <p:cNvGraphicFramePr>
            <a:graphicFrameLocks noGrp="1"/>
          </p:cNvGraphicFramePr>
          <p:nvPr/>
        </p:nvGraphicFramePr>
        <p:xfrm>
          <a:off x="762000" y="1570038"/>
          <a:ext cx="7391400" cy="4068762"/>
        </p:xfrm>
        <a:graphic>
          <a:graphicData uri="http://schemas.openxmlformats.org/drawingml/2006/table">
            <a:tbl>
              <a:tblPr firstRow="1" bandRow="1">
                <a:tableStyleId>{5C22544A-7EE6-4342-B048-85BDC9FD1C3A}</a:tableStyleId>
              </a:tblPr>
              <a:tblGrid>
                <a:gridCol w="1295400"/>
                <a:gridCol w="1905000"/>
                <a:gridCol w="2971800"/>
                <a:gridCol w="1219200"/>
              </a:tblGrid>
              <a:tr h="370840">
                <a:tc>
                  <a:txBody>
                    <a:bodyPr/>
                    <a:lstStyle/>
                    <a:p>
                      <a:pPr algn="ctr"/>
                      <a:r>
                        <a:rPr lang="en-US" sz="1800" dirty="0" smtClean="0">
                          <a:solidFill>
                            <a:schemeClr val="bg1"/>
                          </a:solidFill>
                        </a:rPr>
                        <a:t>Operator</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 Description</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Example (</a:t>
                      </a:r>
                      <a:r>
                        <a:rPr lang="en-US" sz="1800" dirty="0" err="1" smtClean="0">
                          <a:solidFill>
                            <a:schemeClr val="bg1"/>
                          </a:solidFill>
                        </a:rPr>
                        <a:t>var</a:t>
                      </a:r>
                      <a:r>
                        <a:rPr lang="en-US" sz="1800" dirty="0" smtClean="0">
                          <a:solidFill>
                            <a:schemeClr val="bg1"/>
                          </a:solidFill>
                        </a:rPr>
                        <a:t> score = 50)</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Returns</a:t>
                      </a:r>
                      <a:endParaRPr 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20040">
                <a:tc rowSpan="2">
                  <a:txBody>
                    <a:bodyPr/>
                    <a:lstStyle/>
                    <a:p>
                      <a:pPr algn="ctr"/>
                      <a:r>
                        <a:rPr lang="en-US" sz="1800" b="1" dirty="0" smtClean="0">
                          <a:solidFill>
                            <a:schemeClr val="tx1"/>
                          </a:solidFill>
                        </a:rPr>
                        <a:t>&gt;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2">
                  <a:txBody>
                    <a:bodyPr/>
                    <a:lstStyle/>
                    <a:p>
                      <a:pPr algn="ctr"/>
                      <a:r>
                        <a:rPr lang="en-US" sz="1800" dirty="0" smtClean="0">
                          <a:solidFill>
                            <a:schemeClr val="tx1"/>
                          </a:solidFill>
                        </a:rPr>
                        <a:t>Greater than</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&gt;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2004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&gt;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0040">
                <a:tc rowSpan="2">
                  <a:txBody>
                    <a:bodyPr/>
                    <a:lstStyle/>
                    <a:p>
                      <a:pPr algn="ctr"/>
                      <a:r>
                        <a:rPr lang="en-US" sz="1800" b="1" dirty="0" smtClean="0">
                          <a:solidFill>
                            <a:schemeClr val="tx1"/>
                          </a:solidFill>
                        </a:rPr>
                        <a:t>&lt;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2">
                  <a:txBody>
                    <a:bodyPr/>
                    <a:lstStyle/>
                    <a:p>
                      <a:pPr algn="ctr"/>
                      <a:r>
                        <a:rPr lang="en-US" sz="1800" dirty="0" smtClean="0">
                          <a:solidFill>
                            <a:schemeClr val="tx1"/>
                          </a:solidFill>
                        </a:rPr>
                        <a:t>Less than</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&lt;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2004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&lt;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6080">
                <a:tc rowSpan="3">
                  <a:txBody>
                    <a:bodyPr/>
                    <a:lstStyle/>
                    <a:p>
                      <a:pPr algn="ctr"/>
                      <a:r>
                        <a:rPr lang="en-US" sz="1800" b="1" dirty="0" smtClean="0">
                          <a:solidFill>
                            <a:schemeClr val="tx1"/>
                          </a:solidFill>
                        </a:rPr>
                        <a:t>&gt;=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3">
                  <a:txBody>
                    <a:bodyPr/>
                    <a:lstStyle/>
                    <a:p>
                      <a:pPr algn="ctr"/>
                      <a:r>
                        <a:rPr lang="en-US" sz="1800" dirty="0" smtClean="0">
                          <a:solidFill>
                            <a:schemeClr val="tx1"/>
                          </a:solidFill>
                        </a:rPr>
                        <a:t>Greater than or equal to</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&gt;=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85762">
                <a:tc vMerge="1">
                  <a:txBody>
                    <a:bodyPr/>
                    <a:lstStyle/>
                    <a:p>
                      <a:endParaRPr lang="en-US"/>
                    </a:p>
                  </a:txBody>
                  <a:tcPr/>
                </a:tc>
                <a:tc vMerge="1">
                  <a:txBody>
                    <a:bodyPr/>
                    <a:lstStyle/>
                    <a:p>
                      <a:endParaRPr lang="en-US"/>
                    </a:p>
                  </a:txBody>
                  <a:tcPr/>
                </a:tc>
                <a:tc>
                  <a:txBody>
                    <a:bodyPr/>
                    <a:lstStyle/>
                    <a:p>
                      <a:pPr algn="ctr"/>
                      <a:r>
                        <a:rPr lang="en-US" sz="1800" dirty="0" smtClean="0">
                          <a:solidFill>
                            <a:schemeClr val="tx1"/>
                          </a:solidFill>
                        </a:rPr>
                        <a:t>Score &gt;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&gt;=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20040">
                <a:tc rowSpan="3">
                  <a:txBody>
                    <a:bodyPr/>
                    <a:lstStyle/>
                    <a:p>
                      <a:pPr algn="ctr"/>
                      <a:r>
                        <a:rPr lang="en-US" sz="1800" b="1" dirty="0" smtClean="0">
                          <a:solidFill>
                            <a:schemeClr val="tx1"/>
                          </a:solidFill>
                        </a:rPr>
                        <a:t>&lt;=</a:t>
                      </a:r>
                      <a:endParaRPr 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rowSpan="3">
                  <a:txBody>
                    <a:bodyPr/>
                    <a:lstStyle/>
                    <a:p>
                      <a:pPr algn="ctr"/>
                      <a:r>
                        <a:rPr lang="en-US" sz="1800" dirty="0" smtClean="0">
                          <a:solidFill>
                            <a:schemeClr val="tx1"/>
                          </a:solidFill>
                        </a:rPr>
                        <a:t>Less than or equal to</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Score &lt;= 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88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&lt;=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18288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Score &lt;=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extBox 9"/>
          <p:cNvSpPr txBox="1"/>
          <p:nvPr/>
        </p:nvSpPr>
        <p:spPr bwMode="auto">
          <a:xfrm>
            <a:off x="2514600" y="914400"/>
            <a:ext cx="350520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Comparison Operators</a:t>
            </a:r>
          </a:p>
        </p:txBody>
      </p:sp>
      <p:pic>
        <p:nvPicPr>
          <p:cNvPr id="75834"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35"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EF147C-ECFE-40DB-BA11-6ADB57DE42F7}" type="slidenum">
              <a:rPr lang="en-US" altLang="en-US" sz="1400" smtClean="0">
                <a:latin typeface="Times New Roman" panose="02020603050405020304" pitchFamily="18" charset="0"/>
              </a:rPr>
              <a:pPr>
                <a:spcBef>
                  <a:spcPct val="0"/>
                </a:spcBef>
                <a:buFontTx/>
                <a:buNone/>
              </a:pPr>
              <a:t>36</a:t>
            </a:fld>
            <a:endParaRPr lang="en-US" altLang="en-US" sz="1400" smtClean="0">
              <a:latin typeface="Times New Roman" panose="02020603050405020304" pitchFamily="18" charset="0"/>
            </a:endParaRPr>
          </a:p>
        </p:txBody>
      </p:sp>
      <p:sp>
        <p:nvSpPr>
          <p:cNvPr id="77827"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77828" name="Rectangle 2"/>
          <p:cNvSpPr>
            <a:spLocks noGrp="1" noChangeArrowheads="1"/>
          </p:cNvSpPr>
          <p:nvPr>
            <p:ph type="title"/>
          </p:nvPr>
        </p:nvSpPr>
        <p:spPr>
          <a:xfrm>
            <a:off x="246063" y="-152400"/>
            <a:ext cx="8643937" cy="1143000"/>
          </a:xfrm>
        </p:spPr>
        <p:txBody>
          <a:bodyPr/>
          <a:lstStyle/>
          <a:p>
            <a:pPr eaLnBrk="1" hangingPunct="1"/>
            <a:r>
              <a:rPr lang="en-US" altLang="en-US" sz="3200" b="1" smtClean="0"/>
              <a:t>Decisions: If Statement – Logical Operators</a:t>
            </a:r>
          </a:p>
        </p:txBody>
      </p:sp>
      <p:graphicFrame>
        <p:nvGraphicFramePr>
          <p:cNvPr id="3" name="Table 2"/>
          <p:cNvGraphicFramePr>
            <a:graphicFrameLocks noGrp="1"/>
          </p:cNvGraphicFramePr>
          <p:nvPr/>
        </p:nvGraphicFramePr>
        <p:xfrm>
          <a:off x="1095375" y="1651000"/>
          <a:ext cx="3581400" cy="2225676"/>
        </p:xfrm>
        <a:graphic>
          <a:graphicData uri="http://schemas.openxmlformats.org/drawingml/2006/table">
            <a:tbl>
              <a:tblPr firstRow="1" bandRow="1">
                <a:tableStyleId>{5C22544A-7EE6-4342-B048-85BDC9FD1C3A}</a:tableStyleId>
              </a:tblPr>
              <a:tblGrid>
                <a:gridCol w="1066800"/>
                <a:gridCol w="1143000"/>
                <a:gridCol w="1371600"/>
              </a:tblGrid>
              <a:tr h="370946">
                <a:tc gridSpan="3">
                  <a:txBody>
                    <a:bodyPr/>
                    <a:lstStyle/>
                    <a:p>
                      <a:pPr algn="ctr"/>
                      <a:r>
                        <a:rPr lang="en-US" sz="1800" dirty="0" smtClean="0">
                          <a:solidFill>
                            <a:schemeClr val="bg1"/>
                          </a:solidFill>
                        </a:rPr>
                        <a:t>Cond</a:t>
                      </a:r>
                      <a:r>
                        <a:rPr lang="en-US" sz="1800" baseline="0" dirty="0" smtClean="0">
                          <a:solidFill>
                            <a:schemeClr val="bg1"/>
                          </a:solidFill>
                        </a:rPr>
                        <a:t> 1 &amp;&amp; Cond 2</a:t>
                      </a:r>
                      <a:endParaRPr lang="en-US" sz="1800" dirty="0">
                        <a:solidFill>
                          <a:schemeClr val="bg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pPr algn="ctr"/>
                      <a:r>
                        <a:rPr lang="en-US" sz="1800" b="1" dirty="0" smtClean="0">
                          <a:solidFill>
                            <a:schemeClr val="tx1"/>
                          </a:solidFill>
                        </a:rPr>
                        <a:t>Cond 1</a:t>
                      </a:r>
                      <a:endParaRPr lang="en-US" sz="1800" b="1"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b="1" dirty="0" smtClean="0">
                          <a:solidFill>
                            <a:schemeClr val="tx1"/>
                          </a:solidFill>
                        </a:rPr>
                        <a:t>Cond</a:t>
                      </a:r>
                      <a:r>
                        <a:rPr lang="en-US" sz="1800" b="1" baseline="0" dirty="0" smtClean="0">
                          <a:solidFill>
                            <a:schemeClr val="tx1"/>
                          </a:solidFill>
                        </a:rPr>
                        <a:t> 2</a:t>
                      </a:r>
                      <a:endParaRPr lang="en-US" sz="1800" b="1" dirty="0" smtClean="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Result</a:t>
                      </a: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26" name="Table 25"/>
          <p:cNvGraphicFramePr>
            <a:graphicFrameLocks noGrp="1"/>
          </p:cNvGraphicFramePr>
          <p:nvPr/>
        </p:nvGraphicFramePr>
        <p:xfrm>
          <a:off x="5133975" y="1655763"/>
          <a:ext cx="3581400" cy="2225676"/>
        </p:xfrm>
        <a:graphic>
          <a:graphicData uri="http://schemas.openxmlformats.org/drawingml/2006/table">
            <a:tbl>
              <a:tblPr firstRow="1" bandRow="1">
                <a:tableStyleId>{5C22544A-7EE6-4342-B048-85BDC9FD1C3A}</a:tableStyleId>
              </a:tblPr>
              <a:tblGrid>
                <a:gridCol w="1066800"/>
                <a:gridCol w="1143000"/>
                <a:gridCol w="1371600"/>
              </a:tblGrid>
              <a:tr h="370946">
                <a:tc gridSpan="3">
                  <a:txBody>
                    <a:bodyPr/>
                    <a:lstStyle/>
                    <a:p>
                      <a:pPr algn="ctr"/>
                      <a:r>
                        <a:rPr lang="en-US" sz="1800" dirty="0" smtClean="0">
                          <a:solidFill>
                            <a:schemeClr val="bg1"/>
                          </a:solidFill>
                        </a:rPr>
                        <a:t>Cond</a:t>
                      </a:r>
                      <a:r>
                        <a:rPr lang="en-US" sz="1800" baseline="0" dirty="0" smtClean="0">
                          <a:solidFill>
                            <a:schemeClr val="bg1"/>
                          </a:solidFill>
                        </a:rPr>
                        <a:t> 1 || Cond 2</a:t>
                      </a:r>
                      <a:endParaRPr lang="en-US" sz="1800" dirty="0">
                        <a:solidFill>
                          <a:schemeClr val="bg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946">
                <a:tc>
                  <a:txBody>
                    <a:bodyPr/>
                    <a:lstStyle/>
                    <a:p>
                      <a:pPr algn="ctr"/>
                      <a:r>
                        <a:rPr lang="en-US" sz="1800" b="1" dirty="0" smtClean="0">
                          <a:solidFill>
                            <a:schemeClr val="tx1"/>
                          </a:solidFill>
                        </a:rPr>
                        <a:t>Cond 1</a:t>
                      </a:r>
                      <a:endParaRPr lang="en-US" sz="1800" b="1"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800" b="1" dirty="0" smtClean="0">
                          <a:solidFill>
                            <a:schemeClr val="tx1"/>
                          </a:solidFill>
                        </a:rPr>
                        <a:t>Cond</a:t>
                      </a:r>
                      <a:r>
                        <a:rPr lang="en-US" sz="1800" b="1" baseline="0" dirty="0" smtClean="0">
                          <a:solidFill>
                            <a:schemeClr val="tx1"/>
                          </a:solidFill>
                        </a:rPr>
                        <a:t> 2</a:t>
                      </a:r>
                      <a:endParaRPr lang="en-US" sz="1800" b="1" dirty="0" smtClean="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Result</a:t>
                      </a: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27" name="Table 26"/>
          <p:cNvGraphicFramePr>
            <a:graphicFrameLocks noGrp="1"/>
          </p:cNvGraphicFramePr>
          <p:nvPr/>
        </p:nvGraphicFramePr>
        <p:xfrm>
          <a:off x="3200400" y="4821238"/>
          <a:ext cx="2895600" cy="1198562"/>
        </p:xfrm>
        <a:graphic>
          <a:graphicData uri="http://schemas.openxmlformats.org/drawingml/2006/table">
            <a:tbl>
              <a:tblPr firstRow="1" bandRow="1">
                <a:tableStyleId>{5C22544A-7EE6-4342-B048-85BDC9FD1C3A}</a:tableStyleId>
              </a:tblPr>
              <a:tblGrid>
                <a:gridCol w="1447800"/>
                <a:gridCol w="1447800"/>
              </a:tblGrid>
              <a:tr h="457200">
                <a:tc>
                  <a:txBody>
                    <a:bodyPr/>
                    <a:lstStyle/>
                    <a:p>
                      <a:pPr algn="ctr"/>
                      <a:r>
                        <a:rPr lang="en-US" sz="1800" dirty="0" smtClean="0">
                          <a:solidFill>
                            <a:schemeClr val="bg1"/>
                          </a:solidFill>
                        </a:rPr>
                        <a:t>Cond 1</a:t>
                      </a:r>
                      <a:endParaRPr lang="en-US" sz="1800" dirty="0">
                        <a:solidFill>
                          <a:schemeClr val="bg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smtClean="0">
                          <a:solidFill>
                            <a:schemeClr val="bg1"/>
                          </a:solidFill>
                        </a:rPr>
                        <a:t>! (Cond</a:t>
                      </a:r>
                      <a:r>
                        <a:rPr lang="en-US" sz="1800" baseline="0" dirty="0" smtClean="0">
                          <a:solidFill>
                            <a:schemeClr val="bg1"/>
                          </a:solidFill>
                        </a:rPr>
                        <a:t> 1) </a:t>
                      </a:r>
                      <a:endParaRPr lang="en-US" sz="1800" dirty="0">
                        <a:solidFill>
                          <a:schemeClr val="bg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0681">
                <a:tc>
                  <a:txBody>
                    <a:bodyPr/>
                    <a:lstStyle/>
                    <a:p>
                      <a:pPr algn="ctr"/>
                      <a:r>
                        <a:rPr lang="en-US" sz="1800" dirty="0" smtClean="0">
                          <a:solidFill>
                            <a:schemeClr val="tx1"/>
                          </a:solidFill>
                        </a:rPr>
                        <a:t>False</a:t>
                      </a:r>
                      <a:endParaRPr lang="en-US" sz="180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True</a:t>
                      </a:r>
                      <a:endParaRPr lang="en-US" sz="180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681">
                <a:tc>
                  <a:txBody>
                    <a:bodyPr/>
                    <a:lstStyle/>
                    <a:p>
                      <a:pPr algn="ctr"/>
                      <a:r>
                        <a:rPr lang="en-US" sz="1800" dirty="0" smtClean="0">
                          <a:solidFill>
                            <a:schemeClr val="tx1"/>
                          </a:solidFill>
                        </a:rPr>
                        <a:t>True</a:t>
                      </a:r>
                      <a:endParaRPr lang="en-US" sz="180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9ADB"/>
                    </a:solidFill>
                  </a:tcPr>
                </a:tc>
                <a:tc>
                  <a:txBody>
                    <a:bodyPr/>
                    <a:lstStyle/>
                    <a:p>
                      <a:pPr algn="ctr"/>
                      <a:r>
                        <a:rPr lang="en-US" sz="1800" dirty="0" smtClean="0">
                          <a:solidFill>
                            <a:schemeClr val="tx1"/>
                          </a:solidFill>
                        </a:rPr>
                        <a:t>False</a:t>
                      </a:r>
                      <a:endParaRPr lang="en-US" sz="180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
        <p:nvSpPr>
          <p:cNvPr id="12" name="TextBox 11"/>
          <p:cNvSpPr txBox="1"/>
          <p:nvPr/>
        </p:nvSpPr>
        <p:spPr bwMode="auto">
          <a:xfrm>
            <a:off x="2162628" y="1066800"/>
            <a:ext cx="1447800"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AND</a:t>
            </a:r>
          </a:p>
        </p:txBody>
      </p:sp>
      <p:sp>
        <p:nvSpPr>
          <p:cNvPr id="13" name="TextBox 12"/>
          <p:cNvSpPr txBox="1"/>
          <p:nvPr/>
        </p:nvSpPr>
        <p:spPr bwMode="auto">
          <a:xfrm>
            <a:off x="6067878" y="1066800"/>
            <a:ext cx="1447800"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OR</a:t>
            </a:r>
          </a:p>
        </p:txBody>
      </p:sp>
      <p:sp>
        <p:nvSpPr>
          <p:cNvPr id="14" name="TextBox 13"/>
          <p:cNvSpPr txBox="1"/>
          <p:nvPr/>
        </p:nvSpPr>
        <p:spPr bwMode="auto">
          <a:xfrm>
            <a:off x="6296285" y="5196869"/>
            <a:ext cx="795111" cy="407789"/>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nchor="ctr">
            <a:spAutoFit/>
          </a:bodyPr>
          <a:lstStyle/>
          <a:p>
            <a:pPr algn="ctr" eaLnBrk="1" hangingPunct="1">
              <a:defRPr/>
            </a:pPr>
            <a:r>
              <a:rPr lang="en-US" sz="2000" b="1" dirty="0">
                <a:latin typeface="Arial" charset="0"/>
              </a:rPr>
              <a:t>NOT</a:t>
            </a:r>
          </a:p>
        </p:txBody>
      </p:sp>
      <p:pic>
        <p:nvPicPr>
          <p:cNvPr id="77908"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392406" y="1544638"/>
            <a:ext cx="492443" cy="2438400"/>
          </a:xfrm>
          <a:prstGeom prst="rect">
            <a:avLst/>
          </a:prstGeom>
          <a:solidFill>
            <a:schemeClr val="tx1"/>
          </a:solidFill>
          <a:scene3d>
            <a:camera prst="orthographicFront"/>
            <a:lightRig rig="threePt" dir="t"/>
          </a:scene3d>
          <a:sp3d>
            <a:bevelT prst="relaxedInset"/>
          </a:sp3d>
        </p:spPr>
        <p:txBody>
          <a:bodyPr vert="vert270">
            <a:spAutoFit/>
          </a:bodyPr>
          <a:lstStyle/>
          <a:p>
            <a:pPr algn="ctr" eaLnBrk="1" hangingPunct="1">
              <a:defRPr/>
            </a:pPr>
            <a:r>
              <a:rPr lang="en-US" sz="2000" b="1" dirty="0">
                <a:solidFill>
                  <a:schemeClr val="bg1"/>
                </a:solidFill>
                <a:latin typeface="Arial" charset="0"/>
              </a:rPr>
              <a:t>Binary Operator</a:t>
            </a:r>
          </a:p>
        </p:txBody>
      </p:sp>
      <p:sp>
        <p:nvSpPr>
          <p:cNvPr id="16" name="TextBox 15"/>
          <p:cNvSpPr txBox="1"/>
          <p:nvPr/>
        </p:nvSpPr>
        <p:spPr bwMode="auto">
          <a:xfrm>
            <a:off x="2602467" y="4821237"/>
            <a:ext cx="492443" cy="1198563"/>
          </a:xfrm>
          <a:prstGeom prst="rect">
            <a:avLst/>
          </a:prstGeom>
          <a:solidFill>
            <a:schemeClr val="tx1"/>
          </a:solidFill>
          <a:scene3d>
            <a:camera prst="orthographicFront"/>
            <a:lightRig rig="threePt" dir="t"/>
          </a:scene3d>
          <a:sp3d>
            <a:bevelT prst="relaxedInset"/>
          </a:sp3d>
        </p:spPr>
        <p:txBody>
          <a:bodyPr vert="vert270">
            <a:spAutoFit/>
          </a:bodyPr>
          <a:lstStyle/>
          <a:p>
            <a:pPr algn="ctr" eaLnBrk="1" hangingPunct="1">
              <a:defRPr/>
            </a:pPr>
            <a:r>
              <a:rPr lang="en-US" sz="2000" b="1" dirty="0">
                <a:solidFill>
                  <a:schemeClr val="bg1"/>
                </a:solidFill>
                <a:latin typeface="Arial" charset="0"/>
              </a:rPr>
              <a:t>Unary</a:t>
            </a:r>
          </a:p>
        </p:txBody>
      </p:sp>
      <p:sp>
        <p:nvSpPr>
          <p:cNvPr id="17" name="TextBox 6"/>
          <p:cNvSpPr txBox="1">
            <a:spLocks noChangeArrowheads="1"/>
          </p:cNvSpPr>
          <p:nvPr/>
        </p:nvSpPr>
        <p:spPr bwMode="auto">
          <a:xfrm>
            <a:off x="2257425" y="4046538"/>
            <a:ext cx="5233988" cy="461962"/>
          </a:xfrm>
          <a:prstGeom prst="rect">
            <a:avLst/>
          </a:prstGeom>
          <a:solidFill>
            <a:schemeClr val="accent2">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dirty="0" smtClean="0">
                <a:solidFill>
                  <a:schemeClr val="bg1"/>
                </a:solidFill>
              </a:rPr>
              <a:t>(&amp;&amp;, ||) used to Combine Conditions</a:t>
            </a:r>
          </a:p>
        </p:txBody>
      </p:sp>
      <p:sp>
        <p:nvSpPr>
          <p:cNvPr id="77912"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742950"/>
            <a:ext cx="6791325" cy="5372100"/>
          </a:xfrm>
          <a:prstGeom prst="rect">
            <a:avLst/>
          </a:prstGeom>
          <a:noFill/>
          <a:ln w="254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79875"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54AC91-E792-4E79-8216-A18A0013C725}" type="slidenum">
              <a:rPr lang="en-US" altLang="en-US" sz="1400" smtClean="0">
                <a:latin typeface="Times New Roman" panose="02020603050405020304" pitchFamily="18" charset="0"/>
              </a:rPr>
              <a:pPr>
                <a:spcBef>
                  <a:spcPct val="0"/>
                </a:spcBef>
                <a:buFontTx/>
                <a:buNone/>
              </a:pPr>
              <a:t>37</a:t>
            </a:fld>
            <a:endParaRPr lang="en-US" altLang="en-US" sz="1400" smtClean="0">
              <a:latin typeface="Times New Roman" panose="02020603050405020304" pitchFamily="18" charset="0"/>
            </a:endParaRPr>
          </a:p>
        </p:txBody>
      </p:sp>
      <p:sp>
        <p:nvSpPr>
          <p:cNvPr id="79876"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79877" name="Rectangle 2"/>
          <p:cNvSpPr>
            <a:spLocks noGrp="1" noChangeArrowheads="1"/>
          </p:cNvSpPr>
          <p:nvPr>
            <p:ph type="title"/>
          </p:nvPr>
        </p:nvSpPr>
        <p:spPr>
          <a:xfrm>
            <a:off x="0" y="-152400"/>
            <a:ext cx="9144000" cy="1143000"/>
          </a:xfrm>
        </p:spPr>
        <p:txBody>
          <a:bodyPr/>
          <a:lstStyle/>
          <a:p>
            <a:pPr eaLnBrk="1" hangingPunct="1"/>
            <a:r>
              <a:rPr lang="en-US" altLang="en-US" sz="3200" b="1" smtClean="0"/>
              <a:t>Decisions: switch Statement </a:t>
            </a:r>
          </a:p>
        </p:txBody>
      </p:sp>
      <p:sp>
        <p:nvSpPr>
          <p:cNvPr id="79878" name="TextBox 6"/>
          <p:cNvSpPr txBox="1">
            <a:spLocks noChangeArrowheads="1"/>
          </p:cNvSpPr>
          <p:nvPr/>
        </p:nvSpPr>
        <p:spPr bwMode="auto">
          <a:xfrm>
            <a:off x="2206625" y="790575"/>
            <a:ext cx="4730750" cy="36830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solidFill>
                  <a:schemeClr val="tx1"/>
                </a:solidFill>
              </a:rPr>
              <a:t>Changing background color of the body</a:t>
            </a:r>
          </a:p>
        </p:txBody>
      </p:sp>
      <p:sp>
        <p:nvSpPr>
          <p:cNvPr id="12" name="Rectangle 11"/>
          <p:cNvSpPr/>
          <p:nvPr/>
        </p:nvSpPr>
        <p:spPr>
          <a:xfrm>
            <a:off x="1820863" y="1703388"/>
            <a:ext cx="3360737" cy="30210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3" name="Straight Arrow Connector 12"/>
          <p:cNvCxnSpPr/>
          <p:nvPr/>
        </p:nvCxnSpPr>
        <p:spPr>
          <a:xfrm>
            <a:off x="5491163" y="5356225"/>
            <a:ext cx="1446212"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79881"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cxnSp>
        <p:nvCxnSpPr>
          <p:cNvPr id="3" name="Straight Arrow Connector 2"/>
          <p:cNvCxnSpPr/>
          <p:nvPr/>
        </p:nvCxnSpPr>
        <p:spPr>
          <a:xfrm flipH="1">
            <a:off x="3033713" y="2652713"/>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19425" y="3033713"/>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019425" y="3414713"/>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33713" y="3751263"/>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048000" y="4143375"/>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9888" name="TextBox 6"/>
          <p:cNvSpPr txBox="1">
            <a:spLocks noChangeArrowheads="1"/>
          </p:cNvSpPr>
          <p:nvPr/>
        </p:nvSpPr>
        <p:spPr bwMode="auto">
          <a:xfrm>
            <a:off x="5572125" y="1885950"/>
            <a:ext cx="33083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bg1"/>
                </a:solidFill>
              </a:rPr>
              <a:t>Same Function as if-else-if</a:t>
            </a:r>
          </a:p>
        </p:txBody>
      </p:sp>
      <p:pic>
        <p:nvPicPr>
          <p:cNvPr id="7988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2125" y="2438400"/>
            <a:ext cx="33131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45C12B8-4379-40A2-9BDB-F4F92234F78A}" type="slidenum">
              <a:rPr lang="en-US" altLang="en-US" sz="1400" smtClean="0">
                <a:latin typeface="Times New Roman" panose="02020603050405020304" pitchFamily="18" charset="0"/>
              </a:rPr>
              <a:pPr>
                <a:spcBef>
                  <a:spcPct val="0"/>
                </a:spcBef>
                <a:buFontTx/>
                <a:buNone/>
              </a:pPr>
              <a:t>38</a:t>
            </a:fld>
            <a:endParaRPr lang="en-US" altLang="en-US" sz="1400" smtClean="0">
              <a:latin typeface="Times New Roman" panose="02020603050405020304" pitchFamily="18" charset="0"/>
            </a:endParaRPr>
          </a:p>
        </p:txBody>
      </p:sp>
      <p:sp>
        <p:nvSpPr>
          <p:cNvPr id="81924"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81925" name="Rectangle 2"/>
          <p:cNvSpPr>
            <a:spLocks noGrp="1" noChangeArrowheads="1"/>
          </p:cNvSpPr>
          <p:nvPr>
            <p:ph type="title"/>
          </p:nvPr>
        </p:nvSpPr>
        <p:spPr>
          <a:xfrm>
            <a:off x="0" y="-152400"/>
            <a:ext cx="9144000" cy="1143000"/>
          </a:xfrm>
        </p:spPr>
        <p:txBody>
          <a:bodyPr/>
          <a:lstStyle/>
          <a:p>
            <a:pPr eaLnBrk="1" hangingPunct="1"/>
            <a:r>
              <a:rPr lang="en-US" altLang="en-US" sz="3200" b="1" smtClean="0"/>
              <a:t>Decisions: switch Statement </a:t>
            </a:r>
          </a:p>
        </p:txBody>
      </p:sp>
      <p:sp>
        <p:nvSpPr>
          <p:cNvPr id="10" name="Content Placeholder 2"/>
          <p:cNvSpPr>
            <a:spLocks noGrp="1"/>
          </p:cNvSpPr>
          <p:nvPr>
            <p:ph idx="1"/>
          </p:nvPr>
        </p:nvSpPr>
        <p:spPr>
          <a:xfrm>
            <a:off x="446088" y="773113"/>
            <a:ext cx="8240712" cy="452437"/>
          </a:xfrm>
          <a:solidFill>
            <a:srgbClr val="EA9ADB"/>
          </a:solidFill>
        </p:spPr>
        <p:txBody>
          <a:bodyPr>
            <a:noAutofit/>
          </a:bodyPr>
          <a:lstStyle/>
          <a:p>
            <a:pPr marL="0" indent="0">
              <a:buFontTx/>
              <a:buNone/>
              <a:defRPr/>
            </a:pPr>
            <a:r>
              <a:rPr lang="en-AU" sz="2200" dirty="0" smtClean="0">
                <a:latin typeface="+mj-lt"/>
              </a:rPr>
              <a:t>Without the </a:t>
            </a:r>
            <a:r>
              <a:rPr lang="en-AU" sz="2200" dirty="0" smtClean="0">
                <a:latin typeface="+mj-lt"/>
                <a:cs typeface="Courier New" pitchFamily="49" charset="0"/>
              </a:rPr>
              <a:t>break</a:t>
            </a:r>
            <a:r>
              <a:rPr lang="en-AU" sz="2200" dirty="0" smtClean="0">
                <a:latin typeface="+mj-lt"/>
              </a:rPr>
              <a:t> statement, all following </a:t>
            </a:r>
            <a:r>
              <a:rPr lang="en-AU" sz="2200" dirty="0">
                <a:latin typeface="+mj-lt"/>
                <a:cs typeface="Courier New" pitchFamily="49" charset="0"/>
              </a:rPr>
              <a:t>cases</a:t>
            </a:r>
            <a:r>
              <a:rPr lang="en-AU" sz="2200" dirty="0" smtClean="0">
                <a:latin typeface="+mj-lt"/>
              </a:rPr>
              <a:t> will be executed!</a:t>
            </a:r>
          </a:p>
        </p:txBody>
      </p:sp>
      <p:pic>
        <p:nvPicPr>
          <p:cNvPr id="819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1371600"/>
            <a:ext cx="8215312" cy="3505200"/>
          </a:xfrm>
          <a:prstGeom prst="rect">
            <a:avLst/>
          </a:prstGeom>
          <a:noFill/>
          <a:ln w="254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13" name="Rectangle 12"/>
          <p:cNvSpPr/>
          <p:nvPr/>
        </p:nvSpPr>
        <p:spPr>
          <a:xfrm>
            <a:off x="2079625" y="2686050"/>
            <a:ext cx="6302375" cy="15938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1929"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pic>
        <p:nvPicPr>
          <p:cNvPr id="8193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457700"/>
            <a:ext cx="2895600" cy="1735138"/>
          </a:xfrm>
          <a:prstGeom prst="rect">
            <a:avLst/>
          </a:prstGeom>
          <a:noFill/>
          <a:ln w="25400">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81931" name="TextBox 6"/>
          <p:cNvSpPr txBox="1">
            <a:spLocks noChangeArrowheads="1"/>
          </p:cNvSpPr>
          <p:nvPr/>
        </p:nvSpPr>
        <p:spPr bwMode="auto">
          <a:xfrm>
            <a:off x="6418263" y="1951038"/>
            <a:ext cx="1641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bg1"/>
                </a:solidFill>
              </a:rPr>
              <a:t>Please try it</a:t>
            </a:r>
          </a:p>
        </p:txBody>
      </p:sp>
      <p:sp>
        <p:nvSpPr>
          <p:cNvPr id="12" name="TextBox 11"/>
          <p:cNvSpPr txBox="1"/>
          <p:nvPr/>
        </p:nvSpPr>
        <p:spPr bwMode="auto">
          <a:xfrm>
            <a:off x="1219200" y="5059700"/>
            <a:ext cx="2819400" cy="1015663"/>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Search for Conditional Operator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416779A-6C7B-4E27-991A-D95483C953F8}" type="slidenum">
              <a:rPr lang="en-US" altLang="en-US" sz="1400" smtClean="0">
                <a:latin typeface="Times New Roman" panose="02020603050405020304" pitchFamily="18" charset="0"/>
              </a:rPr>
              <a:pPr>
                <a:spcBef>
                  <a:spcPct val="0"/>
                </a:spcBef>
                <a:buFontTx/>
                <a:buNone/>
              </a:pPr>
              <a:t>39</a:t>
            </a:fld>
            <a:endParaRPr lang="en-US" altLang="en-US" sz="1400" smtClean="0">
              <a:latin typeface="Times New Roman" panose="02020603050405020304" pitchFamily="18" charset="0"/>
            </a:endParaRPr>
          </a:p>
        </p:txBody>
      </p:sp>
      <p:sp>
        <p:nvSpPr>
          <p:cNvPr id="83971"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83972" name="Rectangle 2"/>
          <p:cNvSpPr>
            <a:spLocks noGrp="1" noChangeArrowheads="1"/>
          </p:cNvSpPr>
          <p:nvPr>
            <p:ph type="title"/>
          </p:nvPr>
        </p:nvSpPr>
        <p:spPr>
          <a:xfrm>
            <a:off x="0" y="-152400"/>
            <a:ext cx="9144000" cy="1143000"/>
          </a:xfrm>
        </p:spPr>
        <p:txBody>
          <a:bodyPr/>
          <a:lstStyle/>
          <a:p>
            <a:pPr eaLnBrk="1" hangingPunct="1"/>
            <a:r>
              <a:rPr lang="en-US" altLang="en-US" sz="3200" b="1" smtClean="0"/>
              <a:t>Functions</a:t>
            </a:r>
          </a:p>
        </p:txBody>
      </p:sp>
      <p:sp>
        <p:nvSpPr>
          <p:cNvPr id="57352" name="TextBox 6"/>
          <p:cNvSpPr txBox="1">
            <a:spLocks noChangeArrowheads="1"/>
          </p:cNvSpPr>
          <p:nvPr/>
        </p:nvSpPr>
        <p:spPr bwMode="auto">
          <a:xfrm>
            <a:off x="990600" y="827088"/>
            <a:ext cx="7162800" cy="3386137"/>
          </a:xfrm>
          <a:prstGeom prst="rect">
            <a:avLst/>
          </a:prstGeom>
          <a:solidFill>
            <a:schemeClr val="bg1">
              <a:lumMod val="6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1200"/>
              </a:spcAft>
              <a:defRPr/>
            </a:pPr>
            <a:r>
              <a:rPr lang="en-US" altLang="en-US" sz="2200" dirty="0" smtClean="0">
                <a:solidFill>
                  <a:schemeClr val="tx1"/>
                </a:solidFill>
              </a:rPr>
              <a:t>Group of statements </a:t>
            </a:r>
            <a:r>
              <a:rPr lang="en-US" altLang="en-US" sz="2200" dirty="0" smtClean="0">
                <a:solidFill>
                  <a:schemeClr val="tx1"/>
                </a:solidFill>
                <a:sym typeface="Wingdings" panose="05000000000000000000" pitchFamily="2" charset="2"/>
              </a:rPr>
              <a:t> perform task</a:t>
            </a:r>
          </a:p>
          <a:p>
            <a:pPr marL="342900" indent="-342900" eaLnBrk="1" hangingPunct="1">
              <a:spcBef>
                <a:spcPct val="0"/>
              </a:spcBef>
              <a:spcAft>
                <a:spcPts val="1200"/>
              </a:spcAft>
              <a:defRPr/>
            </a:pPr>
            <a:r>
              <a:rPr lang="en-US" altLang="en-US" sz="2200" dirty="0" smtClean="0"/>
              <a:t>Executed by a condition/unconditional call</a:t>
            </a:r>
            <a:endParaRPr lang="en-US" altLang="en-US" sz="2200" dirty="0" smtClean="0">
              <a:solidFill>
                <a:schemeClr val="tx1"/>
              </a:solidFill>
            </a:endParaRPr>
          </a:p>
          <a:p>
            <a:pPr marL="342900" indent="-342900" eaLnBrk="1" hangingPunct="1">
              <a:spcBef>
                <a:spcPct val="0"/>
              </a:spcBef>
              <a:spcAft>
                <a:spcPts val="1200"/>
              </a:spcAft>
              <a:defRPr/>
            </a:pPr>
            <a:r>
              <a:rPr lang="en-US" altLang="en-US" sz="2200" dirty="0" smtClean="0">
                <a:solidFill>
                  <a:schemeClr val="tx1"/>
                </a:solidFill>
              </a:rPr>
              <a:t>Can be called anywhere</a:t>
            </a:r>
          </a:p>
          <a:p>
            <a:pPr marL="342900" indent="-342900" eaLnBrk="1" hangingPunct="1">
              <a:spcBef>
                <a:spcPct val="0"/>
              </a:spcBef>
              <a:spcAft>
                <a:spcPts val="1200"/>
              </a:spcAft>
              <a:defRPr/>
            </a:pPr>
            <a:r>
              <a:rPr lang="en-US" altLang="en-US" sz="2200" dirty="0" smtClean="0">
                <a:solidFill>
                  <a:schemeClr val="tx1"/>
                </a:solidFill>
              </a:rPr>
              <a:t>Recommended to be defined in &lt;HEAD&gt;</a:t>
            </a:r>
          </a:p>
          <a:p>
            <a:pPr marL="342900" indent="-342900" eaLnBrk="1" hangingPunct="1">
              <a:spcBef>
                <a:spcPct val="0"/>
              </a:spcBef>
              <a:spcAft>
                <a:spcPts val="1200"/>
              </a:spcAft>
              <a:defRPr/>
            </a:pPr>
            <a:r>
              <a:rPr lang="en-US" altLang="en-US" sz="2200" dirty="0" smtClean="0">
                <a:solidFill>
                  <a:schemeClr val="tx1"/>
                </a:solidFill>
              </a:rPr>
              <a:t>Function receives values and returns Only one value</a:t>
            </a:r>
          </a:p>
          <a:p>
            <a:pPr marL="342900" indent="-342900" eaLnBrk="1" hangingPunct="1">
              <a:spcBef>
                <a:spcPct val="0"/>
              </a:spcBef>
              <a:spcAft>
                <a:spcPts val="1200"/>
              </a:spcAft>
              <a:defRPr/>
            </a:pPr>
            <a:r>
              <a:rPr lang="en-US" altLang="en-US" sz="2200" dirty="0" smtClean="0">
                <a:solidFill>
                  <a:schemeClr val="tx1"/>
                </a:solidFill>
              </a:rPr>
              <a:t>Reusable </a:t>
            </a:r>
            <a:r>
              <a:rPr lang="en-US" altLang="en-US" sz="2200" dirty="0" smtClean="0">
                <a:solidFill>
                  <a:schemeClr val="tx1"/>
                </a:solidFill>
                <a:sym typeface="Wingdings" panose="05000000000000000000" pitchFamily="2" charset="2"/>
              </a:rPr>
              <a:t> Saving Time</a:t>
            </a:r>
            <a:endParaRPr lang="en-US" altLang="en-US" sz="2200" dirty="0" smtClean="0">
              <a:solidFill>
                <a:schemeClr val="tx1"/>
              </a:solidFill>
            </a:endParaRPr>
          </a:p>
          <a:p>
            <a:pPr marL="342900" indent="-342900" eaLnBrk="1" hangingPunct="1">
              <a:spcBef>
                <a:spcPct val="0"/>
              </a:spcBef>
              <a:spcAft>
                <a:spcPts val="1200"/>
              </a:spcAft>
              <a:defRPr/>
            </a:pPr>
            <a:r>
              <a:rPr lang="en-US" altLang="en-US" sz="2200" dirty="0" smtClean="0">
                <a:solidFill>
                  <a:schemeClr val="tx1"/>
                </a:solidFill>
              </a:rPr>
              <a:t>Easier to read, understand, and maintain</a:t>
            </a:r>
          </a:p>
        </p:txBody>
      </p:sp>
      <p:pic>
        <p:nvPicPr>
          <p:cNvPr id="83974"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bwMode="auto">
          <a:xfrm>
            <a:off x="3048000" y="4397445"/>
            <a:ext cx="2611399" cy="43088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200" b="1" dirty="0">
                <a:latin typeface="Arial" charset="0"/>
              </a:rPr>
              <a:t>Functions Types</a:t>
            </a:r>
          </a:p>
        </p:txBody>
      </p:sp>
      <p:sp>
        <p:nvSpPr>
          <p:cNvPr id="83978" name="TextBox 6"/>
          <p:cNvSpPr txBox="1">
            <a:spLocks noChangeArrowheads="1"/>
          </p:cNvSpPr>
          <p:nvPr/>
        </p:nvSpPr>
        <p:spPr bwMode="auto">
          <a:xfrm>
            <a:off x="1066800" y="5053013"/>
            <a:ext cx="2257425" cy="11080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b="1">
                <a:solidFill>
                  <a:srgbClr val="C00000"/>
                </a:solidFill>
              </a:rPr>
              <a:t>Built-In:</a:t>
            </a:r>
          </a:p>
          <a:p>
            <a:pPr algn="ctr" eaLnBrk="1" hangingPunct="1">
              <a:spcBef>
                <a:spcPct val="0"/>
              </a:spcBef>
              <a:buFontTx/>
              <a:buNone/>
            </a:pPr>
            <a:r>
              <a:rPr lang="en-US" altLang="en-US" sz="2200">
                <a:solidFill>
                  <a:schemeClr val="tx1"/>
                </a:solidFill>
              </a:rPr>
              <a:t>parseInt() parseFloat()</a:t>
            </a:r>
          </a:p>
        </p:txBody>
      </p:sp>
      <p:sp>
        <p:nvSpPr>
          <p:cNvPr id="83979" name="TextBox 6"/>
          <p:cNvSpPr txBox="1">
            <a:spLocks noChangeArrowheads="1"/>
          </p:cNvSpPr>
          <p:nvPr/>
        </p:nvSpPr>
        <p:spPr bwMode="auto">
          <a:xfrm>
            <a:off x="5410200" y="5087938"/>
            <a:ext cx="2257425" cy="1108075"/>
          </a:xfrm>
          <a:prstGeom prst="rect">
            <a:avLst/>
          </a:prstGeom>
          <a:solidFill>
            <a:srgbClr val="6E5642">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b="1">
                <a:solidFill>
                  <a:srgbClr val="C00000"/>
                </a:solidFill>
              </a:rPr>
              <a:t>User-Defined:</a:t>
            </a:r>
          </a:p>
          <a:p>
            <a:pPr algn="ctr" eaLnBrk="1" hangingPunct="1">
              <a:spcBef>
                <a:spcPct val="0"/>
              </a:spcBef>
              <a:buFontTx/>
              <a:buNone/>
            </a:pPr>
            <a:r>
              <a:rPr lang="en-US" altLang="en-US" sz="2200">
                <a:solidFill>
                  <a:schemeClr val="tx1"/>
                </a:solidFill>
              </a:rPr>
              <a:t>getInput()</a:t>
            </a:r>
          </a:p>
          <a:p>
            <a:pPr algn="ctr" eaLnBrk="1" hangingPunct="1">
              <a:spcBef>
                <a:spcPct val="0"/>
              </a:spcBef>
              <a:buFontTx/>
              <a:buNone/>
            </a:pPr>
            <a:r>
              <a:rPr lang="en-US" altLang="en-US" sz="2200">
                <a:solidFill>
                  <a:schemeClr val="tx1"/>
                </a:solidFill>
              </a:rPr>
              <a:t>product(a,b)</a:t>
            </a:r>
          </a:p>
        </p:txBody>
      </p:sp>
      <p:sp>
        <p:nvSpPr>
          <p:cNvPr id="83980"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1650" y="-152400"/>
            <a:ext cx="8077200" cy="1143000"/>
          </a:xfrm>
        </p:spPr>
        <p:txBody>
          <a:bodyPr/>
          <a:lstStyle/>
          <a:p>
            <a:pPr eaLnBrk="1" hangingPunct="1"/>
            <a:r>
              <a:rPr lang="en-US" altLang="en-US" sz="3200" b="1" smtClean="0"/>
              <a:t>What is a Script?</a:t>
            </a:r>
          </a:p>
        </p:txBody>
      </p:sp>
      <p:sp>
        <p:nvSpPr>
          <p:cNvPr id="12291"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17F7A93-D768-4F7B-93E6-DF87D5611A3A}" type="slidenum">
              <a:rPr lang="en-US" altLang="en-US" sz="1400" smtClean="0">
                <a:latin typeface="Times New Roman" panose="02020603050405020304" pitchFamily="18" charset="0"/>
              </a:rPr>
              <a:pPr>
                <a:spcBef>
                  <a:spcPct val="0"/>
                </a:spcBef>
                <a:buFontTx/>
                <a:buNone/>
              </a:pPr>
              <a:t>4</a:t>
            </a:fld>
            <a:endParaRPr lang="en-US" altLang="en-US" sz="1400" smtClean="0">
              <a:latin typeface="Times New Roman" panose="02020603050405020304" pitchFamily="18" charset="0"/>
            </a:endParaRPr>
          </a:p>
        </p:txBody>
      </p:sp>
      <p:sp>
        <p:nvSpPr>
          <p:cNvPr id="35" name="TextBox 34"/>
          <p:cNvSpPr txBox="1"/>
          <p:nvPr/>
        </p:nvSpPr>
        <p:spPr bwMode="auto">
          <a:xfrm>
            <a:off x="453250" y="950685"/>
            <a:ext cx="553998" cy="2357438"/>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Program/Script</a:t>
            </a:r>
          </a:p>
        </p:txBody>
      </p:sp>
      <p:sp>
        <p:nvSpPr>
          <p:cNvPr id="22536" name="TextBox 6"/>
          <p:cNvSpPr txBox="1">
            <a:spLocks noChangeArrowheads="1"/>
          </p:cNvSpPr>
          <p:nvPr/>
        </p:nvSpPr>
        <p:spPr bwMode="auto">
          <a:xfrm>
            <a:off x="1658938" y="914400"/>
            <a:ext cx="6994525" cy="2432050"/>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600"/>
              </a:spcAft>
              <a:defRPr/>
            </a:pPr>
            <a:r>
              <a:rPr lang="en-US" altLang="en-US" sz="2200" dirty="0" smtClean="0">
                <a:solidFill>
                  <a:schemeClr val="tx1"/>
                </a:solidFill>
              </a:rPr>
              <a:t>Set of instructions written by a language &amp; designed to solve a problem or perform a task </a:t>
            </a:r>
          </a:p>
          <a:p>
            <a:pPr marL="342900" indent="-342900" eaLnBrk="1" hangingPunct="1">
              <a:spcBef>
                <a:spcPct val="0"/>
              </a:spcBef>
              <a:spcAft>
                <a:spcPts val="600"/>
              </a:spcAft>
              <a:defRPr/>
            </a:pPr>
            <a:r>
              <a:rPr lang="en-US" altLang="en-US" sz="2200" dirty="0">
                <a:solidFill>
                  <a:schemeClr val="tx1"/>
                </a:solidFill>
              </a:rPr>
              <a:t>Computer can Follow</a:t>
            </a:r>
          </a:p>
          <a:p>
            <a:pPr marL="342900" indent="-342900" eaLnBrk="1" hangingPunct="1">
              <a:spcBef>
                <a:spcPct val="0"/>
              </a:spcBef>
              <a:spcAft>
                <a:spcPts val="600"/>
              </a:spcAft>
              <a:defRPr/>
            </a:pPr>
            <a:r>
              <a:rPr lang="en-US" altLang="en-US" sz="2200" dirty="0">
                <a:solidFill>
                  <a:schemeClr val="tx1"/>
                </a:solidFill>
              </a:rPr>
              <a:t>Software Application: Set of Programs</a:t>
            </a:r>
          </a:p>
          <a:p>
            <a:pPr marL="342900" indent="-342900" eaLnBrk="1" hangingPunct="1">
              <a:spcBef>
                <a:spcPct val="0"/>
              </a:spcBef>
              <a:spcAft>
                <a:spcPts val="600"/>
              </a:spcAft>
              <a:defRPr/>
            </a:pPr>
            <a:r>
              <a:rPr lang="en-US" altLang="en-US" sz="2200" dirty="0">
                <a:solidFill>
                  <a:schemeClr val="tx1"/>
                </a:solidFill>
              </a:rPr>
              <a:t>Programmer: Writing/Implementing Programs</a:t>
            </a:r>
          </a:p>
          <a:p>
            <a:pPr marL="342900" indent="-342900" eaLnBrk="1" hangingPunct="1">
              <a:spcBef>
                <a:spcPct val="0"/>
              </a:spcBef>
              <a:spcAft>
                <a:spcPts val="600"/>
              </a:spcAft>
              <a:defRPr/>
            </a:pPr>
            <a:r>
              <a:rPr lang="en-US" altLang="en-US" sz="2200" dirty="0">
                <a:solidFill>
                  <a:schemeClr val="tx1"/>
                </a:solidFill>
              </a:rPr>
              <a:t>Follow Software Development </a:t>
            </a:r>
            <a:r>
              <a:rPr lang="en-US" altLang="en-US" sz="2200" dirty="0" smtClean="0">
                <a:solidFill>
                  <a:schemeClr val="tx1"/>
                </a:solidFill>
              </a:rPr>
              <a:t>Process</a:t>
            </a:r>
            <a:endParaRPr lang="en-US" altLang="en-US" sz="2200" dirty="0">
              <a:solidFill>
                <a:schemeClr val="tx1"/>
              </a:solidFill>
            </a:endParaRPr>
          </a:p>
        </p:txBody>
      </p:sp>
      <p:pic>
        <p:nvPicPr>
          <p:cNvPr id="12294"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Arrow 14"/>
          <p:cNvSpPr/>
          <p:nvPr/>
        </p:nvSpPr>
        <p:spPr>
          <a:xfrm>
            <a:off x="1006475" y="1955800"/>
            <a:ext cx="609600" cy="34607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6" name="TextBox 15"/>
          <p:cNvSpPr txBox="1"/>
          <p:nvPr/>
        </p:nvSpPr>
        <p:spPr bwMode="auto">
          <a:xfrm>
            <a:off x="990600" y="3670145"/>
            <a:ext cx="923330" cy="239682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400" b="1" dirty="0">
                <a:latin typeface="Arial" charset="0"/>
              </a:rPr>
              <a:t>Learning Programming?</a:t>
            </a:r>
          </a:p>
        </p:txBody>
      </p:sp>
      <p:grpSp>
        <p:nvGrpSpPr>
          <p:cNvPr id="12297" name="Group 1"/>
          <p:cNvGrpSpPr>
            <a:grpSpLocks/>
          </p:cNvGrpSpPr>
          <p:nvPr/>
        </p:nvGrpSpPr>
        <p:grpSpPr bwMode="auto">
          <a:xfrm>
            <a:off x="2638425" y="3597275"/>
            <a:ext cx="5257800" cy="2560638"/>
            <a:chOff x="1914525" y="3597822"/>
            <a:chExt cx="5257800" cy="2559863"/>
          </a:xfrm>
        </p:grpSpPr>
        <p:sp>
          <p:nvSpPr>
            <p:cNvPr id="17" name="TextBox 6"/>
            <p:cNvSpPr txBox="1">
              <a:spLocks noChangeArrowheads="1"/>
            </p:cNvSpPr>
            <p:nvPr/>
          </p:nvSpPr>
          <p:spPr bwMode="auto">
            <a:xfrm>
              <a:off x="1989138" y="3716849"/>
              <a:ext cx="5105400" cy="460236"/>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smtClean="0">
                  <a:solidFill>
                    <a:schemeClr val="tx1"/>
                  </a:solidFill>
                </a:rPr>
                <a:t>Program Structure</a:t>
              </a:r>
            </a:p>
          </p:txBody>
        </p:sp>
        <p:sp>
          <p:nvSpPr>
            <p:cNvPr id="12301" name="TextBox 6"/>
            <p:cNvSpPr txBox="1">
              <a:spLocks noChangeArrowheads="1"/>
            </p:cNvSpPr>
            <p:nvPr/>
          </p:nvSpPr>
          <p:spPr bwMode="auto">
            <a:xfrm>
              <a:off x="1979613" y="4338637"/>
              <a:ext cx="5106987"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Statements: Syntax &amp; Semantic</a:t>
              </a:r>
            </a:p>
          </p:txBody>
        </p:sp>
        <p:sp>
          <p:nvSpPr>
            <p:cNvPr id="12302" name="TextBox 6"/>
            <p:cNvSpPr txBox="1">
              <a:spLocks noChangeArrowheads="1"/>
            </p:cNvSpPr>
            <p:nvPr/>
          </p:nvSpPr>
          <p:spPr bwMode="auto">
            <a:xfrm>
              <a:off x="1981200" y="4980896"/>
              <a:ext cx="5105400"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Practicing: Solving Many Problems</a:t>
              </a:r>
            </a:p>
          </p:txBody>
        </p:sp>
        <p:sp>
          <p:nvSpPr>
            <p:cNvPr id="12303" name="TextBox 6"/>
            <p:cNvSpPr txBox="1">
              <a:spLocks noChangeArrowheads="1"/>
            </p:cNvSpPr>
            <p:nvPr/>
          </p:nvSpPr>
          <p:spPr bwMode="auto">
            <a:xfrm>
              <a:off x="1981200" y="5597299"/>
              <a:ext cx="5105400" cy="461962"/>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Code Reuse</a:t>
              </a:r>
            </a:p>
          </p:txBody>
        </p:sp>
        <p:sp>
          <p:nvSpPr>
            <p:cNvPr id="23" name="Rectangle 22"/>
            <p:cNvSpPr/>
            <p:nvPr/>
          </p:nvSpPr>
          <p:spPr>
            <a:xfrm>
              <a:off x="1914525" y="3597822"/>
              <a:ext cx="5257800" cy="25598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grpSp>
      <p:sp>
        <p:nvSpPr>
          <p:cNvPr id="24" name="Right Arrow 23"/>
          <p:cNvSpPr/>
          <p:nvPr/>
        </p:nvSpPr>
        <p:spPr>
          <a:xfrm>
            <a:off x="1971675" y="4719638"/>
            <a:ext cx="608013" cy="34607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2299"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B077166-2652-498A-8C8C-6A5A8BB3B6CF}" type="slidenum">
              <a:rPr lang="en-US" altLang="en-US" sz="1400" smtClean="0">
                <a:latin typeface="Times New Roman" panose="02020603050405020304" pitchFamily="18" charset="0"/>
              </a:rPr>
              <a:pPr>
                <a:spcBef>
                  <a:spcPct val="0"/>
                </a:spcBef>
                <a:buFontTx/>
                <a:buNone/>
              </a:pPr>
              <a:t>40</a:t>
            </a:fld>
            <a:endParaRPr lang="en-US" altLang="en-US" sz="1400" smtClean="0">
              <a:latin typeface="Times New Roman" panose="02020603050405020304" pitchFamily="18" charset="0"/>
            </a:endParaRPr>
          </a:p>
        </p:txBody>
      </p:sp>
      <p:sp>
        <p:nvSpPr>
          <p:cNvPr id="86019"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86020" name="TextBox 6"/>
          <p:cNvSpPr txBox="1">
            <a:spLocks noChangeArrowheads="1"/>
          </p:cNvSpPr>
          <p:nvPr/>
        </p:nvSpPr>
        <p:spPr bwMode="auto">
          <a:xfrm>
            <a:off x="152400" y="990600"/>
            <a:ext cx="3886200" cy="43021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b="1">
                <a:solidFill>
                  <a:schemeClr val="tx1"/>
                </a:solidFill>
              </a:rPr>
              <a:t>1. Declaration/ Definition</a:t>
            </a:r>
          </a:p>
        </p:txBody>
      </p:sp>
      <p:pic>
        <p:nvPicPr>
          <p:cNvPr id="860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47825"/>
            <a:ext cx="6632575" cy="2543175"/>
          </a:xfrm>
          <a:prstGeom prst="rect">
            <a:avLst/>
          </a:prstGeom>
          <a:noFill/>
          <a:ln w="25400">
            <a:solidFill>
              <a:srgbClr val="007E39"/>
            </a:solidFill>
            <a:miter lim="800000"/>
            <a:headEnd/>
            <a:tailEnd/>
          </a:ln>
          <a:extLst>
            <a:ext uri="{909E8E84-426E-40DD-AFC4-6F175D3DCCD1}">
              <a14:hiddenFill xmlns:a14="http://schemas.microsoft.com/office/drawing/2010/main">
                <a:solidFill>
                  <a:srgbClr val="FFFFFF"/>
                </a:solidFill>
              </a14:hiddenFill>
            </a:ext>
          </a:extLst>
        </p:spPr>
      </p:pic>
      <p:sp>
        <p:nvSpPr>
          <p:cNvPr id="86022" name="Rectangle 2"/>
          <p:cNvSpPr>
            <a:spLocks noGrp="1" noChangeArrowheads="1"/>
          </p:cNvSpPr>
          <p:nvPr>
            <p:ph type="title"/>
          </p:nvPr>
        </p:nvSpPr>
        <p:spPr>
          <a:xfrm>
            <a:off x="0" y="-152400"/>
            <a:ext cx="9144000" cy="1143000"/>
          </a:xfrm>
        </p:spPr>
        <p:txBody>
          <a:bodyPr/>
          <a:lstStyle/>
          <a:p>
            <a:pPr eaLnBrk="1" hangingPunct="1"/>
            <a:r>
              <a:rPr lang="en-US" altLang="en-US" sz="3200" b="1" smtClean="0"/>
              <a:t>Functions: Usage</a:t>
            </a:r>
          </a:p>
        </p:txBody>
      </p:sp>
      <p:pic>
        <p:nvPicPr>
          <p:cNvPr id="86023"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4" name="TextBox 6"/>
          <p:cNvSpPr txBox="1">
            <a:spLocks noChangeArrowheads="1"/>
          </p:cNvSpPr>
          <p:nvPr/>
        </p:nvSpPr>
        <p:spPr bwMode="auto">
          <a:xfrm>
            <a:off x="5638800" y="2005013"/>
            <a:ext cx="2286000" cy="369887"/>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t>Function Header</a:t>
            </a:r>
            <a:endParaRPr lang="en-US" altLang="en-US" sz="1800" b="1">
              <a:solidFill>
                <a:schemeClr val="tx1"/>
              </a:solidFill>
            </a:endParaRPr>
          </a:p>
        </p:txBody>
      </p:sp>
      <p:sp>
        <p:nvSpPr>
          <p:cNvPr id="86025" name="TextBox 6"/>
          <p:cNvSpPr txBox="1">
            <a:spLocks noChangeArrowheads="1"/>
          </p:cNvSpPr>
          <p:nvPr/>
        </p:nvSpPr>
        <p:spPr bwMode="auto">
          <a:xfrm>
            <a:off x="152400" y="4467225"/>
            <a:ext cx="3886200" cy="43021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b="1">
                <a:solidFill>
                  <a:schemeClr val="tx1"/>
                </a:solidFill>
              </a:rPr>
              <a:t>2. Function Calling</a:t>
            </a:r>
          </a:p>
        </p:txBody>
      </p:sp>
      <p:sp>
        <p:nvSpPr>
          <p:cNvPr id="86026" name="TextBox 6"/>
          <p:cNvSpPr txBox="1">
            <a:spLocks noChangeArrowheads="1"/>
          </p:cNvSpPr>
          <p:nvPr/>
        </p:nvSpPr>
        <p:spPr bwMode="auto">
          <a:xfrm>
            <a:off x="1752600" y="5208588"/>
            <a:ext cx="6172200" cy="430212"/>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b="1"/>
              <a:t>Use Function Name to Call</a:t>
            </a:r>
            <a:r>
              <a:rPr lang="en-US" altLang="en-US" sz="2200" b="1">
                <a:sym typeface="Wingdings" panose="05000000000000000000" pitchFamily="2" charset="2"/>
              </a:rPr>
              <a:t> </a:t>
            </a:r>
            <a:r>
              <a:rPr lang="en-US" altLang="en-US" sz="2200" b="1"/>
              <a:t>sayHello();</a:t>
            </a:r>
            <a:endParaRPr lang="en-US" altLang="en-US" sz="2200" b="1">
              <a:solidFill>
                <a:schemeClr val="tx1"/>
              </a:solidFill>
            </a:endParaRPr>
          </a:p>
        </p:txBody>
      </p:sp>
      <p:sp>
        <p:nvSpPr>
          <p:cNvPr id="86027"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D96BF01-0D04-41F1-A5C4-FA51AE0D7630}" type="slidenum">
              <a:rPr lang="en-US" altLang="en-US" sz="1400" smtClean="0">
                <a:latin typeface="Times New Roman" panose="02020603050405020304" pitchFamily="18" charset="0"/>
              </a:rPr>
              <a:pPr>
                <a:spcBef>
                  <a:spcPct val="0"/>
                </a:spcBef>
                <a:buFontTx/>
                <a:buNone/>
              </a:pPr>
              <a:t>41</a:t>
            </a:fld>
            <a:endParaRPr lang="en-US" altLang="en-US" sz="1400" smtClean="0">
              <a:latin typeface="Times New Roman" panose="02020603050405020304" pitchFamily="18" charset="0"/>
            </a:endParaRPr>
          </a:p>
        </p:txBody>
      </p:sp>
      <p:sp>
        <p:nvSpPr>
          <p:cNvPr id="88067"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pic>
        <p:nvPicPr>
          <p:cNvPr id="880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8686800" cy="3833813"/>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1524000" y="2708275"/>
            <a:ext cx="3200400" cy="1066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Rectangle 16"/>
          <p:cNvSpPr/>
          <p:nvPr/>
        </p:nvSpPr>
        <p:spPr>
          <a:xfrm>
            <a:off x="4572000" y="4191000"/>
            <a:ext cx="2438400" cy="2984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8071" name="Rectangle 2"/>
          <p:cNvSpPr>
            <a:spLocks noGrp="1" noChangeArrowheads="1"/>
          </p:cNvSpPr>
          <p:nvPr>
            <p:ph type="title"/>
          </p:nvPr>
        </p:nvSpPr>
        <p:spPr>
          <a:xfrm>
            <a:off x="0" y="-152400"/>
            <a:ext cx="9144000" cy="1143000"/>
          </a:xfrm>
        </p:spPr>
        <p:txBody>
          <a:bodyPr/>
          <a:lstStyle/>
          <a:p>
            <a:pPr eaLnBrk="1" hangingPunct="1"/>
            <a:r>
              <a:rPr lang="en-US" altLang="en-US" sz="3200" b="1" smtClean="0"/>
              <a:t>Functions: Example</a:t>
            </a:r>
          </a:p>
        </p:txBody>
      </p:sp>
      <p:pic>
        <p:nvPicPr>
          <p:cNvPr id="88072"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5219058" y="3740490"/>
            <a:ext cx="2019942" cy="36762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b="1" dirty="0">
                <a:latin typeface="Arial" charset="0"/>
              </a:rPr>
              <a:t>Conditional Call</a:t>
            </a:r>
          </a:p>
        </p:txBody>
      </p:sp>
      <p:sp>
        <p:nvSpPr>
          <p:cNvPr id="8807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769DCC-B22F-4A8F-9D3F-195C784A91D1}" type="slidenum">
              <a:rPr lang="en-US" altLang="en-US" sz="1400" smtClean="0">
                <a:latin typeface="Times New Roman" panose="02020603050405020304" pitchFamily="18" charset="0"/>
              </a:rPr>
              <a:pPr>
                <a:spcBef>
                  <a:spcPct val="0"/>
                </a:spcBef>
                <a:buFontTx/>
                <a:buNone/>
              </a:pPr>
              <a:t>42</a:t>
            </a:fld>
            <a:endParaRPr lang="en-US" altLang="en-US" sz="1400" smtClean="0">
              <a:latin typeface="Times New Roman" panose="02020603050405020304" pitchFamily="18" charset="0"/>
            </a:endParaRPr>
          </a:p>
        </p:txBody>
      </p:sp>
      <p:sp>
        <p:nvSpPr>
          <p:cNvPr id="90115" name="AutoShape 2" descr="Image result for language"/>
          <p:cNvSpPr>
            <a:spLocks noChangeAspect="1" noChangeArrowheads="1"/>
          </p:cNvSpPr>
          <p:nvPr/>
        </p:nvSpPr>
        <p:spPr bwMode="auto">
          <a:xfrm>
            <a:off x="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90116" name="Rectangle 2"/>
          <p:cNvSpPr>
            <a:spLocks noGrp="1" noChangeArrowheads="1"/>
          </p:cNvSpPr>
          <p:nvPr>
            <p:ph type="title"/>
          </p:nvPr>
        </p:nvSpPr>
        <p:spPr>
          <a:xfrm>
            <a:off x="533400" y="-152400"/>
            <a:ext cx="8077200" cy="1143000"/>
          </a:xfrm>
        </p:spPr>
        <p:txBody>
          <a:bodyPr/>
          <a:lstStyle/>
          <a:p>
            <a:pPr eaLnBrk="1" hangingPunct="1"/>
            <a:r>
              <a:rPr lang="en-US" altLang="en-US" sz="3200" b="1" smtClean="0"/>
              <a:t>Functions: Receiving &amp; Returning</a:t>
            </a:r>
          </a:p>
        </p:txBody>
      </p:sp>
      <p:pic>
        <p:nvPicPr>
          <p:cNvPr id="901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365250"/>
            <a:ext cx="8731250" cy="419735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6" name="TextBox 6"/>
          <p:cNvSpPr txBox="1">
            <a:spLocks noChangeArrowheads="1"/>
          </p:cNvSpPr>
          <p:nvPr/>
        </p:nvSpPr>
        <p:spPr bwMode="auto">
          <a:xfrm>
            <a:off x="4762500" y="2617788"/>
            <a:ext cx="3922713" cy="103505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a:buFontTx/>
              <a:buNone/>
              <a:defRPr/>
            </a:pPr>
            <a:r>
              <a:rPr lang="en-US" altLang="en-US" sz="1800" dirty="0" smtClean="0">
                <a:solidFill>
                  <a:schemeClr val="tx1"/>
                </a:solidFill>
                <a:latin typeface="+mj-lt"/>
                <a:cs typeface="Helvetica" charset="0"/>
                <a:sym typeface="Helvetica" charset="0"/>
              </a:rPr>
              <a:t>Two Parameters: </a:t>
            </a:r>
            <a:r>
              <a:rPr lang="en-US" altLang="en-US" sz="1800" dirty="0" err="1" smtClean="0">
                <a:solidFill>
                  <a:schemeClr val="tx1"/>
                </a:solidFill>
                <a:latin typeface="+mj-lt"/>
                <a:cs typeface="Helvetica" charset="0"/>
                <a:sym typeface="Helvetica" charset="0"/>
              </a:rPr>
              <a:t>a,b</a:t>
            </a:r>
            <a:endParaRPr lang="en-US" altLang="en-US" sz="1800" dirty="0" smtClean="0">
              <a:solidFill>
                <a:schemeClr val="tx1"/>
              </a:solidFill>
              <a:latin typeface="+mj-lt"/>
              <a:cs typeface="Helvetica" charset="0"/>
              <a:sym typeface="Helvetica" charset="0"/>
            </a:endParaRPr>
          </a:p>
          <a:p>
            <a:pPr eaLnBrk="1">
              <a:buFontTx/>
              <a:buNone/>
              <a:defRPr/>
            </a:pPr>
            <a:r>
              <a:rPr lang="en-US" altLang="en-US" sz="1800" dirty="0" smtClean="0">
                <a:solidFill>
                  <a:schemeClr val="tx1"/>
                </a:solidFill>
                <a:latin typeface="+mj-lt"/>
                <a:cs typeface="Helvetica" charset="0"/>
                <a:sym typeface="Helvetica" charset="0"/>
              </a:rPr>
              <a:t>Return Value: a*b</a:t>
            </a:r>
          </a:p>
          <a:p>
            <a:pPr eaLnBrk="1">
              <a:buFontTx/>
              <a:buNone/>
              <a:defRPr/>
            </a:pPr>
            <a:r>
              <a:rPr lang="en-US" altLang="en-US" sz="1800" dirty="0" smtClean="0">
                <a:solidFill>
                  <a:schemeClr val="tx1"/>
                </a:solidFill>
                <a:latin typeface="+mj-lt"/>
                <a:cs typeface="Helvetica" charset="0"/>
                <a:sym typeface="Helvetica" charset="0"/>
              </a:rPr>
              <a:t>product(4,3) will be replaced by a*b</a:t>
            </a:r>
            <a:endParaRPr lang="en-US" altLang="en-US" sz="1800" dirty="0">
              <a:solidFill>
                <a:schemeClr val="tx1"/>
              </a:solidFill>
              <a:latin typeface="+mj-lt"/>
              <a:cs typeface="Helvetica" charset="0"/>
              <a:sym typeface="Helvetica" charset="0"/>
            </a:endParaRPr>
          </a:p>
        </p:txBody>
      </p:sp>
      <p:sp>
        <p:nvSpPr>
          <p:cNvPr id="17" name="TextBox 6"/>
          <p:cNvSpPr txBox="1">
            <a:spLocks noChangeArrowheads="1"/>
          </p:cNvSpPr>
          <p:nvPr/>
        </p:nvSpPr>
        <p:spPr bwMode="auto">
          <a:xfrm>
            <a:off x="4764088" y="3935413"/>
            <a:ext cx="3922712" cy="701675"/>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a:buFontTx/>
              <a:buNone/>
              <a:defRPr/>
            </a:pPr>
            <a:r>
              <a:rPr lang="en-US" altLang="en-US" sz="1800" dirty="0" smtClean="0">
                <a:solidFill>
                  <a:schemeClr val="tx1"/>
                </a:solidFill>
                <a:latin typeface="+mj-lt"/>
                <a:cs typeface="Helvetica" charset="0"/>
                <a:sym typeface="Helvetica" charset="0"/>
              </a:rPr>
              <a:t>Passed Values: 4,3</a:t>
            </a:r>
          </a:p>
          <a:p>
            <a:pPr eaLnBrk="1">
              <a:buFontTx/>
              <a:buNone/>
              <a:defRPr/>
            </a:pPr>
            <a:r>
              <a:rPr lang="en-US" altLang="en-US" sz="1800" dirty="0" smtClean="0">
                <a:solidFill>
                  <a:schemeClr val="tx1"/>
                </a:solidFill>
                <a:latin typeface="+mj-lt"/>
                <a:cs typeface="Helvetica" charset="0"/>
                <a:sym typeface="Helvetica" charset="0"/>
              </a:rPr>
              <a:t>product(4,3) will be replaced by a*b</a:t>
            </a:r>
            <a:endParaRPr lang="en-US" altLang="en-US" sz="1800" dirty="0">
              <a:solidFill>
                <a:schemeClr val="tx1"/>
              </a:solidFill>
              <a:latin typeface="+mj-lt"/>
              <a:cs typeface="Helvetica" charset="0"/>
              <a:sym typeface="Helvetica" charset="0"/>
            </a:endParaRPr>
          </a:p>
        </p:txBody>
      </p:sp>
      <p:sp>
        <p:nvSpPr>
          <p:cNvPr id="12" name="Rectangle 11"/>
          <p:cNvSpPr/>
          <p:nvPr/>
        </p:nvSpPr>
        <p:spPr>
          <a:xfrm>
            <a:off x="1546225" y="2620963"/>
            <a:ext cx="2667000" cy="1189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3" name="Straight Arrow Connector 12"/>
          <p:cNvCxnSpPr/>
          <p:nvPr/>
        </p:nvCxnSpPr>
        <p:spPr>
          <a:xfrm>
            <a:off x="3178175" y="4537075"/>
            <a:ext cx="1444625"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pic>
        <p:nvPicPr>
          <p:cNvPr id="90122"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3"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B3F247-981F-4CA3-A97A-880D542D0A3B}" type="slidenum">
              <a:rPr lang="en-US" altLang="en-US" sz="1400" smtClean="0">
                <a:latin typeface="Times New Roman" panose="02020603050405020304" pitchFamily="18" charset="0"/>
              </a:rPr>
              <a:pPr>
                <a:spcBef>
                  <a:spcPct val="0"/>
                </a:spcBef>
                <a:buFontTx/>
                <a:buNone/>
              </a:pPr>
              <a:t>43</a:t>
            </a:fld>
            <a:endParaRPr lang="en-US" altLang="en-US" sz="1400" smtClean="0">
              <a:latin typeface="Times New Roman" panose="02020603050405020304" pitchFamily="18" charset="0"/>
            </a:endParaRPr>
          </a:p>
        </p:txBody>
      </p:sp>
      <p:sp>
        <p:nvSpPr>
          <p:cNvPr id="10250" name="TextBox 6"/>
          <p:cNvSpPr txBox="1">
            <a:spLocks noChangeArrowheads="1"/>
          </p:cNvSpPr>
          <p:nvPr/>
        </p:nvSpPr>
        <p:spPr bwMode="auto">
          <a:xfrm>
            <a:off x="169863" y="758825"/>
            <a:ext cx="6078537" cy="2246313"/>
          </a:xfrm>
          <a:prstGeom prst="rect">
            <a:avLst/>
          </a:prstGeom>
          <a:solidFill>
            <a:schemeClr val="bg1">
              <a:lumMod val="6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1200"/>
              </a:spcAft>
              <a:defRPr/>
            </a:pPr>
            <a:r>
              <a:rPr lang="en-US" altLang="en-US" sz="2200" dirty="0" smtClean="0">
                <a:solidFill>
                  <a:schemeClr val="tx1"/>
                </a:solidFill>
              </a:rPr>
              <a:t>Iterative/Repetition </a:t>
            </a:r>
            <a:r>
              <a:rPr lang="en-US" altLang="en-US" sz="2200" dirty="0" smtClean="0">
                <a:solidFill>
                  <a:schemeClr val="tx1"/>
                </a:solidFill>
                <a:sym typeface="Wingdings" panose="05000000000000000000" pitchFamily="2" charset="2"/>
              </a:rPr>
              <a:t> Reducing LOC</a:t>
            </a:r>
          </a:p>
          <a:p>
            <a:pPr marL="342900" indent="-342900" eaLnBrk="1" hangingPunct="1">
              <a:spcBef>
                <a:spcPct val="0"/>
              </a:spcBef>
              <a:spcAft>
                <a:spcPts val="1200"/>
              </a:spcAft>
              <a:defRPr/>
            </a:pPr>
            <a:r>
              <a:rPr lang="en-US" altLang="en-US" sz="2200" dirty="0" smtClean="0">
                <a:solidFill>
                  <a:schemeClr val="tx1"/>
                </a:solidFill>
              </a:rPr>
              <a:t>Conditionally Executing Block of Code Multiple Times</a:t>
            </a:r>
          </a:p>
          <a:p>
            <a:pPr marL="342900" indent="-342900" eaLnBrk="1" hangingPunct="1">
              <a:spcBef>
                <a:spcPct val="0"/>
              </a:spcBef>
              <a:spcAft>
                <a:spcPts val="1200"/>
              </a:spcAft>
              <a:defRPr/>
            </a:pPr>
            <a:r>
              <a:rPr lang="en-US" altLang="en-US" sz="2200" dirty="0" smtClean="0">
                <a:solidFill>
                  <a:schemeClr val="tx1"/>
                </a:solidFill>
              </a:rPr>
              <a:t>Each Single Execution Path </a:t>
            </a:r>
            <a:r>
              <a:rPr lang="en-US" altLang="en-US" sz="2200" dirty="0" smtClean="0">
                <a:solidFill>
                  <a:schemeClr val="tx1"/>
                </a:solidFill>
                <a:sym typeface="Wingdings" panose="05000000000000000000" pitchFamily="2" charset="2"/>
              </a:rPr>
              <a:t> Iteration</a:t>
            </a:r>
            <a:r>
              <a:rPr lang="en-US" altLang="en-US" sz="2200" dirty="0" smtClean="0">
                <a:solidFill>
                  <a:schemeClr val="tx1"/>
                </a:solidFill>
              </a:rPr>
              <a:t> </a:t>
            </a:r>
          </a:p>
          <a:p>
            <a:pPr marL="342900" indent="-342900" eaLnBrk="1" hangingPunct="1">
              <a:spcBef>
                <a:spcPct val="0"/>
              </a:spcBef>
              <a:spcAft>
                <a:spcPts val="1200"/>
              </a:spcAft>
              <a:defRPr/>
            </a:pPr>
            <a:r>
              <a:rPr lang="en-US" altLang="en-US" sz="2200" dirty="0" smtClean="0">
                <a:solidFill>
                  <a:schemeClr val="tx1"/>
                </a:solidFill>
              </a:rPr>
              <a:t> Has a </a:t>
            </a:r>
            <a:r>
              <a:rPr lang="en-US" altLang="en-US" sz="2200" b="1" dirty="0" smtClean="0">
                <a:solidFill>
                  <a:srgbClr val="C00000"/>
                </a:solidFill>
              </a:rPr>
              <a:t>Body</a:t>
            </a:r>
            <a:r>
              <a:rPr lang="en-US" altLang="en-US" sz="2200" dirty="0" smtClean="0">
                <a:solidFill>
                  <a:schemeClr val="tx1"/>
                </a:solidFill>
              </a:rPr>
              <a:t>, </a:t>
            </a:r>
            <a:r>
              <a:rPr lang="en-US" altLang="en-US" sz="2200" b="1" dirty="0" smtClean="0">
                <a:solidFill>
                  <a:srgbClr val="C00000"/>
                </a:solidFill>
              </a:rPr>
              <a:t>Condition</a:t>
            </a:r>
            <a:r>
              <a:rPr lang="en-US" altLang="en-US" sz="2200" dirty="0" smtClean="0">
                <a:solidFill>
                  <a:schemeClr val="tx1"/>
                </a:solidFill>
              </a:rPr>
              <a:t>, </a:t>
            </a:r>
            <a:r>
              <a:rPr lang="en-US" altLang="en-US" sz="2200" b="1" dirty="0" smtClean="0">
                <a:solidFill>
                  <a:srgbClr val="C00000"/>
                </a:solidFill>
              </a:rPr>
              <a:t>Control</a:t>
            </a:r>
            <a:r>
              <a:rPr lang="en-US" altLang="en-US" sz="2200" dirty="0" smtClean="0">
                <a:solidFill>
                  <a:schemeClr val="tx1"/>
                </a:solidFill>
              </a:rPr>
              <a:t> </a:t>
            </a:r>
            <a:r>
              <a:rPr lang="en-US" altLang="en-US" sz="2200" b="1" dirty="0" smtClean="0">
                <a:solidFill>
                  <a:srgbClr val="C00000"/>
                </a:solidFill>
              </a:rPr>
              <a:t>Variable</a:t>
            </a:r>
          </a:p>
        </p:txBody>
      </p:sp>
      <p:sp>
        <p:nvSpPr>
          <p:cNvPr id="92164" name="Rectangle 2"/>
          <p:cNvSpPr>
            <a:spLocks noGrp="1" noChangeArrowheads="1"/>
          </p:cNvSpPr>
          <p:nvPr>
            <p:ph type="title"/>
          </p:nvPr>
        </p:nvSpPr>
        <p:spPr>
          <a:xfrm>
            <a:off x="0" y="-304800"/>
            <a:ext cx="9144000" cy="1143000"/>
          </a:xfrm>
        </p:spPr>
        <p:txBody>
          <a:bodyPr/>
          <a:lstStyle/>
          <a:p>
            <a:pPr eaLnBrk="1" hangingPunct="1"/>
            <a:r>
              <a:rPr lang="en-US" altLang="en-US" sz="3200" b="1" smtClean="0"/>
              <a:t>Loop</a:t>
            </a:r>
          </a:p>
        </p:txBody>
      </p:sp>
      <p:pic>
        <p:nvPicPr>
          <p:cNvPr id="9216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169863" y="3244850"/>
            <a:ext cx="6078537" cy="1784350"/>
          </a:xfrm>
          <a:prstGeom prst="rect">
            <a:avLst/>
          </a:prstGeom>
          <a:solidFill>
            <a:srgbClr val="92D050"/>
          </a:solidFill>
          <a:ln>
            <a:noFill/>
          </a:ln>
        </p:spPr>
        <p:txBody>
          <a:bodyPr>
            <a:spAutoFit/>
          </a:bodyPr>
          <a:lstStyle>
            <a:lvl1pPr eaLnBrk="0" hangingPunct="0">
              <a:spcBef>
                <a:spcPct val="20000"/>
              </a:spcBef>
              <a:buChar char="•"/>
              <a:defRPr sz="2600">
                <a:solidFill>
                  <a:srgbClr val="222222"/>
                </a:solidFill>
                <a:latin typeface="Arial" panose="020B0604020202020204" pitchFamily="34" charset="0"/>
              </a:defRPr>
            </a:lvl1pPr>
            <a:lvl2pPr marL="742950" indent="-285750" eaLnBrk="0" hangingPunct="0">
              <a:spcBef>
                <a:spcPct val="20000"/>
              </a:spcBef>
              <a:buChar char="–"/>
              <a:defRPr sz="2400">
                <a:solidFill>
                  <a:srgbClr val="222222"/>
                </a:solidFill>
                <a:latin typeface="Arial" panose="020B0604020202020204" pitchFamily="34" charset="0"/>
              </a:defRPr>
            </a:lvl2pPr>
            <a:lvl3pPr marL="1143000" indent="-228600" eaLnBrk="0" hangingPunct="0">
              <a:spcBef>
                <a:spcPct val="20000"/>
              </a:spcBef>
              <a:buChar char="•"/>
              <a:defRPr sz="2200">
                <a:solidFill>
                  <a:srgbClr val="222222"/>
                </a:solidFill>
                <a:latin typeface="Arial" panose="020B0604020202020204" pitchFamily="34" charset="0"/>
              </a:defRPr>
            </a:lvl3pPr>
            <a:lvl4pPr marL="1600200" indent="-228600" eaLnBrk="0" hangingPunct="0">
              <a:spcBef>
                <a:spcPct val="20000"/>
              </a:spcBef>
              <a:buChar char="–"/>
              <a:defRPr sz="2200">
                <a:solidFill>
                  <a:srgbClr val="222222"/>
                </a:solidFill>
                <a:latin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200" b="1" u="sng" dirty="0" smtClean="0">
                <a:solidFill>
                  <a:schemeClr val="tx1"/>
                </a:solidFill>
              </a:rPr>
              <a:t>Examples</a:t>
            </a:r>
          </a:p>
          <a:p>
            <a:pPr marL="342900" indent="-342900" eaLnBrk="1" hangingPunct="1">
              <a:spcBef>
                <a:spcPct val="0"/>
              </a:spcBef>
              <a:defRPr/>
            </a:pPr>
            <a:r>
              <a:rPr lang="en-US" altLang="en-US" sz="2200" dirty="0" smtClean="0">
                <a:solidFill>
                  <a:schemeClr val="tx1"/>
                </a:solidFill>
              </a:rPr>
              <a:t>Calculating GPA for 100 Students (100 iterations)</a:t>
            </a:r>
          </a:p>
          <a:p>
            <a:pPr marL="342900" indent="-342900" eaLnBrk="1" hangingPunct="1">
              <a:spcBef>
                <a:spcPct val="0"/>
              </a:spcBef>
              <a:defRPr/>
            </a:pPr>
            <a:r>
              <a:rPr lang="en-US" altLang="en-US" sz="2200" dirty="0" smtClean="0">
                <a:solidFill>
                  <a:schemeClr val="tx1"/>
                </a:solidFill>
              </a:rPr>
              <a:t>GPA Calculation is Repeated 100 Times </a:t>
            </a:r>
          </a:p>
          <a:p>
            <a:pPr marL="342900" indent="-342900" eaLnBrk="1" hangingPunct="1">
              <a:spcBef>
                <a:spcPct val="0"/>
              </a:spcBef>
              <a:defRPr/>
            </a:pPr>
            <a:r>
              <a:rPr lang="en-US" altLang="en-US" sz="2200" dirty="0" smtClean="0">
                <a:solidFill>
                  <a:schemeClr val="tx1"/>
                </a:solidFill>
              </a:rPr>
              <a:t>Adding 4 Items to Purchasing Cart </a:t>
            </a:r>
          </a:p>
        </p:txBody>
      </p:sp>
      <p:pic>
        <p:nvPicPr>
          <p:cNvPr id="9216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8263" y="1030288"/>
            <a:ext cx="2506662"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70543" y="5160338"/>
            <a:ext cx="8754381" cy="1015663"/>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marL="342900" indent="-342900" algn="just" eaLnBrk="1" hangingPunct="1">
              <a:buFont typeface="Arial" panose="020B0604020202020204" pitchFamily="34" charset="0"/>
              <a:buChar char="•"/>
              <a:defRPr/>
            </a:pPr>
            <a:r>
              <a:rPr lang="en-US" sz="2000" b="1" dirty="0">
                <a:solidFill>
                  <a:srgbClr val="C00000"/>
                </a:solidFill>
                <a:latin typeface="Arial" charset="0"/>
              </a:rPr>
              <a:t>Pre-Test Loop:</a:t>
            </a:r>
            <a:r>
              <a:rPr lang="en-US" sz="2000" b="1" dirty="0">
                <a:latin typeface="Arial" charset="0"/>
              </a:rPr>
              <a:t> Condition is Tested First</a:t>
            </a:r>
          </a:p>
          <a:p>
            <a:pPr marL="342900" indent="-342900" algn="just" eaLnBrk="1" hangingPunct="1">
              <a:buFont typeface="Arial" panose="020B0604020202020204" pitchFamily="34" charset="0"/>
              <a:buChar char="•"/>
              <a:defRPr/>
            </a:pPr>
            <a:r>
              <a:rPr lang="en-US" sz="2000" b="1" dirty="0">
                <a:latin typeface="Arial" charset="0"/>
              </a:rPr>
              <a:t>Continually Repeat Instructions Until a Certain Condition is Reached.</a:t>
            </a:r>
          </a:p>
        </p:txBody>
      </p:sp>
      <p:sp>
        <p:nvSpPr>
          <p:cNvPr id="92171"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AE4FCB-BF5B-4B6A-83D8-587A29D33896}" type="slidenum">
              <a:rPr lang="en-US" altLang="en-US" sz="1400" smtClean="0">
                <a:latin typeface="Times New Roman" panose="02020603050405020304" pitchFamily="18" charset="0"/>
              </a:rPr>
              <a:pPr>
                <a:spcBef>
                  <a:spcPct val="0"/>
                </a:spcBef>
                <a:buFontTx/>
                <a:buNone/>
              </a:pPr>
              <a:t>44</a:t>
            </a:fld>
            <a:endParaRPr lang="en-US" altLang="en-US" sz="1400" smtClean="0">
              <a:latin typeface="Times New Roman" panose="02020603050405020304" pitchFamily="18" charset="0"/>
            </a:endParaRPr>
          </a:p>
        </p:txBody>
      </p:sp>
      <p:sp>
        <p:nvSpPr>
          <p:cNvPr id="94211" name="Rectangle 2"/>
          <p:cNvSpPr>
            <a:spLocks noGrp="1" noChangeArrowheads="1"/>
          </p:cNvSpPr>
          <p:nvPr>
            <p:ph type="title"/>
          </p:nvPr>
        </p:nvSpPr>
        <p:spPr>
          <a:xfrm>
            <a:off x="0" y="-304800"/>
            <a:ext cx="9144000" cy="1143000"/>
          </a:xfrm>
        </p:spPr>
        <p:txBody>
          <a:bodyPr/>
          <a:lstStyle/>
          <a:p>
            <a:pPr eaLnBrk="1" hangingPunct="1"/>
            <a:r>
              <a:rPr lang="en-US" altLang="en-US" sz="3200" b="1" smtClean="0"/>
              <a:t>Loop</a:t>
            </a:r>
          </a:p>
        </p:txBody>
      </p:sp>
      <p:pic>
        <p:nvPicPr>
          <p:cNvPr id="94212"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0" y="762000"/>
            <a:ext cx="2419350" cy="42672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942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9675" y="762000"/>
            <a:ext cx="2419350" cy="42672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2" name="Rectangle 11"/>
          <p:cNvSpPr/>
          <p:nvPr/>
        </p:nvSpPr>
        <p:spPr>
          <a:xfrm>
            <a:off x="3105150" y="5388114"/>
            <a:ext cx="5886450" cy="707886"/>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marL="342900" indent="-342900" algn="just" eaLnBrk="1" hangingPunct="1">
              <a:buFont typeface="Arial" panose="020B0604020202020204" pitchFamily="34" charset="0"/>
              <a:buChar char="•"/>
              <a:defRPr/>
            </a:pPr>
            <a:r>
              <a:rPr lang="en-US" sz="2000" b="1" dirty="0">
                <a:solidFill>
                  <a:srgbClr val="C00000"/>
                </a:solidFill>
                <a:latin typeface="Arial" charset="0"/>
              </a:rPr>
              <a:t>Post-Test</a:t>
            </a:r>
            <a:r>
              <a:rPr lang="en-US" sz="2000" b="1" dirty="0">
                <a:latin typeface="Arial" charset="0"/>
              </a:rPr>
              <a:t> </a:t>
            </a:r>
            <a:r>
              <a:rPr lang="en-US" sz="2000" b="1" dirty="0">
                <a:solidFill>
                  <a:srgbClr val="C00000"/>
                </a:solidFill>
                <a:latin typeface="Arial" charset="0"/>
              </a:rPr>
              <a:t>Loop</a:t>
            </a:r>
            <a:r>
              <a:rPr lang="en-US" sz="2000" b="1" dirty="0">
                <a:latin typeface="Arial" charset="0"/>
              </a:rPr>
              <a:t>: Loop Body is Executed at Least Once before Testing the Condition</a:t>
            </a:r>
          </a:p>
        </p:txBody>
      </p:sp>
      <p:grpSp>
        <p:nvGrpSpPr>
          <p:cNvPr id="94218" name="Group 2"/>
          <p:cNvGrpSpPr>
            <a:grpSpLocks/>
          </p:cNvGrpSpPr>
          <p:nvPr/>
        </p:nvGrpSpPr>
        <p:grpSpPr bwMode="auto">
          <a:xfrm>
            <a:off x="306388" y="1643063"/>
            <a:ext cx="2817812" cy="3157537"/>
            <a:chOff x="164192" y="463214"/>
            <a:chExt cx="2818493" cy="3158504"/>
          </a:xfrm>
        </p:grpSpPr>
        <p:sp>
          <p:nvSpPr>
            <p:cNvPr id="14" name="TextBox 13"/>
            <p:cNvSpPr txBox="1"/>
            <p:nvPr/>
          </p:nvSpPr>
          <p:spPr bwMode="auto">
            <a:xfrm>
              <a:off x="238126" y="463214"/>
              <a:ext cx="2657475" cy="707946"/>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Infinite Loop: Loop Never Terminate </a:t>
              </a:r>
            </a:p>
          </p:txBody>
        </p:sp>
        <p:sp>
          <p:nvSpPr>
            <p:cNvPr id="94223" name="TextBox 6"/>
            <p:cNvSpPr txBox="1">
              <a:spLocks noChangeArrowheads="1"/>
            </p:cNvSpPr>
            <p:nvPr/>
          </p:nvSpPr>
          <p:spPr bwMode="auto">
            <a:xfrm>
              <a:off x="238126" y="1722433"/>
              <a:ext cx="2657475" cy="707946"/>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Caused by Invalid Conditions</a:t>
              </a:r>
            </a:p>
          </p:txBody>
        </p:sp>
        <p:sp>
          <p:nvSpPr>
            <p:cNvPr id="94224" name="TextBox 6"/>
            <p:cNvSpPr txBox="1">
              <a:spLocks noChangeArrowheads="1"/>
            </p:cNvSpPr>
            <p:nvPr/>
          </p:nvSpPr>
          <p:spPr bwMode="auto">
            <a:xfrm>
              <a:off x="238126" y="2560205"/>
              <a:ext cx="2657475" cy="101574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Caused by Failing to Update the Control Variable Properly</a:t>
              </a:r>
            </a:p>
          </p:txBody>
        </p:sp>
        <p:sp>
          <p:nvSpPr>
            <p:cNvPr id="19" name="Rectangle 18"/>
            <p:cNvSpPr/>
            <p:nvPr/>
          </p:nvSpPr>
          <p:spPr>
            <a:xfrm>
              <a:off x="164192" y="1649439"/>
              <a:ext cx="2818493" cy="19722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 name="Down Arrow 19"/>
            <p:cNvSpPr/>
            <p:nvPr/>
          </p:nvSpPr>
          <p:spPr>
            <a:xfrm>
              <a:off x="1451965" y="1188923"/>
              <a:ext cx="228655" cy="400173"/>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grpSp>
      <p:sp>
        <p:nvSpPr>
          <p:cNvPr id="94219"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108C78-F2DE-4527-81BD-199C3033A658}" type="slidenum">
              <a:rPr lang="en-US" altLang="en-US" sz="1400" smtClean="0">
                <a:latin typeface="Times New Roman" panose="02020603050405020304" pitchFamily="18" charset="0"/>
              </a:rPr>
              <a:pPr>
                <a:spcBef>
                  <a:spcPct val="0"/>
                </a:spcBef>
                <a:buFontTx/>
                <a:buNone/>
              </a:pPr>
              <a:t>45</a:t>
            </a:fld>
            <a:endParaRPr lang="en-US" altLang="en-US" sz="1400" smtClean="0">
              <a:latin typeface="Times New Roman" panose="02020603050405020304" pitchFamily="18" charset="0"/>
            </a:endParaRPr>
          </a:p>
        </p:txBody>
      </p:sp>
      <p:pic>
        <p:nvPicPr>
          <p:cNvPr id="962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838200"/>
            <a:ext cx="8704262" cy="495300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cxnSp>
        <p:nvCxnSpPr>
          <p:cNvPr id="4" name="Straight Connector 3"/>
          <p:cNvCxnSpPr/>
          <p:nvPr/>
        </p:nvCxnSpPr>
        <p:spPr>
          <a:xfrm>
            <a:off x="5334000" y="5334000"/>
            <a:ext cx="17526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19400" y="2667000"/>
            <a:ext cx="3886200" cy="9906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96262"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Rectangle 2"/>
          <p:cNvSpPr>
            <a:spLocks noGrp="1" noChangeArrowheads="1"/>
          </p:cNvSpPr>
          <p:nvPr>
            <p:ph type="title"/>
          </p:nvPr>
        </p:nvSpPr>
        <p:spPr>
          <a:xfrm>
            <a:off x="490538" y="-263525"/>
            <a:ext cx="8077200" cy="1143000"/>
          </a:xfrm>
        </p:spPr>
        <p:txBody>
          <a:bodyPr/>
          <a:lstStyle/>
          <a:p>
            <a:pPr eaLnBrk="1" hangingPunct="1"/>
            <a:r>
              <a:rPr lang="en-US" altLang="en-US" sz="3200" b="1" smtClean="0"/>
              <a:t>Loop: FOR Statement</a:t>
            </a:r>
          </a:p>
        </p:txBody>
      </p:sp>
      <p:sp>
        <p:nvSpPr>
          <p:cNvPr id="96264" name="TextBox 6"/>
          <p:cNvSpPr txBox="1">
            <a:spLocks noChangeArrowheads="1"/>
          </p:cNvSpPr>
          <p:nvPr/>
        </p:nvSpPr>
        <p:spPr bwMode="auto">
          <a:xfrm>
            <a:off x="3198813" y="1398588"/>
            <a:ext cx="534670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bg1"/>
                </a:solidFill>
              </a:rPr>
              <a:t>for(Initialization; Conditions; Update) { Statements}</a:t>
            </a:r>
          </a:p>
        </p:txBody>
      </p:sp>
      <p:sp>
        <p:nvSpPr>
          <p:cNvPr id="10" name="TextBox 9"/>
          <p:cNvSpPr txBox="1"/>
          <p:nvPr/>
        </p:nvSpPr>
        <p:spPr bwMode="auto">
          <a:xfrm>
            <a:off x="4996542" y="939349"/>
            <a:ext cx="1752600" cy="383051"/>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b="1" dirty="0">
                <a:latin typeface="Arial" charset="0"/>
              </a:rPr>
              <a:t>for :Pre-Test</a:t>
            </a:r>
          </a:p>
        </p:txBody>
      </p:sp>
      <p:sp>
        <p:nvSpPr>
          <p:cNvPr id="96268"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33D1468-2BBD-4CD6-A096-627FBE618CF7}" type="slidenum">
              <a:rPr lang="en-US" altLang="en-US" sz="1400" smtClean="0">
                <a:latin typeface="Times New Roman" panose="02020603050405020304" pitchFamily="18" charset="0"/>
              </a:rPr>
              <a:pPr>
                <a:spcBef>
                  <a:spcPct val="0"/>
                </a:spcBef>
                <a:buFontTx/>
                <a:buNone/>
              </a:pPr>
              <a:t>46</a:t>
            </a:fld>
            <a:endParaRPr lang="en-US" altLang="en-US" sz="1400" smtClean="0">
              <a:latin typeface="Times New Roman" panose="02020603050405020304" pitchFamily="18" charset="0"/>
            </a:endParaRPr>
          </a:p>
        </p:txBody>
      </p:sp>
      <p:pic>
        <p:nvPicPr>
          <p:cNvPr id="983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81050"/>
            <a:ext cx="7159625" cy="2647950"/>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9830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775" y="2633663"/>
            <a:ext cx="3448050" cy="1628775"/>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82276" name="Picture 4"/>
          <p:cNvPicPr>
            <a:picLocks noChangeAspect="1" noChangeArrowheads="1"/>
          </p:cNvPicPr>
          <p:nvPr/>
        </p:nvPicPr>
        <p:blipFill>
          <a:blip r:embed="rId5"/>
          <a:srcRect/>
          <a:stretch>
            <a:fillRect/>
          </a:stretch>
        </p:blipFill>
        <p:spPr bwMode="auto">
          <a:xfrm>
            <a:off x="1679575" y="3581400"/>
            <a:ext cx="3009900" cy="2181225"/>
          </a:xfrm>
          <a:prstGeom prst="rect">
            <a:avLst/>
          </a:prstGeom>
          <a:noFill/>
          <a:ln w="25400">
            <a:solidFill>
              <a:schemeClr val="accent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4" name="TextBox 6"/>
          <p:cNvSpPr txBox="1">
            <a:spLocks noChangeArrowheads="1"/>
          </p:cNvSpPr>
          <p:nvPr/>
        </p:nvSpPr>
        <p:spPr bwMode="auto">
          <a:xfrm>
            <a:off x="2911475" y="838200"/>
            <a:ext cx="2836863" cy="461963"/>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defRPr/>
            </a:pPr>
            <a:r>
              <a:rPr lang="en-US" altLang="en-US" sz="2400" dirty="0" smtClean="0">
                <a:solidFill>
                  <a:schemeClr val="tx1"/>
                </a:solidFill>
                <a:latin typeface="+mj-lt"/>
                <a:cs typeface="Consolas" pitchFamily="80" charset="0"/>
              </a:rPr>
              <a:t>Using External File</a:t>
            </a:r>
            <a:endParaRPr lang="en-US" altLang="en-US" sz="2400" dirty="0" smtClean="0">
              <a:solidFill>
                <a:schemeClr val="tx1"/>
              </a:solidFill>
              <a:latin typeface="+mj-lt"/>
            </a:endParaRPr>
          </a:p>
        </p:txBody>
      </p:sp>
      <p:cxnSp>
        <p:nvCxnSpPr>
          <p:cNvPr id="13" name="Straight Connector 12"/>
          <p:cNvCxnSpPr/>
          <p:nvPr/>
        </p:nvCxnSpPr>
        <p:spPr>
          <a:xfrm>
            <a:off x="4778375" y="2011363"/>
            <a:ext cx="175260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2552700"/>
            <a:ext cx="1409700" cy="4953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98313" name="Picture 2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4" name="Rectangle 2"/>
          <p:cNvSpPr>
            <a:spLocks noGrp="1" noChangeArrowheads="1"/>
          </p:cNvSpPr>
          <p:nvPr>
            <p:ph type="title"/>
          </p:nvPr>
        </p:nvSpPr>
        <p:spPr>
          <a:xfrm>
            <a:off x="0" y="-263525"/>
            <a:ext cx="9144000" cy="1143000"/>
          </a:xfrm>
        </p:spPr>
        <p:txBody>
          <a:bodyPr/>
          <a:lstStyle/>
          <a:p>
            <a:pPr eaLnBrk="1" hangingPunct="1"/>
            <a:r>
              <a:rPr lang="en-US" altLang="en-US" sz="3200" b="1" smtClean="0"/>
              <a:t>Loop: FOR Statement</a:t>
            </a:r>
          </a:p>
        </p:txBody>
      </p:sp>
      <p:sp>
        <p:nvSpPr>
          <p:cNvPr id="12" name="Rectangle 11"/>
          <p:cNvSpPr/>
          <p:nvPr/>
        </p:nvSpPr>
        <p:spPr>
          <a:xfrm>
            <a:off x="7045325" y="3090863"/>
            <a:ext cx="1946275" cy="338137"/>
          </a:xfrm>
          <a:prstGeom prst="rect">
            <a:avLst/>
          </a:prstGeom>
          <a:solidFill>
            <a:srgbClr val="FFC000"/>
          </a:solidFill>
        </p:spPr>
        <p:txBody>
          <a:bodyPr>
            <a:spAutoFit/>
          </a:bodyPr>
          <a:lstStyle/>
          <a:p>
            <a:pPr algn="ctr" eaLnBrk="1" hangingPunct="1">
              <a:defRPr/>
            </a:pPr>
            <a:r>
              <a:rPr lang="en-US" altLang="en-US" sz="1600" dirty="0" err="1">
                <a:latin typeface="+mj-lt"/>
                <a:ea typeface="Courier" charset="0"/>
                <a:cs typeface="Courier" charset="0"/>
                <a:sym typeface="Courier" charset="0"/>
              </a:rPr>
              <a:t>i</a:t>
            </a:r>
            <a:r>
              <a:rPr lang="en-US" altLang="en-US" sz="1600" dirty="0">
                <a:latin typeface="+mj-lt"/>
                <a:ea typeface="Courier" charset="0"/>
                <a:cs typeface="Courier" charset="0"/>
                <a:sym typeface="Courier" charset="0"/>
              </a:rPr>
              <a:t> is initially set to 4 </a:t>
            </a:r>
            <a:endParaRPr lang="en-US" sz="1600" dirty="0">
              <a:latin typeface="+mj-lt"/>
            </a:endParaRPr>
          </a:p>
        </p:txBody>
      </p:sp>
      <p:sp>
        <p:nvSpPr>
          <p:cNvPr id="9831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8D3ACB-9AAE-453F-A04E-4A975315C4EA}" type="slidenum">
              <a:rPr lang="en-US" altLang="en-US" sz="1400" smtClean="0">
                <a:latin typeface="Times New Roman" panose="02020603050405020304" pitchFamily="18" charset="0"/>
              </a:rPr>
              <a:pPr>
                <a:spcBef>
                  <a:spcPct val="0"/>
                </a:spcBef>
                <a:buFontTx/>
                <a:buNone/>
              </a:pPr>
              <a:t>47</a:t>
            </a:fld>
            <a:endParaRPr lang="en-US" altLang="en-US" sz="1400" smtClean="0">
              <a:latin typeface="Times New Roman" panose="02020603050405020304" pitchFamily="18" charset="0"/>
            </a:endParaRPr>
          </a:p>
        </p:txBody>
      </p:sp>
      <p:sp>
        <p:nvSpPr>
          <p:cNvPr id="100355" name="Rectangle 2"/>
          <p:cNvSpPr>
            <a:spLocks noGrp="1" noChangeArrowheads="1"/>
          </p:cNvSpPr>
          <p:nvPr>
            <p:ph type="title"/>
          </p:nvPr>
        </p:nvSpPr>
        <p:spPr>
          <a:xfrm>
            <a:off x="0" y="-257175"/>
            <a:ext cx="9144000" cy="1143000"/>
          </a:xfrm>
        </p:spPr>
        <p:txBody>
          <a:bodyPr/>
          <a:lstStyle/>
          <a:p>
            <a:pPr eaLnBrk="1" hangingPunct="1"/>
            <a:r>
              <a:rPr lang="en-US" altLang="en-US" sz="3200" b="1" smtClean="0"/>
              <a:t>Loop: WHILE Statement</a:t>
            </a:r>
          </a:p>
        </p:txBody>
      </p:sp>
      <p:pic>
        <p:nvPicPr>
          <p:cNvPr id="1003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838200"/>
            <a:ext cx="7010400" cy="4265613"/>
          </a:xfrm>
          <a:prstGeom prst="rect">
            <a:avLst/>
          </a:prstGeom>
          <a:noFill/>
          <a:ln w="254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Box 6"/>
          <p:cNvSpPr txBox="1">
            <a:spLocks noChangeArrowheads="1"/>
          </p:cNvSpPr>
          <p:nvPr/>
        </p:nvSpPr>
        <p:spPr bwMode="auto">
          <a:xfrm>
            <a:off x="914400" y="5430838"/>
            <a:ext cx="7261225" cy="40005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defRPr/>
            </a:pPr>
            <a:r>
              <a:rPr lang="en-US" altLang="en-US" sz="2000" b="1" dirty="0" smtClean="0">
                <a:solidFill>
                  <a:schemeClr val="tx1"/>
                </a:solidFill>
                <a:latin typeface="+mj-lt"/>
                <a:cs typeface="Consolas" pitchFamily="80" charset="0"/>
              </a:rPr>
              <a:t>Post-Test: do-while </a:t>
            </a:r>
            <a:r>
              <a:rPr lang="en-US" altLang="en-US" sz="2000" b="1" dirty="0" smtClean="0">
                <a:solidFill>
                  <a:schemeClr val="tx1"/>
                </a:solidFill>
                <a:latin typeface="+mj-lt"/>
                <a:cs typeface="Consolas" pitchFamily="80" charset="0"/>
                <a:sym typeface="Wingdings" panose="05000000000000000000" pitchFamily="2" charset="2"/>
              </a:rPr>
              <a:t> Use do-while in the above example</a:t>
            </a:r>
            <a:endParaRPr lang="en-US" altLang="en-US" sz="2000" dirty="0" smtClean="0">
              <a:solidFill>
                <a:schemeClr val="tx1"/>
              </a:solidFill>
              <a:latin typeface="+mj-lt"/>
            </a:endParaRPr>
          </a:p>
        </p:txBody>
      </p:sp>
      <p:pic>
        <p:nvPicPr>
          <p:cNvPr id="100358"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auto">
          <a:xfrm>
            <a:off x="4724400" y="939349"/>
            <a:ext cx="2024742"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while :Pre-Test</a:t>
            </a:r>
          </a:p>
        </p:txBody>
      </p:sp>
      <p:sp>
        <p:nvSpPr>
          <p:cNvPr id="9" name="TextBox 8"/>
          <p:cNvSpPr txBox="1"/>
          <p:nvPr/>
        </p:nvSpPr>
        <p:spPr bwMode="auto">
          <a:xfrm>
            <a:off x="1647373" y="2471455"/>
            <a:ext cx="2024742" cy="338554"/>
          </a:xfrm>
          <a:prstGeom prst="rect">
            <a:avLst/>
          </a:prstGeom>
          <a:noFill/>
          <a:scene3d>
            <a:camera prst="orthographicFront"/>
            <a:lightRig rig="threePt" dir="t"/>
          </a:scene3d>
          <a:sp3d>
            <a:bevelT prst="relaxedInset"/>
          </a:sp3d>
        </p:spPr>
        <p:txBody>
          <a:bodyPr>
            <a:spAutoFit/>
          </a:bodyPr>
          <a:lstStyle/>
          <a:p>
            <a:pPr algn="ctr" eaLnBrk="1" hangingPunct="1">
              <a:defRPr/>
            </a:pPr>
            <a:r>
              <a:rPr lang="en-US" sz="1600" b="1" dirty="0">
                <a:solidFill>
                  <a:srgbClr val="C00000"/>
                </a:solidFill>
                <a:latin typeface="Arial" charset="0"/>
              </a:rPr>
              <a:t>Initialization </a:t>
            </a:r>
          </a:p>
        </p:txBody>
      </p:sp>
      <p:cxnSp>
        <p:nvCxnSpPr>
          <p:cNvPr id="3" name="Straight Arrow Connector 2"/>
          <p:cNvCxnSpPr/>
          <p:nvPr/>
        </p:nvCxnSpPr>
        <p:spPr>
          <a:xfrm>
            <a:off x="3276600" y="2652713"/>
            <a:ext cx="914400"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bwMode="auto">
          <a:xfrm>
            <a:off x="6219372" y="2586074"/>
            <a:ext cx="2024742" cy="338554"/>
          </a:xfrm>
          <a:prstGeom prst="rect">
            <a:avLst/>
          </a:prstGeom>
          <a:noFill/>
          <a:scene3d>
            <a:camera prst="orthographicFront"/>
            <a:lightRig rig="threePt" dir="t"/>
          </a:scene3d>
          <a:sp3d>
            <a:bevelT prst="relaxedInset"/>
          </a:sp3d>
        </p:spPr>
        <p:txBody>
          <a:bodyPr>
            <a:spAutoFit/>
          </a:bodyPr>
          <a:lstStyle/>
          <a:p>
            <a:pPr algn="ctr" eaLnBrk="1" hangingPunct="1">
              <a:defRPr/>
            </a:pPr>
            <a:r>
              <a:rPr lang="en-US" sz="1600" b="1" dirty="0">
                <a:solidFill>
                  <a:srgbClr val="C00000"/>
                </a:solidFill>
                <a:latin typeface="Arial" charset="0"/>
              </a:rPr>
              <a:t>Condition</a:t>
            </a:r>
          </a:p>
        </p:txBody>
      </p:sp>
      <p:cxnSp>
        <p:nvCxnSpPr>
          <p:cNvPr id="13" name="Straight Arrow Connector 12"/>
          <p:cNvCxnSpPr/>
          <p:nvPr/>
        </p:nvCxnSpPr>
        <p:spPr>
          <a:xfrm flipH="1">
            <a:off x="5737225" y="2768600"/>
            <a:ext cx="1011238"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990975" y="3259138"/>
            <a:ext cx="914400"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2471058" y="3062514"/>
            <a:ext cx="2024742" cy="338554"/>
          </a:xfrm>
          <a:prstGeom prst="rect">
            <a:avLst/>
          </a:prstGeom>
          <a:noFill/>
          <a:scene3d>
            <a:camera prst="orthographicFront"/>
            <a:lightRig rig="threePt" dir="t"/>
          </a:scene3d>
          <a:sp3d>
            <a:bevelT prst="relaxedInset"/>
          </a:sp3d>
        </p:spPr>
        <p:txBody>
          <a:bodyPr>
            <a:spAutoFit/>
          </a:bodyPr>
          <a:lstStyle/>
          <a:p>
            <a:pPr algn="ctr" eaLnBrk="1" hangingPunct="1">
              <a:defRPr/>
            </a:pPr>
            <a:r>
              <a:rPr lang="en-US" sz="1600" b="1" dirty="0">
                <a:solidFill>
                  <a:srgbClr val="C00000"/>
                </a:solidFill>
                <a:latin typeface="Arial" charset="0"/>
              </a:rPr>
              <a:t>Update</a:t>
            </a:r>
          </a:p>
        </p:txBody>
      </p:sp>
      <p:sp>
        <p:nvSpPr>
          <p:cNvPr id="100374"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0CEBF7-59AD-46C7-A174-BEE0393BBAF9}" type="slidenum">
              <a:rPr lang="en-US" altLang="en-US" sz="1400" smtClean="0">
                <a:latin typeface="Times New Roman" panose="02020603050405020304" pitchFamily="18" charset="0"/>
              </a:rPr>
              <a:pPr>
                <a:spcBef>
                  <a:spcPct val="0"/>
                </a:spcBef>
                <a:buFontTx/>
                <a:buNone/>
              </a:pPr>
              <a:t>48</a:t>
            </a:fld>
            <a:endParaRPr lang="en-US" altLang="en-US" sz="1400" smtClean="0">
              <a:latin typeface="Times New Roman" panose="02020603050405020304" pitchFamily="18" charset="0"/>
            </a:endParaRPr>
          </a:p>
        </p:txBody>
      </p:sp>
      <p:sp>
        <p:nvSpPr>
          <p:cNvPr id="102403" name="Rectangle 2"/>
          <p:cNvSpPr>
            <a:spLocks noGrp="1" noChangeArrowheads="1"/>
          </p:cNvSpPr>
          <p:nvPr>
            <p:ph type="title"/>
          </p:nvPr>
        </p:nvSpPr>
        <p:spPr>
          <a:xfrm>
            <a:off x="527050" y="-263525"/>
            <a:ext cx="8077200" cy="1143000"/>
          </a:xfrm>
        </p:spPr>
        <p:txBody>
          <a:bodyPr/>
          <a:lstStyle/>
          <a:p>
            <a:pPr eaLnBrk="1" hangingPunct="1"/>
            <a:r>
              <a:rPr lang="en-US" altLang="en-US" sz="3200" b="1" smtClean="0"/>
              <a:t>DO-WHILE Statement</a:t>
            </a:r>
          </a:p>
        </p:txBody>
      </p:sp>
      <p:sp>
        <p:nvSpPr>
          <p:cNvPr id="33800" name="Content Placeholder 6"/>
          <p:cNvSpPr>
            <a:spLocks noGrp="1"/>
          </p:cNvSpPr>
          <p:nvPr/>
        </p:nvSpPr>
        <p:spPr bwMode="auto">
          <a:xfrm>
            <a:off x="228600" y="612775"/>
            <a:ext cx="8686800" cy="5548313"/>
          </a:xfrm>
          <a:prstGeom prst="rect">
            <a:avLst/>
          </a:prstGeom>
          <a:solidFill>
            <a:schemeClr val="bg1">
              <a:lumMod val="75000"/>
            </a:schemeClr>
          </a:solidFill>
          <a:ln>
            <a:noFill/>
          </a:ln>
        </p:spPr>
        <p:txBody>
          <a:bodyPr/>
          <a:lstStyle>
            <a:lvl1pPr eaLnBrk="0" hangingPunct="0">
              <a:spcBef>
                <a:spcPct val="20000"/>
              </a:spcBef>
              <a:buChar char="•"/>
              <a:defRPr sz="2600">
                <a:solidFill>
                  <a:srgbClr val="222222"/>
                </a:solidFill>
                <a:latin typeface="Arial" panose="020B0604020202020204" pitchFamily="34" charset="0"/>
              </a:defRPr>
            </a:lvl1pPr>
            <a:lvl2pPr marL="742950" indent="-285750" eaLnBrk="0" hangingPunct="0">
              <a:spcBef>
                <a:spcPct val="20000"/>
              </a:spcBef>
              <a:buChar char="–"/>
              <a:defRPr sz="2400">
                <a:solidFill>
                  <a:srgbClr val="222222"/>
                </a:solidFill>
                <a:latin typeface="Arial" panose="020B0604020202020204" pitchFamily="34" charset="0"/>
              </a:defRPr>
            </a:lvl2pPr>
            <a:lvl3pPr marL="1143000" indent="-228600" eaLnBrk="0" hangingPunct="0">
              <a:spcBef>
                <a:spcPct val="20000"/>
              </a:spcBef>
              <a:buChar char="•"/>
              <a:defRPr sz="2200">
                <a:solidFill>
                  <a:srgbClr val="222222"/>
                </a:solidFill>
                <a:latin typeface="Arial" panose="020B0604020202020204" pitchFamily="34" charset="0"/>
              </a:defRPr>
            </a:lvl3pPr>
            <a:lvl4pPr marL="1600200" indent="-228600" eaLnBrk="0" hangingPunct="0">
              <a:spcBef>
                <a:spcPct val="20000"/>
              </a:spcBef>
              <a:buChar char="–"/>
              <a:defRPr sz="2200">
                <a:solidFill>
                  <a:srgbClr val="222222"/>
                </a:solidFill>
                <a:latin typeface="Arial" panose="020B060402020202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buFontTx/>
              <a:buNone/>
              <a:defRPr/>
            </a:pPr>
            <a:r>
              <a:rPr lang="en-AU" altLang="en-US" sz="1200" b="1" smtClean="0">
                <a:solidFill>
                  <a:schemeClr val="tx1"/>
                </a:solidFill>
              </a:rPr>
              <a:t>&lt;html&gt; &lt;head&gt;</a:t>
            </a:r>
            <a:br>
              <a:rPr lang="en-AU" altLang="en-US" sz="1200" b="1" smtClean="0">
                <a:solidFill>
                  <a:schemeClr val="tx1"/>
                </a:solidFill>
              </a:rPr>
            </a:br>
            <a:r>
              <a:rPr lang="en-AU" altLang="en-US" sz="1200" b="1" smtClean="0">
                <a:solidFill>
                  <a:schemeClr val="tx1"/>
                </a:solidFill>
              </a:rPr>
              <a:t>&lt;title&gt;Payroll&lt;/title&gt;</a:t>
            </a:r>
            <a:br>
              <a:rPr lang="en-AU" altLang="en-US" sz="1200" b="1" smtClean="0">
                <a:solidFill>
                  <a:schemeClr val="tx1"/>
                </a:solidFill>
              </a:rPr>
            </a:br>
            <a:r>
              <a:rPr lang="en-AU" altLang="en-US" sz="1200" b="1" smtClean="0">
                <a:solidFill>
                  <a:schemeClr val="tx1"/>
                </a:solidFill>
              </a:rPr>
              <a:t>&lt;script&gt;</a:t>
            </a:r>
            <a:br>
              <a:rPr lang="en-AU" altLang="en-US" sz="1200" b="1" smtClean="0">
                <a:solidFill>
                  <a:schemeClr val="tx1"/>
                </a:solidFill>
              </a:rPr>
            </a:br>
            <a:r>
              <a:rPr lang="en-AU" altLang="en-US" sz="1200" b="1" smtClean="0">
                <a:solidFill>
                  <a:schemeClr val="tx1"/>
                </a:solidFill>
              </a:rPr>
              <a:t>	function getPay()    {</a:t>
            </a:r>
            <a:br>
              <a:rPr lang="en-AU" altLang="en-US" sz="1200" b="1" smtClean="0">
                <a:solidFill>
                  <a:schemeClr val="tx1"/>
                </a:solidFill>
              </a:rPr>
            </a:br>
            <a:r>
              <a:rPr lang="en-AU" altLang="en-US" sz="1200" b="1" smtClean="0">
                <a:solidFill>
                  <a:schemeClr val="tx1"/>
                </a:solidFill>
              </a:rPr>
              <a:t>  	    document.write('&lt;table width="40%" align = "center"&gt;');</a:t>
            </a:r>
            <a:br>
              <a:rPr lang="en-AU" altLang="en-US" sz="1200" b="1" smtClean="0">
                <a:solidFill>
                  <a:schemeClr val="tx1"/>
                </a:solidFill>
              </a:rPr>
            </a:br>
            <a:r>
              <a:rPr lang="en-AU" altLang="en-US" sz="1200" b="1" smtClean="0">
                <a:solidFill>
                  <a:schemeClr val="tx1"/>
                </a:solidFill>
              </a:rPr>
              <a:t>	    var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 "; var </a:t>
            </a:r>
            <a:r>
              <a:rPr lang="en-AU" altLang="en-US" sz="1200" b="1" smtClean="0">
                <a:solidFill>
                  <a:srgbClr val="C00000"/>
                </a:solidFill>
                <a:latin typeface="Courier New" panose="02070309020205020404" pitchFamily="49" charset="0"/>
                <a:cs typeface="Courier New" panose="02070309020205020404" pitchFamily="49" charset="0"/>
              </a:rPr>
              <a:t>hours</a:t>
            </a:r>
            <a:r>
              <a:rPr lang="en-AU" altLang="en-US" sz="1200" b="1" smtClean="0">
                <a:solidFill>
                  <a:schemeClr val="tx1"/>
                </a:solidFill>
              </a:rPr>
              <a:t> = 0;  var </a:t>
            </a:r>
            <a:r>
              <a:rPr lang="en-AU" altLang="en-US" sz="1200" b="1" smtClean="0">
                <a:solidFill>
                  <a:srgbClr val="C00000"/>
                </a:solidFill>
                <a:latin typeface="Courier New" panose="02070309020205020404" pitchFamily="49" charset="0"/>
                <a:cs typeface="Courier New" panose="02070309020205020404" pitchFamily="49" charset="0"/>
              </a:rPr>
              <a:t>rate</a:t>
            </a:r>
            <a:r>
              <a:rPr lang="en-AU" altLang="en-US" sz="1200" b="1" smtClean="0">
                <a:solidFill>
                  <a:schemeClr val="tx1"/>
                </a:solidFill>
              </a:rPr>
              <a:t> = 0;  var </a:t>
            </a:r>
            <a:r>
              <a:rPr lang="en-AU" altLang="en-US" sz="1200" b="1" smtClean="0">
                <a:solidFill>
                  <a:srgbClr val="C00000"/>
                </a:solidFill>
                <a:latin typeface="Courier New" panose="02070309020205020404" pitchFamily="49" charset="0"/>
                <a:cs typeface="Courier New" panose="02070309020205020404" pitchFamily="49" charset="0"/>
              </a:rPr>
              <a:t>grossPay</a:t>
            </a:r>
            <a:r>
              <a:rPr lang="en-AU" altLang="en-US" sz="1200" b="1" smtClean="0">
                <a:solidFill>
                  <a:schemeClr val="tx1"/>
                </a:solidFill>
              </a:rPr>
              <a:t> = 0;  var </a:t>
            </a:r>
            <a:r>
              <a:rPr lang="en-AU" altLang="en-US" sz="1200" b="1" smtClean="0">
                <a:solidFill>
                  <a:srgbClr val="C00000"/>
                </a:solidFill>
                <a:latin typeface="Courier New" panose="02070309020205020404" pitchFamily="49" charset="0"/>
                <a:cs typeface="Courier New" panose="02070309020205020404" pitchFamily="49" charset="0"/>
              </a:rPr>
              <a:t>netPay</a:t>
            </a:r>
            <a:r>
              <a:rPr lang="en-AU" altLang="en-US" sz="1200" b="1" smtClean="0">
                <a:solidFill>
                  <a:schemeClr val="tx1"/>
                </a:solidFill>
              </a:rPr>
              <a:t> = 0;</a:t>
            </a:r>
            <a:br>
              <a:rPr lang="en-AU" altLang="en-US" sz="1200" b="1" smtClean="0">
                <a:solidFill>
                  <a:schemeClr val="tx1"/>
                </a:solidFill>
              </a:rPr>
            </a:br>
            <a:r>
              <a:rPr lang="en-AU" altLang="en-US" sz="1200" b="1" smtClean="0">
                <a:solidFill>
                  <a:schemeClr val="tx1"/>
                </a:solidFill>
              </a:rPr>
              <a:t>	   document.write('&lt;tr&gt;&lt;td&gt;name&lt;/td&gt;&lt;td&gt;gross pay&lt;/td&gt;&lt;td&gt;net pay&lt;/td&gt;&lt;/tr&gt;');</a:t>
            </a:r>
            <a:endParaRPr lang="en-US" altLang="en-US" sz="1200" b="1" smtClean="0">
              <a:solidFill>
                <a:schemeClr val="tx1"/>
              </a:solidFill>
            </a:endParaRPr>
          </a:p>
          <a:p>
            <a:pPr eaLnBrk="1">
              <a:buFontTx/>
              <a:buNone/>
              <a:defRPr/>
            </a:pP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prompt("Enter the first employee's name:");</a:t>
            </a:r>
            <a:endParaRPr lang="en-US" altLang="en-US" sz="1200" b="1" smtClean="0">
              <a:solidFill>
                <a:schemeClr val="tx1"/>
              </a:solidFill>
            </a:endParaRPr>
          </a:p>
          <a:p>
            <a:pPr eaLnBrk="1">
              <a:buFontTx/>
              <a:buNone/>
              <a:defRPr/>
            </a:pPr>
            <a:r>
              <a:rPr lang="en-AU" altLang="en-US" sz="1200" b="1" smtClean="0">
                <a:solidFill>
                  <a:schemeClr val="tx1"/>
                </a:solidFill>
              </a:rPr>
              <a:t>	   do     {</a:t>
            </a:r>
            <a:br>
              <a:rPr lang="en-AU" altLang="en-US" sz="1200" b="1" smtClean="0">
                <a:solidFill>
                  <a:schemeClr val="tx1"/>
                </a:solidFill>
              </a:rPr>
            </a:b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hours</a:t>
            </a:r>
            <a:r>
              <a:rPr lang="en-AU" altLang="en-US" sz="1200" b="1" smtClean="0">
                <a:solidFill>
                  <a:schemeClr val="tx1"/>
                </a:solidFill>
              </a:rPr>
              <a:t> = parseFloat(prompt("How many hours did " +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 work this week?"));</a:t>
            </a:r>
            <a:endParaRPr lang="en-US" altLang="en-US" sz="1200" b="1" smtClean="0">
              <a:solidFill>
                <a:schemeClr val="tx1"/>
              </a:solidFill>
            </a:endParaRPr>
          </a:p>
          <a:p>
            <a:pPr eaLnBrk="1">
              <a:buFontTx/>
              <a:buNone/>
              <a:defRPr/>
            </a:pP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rate</a:t>
            </a:r>
            <a:r>
              <a:rPr lang="en-AU" altLang="en-US" sz="1200" b="1" smtClean="0">
                <a:solidFill>
                  <a:schemeClr val="tx1"/>
                </a:solidFill>
              </a:rPr>
              <a:t> = parseFloat(prompt("What is " +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"'s hourly pay rate?"));</a:t>
            </a:r>
            <a:endParaRPr lang="en-US" altLang="en-US" sz="1200" b="1" smtClean="0">
              <a:solidFill>
                <a:schemeClr val="tx1"/>
              </a:solidFill>
            </a:endParaRPr>
          </a:p>
          <a:p>
            <a:pPr eaLnBrk="1">
              <a:buFontTx/>
              <a:buNone/>
              <a:defRPr/>
            </a:pPr>
            <a:r>
              <a:rPr lang="en-AU" altLang="en-US" sz="1200" b="1" smtClean="0">
                <a:solidFill>
                  <a:schemeClr val="tx1"/>
                </a:solidFill>
              </a:rPr>
              <a:t>		if (</a:t>
            </a:r>
            <a:r>
              <a:rPr lang="en-AU" altLang="en-US" sz="1200" b="1" smtClean="0">
                <a:solidFill>
                  <a:srgbClr val="C00000"/>
                </a:solidFill>
                <a:latin typeface="Courier New" panose="02070309020205020404" pitchFamily="49" charset="0"/>
                <a:cs typeface="Courier New" panose="02070309020205020404" pitchFamily="49" charset="0"/>
              </a:rPr>
              <a:t>hours</a:t>
            </a:r>
            <a:r>
              <a:rPr lang="en-AU" altLang="en-US" sz="1200" b="1" smtClean="0">
                <a:solidFill>
                  <a:schemeClr val="tx1"/>
                </a:solidFill>
              </a:rPr>
              <a:t> &gt; 40)</a:t>
            </a:r>
            <a:br>
              <a:rPr lang="en-AU" altLang="en-US" sz="1200" b="1" smtClean="0">
                <a:solidFill>
                  <a:schemeClr val="tx1"/>
                </a:solidFill>
              </a:rPr>
            </a:b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grossPay</a:t>
            </a:r>
            <a:r>
              <a:rPr lang="en-AU" altLang="en-US" sz="1200" b="1" smtClean="0">
                <a:solidFill>
                  <a:schemeClr val="tx1"/>
                </a:solidFill>
              </a:rPr>
              <a:t> = (40 * </a:t>
            </a:r>
            <a:r>
              <a:rPr lang="en-AU" altLang="en-US" sz="1200" b="1" smtClean="0">
                <a:solidFill>
                  <a:srgbClr val="C00000"/>
                </a:solidFill>
                <a:latin typeface="Courier New" panose="02070309020205020404" pitchFamily="49" charset="0"/>
                <a:cs typeface="Courier New" panose="02070309020205020404" pitchFamily="49" charset="0"/>
              </a:rPr>
              <a:t>rate</a:t>
            </a:r>
            <a:r>
              <a:rPr lang="en-AU" altLang="en-US" sz="1200" b="1" smtClean="0">
                <a:solidFill>
                  <a:schemeClr val="tx1"/>
                </a:solidFill>
              </a:rPr>
              <a:t>) + ((</a:t>
            </a:r>
            <a:r>
              <a:rPr lang="en-AU" altLang="en-US" sz="1200" b="1" smtClean="0">
                <a:solidFill>
                  <a:srgbClr val="C00000"/>
                </a:solidFill>
                <a:latin typeface="Courier New" panose="02070309020205020404" pitchFamily="49" charset="0"/>
                <a:cs typeface="Courier New" panose="02070309020205020404" pitchFamily="49" charset="0"/>
              </a:rPr>
              <a:t>hours</a:t>
            </a:r>
            <a:r>
              <a:rPr lang="en-AU" altLang="en-US" sz="1200" b="1" smtClean="0">
                <a:solidFill>
                  <a:schemeClr val="tx1"/>
                </a:solidFill>
              </a:rPr>
              <a:t> - 40) * </a:t>
            </a:r>
            <a:r>
              <a:rPr lang="en-AU" altLang="en-US" sz="1200" b="1" smtClean="0">
                <a:solidFill>
                  <a:schemeClr val="tx1"/>
                </a:solidFill>
                <a:latin typeface="Courier New" panose="02070309020205020404" pitchFamily="49" charset="0"/>
                <a:cs typeface="Courier New" panose="02070309020205020404" pitchFamily="49" charset="0"/>
              </a:rPr>
              <a:t>1.5 * </a:t>
            </a:r>
            <a:r>
              <a:rPr lang="en-AU" altLang="en-US" sz="1200" b="1" smtClean="0">
                <a:solidFill>
                  <a:srgbClr val="C00000"/>
                </a:solidFill>
                <a:latin typeface="Courier New" panose="02070309020205020404" pitchFamily="49" charset="0"/>
                <a:cs typeface="Courier New" panose="02070309020205020404" pitchFamily="49" charset="0"/>
              </a:rPr>
              <a:t>rate</a:t>
            </a:r>
            <a:r>
              <a:rPr lang="en-AU" altLang="en-US" sz="1200" b="1" smtClean="0">
                <a:solidFill>
                  <a:schemeClr val="tx1"/>
                </a:solidFill>
              </a:rPr>
              <a:t>);</a:t>
            </a:r>
            <a:br>
              <a:rPr lang="en-AU" altLang="en-US" sz="1200" b="1" smtClean="0">
                <a:solidFill>
                  <a:schemeClr val="tx1"/>
                </a:solidFill>
              </a:rPr>
            </a:br>
            <a:r>
              <a:rPr lang="en-AU" altLang="en-US" sz="1200" b="1" smtClean="0">
                <a:solidFill>
                  <a:schemeClr val="tx1"/>
                </a:solidFill>
              </a:rPr>
              <a:t>		else</a:t>
            </a:r>
            <a:br>
              <a:rPr lang="en-AU" altLang="en-US" sz="1200" b="1" smtClean="0">
                <a:solidFill>
                  <a:schemeClr val="tx1"/>
                </a:solidFill>
              </a:rPr>
            </a:b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grossPay</a:t>
            </a:r>
            <a:r>
              <a:rPr lang="en-AU" altLang="en-US" sz="1200" b="1" smtClean="0">
                <a:solidFill>
                  <a:schemeClr val="tx1"/>
                </a:solidFill>
              </a:rPr>
              <a:t> = </a:t>
            </a:r>
            <a:r>
              <a:rPr lang="en-AU" altLang="en-US" sz="1200" b="1" smtClean="0">
                <a:solidFill>
                  <a:srgbClr val="C00000"/>
                </a:solidFill>
                <a:latin typeface="Courier New" panose="02070309020205020404" pitchFamily="49" charset="0"/>
                <a:cs typeface="Courier New" panose="02070309020205020404" pitchFamily="49" charset="0"/>
              </a:rPr>
              <a:t>hours</a:t>
            </a:r>
            <a:r>
              <a:rPr lang="en-AU" altLang="en-US" sz="1200" b="1" smtClean="0">
                <a:solidFill>
                  <a:schemeClr val="tx1"/>
                </a:solidFill>
              </a:rPr>
              <a:t> * </a:t>
            </a:r>
            <a:r>
              <a:rPr lang="en-AU" altLang="en-US" sz="1200" b="1" smtClean="0">
                <a:solidFill>
                  <a:srgbClr val="C00000"/>
                </a:solidFill>
                <a:latin typeface="Courier New" panose="02070309020205020404" pitchFamily="49" charset="0"/>
                <a:cs typeface="Courier New" panose="02070309020205020404" pitchFamily="49" charset="0"/>
              </a:rPr>
              <a:t>rate</a:t>
            </a: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netPay</a:t>
            </a:r>
            <a:r>
              <a:rPr lang="en-AU" altLang="en-US" sz="1200" b="1" smtClean="0">
                <a:solidFill>
                  <a:schemeClr val="tx1"/>
                </a:solidFill>
              </a:rPr>
              <a:t> = </a:t>
            </a:r>
            <a:r>
              <a:rPr lang="en-AU" altLang="en-US" sz="1200" b="1" smtClean="0">
                <a:solidFill>
                  <a:srgbClr val="C00000"/>
                </a:solidFill>
                <a:latin typeface="Courier New" panose="02070309020205020404" pitchFamily="49" charset="0"/>
                <a:cs typeface="Courier New" panose="02070309020205020404" pitchFamily="49" charset="0"/>
              </a:rPr>
              <a:t>grossPay</a:t>
            </a:r>
            <a:r>
              <a:rPr lang="en-AU" altLang="en-US" sz="1200" b="1" smtClean="0">
                <a:solidFill>
                  <a:schemeClr val="tx1"/>
                </a:solidFill>
              </a:rPr>
              <a:t> * .85;</a:t>
            </a:r>
            <a:br>
              <a:rPr lang="en-AU" altLang="en-US" sz="1200" b="1" smtClean="0">
                <a:solidFill>
                  <a:schemeClr val="tx1"/>
                </a:solidFill>
              </a:rPr>
            </a:br>
            <a:r>
              <a:rPr lang="en-AU" altLang="en-US" sz="1200" b="1" smtClean="0">
                <a:solidFill>
                  <a:schemeClr val="tx1"/>
                </a:solidFill>
              </a:rPr>
              <a:t>		document.write('&lt;tr&gt;&lt;td&gt;' +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'&lt;/td&gt;&lt;td&gt;$ ' + </a:t>
            </a:r>
            <a:r>
              <a:rPr lang="en-AU" altLang="en-US" sz="1200" b="1" smtClean="0">
                <a:solidFill>
                  <a:srgbClr val="C00000"/>
                </a:solidFill>
                <a:latin typeface="Courier New" panose="02070309020205020404" pitchFamily="49" charset="0"/>
                <a:cs typeface="Courier New" panose="02070309020205020404" pitchFamily="49" charset="0"/>
              </a:rPr>
              <a:t>grossPay</a:t>
            </a:r>
            <a:r>
              <a:rPr lang="en-AU" altLang="en-US" sz="1200" b="1" smtClean="0">
                <a:solidFill>
                  <a:schemeClr val="tx1"/>
                </a:solidFill>
              </a:rPr>
              <a:t> + '&lt;/td&gt;&lt;td&gt;$ ' + </a:t>
            </a:r>
            <a:r>
              <a:rPr lang="en-AU" altLang="en-US" sz="1200" b="1" smtClean="0">
                <a:solidFill>
                  <a:srgbClr val="C00000"/>
                </a:solidFill>
                <a:latin typeface="Courier New" panose="02070309020205020404" pitchFamily="49" charset="0"/>
                <a:cs typeface="Courier New" panose="02070309020205020404" pitchFamily="49" charset="0"/>
              </a:rPr>
              <a:t>netPay</a:t>
            </a:r>
            <a:r>
              <a:rPr lang="en-AU" altLang="en-US" sz="1200" b="1" smtClean="0">
                <a:solidFill>
                  <a:schemeClr val="tx1"/>
                </a:solidFill>
              </a:rPr>
              <a:t> + 				    '&lt;/td&gt;&lt;/tr&gt;');</a:t>
            </a:r>
            <a:endParaRPr lang="en-US" altLang="en-US" sz="1200" b="1" smtClean="0">
              <a:solidFill>
                <a:schemeClr val="tx1"/>
              </a:solidFill>
            </a:endParaRPr>
          </a:p>
          <a:p>
            <a:pPr eaLnBrk="1">
              <a:buFontTx/>
              <a:buNone/>
              <a:defRPr/>
            </a:pPr>
            <a:r>
              <a:rPr lang="en-AU" altLang="en-US" sz="1200" b="1" smtClean="0">
                <a:solidFill>
                  <a:schemeClr val="tx1"/>
                </a:solidFill>
              </a:rPr>
              <a:t>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prompt("Enter another employee's name or enter 'done' when finished:");</a:t>
            </a:r>
            <a:endParaRPr lang="en-US" altLang="en-US" sz="1200" b="1" smtClean="0">
              <a:solidFill>
                <a:schemeClr val="tx1"/>
              </a:solidFill>
            </a:endParaRPr>
          </a:p>
          <a:p>
            <a:pPr eaLnBrk="1">
              <a:buFontTx/>
              <a:buNone/>
              <a:defRPr/>
            </a:pPr>
            <a:r>
              <a:rPr lang="en-AU" altLang="en-US" sz="1200" b="1" smtClean="0">
                <a:solidFill>
                  <a:schemeClr val="tx1"/>
                </a:solidFill>
              </a:rPr>
              <a:t>	            } while  (</a:t>
            </a:r>
            <a:r>
              <a:rPr lang="en-AU" altLang="en-US" sz="1200" b="1" smtClean="0">
                <a:solidFill>
                  <a:srgbClr val="C00000"/>
                </a:solidFill>
                <a:latin typeface="Courier New" panose="02070309020205020404" pitchFamily="49" charset="0"/>
                <a:cs typeface="Courier New" panose="02070309020205020404" pitchFamily="49" charset="0"/>
              </a:rPr>
              <a:t>name</a:t>
            </a:r>
            <a:r>
              <a:rPr lang="en-AU" altLang="en-US" sz="1200" b="1" smtClean="0">
                <a:solidFill>
                  <a:schemeClr val="tx1"/>
                </a:solidFill>
              </a:rPr>
              <a:t> != "done")</a:t>
            </a:r>
            <a:br>
              <a:rPr lang="en-AU" altLang="en-US" sz="1200" b="1" smtClean="0">
                <a:solidFill>
                  <a:schemeClr val="tx1"/>
                </a:solidFill>
              </a:rPr>
            </a:br>
            <a:r>
              <a:rPr lang="en-AU" altLang="en-US" sz="1200" b="1" smtClean="0">
                <a:solidFill>
                  <a:schemeClr val="tx1"/>
                </a:solidFill>
              </a:rPr>
              <a:t>	    document.write('&lt;/table&gt;');</a:t>
            </a:r>
            <a:br>
              <a:rPr lang="en-AU" altLang="en-US" sz="1200" b="1" smtClean="0">
                <a:solidFill>
                  <a:schemeClr val="tx1"/>
                </a:solidFill>
              </a:rPr>
            </a:br>
            <a:r>
              <a:rPr lang="en-AU" altLang="en-US" sz="1200" b="1" smtClean="0">
                <a:solidFill>
                  <a:schemeClr val="tx1"/>
                </a:solidFill>
              </a:rPr>
              <a:t>	}</a:t>
            </a:r>
            <a:br>
              <a:rPr lang="en-AU" altLang="en-US" sz="1200" b="1" smtClean="0">
                <a:solidFill>
                  <a:schemeClr val="tx1"/>
                </a:solidFill>
              </a:rPr>
            </a:br>
            <a:r>
              <a:rPr lang="en-AU" altLang="en-US" sz="1200" b="1" smtClean="0">
                <a:solidFill>
                  <a:schemeClr val="tx1"/>
                </a:solidFill>
              </a:rPr>
              <a:t>&lt;/script&gt; &lt;/head&gt;</a:t>
            </a:r>
            <a:br>
              <a:rPr lang="en-AU" altLang="en-US" sz="1200" b="1" smtClean="0">
                <a:solidFill>
                  <a:schemeClr val="tx1"/>
                </a:solidFill>
              </a:rPr>
            </a:br>
            <a:r>
              <a:rPr lang="en-AU" altLang="en-US" sz="1200" b="1" smtClean="0">
                <a:solidFill>
                  <a:schemeClr val="tx1"/>
                </a:solidFill>
              </a:rPr>
              <a:t>&lt;body&gt;</a:t>
            </a:r>
            <a:br>
              <a:rPr lang="en-AU" altLang="en-US" sz="1200" b="1" smtClean="0">
                <a:solidFill>
                  <a:schemeClr val="tx1"/>
                </a:solidFill>
              </a:rPr>
            </a:br>
            <a:r>
              <a:rPr lang="en-AU" altLang="en-US" sz="1200" b="1" smtClean="0">
                <a:solidFill>
                  <a:schemeClr val="tx1"/>
                </a:solidFill>
              </a:rPr>
              <a:t>	&lt;h1&gt;Calculate Employees Paychecks&lt;/h1&gt;</a:t>
            </a:r>
            <a:br>
              <a:rPr lang="en-AU" altLang="en-US" sz="1200" b="1" smtClean="0">
                <a:solidFill>
                  <a:schemeClr val="tx1"/>
                </a:solidFill>
              </a:rPr>
            </a:br>
            <a:r>
              <a:rPr lang="en-AU" altLang="en-US" sz="1200" b="1" smtClean="0">
                <a:solidFill>
                  <a:schemeClr val="tx1"/>
                </a:solidFill>
              </a:rPr>
              <a:t>	&lt;p&gt;You can enter payroll information for all employees. Paychecks are calculated as shown:&lt;/p&gt;</a:t>
            </a:r>
            <a:endParaRPr lang="en-US" altLang="en-US" sz="1200" b="1" smtClean="0">
              <a:solidFill>
                <a:schemeClr val="tx1"/>
              </a:solidFill>
            </a:endParaRPr>
          </a:p>
          <a:p>
            <a:pPr eaLnBrk="1">
              <a:buFontTx/>
              <a:buNone/>
              <a:defRPr/>
            </a:pPr>
            <a:r>
              <a:rPr lang="en-AU" altLang="en-US" sz="1200" b="1" smtClean="0">
                <a:solidFill>
                  <a:schemeClr val="tx1"/>
                </a:solidFill>
              </a:rPr>
              <a:t>	&lt;p&gt;OUTPUT GOES HERE&lt;/p&gt;</a:t>
            </a:r>
            <a:br>
              <a:rPr lang="en-AU" altLang="en-US" sz="1200" b="1" smtClean="0">
                <a:solidFill>
                  <a:schemeClr val="tx1"/>
                </a:solidFill>
              </a:rPr>
            </a:br>
            <a:r>
              <a:rPr lang="en-AU" altLang="en-US" sz="1200" b="1" smtClean="0">
                <a:solidFill>
                  <a:schemeClr val="tx1"/>
                </a:solidFill>
              </a:rPr>
              <a:t>	&lt;p&gt;&lt;input type="button" id="pay" value="Click to begin entering employees" onclick="getPay();" /&gt;&lt;/p&gt;</a:t>
            </a:r>
            <a:endParaRPr lang="en-US" altLang="en-US" sz="1200" b="1" smtClean="0">
              <a:solidFill>
                <a:schemeClr val="tx1"/>
              </a:solidFill>
            </a:endParaRPr>
          </a:p>
          <a:p>
            <a:pPr eaLnBrk="1">
              <a:buFontTx/>
              <a:buNone/>
              <a:defRPr/>
            </a:pPr>
            <a:r>
              <a:rPr lang="en-US" altLang="en-US" sz="1200" b="1" smtClean="0">
                <a:solidFill>
                  <a:schemeClr val="tx1"/>
                </a:solidFill>
              </a:rPr>
              <a:t>&lt;/body&gt; &lt;/html&gt;</a:t>
            </a:r>
            <a:br>
              <a:rPr lang="en-US" altLang="en-US" sz="1200" b="1" smtClean="0">
                <a:solidFill>
                  <a:schemeClr val="tx1"/>
                </a:solidFill>
              </a:rPr>
            </a:br>
            <a:endParaRPr lang="en-US" altLang="en-US" sz="1600" b="1" smtClean="0">
              <a:solidFill>
                <a:schemeClr val="tx1"/>
              </a:solidFill>
            </a:endParaRPr>
          </a:p>
        </p:txBody>
      </p:sp>
      <p:pic>
        <p:nvPicPr>
          <p:cNvPr id="10240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466D025-8029-4030-845D-D2C2BB6B2B67}" type="slidenum">
              <a:rPr lang="en-US" altLang="en-US" sz="1400" smtClean="0">
                <a:latin typeface="Times New Roman" panose="02020603050405020304" pitchFamily="18" charset="0"/>
              </a:rPr>
              <a:pPr>
                <a:spcBef>
                  <a:spcPct val="0"/>
                </a:spcBef>
                <a:buFontTx/>
                <a:buNone/>
              </a:pPr>
              <a:t>49</a:t>
            </a:fld>
            <a:endParaRPr lang="en-US" altLang="en-US" sz="1400" smtClean="0">
              <a:latin typeface="Times New Roman" panose="02020603050405020304" pitchFamily="18" charset="0"/>
            </a:endParaRPr>
          </a:p>
        </p:txBody>
      </p:sp>
      <p:sp>
        <p:nvSpPr>
          <p:cNvPr id="106501" name="Rectangle 2"/>
          <p:cNvSpPr>
            <a:spLocks noGrp="1" noChangeArrowheads="1"/>
          </p:cNvSpPr>
          <p:nvPr>
            <p:ph type="title"/>
          </p:nvPr>
        </p:nvSpPr>
        <p:spPr>
          <a:xfrm>
            <a:off x="533400" y="-263525"/>
            <a:ext cx="8077200" cy="1143000"/>
          </a:xfrm>
        </p:spPr>
        <p:txBody>
          <a:bodyPr/>
          <a:lstStyle/>
          <a:p>
            <a:pPr eaLnBrk="1" hangingPunct="1"/>
            <a:r>
              <a:rPr lang="en-US" altLang="en-US" sz="3200" b="1" dirty="0" smtClean="0"/>
              <a:t>That’s all for today</a:t>
            </a:r>
            <a:endParaRPr lang="en-US" altLang="en-US" sz="3200" b="1" dirty="0" smtClean="0"/>
          </a:p>
        </p:txBody>
      </p:sp>
      <p:pic>
        <p:nvPicPr>
          <p:cNvPr id="106506"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5367101" y="838200"/>
            <a:ext cx="2695585"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Exercise: Review</a:t>
            </a:r>
          </a:p>
        </p:txBody>
      </p:sp>
      <p:sp>
        <p:nvSpPr>
          <p:cNvPr id="106510" name="Rectangle 3"/>
          <p:cNvSpPr txBox="1">
            <a:spLocks noChangeArrowheads="1"/>
          </p:cNvSpPr>
          <p:nvPr/>
        </p:nvSpPr>
        <p:spPr bwMode="auto">
          <a:xfrm>
            <a:off x="4800600" y="1416050"/>
            <a:ext cx="3756025" cy="12207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400">
                <a:solidFill>
                  <a:schemeClr val="bg1"/>
                </a:solidFill>
              </a:rPr>
              <a:t>Do the exercises in “CPRG210 Exercises Day 4.doc”</a:t>
            </a:r>
          </a:p>
        </p:txBody>
      </p:sp>
      <p:sp>
        <p:nvSpPr>
          <p:cNvPr id="106511"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03238" y="-152400"/>
            <a:ext cx="8077200" cy="1143000"/>
          </a:xfrm>
        </p:spPr>
        <p:txBody>
          <a:bodyPr/>
          <a:lstStyle/>
          <a:p>
            <a:pPr eaLnBrk="1" hangingPunct="1"/>
            <a:r>
              <a:rPr lang="en-US" altLang="en-US" sz="3200" b="1" smtClean="0"/>
              <a:t>Programming Facts</a:t>
            </a:r>
          </a:p>
        </p:txBody>
      </p:sp>
      <p:sp>
        <p:nvSpPr>
          <p:cNvPr id="14339"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D66FFE-4988-4E39-AAEE-496EB393AB1B}" type="slidenum">
              <a:rPr lang="en-US" altLang="en-US" sz="1400" smtClean="0">
                <a:latin typeface="Times New Roman" panose="02020603050405020304" pitchFamily="18" charset="0"/>
              </a:rPr>
              <a:pPr>
                <a:spcBef>
                  <a:spcPct val="0"/>
                </a:spcBef>
                <a:buFontTx/>
                <a:buNone/>
              </a:pPr>
              <a:t>5</a:t>
            </a:fld>
            <a:endParaRPr lang="en-US" altLang="en-US" sz="1400" smtClean="0">
              <a:latin typeface="Times New Roman" panose="02020603050405020304" pitchFamily="18" charset="0"/>
            </a:endParaRPr>
          </a:p>
        </p:txBody>
      </p:sp>
      <p:sp>
        <p:nvSpPr>
          <p:cNvPr id="13" name="TextBox 12"/>
          <p:cNvSpPr txBox="1"/>
          <p:nvPr/>
        </p:nvSpPr>
        <p:spPr bwMode="auto">
          <a:xfrm>
            <a:off x="3074353" y="815270"/>
            <a:ext cx="274320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Programming</a:t>
            </a:r>
          </a:p>
        </p:txBody>
      </p:sp>
      <p:sp>
        <p:nvSpPr>
          <p:cNvPr id="14343" name="TextBox 6"/>
          <p:cNvSpPr txBox="1">
            <a:spLocks noChangeArrowheads="1"/>
          </p:cNvSpPr>
          <p:nvPr/>
        </p:nvSpPr>
        <p:spPr bwMode="auto">
          <a:xfrm>
            <a:off x="1897063" y="1712913"/>
            <a:ext cx="5119687" cy="461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Arts of Things Going Wrong</a:t>
            </a:r>
          </a:p>
        </p:txBody>
      </p:sp>
      <p:sp>
        <p:nvSpPr>
          <p:cNvPr id="15" name="Down Arrow 14"/>
          <p:cNvSpPr/>
          <p:nvPr/>
        </p:nvSpPr>
        <p:spPr>
          <a:xfrm>
            <a:off x="4329113" y="1285875"/>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Down Arrow 17"/>
          <p:cNvSpPr/>
          <p:nvPr/>
        </p:nvSpPr>
        <p:spPr>
          <a:xfrm>
            <a:off x="4335463" y="2187575"/>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46" name="TextBox 6"/>
          <p:cNvSpPr txBox="1">
            <a:spLocks noChangeArrowheads="1"/>
          </p:cNvSpPr>
          <p:nvPr/>
        </p:nvSpPr>
        <p:spPr bwMode="auto">
          <a:xfrm>
            <a:off x="1900238" y="2595563"/>
            <a:ext cx="5119687" cy="830262"/>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Programs Rarely Work the 1</a:t>
            </a:r>
            <a:r>
              <a:rPr lang="en-US" altLang="en-US" sz="2400" baseline="30000">
                <a:solidFill>
                  <a:schemeClr val="tx1"/>
                </a:solidFill>
              </a:rPr>
              <a:t>st</a:t>
            </a:r>
            <a:r>
              <a:rPr lang="en-US" altLang="en-US" sz="2400">
                <a:solidFill>
                  <a:schemeClr val="tx1"/>
                </a:solidFill>
              </a:rPr>
              <a:t> Time they are Developed</a:t>
            </a:r>
          </a:p>
        </p:txBody>
      </p:sp>
      <p:sp>
        <p:nvSpPr>
          <p:cNvPr id="14347" name="TextBox 6"/>
          <p:cNvSpPr txBox="1">
            <a:spLocks noChangeArrowheads="1"/>
          </p:cNvSpPr>
          <p:nvPr/>
        </p:nvSpPr>
        <p:spPr bwMode="auto">
          <a:xfrm>
            <a:off x="1878013" y="4016375"/>
            <a:ext cx="5119687"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Try &amp; See </a:t>
            </a:r>
            <a:r>
              <a:rPr lang="en-US" altLang="en-US" sz="2400">
                <a:solidFill>
                  <a:schemeClr val="tx1"/>
                </a:solidFill>
                <a:sym typeface="Wingdings" panose="05000000000000000000" pitchFamily="2" charset="2"/>
              </a:rPr>
              <a:t> Time</a:t>
            </a:r>
            <a:endParaRPr lang="en-US" altLang="en-US" sz="2400">
              <a:solidFill>
                <a:schemeClr val="tx1"/>
              </a:solidFill>
            </a:endParaRPr>
          </a:p>
        </p:txBody>
      </p:sp>
      <p:sp>
        <p:nvSpPr>
          <p:cNvPr id="22" name="Down Arrow 21"/>
          <p:cNvSpPr/>
          <p:nvPr/>
        </p:nvSpPr>
        <p:spPr>
          <a:xfrm>
            <a:off x="4321175" y="3440113"/>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49" name="TextBox 6"/>
          <p:cNvSpPr txBox="1">
            <a:spLocks noChangeArrowheads="1"/>
          </p:cNvSpPr>
          <p:nvPr/>
        </p:nvSpPr>
        <p:spPr bwMode="auto">
          <a:xfrm>
            <a:off x="1878013" y="4630738"/>
            <a:ext cx="5119687" cy="461962"/>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Never Give Up </a:t>
            </a:r>
            <a:r>
              <a:rPr lang="en-US" altLang="en-US" sz="2400">
                <a:solidFill>
                  <a:schemeClr val="tx1"/>
                </a:solidFill>
                <a:sym typeface="Wingdings" panose="05000000000000000000" pitchFamily="2" charset="2"/>
              </a:rPr>
              <a:t> Time</a:t>
            </a:r>
            <a:endParaRPr lang="en-US" altLang="en-US" sz="2400">
              <a:solidFill>
                <a:schemeClr val="tx1"/>
              </a:solidFill>
            </a:endParaRPr>
          </a:p>
        </p:txBody>
      </p:sp>
      <p:sp>
        <p:nvSpPr>
          <p:cNvPr id="25" name="TextBox 24"/>
          <p:cNvSpPr txBox="1"/>
          <p:nvPr/>
        </p:nvSpPr>
        <p:spPr>
          <a:xfrm>
            <a:off x="7640955" y="773430"/>
            <a:ext cx="738664" cy="4497000"/>
          </a:xfrm>
          <a:prstGeom prst="rect">
            <a:avLst/>
          </a:prstGeom>
          <a:solidFill>
            <a:srgbClr val="FFCCFF"/>
          </a:solidFill>
        </p:spPr>
        <p:txBody>
          <a:bodyPr vert="vert270">
            <a:spAutoFit/>
          </a:bodyPr>
          <a:lstStyle/>
          <a:p>
            <a:pPr marL="342900" indent="-342900" algn="ctr" eaLnBrk="1" hangingPunct="1">
              <a:buFont typeface="+mj-lt"/>
              <a:buAutoNum type="arabicPeriod"/>
              <a:defRPr/>
            </a:pPr>
            <a:r>
              <a:rPr lang="en-US" dirty="0">
                <a:latin typeface="Arial" charset="0"/>
              </a:rPr>
              <a:t>Analysis, Design, Coding, Experiment, Correct, and Redesign</a:t>
            </a:r>
          </a:p>
        </p:txBody>
      </p:sp>
      <p:sp>
        <p:nvSpPr>
          <p:cNvPr id="26" name="TextBox 25"/>
          <p:cNvSpPr txBox="1"/>
          <p:nvPr/>
        </p:nvSpPr>
        <p:spPr>
          <a:xfrm>
            <a:off x="803910" y="762000"/>
            <a:ext cx="461665" cy="4497000"/>
          </a:xfrm>
          <a:prstGeom prst="rect">
            <a:avLst/>
          </a:prstGeom>
          <a:solidFill>
            <a:srgbClr val="FFCCFF"/>
          </a:solidFill>
        </p:spPr>
        <p:txBody>
          <a:bodyPr vert="vert270">
            <a:spAutoFit/>
          </a:bodyPr>
          <a:lstStyle/>
          <a:p>
            <a:pPr algn="ctr" eaLnBrk="1" hangingPunct="1">
              <a:defRPr/>
            </a:pPr>
            <a:r>
              <a:rPr lang="en-US" dirty="0">
                <a:latin typeface="Arial" charset="0"/>
              </a:rPr>
              <a:t>Programmer must perform (1)</a:t>
            </a:r>
          </a:p>
        </p:txBody>
      </p:sp>
      <p:sp>
        <p:nvSpPr>
          <p:cNvPr id="27" name="Left Arrow 26"/>
          <p:cNvSpPr/>
          <p:nvPr/>
        </p:nvSpPr>
        <p:spPr>
          <a:xfrm>
            <a:off x="1265238" y="2873375"/>
            <a:ext cx="615950" cy="304800"/>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Left Arrow 33"/>
          <p:cNvSpPr/>
          <p:nvPr/>
        </p:nvSpPr>
        <p:spPr>
          <a:xfrm flipH="1">
            <a:off x="7019925" y="2871788"/>
            <a:ext cx="608013" cy="304800"/>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TextBox 6"/>
          <p:cNvSpPr txBox="1">
            <a:spLocks noChangeArrowheads="1"/>
          </p:cNvSpPr>
          <p:nvPr/>
        </p:nvSpPr>
        <p:spPr bwMode="auto">
          <a:xfrm>
            <a:off x="1893888" y="5664200"/>
            <a:ext cx="5119687" cy="461963"/>
          </a:xfrm>
          <a:prstGeom prst="rect">
            <a:avLst/>
          </a:prstGeom>
          <a:solidFill>
            <a:schemeClr val="bg1">
              <a:lumMod val="75000"/>
              <a:alpha val="68000"/>
            </a:schemeClr>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400" dirty="0" smtClean="0">
                <a:solidFill>
                  <a:schemeClr val="tx1"/>
                </a:solidFill>
              </a:rPr>
              <a:t>Syntax vs. Logical Errors</a:t>
            </a:r>
          </a:p>
        </p:txBody>
      </p:sp>
      <p:pic>
        <p:nvPicPr>
          <p:cNvPr id="1435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1801813" y="3886200"/>
            <a:ext cx="5257800" cy="1323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
        <p:nvSpPr>
          <p:cNvPr id="14357"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nodeType="afterGroup">
                            <p:stCondLst>
                              <p:cond delay="50"/>
                            </p:stCondLst>
                            <p:childTnLst>
                              <p:par>
                                <p:cTn id="8" presetID="1" presetClass="entr" presetSubtype="0" fill="hold" nodeType="afterEffect">
                                  <p:stCondLst>
                                    <p:cond delay="5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1488" y="-152400"/>
            <a:ext cx="8077200" cy="1143000"/>
          </a:xfrm>
        </p:spPr>
        <p:txBody>
          <a:bodyPr/>
          <a:lstStyle/>
          <a:p>
            <a:pPr eaLnBrk="1" hangingPunct="1"/>
            <a:r>
              <a:rPr lang="en-US" altLang="en-US" sz="3200" b="1" smtClean="0"/>
              <a:t>Programming Facts</a:t>
            </a:r>
          </a:p>
        </p:txBody>
      </p:sp>
      <p:sp>
        <p:nvSpPr>
          <p:cNvPr id="16387"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F309A2B-A804-498B-B135-3FFE7DB3BA7E}" type="slidenum">
              <a:rPr lang="en-US" altLang="en-US" sz="1400" smtClean="0">
                <a:latin typeface="Times New Roman" panose="02020603050405020304" pitchFamily="18" charset="0"/>
              </a:rPr>
              <a:pPr>
                <a:spcBef>
                  <a:spcPct val="0"/>
                </a:spcBef>
                <a:buFontTx/>
                <a:buNone/>
              </a:pPr>
              <a:t>6</a:t>
            </a:fld>
            <a:endParaRPr lang="en-US" altLang="en-US" sz="1400" smtClean="0">
              <a:latin typeface="Times New Roman" panose="02020603050405020304" pitchFamily="18" charset="0"/>
            </a:endParaRPr>
          </a:p>
        </p:txBody>
      </p:sp>
      <p:sp>
        <p:nvSpPr>
          <p:cNvPr id="28" name="TextBox 27"/>
          <p:cNvSpPr txBox="1"/>
          <p:nvPr/>
        </p:nvSpPr>
        <p:spPr bwMode="auto">
          <a:xfrm>
            <a:off x="1502118" y="914400"/>
            <a:ext cx="6096000"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Program Development: Iterative Process</a:t>
            </a:r>
          </a:p>
        </p:txBody>
      </p:sp>
      <p:sp>
        <p:nvSpPr>
          <p:cNvPr id="28680" name="TextBox 6"/>
          <p:cNvSpPr txBox="1">
            <a:spLocks noChangeArrowheads="1"/>
          </p:cNvSpPr>
          <p:nvPr/>
        </p:nvSpPr>
        <p:spPr bwMode="auto">
          <a:xfrm>
            <a:off x="962025" y="1927225"/>
            <a:ext cx="7216775" cy="461963"/>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400" dirty="0" smtClean="0">
                <a:solidFill>
                  <a:schemeClr val="tx1"/>
                </a:solidFill>
              </a:rPr>
              <a:t>1. Define the Goal </a:t>
            </a:r>
            <a:r>
              <a:rPr lang="en-US" altLang="en-US" sz="2400" dirty="0" smtClean="0">
                <a:solidFill>
                  <a:schemeClr val="tx1"/>
                </a:solidFill>
                <a:sym typeface="Wingdings" panose="05000000000000000000" pitchFamily="2" charset="2"/>
              </a:rPr>
              <a:t> What do you want to achieve?</a:t>
            </a:r>
            <a:endParaRPr lang="en-US" altLang="en-US" sz="2400" dirty="0" smtClean="0">
              <a:solidFill>
                <a:schemeClr val="tx1"/>
              </a:solidFill>
            </a:endParaRPr>
          </a:p>
        </p:txBody>
      </p:sp>
      <p:sp>
        <p:nvSpPr>
          <p:cNvPr id="30" name="Down Arrow 29"/>
          <p:cNvSpPr/>
          <p:nvPr/>
        </p:nvSpPr>
        <p:spPr>
          <a:xfrm>
            <a:off x="4432300" y="1384300"/>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393" name="TextBox 6"/>
          <p:cNvSpPr txBox="1">
            <a:spLocks noChangeArrowheads="1"/>
          </p:cNvSpPr>
          <p:nvPr/>
        </p:nvSpPr>
        <p:spPr bwMode="auto">
          <a:xfrm>
            <a:off x="962025" y="2700338"/>
            <a:ext cx="7216775" cy="461962"/>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2. Design the Script </a:t>
            </a:r>
            <a:r>
              <a:rPr lang="en-US" altLang="en-US" sz="2400">
                <a:solidFill>
                  <a:schemeClr val="tx1"/>
                </a:solidFill>
                <a:sym typeface="Wingdings" panose="05000000000000000000" pitchFamily="2" charset="2"/>
              </a:rPr>
              <a:t> Identify # of tasks?</a:t>
            </a:r>
            <a:endParaRPr lang="en-US" altLang="en-US" sz="2400">
              <a:solidFill>
                <a:schemeClr val="tx1"/>
              </a:solidFill>
            </a:endParaRPr>
          </a:p>
        </p:txBody>
      </p:sp>
      <p:sp>
        <p:nvSpPr>
          <p:cNvPr id="16394" name="TextBox 6"/>
          <p:cNvSpPr txBox="1">
            <a:spLocks noChangeArrowheads="1"/>
          </p:cNvSpPr>
          <p:nvPr/>
        </p:nvSpPr>
        <p:spPr bwMode="auto">
          <a:xfrm>
            <a:off x="962025" y="3455988"/>
            <a:ext cx="7216775"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3. Coding each Step </a:t>
            </a:r>
            <a:r>
              <a:rPr lang="en-US" altLang="en-US" sz="2400">
                <a:solidFill>
                  <a:schemeClr val="tx1"/>
                </a:solidFill>
                <a:sym typeface="Wingdings" panose="05000000000000000000" pitchFamily="2" charset="2"/>
              </a:rPr>
              <a:t> Using JavaScript</a:t>
            </a:r>
            <a:endParaRPr lang="en-US" altLang="en-US" sz="2400">
              <a:solidFill>
                <a:schemeClr val="tx1"/>
              </a:solidFill>
            </a:endParaRPr>
          </a:p>
        </p:txBody>
      </p:sp>
      <p:sp>
        <p:nvSpPr>
          <p:cNvPr id="16395" name="TextBox 6"/>
          <p:cNvSpPr txBox="1">
            <a:spLocks noChangeArrowheads="1"/>
          </p:cNvSpPr>
          <p:nvPr/>
        </p:nvSpPr>
        <p:spPr bwMode="auto">
          <a:xfrm>
            <a:off x="985838" y="4233863"/>
            <a:ext cx="7216775" cy="460375"/>
          </a:xfrm>
          <a:prstGeom prst="rect">
            <a:avLst/>
          </a:prstGeom>
          <a:solidFill>
            <a:srgbClr val="6E5642">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tx1"/>
                </a:solidFill>
              </a:rPr>
              <a:t>4. Testing </a:t>
            </a:r>
            <a:r>
              <a:rPr lang="en-US" altLang="en-US" sz="2400">
                <a:solidFill>
                  <a:schemeClr val="tx1"/>
                </a:solidFill>
                <a:sym typeface="Wingdings" panose="05000000000000000000" pitchFamily="2" charset="2"/>
              </a:rPr>
              <a:t> Program Validity </a:t>
            </a:r>
            <a:endParaRPr lang="en-US" altLang="en-US" sz="2400">
              <a:solidFill>
                <a:schemeClr val="tx1"/>
              </a:solidFill>
            </a:endParaRPr>
          </a:p>
        </p:txBody>
      </p:sp>
      <p:pic>
        <p:nvPicPr>
          <p:cNvPr id="16396"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874713" y="1843088"/>
            <a:ext cx="7364412" cy="29257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
        <p:nvSpPr>
          <p:cNvPr id="21" name="TextBox 20"/>
          <p:cNvSpPr txBox="1"/>
          <p:nvPr/>
        </p:nvSpPr>
        <p:spPr bwMode="auto">
          <a:xfrm>
            <a:off x="5871928" y="5029200"/>
            <a:ext cx="2362200" cy="1015663"/>
          </a:xfrm>
          <a:prstGeom prst="rect">
            <a:avLst/>
          </a:prstGeom>
          <a:blipFill>
            <a:blip r:embed="rId4"/>
            <a:tile tx="0" ty="0" sx="100000" sy="100000" flip="none" algn="tl"/>
          </a:blip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SW Development &gt;&gt;&gt; Writing Programs</a:t>
            </a:r>
          </a:p>
        </p:txBody>
      </p:sp>
      <p:sp>
        <p:nvSpPr>
          <p:cNvPr id="16401" name="TextBox 6"/>
          <p:cNvSpPr txBox="1">
            <a:spLocks noChangeArrowheads="1"/>
          </p:cNvSpPr>
          <p:nvPr/>
        </p:nvSpPr>
        <p:spPr bwMode="auto">
          <a:xfrm>
            <a:off x="874713" y="5029200"/>
            <a:ext cx="2616200" cy="101600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b="1">
                <a:solidFill>
                  <a:schemeClr val="tx1"/>
                </a:solidFill>
              </a:rPr>
              <a:t>Developed Programs must be Analytically Correct</a:t>
            </a:r>
          </a:p>
        </p:txBody>
      </p:sp>
      <p:sp>
        <p:nvSpPr>
          <p:cNvPr id="16402"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6CA010F-49AD-4F9A-B509-669362EA71AB}" type="slidenum">
              <a:rPr lang="en-US" altLang="en-US" sz="1400" smtClean="0">
                <a:latin typeface="Times New Roman" panose="02020603050405020304" pitchFamily="18" charset="0"/>
              </a:rPr>
              <a:pPr>
                <a:spcBef>
                  <a:spcPct val="0"/>
                </a:spcBef>
                <a:buFontTx/>
                <a:buNone/>
              </a:pPr>
              <a:t>7</a:t>
            </a:fld>
            <a:endParaRPr lang="en-US" altLang="en-US" sz="1400" smtClean="0">
              <a:latin typeface="Times New Roman" panose="02020603050405020304" pitchFamily="18" charset="0"/>
            </a:endParaRPr>
          </a:p>
        </p:txBody>
      </p:sp>
      <p:sp>
        <p:nvSpPr>
          <p:cNvPr id="20" name="TextBox 19"/>
          <p:cNvSpPr txBox="1"/>
          <p:nvPr/>
        </p:nvSpPr>
        <p:spPr bwMode="auto">
          <a:xfrm>
            <a:off x="1525429" y="873375"/>
            <a:ext cx="6121717" cy="40011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000" b="1" dirty="0">
                <a:latin typeface="Arial" charset="0"/>
              </a:rPr>
              <a:t>JavaScript: Lightweight Programming Language </a:t>
            </a:r>
          </a:p>
        </p:txBody>
      </p:sp>
      <p:sp>
        <p:nvSpPr>
          <p:cNvPr id="18438" name="Rectangle 2"/>
          <p:cNvSpPr>
            <a:spLocks noGrp="1" noChangeArrowheads="1"/>
          </p:cNvSpPr>
          <p:nvPr>
            <p:ph type="title"/>
          </p:nvPr>
        </p:nvSpPr>
        <p:spPr>
          <a:xfrm>
            <a:off x="547688" y="-117475"/>
            <a:ext cx="8077200" cy="1143000"/>
          </a:xfrm>
        </p:spPr>
        <p:txBody>
          <a:bodyPr/>
          <a:lstStyle/>
          <a:p>
            <a:pPr eaLnBrk="1" hangingPunct="1"/>
            <a:r>
              <a:rPr lang="en-US" altLang="en-US" sz="3200" b="1" smtClean="0"/>
              <a:t>JavaScript Overview</a:t>
            </a:r>
          </a:p>
        </p:txBody>
      </p:sp>
      <p:pic>
        <p:nvPicPr>
          <p:cNvPr id="18439"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0" name="Group 1"/>
          <p:cNvGrpSpPr>
            <a:grpSpLocks/>
          </p:cNvGrpSpPr>
          <p:nvPr/>
        </p:nvGrpSpPr>
        <p:grpSpPr bwMode="auto">
          <a:xfrm>
            <a:off x="322263" y="1719263"/>
            <a:ext cx="8480425" cy="2038350"/>
            <a:chOff x="322263" y="1690914"/>
            <a:chExt cx="8480425" cy="2038350"/>
          </a:xfrm>
        </p:grpSpPr>
        <p:sp>
          <p:nvSpPr>
            <p:cNvPr id="18447" name="TextBox 6"/>
            <p:cNvSpPr txBox="1">
              <a:spLocks noChangeArrowheads="1"/>
            </p:cNvSpPr>
            <p:nvPr/>
          </p:nvSpPr>
          <p:spPr bwMode="auto">
            <a:xfrm>
              <a:off x="421595" y="1770372"/>
              <a:ext cx="3810000" cy="40005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Less Memory Space</a:t>
              </a:r>
            </a:p>
          </p:txBody>
        </p:sp>
        <p:sp>
          <p:nvSpPr>
            <p:cNvPr id="18448" name="TextBox 6"/>
            <p:cNvSpPr txBox="1">
              <a:spLocks noChangeArrowheads="1"/>
            </p:cNvSpPr>
            <p:nvPr/>
          </p:nvSpPr>
          <p:spPr bwMode="auto">
            <a:xfrm>
              <a:off x="421595" y="2254560"/>
              <a:ext cx="38100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Minimalist Syntax and Features</a:t>
              </a:r>
            </a:p>
          </p:txBody>
        </p:sp>
        <p:sp>
          <p:nvSpPr>
            <p:cNvPr id="18449" name="TextBox 6"/>
            <p:cNvSpPr txBox="1">
              <a:spLocks noChangeArrowheads="1"/>
            </p:cNvSpPr>
            <p:nvPr/>
          </p:nvSpPr>
          <p:spPr bwMode="auto">
            <a:xfrm>
              <a:off x="421595" y="2770497"/>
              <a:ext cx="3810000" cy="400050"/>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Easy to Use</a:t>
              </a:r>
            </a:p>
          </p:txBody>
        </p:sp>
        <p:sp>
          <p:nvSpPr>
            <p:cNvPr id="14" name="Rectangle 13"/>
            <p:cNvSpPr/>
            <p:nvPr/>
          </p:nvSpPr>
          <p:spPr>
            <a:xfrm>
              <a:off x="322263" y="1690914"/>
              <a:ext cx="8480425" cy="20383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sp>
          <p:nvSpPr>
            <p:cNvPr id="18451" name="TextBox 6"/>
            <p:cNvSpPr txBox="1">
              <a:spLocks noChangeArrowheads="1"/>
            </p:cNvSpPr>
            <p:nvPr/>
          </p:nvSpPr>
          <p:spPr bwMode="auto">
            <a:xfrm>
              <a:off x="4572907" y="1770372"/>
              <a:ext cx="4200525" cy="40005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Client-Side Processing</a:t>
              </a:r>
            </a:p>
          </p:txBody>
        </p:sp>
        <p:sp>
          <p:nvSpPr>
            <p:cNvPr id="18452" name="TextBox 6"/>
            <p:cNvSpPr txBox="1">
              <a:spLocks noChangeArrowheads="1"/>
            </p:cNvSpPr>
            <p:nvPr/>
          </p:nvSpPr>
          <p:spPr bwMode="auto">
            <a:xfrm>
              <a:off x="4572907" y="2256147"/>
              <a:ext cx="4200525"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Browser Reads and Runs the Code</a:t>
              </a:r>
            </a:p>
          </p:txBody>
        </p:sp>
        <p:sp>
          <p:nvSpPr>
            <p:cNvPr id="18453" name="TextBox 6"/>
            <p:cNvSpPr txBox="1">
              <a:spLocks noChangeArrowheads="1"/>
            </p:cNvSpPr>
            <p:nvPr/>
          </p:nvSpPr>
          <p:spPr bwMode="auto">
            <a:xfrm>
              <a:off x="4572907" y="2770497"/>
              <a:ext cx="4200525" cy="400050"/>
            </a:xfrm>
            <a:prstGeom prst="rect">
              <a:avLst/>
            </a:prstGeom>
            <a:solidFill>
              <a:srgbClr val="886128">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tx1"/>
                  </a:solidFill>
                </a:rPr>
                <a:t>No Communication with a Server</a:t>
              </a:r>
            </a:p>
          </p:txBody>
        </p:sp>
        <p:sp>
          <p:nvSpPr>
            <p:cNvPr id="18" name="TextBox 6"/>
            <p:cNvSpPr txBox="1">
              <a:spLocks noChangeArrowheads="1"/>
            </p:cNvSpPr>
            <p:nvPr/>
          </p:nvSpPr>
          <p:spPr bwMode="auto">
            <a:xfrm>
              <a:off x="4573588" y="3291114"/>
              <a:ext cx="4200525" cy="400050"/>
            </a:xfrm>
            <a:prstGeom prst="rect">
              <a:avLst/>
            </a:prstGeom>
            <a:solidFill>
              <a:schemeClr val="accent1">
                <a:lumMod val="75000"/>
                <a:alpha val="68000"/>
              </a:schemeClr>
            </a:solidFill>
            <a:ln>
              <a:noFill/>
            </a:ln>
          </p:spPr>
          <p:txBody>
            <a:bodyPr>
              <a:spAutoFit/>
            </a:bodyPr>
            <a:lstStyle>
              <a:lvl1pPr eaLnBrk="0" hangingPunct="0">
                <a:spcBef>
                  <a:spcPct val="20000"/>
                </a:spcBef>
                <a:buChar char="•"/>
                <a:defRPr sz="2600">
                  <a:solidFill>
                    <a:srgbClr val="222222"/>
                  </a:solidFill>
                  <a:latin typeface="Arial" pitchFamily="34" charset="0"/>
                </a:defRPr>
              </a:lvl1pPr>
              <a:lvl2pPr marL="742950" indent="-285750" eaLnBrk="0" hangingPunct="0">
                <a:spcBef>
                  <a:spcPct val="20000"/>
                </a:spcBef>
                <a:buChar char="–"/>
                <a:defRPr sz="2400">
                  <a:solidFill>
                    <a:srgbClr val="222222"/>
                  </a:solidFill>
                  <a:latin typeface="Arial" pitchFamily="34" charset="0"/>
                </a:defRPr>
              </a:lvl2pPr>
              <a:lvl3pPr marL="1143000" indent="-228600" eaLnBrk="0" hangingPunct="0">
                <a:spcBef>
                  <a:spcPct val="20000"/>
                </a:spcBef>
                <a:buChar char="•"/>
                <a:defRPr sz="2200">
                  <a:solidFill>
                    <a:srgbClr val="222222"/>
                  </a:solidFill>
                  <a:latin typeface="Arial" pitchFamily="34" charset="0"/>
                </a:defRPr>
              </a:lvl3pPr>
              <a:lvl4pPr marL="1600200" indent="-228600" eaLnBrk="0" hangingPunct="0">
                <a:spcBef>
                  <a:spcPct val="20000"/>
                </a:spcBef>
                <a:buChar char="–"/>
                <a:defRPr sz="2200">
                  <a:solidFill>
                    <a:srgbClr val="222222"/>
                  </a:solidFill>
                  <a:latin typeface="Arial" pitchFamily="34"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en-US" sz="2000" dirty="0" smtClean="0">
                  <a:solidFill>
                    <a:schemeClr val="tx1"/>
                  </a:solidFill>
                </a:rPr>
                <a:t>Fast &amp; Immediate Response</a:t>
              </a:r>
            </a:p>
          </p:txBody>
        </p:sp>
      </p:grpSp>
      <p:sp>
        <p:nvSpPr>
          <p:cNvPr id="18441"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pic>
        <p:nvPicPr>
          <p:cNvPr id="1844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3884613"/>
            <a:ext cx="4384675" cy="238760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8443" name="TextBox 6"/>
          <p:cNvSpPr txBox="1">
            <a:spLocks noChangeArrowheads="1"/>
          </p:cNvSpPr>
          <p:nvPr/>
        </p:nvSpPr>
        <p:spPr bwMode="auto">
          <a:xfrm>
            <a:off x="5062538" y="3886200"/>
            <a:ext cx="24384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a:solidFill>
                  <a:schemeClr val="accent1"/>
                </a:solidFill>
              </a:rPr>
              <a:t>Client/Server Computing Model</a:t>
            </a:r>
          </a:p>
        </p:txBody>
      </p:sp>
      <p:sp>
        <p:nvSpPr>
          <p:cNvPr id="28" name="Down Arrow 27"/>
          <p:cNvSpPr/>
          <p:nvPr/>
        </p:nvSpPr>
        <p:spPr>
          <a:xfrm>
            <a:off x="4467225" y="1281113"/>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18445" name="Rectangle 2"/>
          <p:cNvSpPr>
            <a:spLocks noChangeArrowheads="1"/>
          </p:cNvSpPr>
          <p:nvPr/>
        </p:nvSpPr>
        <p:spPr bwMode="auto">
          <a:xfrm>
            <a:off x="5062538" y="4800600"/>
            <a:ext cx="3897312" cy="64611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600">
                <a:solidFill>
                  <a:srgbClr val="222222"/>
                </a:solidFill>
                <a:latin typeface="Arial" panose="020B0604020202020204" pitchFamily="34" charset="0"/>
              </a:defRPr>
            </a:lvl1pPr>
            <a:lvl2pPr>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1">
              <a:lnSpc>
                <a:spcPct val="90000"/>
              </a:lnSpc>
              <a:spcBef>
                <a:spcPct val="0"/>
              </a:spcBef>
              <a:buFontTx/>
              <a:buNone/>
            </a:pPr>
            <a:r>
              <a:rPr lang="en-US" altLang="en-US" sz="2000" b="1">
                <a:solidFill>
                  <a:schemeClr val="bg1"/>
                </a:solidFill>
              </a:rPr>
              <a:t>Client-side: JavaScript cannot be hidden from clients</a:t>
            </a:r>
          </a:p>
        </p:txBody>
      </p:sp>
      <p:sp>
        <p:nvSpPr>
          <p:cNvPr id="18446" name="Rectangle 2"/>
          <p:cNvSpPr>
            <a:spLocks noChangeArrowheads="1"/>
          </p:cNvSpPr>
          <p:nvPr/>
        </p:nvSpPr>
        <p:spPr bwMode="auto">
          <a:xfrm>
            <a:off x="4992688" y="5597525"/>
            <a:ext cx="4037012" cy="6461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600">
                <a:solidFill>
                  <a:srgbClr val="222222"/>
                </a:solidFill>
                <a:latin typeface="Arial" panose="020B0604020202020204" pitchFamily="34" charset="0"/>
              </a:defRPr>
            </a:lvl1pPr>
            <a:lvl2pPr>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1">
              <a:spcBef>
                <a:spcPct val="0"/>
              </a:spcBef>
              <a:buFontTx/>
              <a:buNone/>
            </a:pPr>
            <a:r>
              <a:rPr lang="en-US" altLang="en-US" sz="1800">
                <a:solidFill>
                  <a:schemeClr val="bg1"/>
                </a:solidFill>
              </a:rPr>
              <a:t>Standardized by European Computer Manufacturer’s Association (ECMA)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B4CF842-6D77-4D8F-B3E6-CB4152FB7F9F}" type="slidenum">
              <a:rPr lang="en-US" altLang="en-US" sz="1400" smtClean="0">
                <a:latin typeface="Times New Roman" panose="02020603050405020304" pitchFamily="18" charset="0"/>
              </a:rPr>
              <a:pPr>
                <a:spcBef>
                  <a:spcPct val="0"/>
                </a:spcBef>
                <a:buFontTx/>
                <a:buNone/>
              </a:pPr>
              <a:t>8</a:t>
            </a:fld>
            <a:endParaRPr lang="en-US" altLang="en-US" sz="1400" smtClean="0">
              <a:latin typeface="Times New Roman" panose="02020603050405020304" pitchFamily="18" charset="0"/>
            </a:endParaRPr>
          </a:p>
        </p:txBody>
      </p:sp>
      <p:sp>
        <p:nvSpPr>
          <p:cNvPr id="20483" name="Rectangle 2"/>
          <p:cNvSpPr>
            <a:spLocks noGrp="1" noChangeArrowheads="1"/>
          </p:cNvSpPr>
          <p:nvPr>
            <p:ph type="title"/>
          </p:nvPr>
        </p:nvSpPr>
        <p:spPr>
          <a:xfrm>
            <a:off x="533400" y="-130175"/>
            <a:ext cx="8077200" cy="1143000"/>
          </a:xfrm>
        </p:spPr>
        <p:txBody>
          <a:bodyPr/>
          <a:lstStyle/>
          <a:p>
            <a:pPr eaLnBrk="1" hangingPunct="1"/>
            <a:r>
              <a:rPr lang="en-US" altLang="en-US" sz="3200" b="1" smtClean="0"/>
              <a:t>JavaScript Overview</a:t>
            </a:r>
          </a:p>
        </p:txBody>
      </p:sp>
      <p:pic>
        <p:nvPicPr>
          <p:cNvPr id="20484"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grpSp>
        <p:nvGrpSpPr>
          <p:cNvPr id="20486" name="Group 4"/>
          <p:cNvGrpSpPr>
            <a:grpSpLocks/>
          </p:cNvGrpSpPr>
          <p:nvPr/>
        </p:nvGrpSpPr>
        <p:grpSpPr bwMode="auto">
          <a:xfrm>
            <a:off x="228600" y="990600"/>
            <a:ext cx="4618038" cy="1743075"/>
            <a:chOff x="228600" y="2371725"/>
            <a:chExt cx="4617539" cy="1743075"/>
          </a:xfrm>
        </p:grpSpPr>
        <p:sp>
          <p:nvSpPr>
            <p:cNvPr id="13" name="TextBox 12"/>
            <p:cNvSpPr txBox="1"/>
            <p:nvPr/>
          </p:nvSpPr>
          <p:spPr bwMode="auto">
            <a:xfrm>
              <a:off x="228600" y="2430760"/>
              <a:ext cx="861774" cy="1611470"/>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vert="vert270">
              <a:spAutoFit/>
            </a:bodyPr>
            <a:lstStyle/>
            <a:p>
              <a:pPr algn="ctr" eaLnBrk="1" hangingPunct="1">
                <a:defRPr/>
              </a:pPr>
              <a:r>
                <a:rPr lang="en-US" sz="2200" b="1" dirty="0">
                  <a:latin typeface="Arial" charset="0"/>
                </a:rPr>
                <a:t>JavaScript &amp; Java</a:t>
              </a:r>
            </a:p>
          </p:txBody>
        </p:sp>
        <p:grpSp>
          <p:nvGrpSpPr>
            <p:cNvPr id="20507" name="Group 1"/>
            <p:cNvGrpSpPr>
              <a:grpSpLocks/>
            </p:cNvGrpSpPr>
            <p:nvPr/>
          </p:nvGrpSpPr>
          <p:grpSpPr bwMode="auto">
            <a:xfrm>
              <a:off x="1717176" y="2371725"/>
              <a:ext cx="3128963" cy="1743075"/>
              <a:chOff x="5572125" y="2281011"/>
              <a:chExt cx="3128963" cy="1743075"/>
            </a:xfrm>
          </p:grpSpPr>
          <p:sp>
            <p:nvSpPr>
              <p:cNvPr id="20509" name="TextBox 6"/>
              <p:cNvSpPr txBox="1">
                <a:spLocks noChangeArrowheads="1"/>
              </p:cNvSpPr>
              <p:nvPr/>
            </p:nvSpPr>
            <p:spPr bwMode="auto">
              <a:xfrm>
                <a:off x="5673725" y="2362200"/>
                <a:ext cx="2936875" cy="76944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200">
                    <a:solidFill>
                      <a:schemeClr val="tx1"/>
                    </a:solidFill>
                  </a:rPr>
                  <a:t>Completely Different Languages</a:t>
                </a:r>
              </a:p>
            </p:txBody>
          </p:sp>
          <p:sp>
            <p:nvSpPr>
              <p:cNvPr id="15" name="TextBox 6"/>
              <p:cNvSpPr txBox="1">
                <a:spLocks noChangeArrowheads="1"/>
              </p:cNvSpPr>
              <p:nvPr/>
            </p:nvSpPr>
            <p:spPr bwMode="auto">
              <a:xfrm>
                <a:off x="5674052" y="3203349"/>
                <a:ext cx="2936558" cy="769937"/>
              </a:xfrm>
              <a:prstGeom prst="rect">
                <a:avLst/>
              </a:prstGeom>
              <a:solidFill>
                <a:schemeClr val="bg1">
                  <a:lumMod val="75000"/>
                </a:schemeClr>
              </a:solidFill>
              <a:ln>
                <a:noFill/>
              </a:ln>
            </p:spPr>
            <p:txBody>
              <a:bodyP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200" smtClean="0">
                    <a:solidFill>
                      <a:schemeClr val="tx1"/>
                    </a:solidFill>
                  </a:rPr>
                  <a:t>Java is more Powerful &amp; Complex</a:t>
                </a:r>
              </a:p>
            </p:txBody>
          </p:sp>
          <p:sp>
            <p:nvSpPr>
              <p:cNvPr id="16" name="Rectangle 15"/>
              <p:cNvSpPr/>
              <p:nvPr/>
            </p:nvSpPr>
            <p:spPr>
              <a:xfrm>
                <a:off x="5572463" y="2281011"/>
                <a:ext cx="3128625" cy="1743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grpSp>
        <p:sp>
          <p:nvSpPr>
            <p:cNvPr id="21" name="Right Arrow 20"/>
            <p:cNvSpPr/>
            <p:nvPr/>
          </p:nvSpPr>
          <p:spPr>
            <a:xfrm>
              <a:off x="1061948" y="3087688"/>
              <a:ext cx="609534" cy="346075"/>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grpSp>
        <p:nvGrpSpPr>
          <p:cNvPr id="20487" name="Group 3"/>
          <p:cNvGrpSpPr>
            <a:grpSpLocks/>
          </p:cNvGrpSpPr>
          <p:nvPr/>
        </p:nvGrpSpPr>
        <p:grpSpPr bwMode="auto">
          <a:xfrm>
            <a:off x="5473700" y="1509713"/>
            <a:ext cx="3517900" cy="4129087"/>
            <a:chOff x="5328523" y="1510036"/>
            <a:chExt cx="3518658" cy="4128764"/>
          </a:xfrm>
        </p:grpSpPr>
        <p:sp>
          <p:nvSpPr>
            <p:cNvPr id="39" name="TextBox 38"/>
            <p:cNvSpPr txBox="1"/>
            <p:nvPr/>
          </p:nvSpPr>
          <p:spPr bwMode="auto">
            <a:xfrm>
              <a:off x="5328523" y="1510036"/>
              <a:ext cx="3518658" cy="430887"/>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200" b="1" dirty="0">
                  <a:latin typeface="Arial" charset="0"/>
                </a:rPr>
                <a:t>JavaScript: Interpreted </a:t>
              </a:r>
            </a:p>
          </p:txBody>
        </p:sp>
        <p:grpSp>
          <p:nvGrpSpPr>
            <p:cNvPr id="20495" name="Group 2"/>
            <p:cNvGrpSpPr>
              <a:grpSpLocks/>
            </p:cNvGrpSpPr>
            <p:nvPr/>
          </p:nvGrpSpPr>
          <p:grpSpPr bwMode="auto">
            <a:xfrm>
              <a:off x="5523370" y="2427287"/>
              <a:ext cx="3128963" cy="3211513"/>
              <a:chOff x="5523370" y="3098800"/>
              <a:chExt cx="3128963" cy="3211513"/>
            </a:xfrm>
          </p:grpSpPr>
          <p:grpSp>
            <p:nvGrpSpPr>
              <p:cNvPr id="20497" name="Group 1"/>
              <p:cNvGrpSpPr>
                <a:grpSpLocks/>
              </p:cNvGrpSpPr>
              <p:nvPr/>
            </p:nvGrpSpPr>
            <p:grpSpPr bwMode="auto">
              <a:xfrm>
                <a:off x="5653314" y="3200400"/>
                <a:ext cx="2881086" cy="3038475"/>
                <a:chOff x="5424714" y="2514600"/>
                <a:chExt cx="2881086" cy="3038475"/>
              </a:xfrm>
            </p:grpSpPr>
            <p:sp>
              <p:nvSpPr>
                <p:cNvPr id="20499" name="AutoShape 15"/>
                <p:cNvSpPr>
                  <a:spLocks noChangeArrowheads="1"/>
                </p:cNvSpPr>
                <p:nvPr/>
              </p:nvSpPr>
              <p:spPr bwMode="auto">
                <a:xfrm>
                  <a:off x="5424714" y="3886200"/>
                  <a:ext cx="2786742" cy="539750"/>
                </a:xfrm>
                <a:prstGeom prst="roundRect">
                  <a:avLst>
                    <a:gd name="adj" fmla="val 16667"/>
                  </a:avLst>
                </a:prstGeom>
                <a:solidFill>
                  <a:srgbClr val="92D050"/>
                </a:solidFill>
                <a:ln w="9525">
                  <a:solidFill>
                    <a:schemeClr val="tx1"/>
                  </a:solidFill>
                  <a:round/>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b="1">
                      <a:solidFill>
                        <a:schemeClr val="tx1"/>
                      </a:solidFill>
                    </a:rPr>
                    <a:t>Interpreter = Browser</a:t>
                  </a:r>
                </a:p>
              </p:txBody>
            </p:sp>
            <p:sp>
              <p:nvSpPr>
                <p:cNvPr id="20500" name="AutoShape 16"/>
                <p:cNvSpPr>
                  <a:spLocks noChangeArrowheads="1"/>
                </p:cNvSpPr>
                <p:nvPr/>
              </p:nvSpPr>
              <p:spPr bwMode="auto">
                <a:xfrm>
                  <a:off x="5486400" y="2514600"/>
                  <a:ext cx="1143000" cy="685800"/>
                </a:xfrm>
                <a:prstGeom prst="foldedCorner">
                  <a:avLst>
                    <a:gd name="adj" fmla="val 12500"/>
                  </a:avLst>
                </a:prstGeom>
                <a:solidFill>
                  <a:srgbClr val="EA9ADB"/>
                </a:solidFill>
                <a:ln w="9525">
                  <a:solidFill>
                    <a:schemeClr val="tx1"/>
                  </a:solidFill>
                  <a:round/>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Program</a:t>
                  </a:r>
                </a:p>
              </p:txBody>
            </p:sp>
            <p:sp>
              <p:nvSpPr>
                <p:cNvPr id="20501" name="AutoShape 17"/>
                <p:cNvSpPr>
                  <a:spLocks noChangeArrowheads="1"/>
                </p:cNvSpPr>
                <p:nvPr/>
              </p:nvSpPr>
              <p:spPr bwMode="auto">
                <a:xfrm>
                  <a:off x="7162800" y="2514600"/>
                  <a:ext cx="1143000" cy="685800"/>
                </a:xfrm>
                <a:prstGeom prst="foldedCorner">
                  <a:avLst>
                    <a:gd name="adj" fmla="val 12500"/>
                  </a:avLst>
                </a:prstGeom>
                <a:solidFill>
                  <a:srgbClr val="99CCFF"/>
                </a:solidFill>
                <a:ln w="9525">
                  <a:solidFill>
                    <a:schemeClr val="tx1"/>
                  </a:solidFill>
                  <a:round/>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Input</a:t>
                  </a:r>
                </a:p>
              </p:txBody>
            </p:sp>
            <p:sp>
              <p:nvSpPr>
                <p:cNvPr id="20502" name="AutoShape 18"/>
                <p:cNvSpPr>
                  <a:spLocks noChangeArrowheads="1"/>
                </p:cNvSpPr>
                <p:nvPr/>
              </p:nvSpPr>
              <p:spPr bwMode="auto">
                <a:xfrm>
                  <a:off x="6378575" y="4867275"/>
                  <a:ext cx="990600" cy="685800"/>
                </a:xfrm>
                <a:prstGeom prst="foldedCorner">
                  <a:avLst>
                    <a:gd name="adj" fmla="val 12500"/>
                  </a:avLst>
                </a:prstGeom>
                <a:solidFill>
                  <a:srgbClr val="886128">
                    <a:alpha val="69019"/>
                  </a:srgbClr>
                </a:solidFill>
                <a:ln w="9525">
                  <a:solidFill>
                    <a:schemeClr val="tx1"/>
                  </a:solidFill>
                  <a:round/>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a:solidFill>
                        <a:schemeClr val="tx1"/>
                      </a:solidFill>
                    </a:rPr>
                    <a:t>Output</a:t>
                  </a:r>
                </a:p>
              </p:txBody>
            </p:sp>
            <p:sp>
              <p:nvSpPr>
                <p:cNvPr id="20503" name="AutoShape 19"/>
                <p:cNvSpPr>
                  <a:spLocks noChangeArrowheads="1"/>
                </p:cNvSpPr>
                <p:nvPr/>
              </p:nvSpPr>
              <p:spPr bwMode="auto">
                <a:xfrm rot="4070276">
                  <a:off x="5875337" y="3384551"/>
                  <a:ext cx="682625" cy="292100"/>
                </a:xfrm>
                <a:prstGeom prst="rightArrow">
                  <a:avLst>
                    <a:gd name="adj1" fmla="val 50000"/>
                    <a:gd name="adj2" fmla="val 63855"/>
                  </a:avLst>
                </a:prstGeom>
                <a:solidFill>
                  <a:srgbClr val="7030A0"/>
                </a:solidFill>
                <a:ln w="9525">
                  <a:solidFill>
                    <a:schemeClr val="tx1"/>
                  </a:solidFill>
                  <a:miter lim="800000"/>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20504" name="AutoShape 20"/>
                <p:cNvSpPr>
                  <a:spLocks noChangeArrowheads="1"/>
                </p:cNvSpPr>
                <p:nvPr/>
              </p:nvSpPr>
              <p:spPr bwMode="auto">
                <a:xfrm rot="6484016">
                  <a:off x="7081044" y="3402807"/>
                  <a:ext cx="676275" cy="261937"/>
                </a:xfrm>
                <a:prstGeom prst="rightArrow">
                  <a:avLst>
                    <a:gd name="adj1" fmla="val 50000"/>
                    <a:gd name="adj2" fmla="val 63924"/>
                  </a:avLst>
                </a:prstGeom>
                <a:solidFill>
                  <a:srgbClr val="7030A0"/>
                </a:solidFill>
                <a:ln w="9525">
                  <a:solidFill>
                    <a:schemeClr val="tx1"/>
                  </a:solidFill>
                  <a:miter lim="800000"/>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sp>
              <p:nvSpPr>
                <p:cNvPr id="20505" name="AutoShape 21"/>
                <p:cNvSpPr>
                  <a:spLocks noChangeArrowheads="1"/>
                </p:cNvSpPr>
                <p:nvPr/>
              </p:nvSpPr>
              <p:spPr bwMode="auto">
                <a:xfrm rot="5400000">
                  <a:off x="6673056" y="4552157"/>
                  <a:ext cx="388937" cy="152400"/>
                </a:xfrm>
                <a:prstGeom prst="rightArrow">
                  <a:avLst>
                    <a:gd name="adj1" fmla="val 50000"/>
                    <a:gd name="adj2" fmla="val 63802"/>
                  </a:avLst>
                </a:prstGeom>
                <a:solidFill>
                  <a:srgbClr val="7030A0"/>
                </a:solidFill>
                <a:ln w="9525">
                  <a:solidFill>
                    <a:schemeClr val="tx1"/>
                  </a:solidFill>
                  <a:miter lim="800000"/>
                  <a:headEnd/>
                  <a:tailEnd/>
                </a:ln>
              </p:spPr>
              <p:txBody>
                <a:bodyPr wrap="none" anchor="ct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chemeClr val="tx1"/>
                    </a:solidFill>
                  </a:endParaRPr>
                </a:p>
              </p:txBody>
            </p:sp>
          </p:grpSp>
          <p:sp>
            <p:nvSpPr>
              <p:cNvPr id="40" name="Rectangle 39"/>
              <p:cNvSpPr/>
              <p:nvPr/>
            </p:nvSpPr>
            <p:spPr>
              <a:xfrm>
                <a:off x="5523828" y="3099052"/>
                <a:ext cx="3128049" cy="32112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CA"/>
              </a:p>
            </p:txBody>
          </p:sp>
        </p:grpSp>
        <p:sp>
          <p:nvSpPr>
            <p:cNvPr id="41" name="Down Arrow 40"/>
            <p:cNvSpPr/>
            <p:nvPr/>
          </p:nvSpPr>
          <p:spPr>
            <a:xfrm>
              <a:off x="6973527" y="1973550"/>
              <a:ext cx="228649" cy="400019"/>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grpSp>
      <p:sp>
        <p:nvSpPr>
          <p:cNvPr id="42" name="TextBox 41"/>
          <p:cNvSpPr txBox="1"/>
          <p:nvPr/>
        </p:nvSpPr>
        <p:spPr bwMode="auto">
          <a:xfrm>
            <a:off x="1419696" y="2895600"/>
            <a:ext cx="2667000" cy="430887"/>
          </a:xfrm>
          <a:prstGeom prst="rect">
            <a:avLst/>
          </a:prstGeom>
          <a:solidFill>
            <a:srgbClr val="C00000"/>
          </a:solidFill>
          <a:scene3d>
            <a:camera prst="orthographicFront"/>
            <a:lightRig rig="threePt" dir="t"/>
          </a:scene3d>
          <a:sp3d>
            <a:bevelT prst="relaxedInset"/>
          </a:sp3d>
        </p:spPr>
        <p:txBody>
          <a:bodyPr>
            <a:spAutoFit/>
          </a:bodyPr>
          <a:lstStyle/>
          <a:p>
            <a:pPr algn="ctr" eaLnBrk="1" hangingPunct="1">
              <a:defRPr/>
            </a:pPr>
            <a:r>
              <a:rPr lang="en-US" sz="2200" b="1" dirty="0">
                <a:solidFill>
                  <a:schemeClr val="bg1"/>
                </a:solidFill>
                <a:latin typeface="Arial" charset="0"/>
              </a:rPr>
              <a:t>JavaScript</a:t>
            </a:r>
          </a:p>
        </p:txBody>
      </p:sp>
      <p:sp>
        <p:nvSpPr>
          <p:cNvPr id="43" name="TextBox 6"/>
          <p:cNvSpPr txBox="1">
            <a:spLocks noChangeArrowheads="1"/>
          </p:cNvSpPr>
          <p:nvPr/>
        </p:nvSpPr>
        <p:spPr bwMode="auto">
          <a:xfrm>
            <a:off x="76200" y="3429000"/>
            <a:ext cx="5364163" cy="2824163"/>
          </a:xfrm>
          <a:prstGeom prst="rect">
            <a:avLst/>
          </a:prstGeom>
          <a:solidFill>
            <a:schemeClr val="bg1">
              <a:lumMod val="75000"/>
            </a:schemeClr>
          </a:solidFill>
          <a:ln>
            <a:noFill/>
          </a:ln>
        </p:spPr>
        <p:txBody>
          <a:bodyPr anchor="ctr">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1" hangingPunct="1">
              <a:spcBef>
                <a:spcPct val="0"/>
              </a:spcBef>
              <a:spcAft>
                <a:spcPts val="300"/>
              </a:spcAft>
              <a:defRPr/>
            </a:pPr>
            <a:r>
              <a:rPr lang="en-US" altLang="en-US" sz="2000" dirty="0" smtClean="0">
                <a:solidFill>
                  <a:schemeClr val="tx1"/>
                </a:solidFill>
              </a:rPr>
              <a:t>Dynamically Adding/Changing Page’s Text</a:t>
            </a:r>
          </a:p>
          <a:p>
            <a:pPr marL="342900" indent="-342900" eaLnBrk="1" hangingPunct="1">
              <a:spcBef>
                <a:spcPct val="0"/>
              </a:spcBef>
              <a:spcAft>
                <a:spcPts val="300"/>
              </a:spcAft>
              <a:defRPr/>
            </a:pPr>
            <a:r>
              <a:rPr lang="en-US" altLang="en-US" sz="2000" dirty="0">
                <a:solidFill>
                  <a:schemeClr val="tx1"/>
                </a:solidFill>
              </a:rPr>
              <a:t>Reacting to Events (e.g. Button Click)</a:t>
            </a:r>
          </a:p>
          <a:p>
            <a:pPr marL="342900" indent="-342900" eaLnBrk="1" hangingPunct="1">
              <a:spcBef>
                <a:spcPct val="0"/>
              </a:spcBef>
              <a:spcAft>
                <a:spcPts val="300"/>
              </a:spcAft>
              <a:defRPr/>
            </a:pPr>
            <a:r>
              <a:rPr lang="en-US" altLang="en-US" sz="2000" dirty="0">
                <a:solidFill>
                  <a:schemeClr val="tx1"/>
                </a:solidFill>
              </a:rPr>
              <a:t>Read/Write HTML Elements</a:t>
            </a:r>
          </a:p>
          <a:p>
            <a:pPr marL="342900" indent="-342900" eaLnBrk="1" hangingPunct="1">
              <a:spcBef>
                <a:spcPct val="0"/>
              </a:spcBef>
              <a:spcAft>
                <a:spcPts val="300"/>
              </a:spcAft>
              <a:defRPr/>
            </a:pPr>
            <a:r>
              <a:rPr lang="en-US" altLang="en-US" sz="2000" dirty="0">
                <a:solidFill>
                  <a:schemeClr val="tx1"/>
                </a:solidFill>
              </a:rPr>
              <a:t>Form </a:t>
            </a:r>
            <a:r>
              <a:rPr lang="en-US" altLang="en-US" sz="2000" dirty="0" smtClean="0">
                <a:solidFill>
                  <a:schemeClr val="tx1"/>
                </a:solidFill>
              </a:rPr>
              <a:t>Validation, Calculations, Clocks </a:t>
            </a:r>
            <a:endParaRPr lang="en-US" altLang="en-US" sz="2000" dirty="0">
              <a:solidFill>
                <a:schemeClr val="tx1"/>
              </a:solidFill>
            </a:endParaRPr>
          </a:p>
          <a:p>
            <a:pPr marL="342900" indent="-342900" eaLnBrk="1" hangingPunct="1">
              <a:spcBef>
                <a:spcPct val="0"/>
              </a:spcBef>
              <a:spcAft>
                <a:spcPts val="300"/>
              </a:spcAft>
              <a:defRPr/>
            </a:pPr>
            <a:r>
              <a:rPr lang="en-US" altLang="en-US" sz="2000" dirty="0">
                <a:solidFill>
                  <a:schemeClr val="tx1"/>
                </a:solidFill>
              </a:rPr>
              <a:t>Shopping Carts</a:t>
            </a:r>
          </a:p>
          <a:p>
            <a:pPr marL="342900" indent="-342900" eaLnBrk="1" hangingPunct="1">
              <a:spcBef>
                <a:spcPct val="0"/>
              </a:spcBef>
              <a:spcAft>
                <a:spcPts val="300"/>
              </a:spcAft>
              <a:defRPr/>
            </a:pPr>
            <a:r>
              <a:rPr lang="en-US" altLang="en-US" sz="2000" dirty="0">
                <a:solidFill>
                  <a:schemeClr val="tx1"/>
                </a:solidFill>
              </a:rPr>
              <a:t>Special Graphics and Text Effects</a:t>
            </a:r>
          </a:p>
          <a:p>
            <a:pPr marL="342900" indent="-342900" eaLnBrk="1" hangingPunct="1">
              <a:spcBef>
                <a:spcPct val="0"/>
              </a:spcBef>
              <a:spcAft>
                <a:spcPts val="300"/>
              </a:spcAft>
              <a:defRPr/>
            </a:pPr>
            <a:r>
              <a:rPr lang="en-US" sz="2000" dirty="0" smtClean="0">
                <a:latin typeface="Arial" charset="0"/>
              </a:rPr>
              <a:t>Image </a:t>
            </a:r>
            <a:r>
              <a:rPr lang="en-US" sz="2000" dirty="0">
                <a:latin typeface="Arial" charset="0"/>
              </a:rPr>
              <a:t>Swapping and Slide Show</a:t>
            </a:r>
          </a:p>
          <a:p>
            <a:pPr marL="342900" indent="-342900" eaLnBrk="1" hangingPunct="1">
              <a:spcBef>
                <a:spcPct val="0"/>
              </a:spcBef>
              <a:spcAft>
                <a:spcPts val="300"/>
              </a:spcAft>
              <a:defRPr/>
            </a:pPr>
            <a:r>
              <a:rPr lang="en-US" altLang="en-US" sz="2000" dirty="0" smtClean="0">
                <a:solidFill>
                  <a:schemeClr val="tx1"/>
                </a:solidFill>
              </a:rPr>
              <a:t>Creating Cookies and Much More</a:t>
            </a:r>
            <a:endParaRPr lang="en-US" altLang="en-US" sz="2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117475"/>
            <a:ext cx="8077200" cy="1143000"/>
          </a:xfrm>
        </p:spPr>
        <p:txBody>
          <a:bodyPr/>
          <a:lstStyle/>
          <a:p>
            <a:r>
              <a:rPr lang="en-US" altLang="en-US" sz="3200" b="1" smtClean="0"/>
              <a:t>Website: Progressive Enhancement</a:t>
            </a:r>
          </a:p>
        </p:txBody>
      </p:sp>
      <p:sp>
        <p:nvSpPr>
          <p:cNvPr id="22531" name="Rectangle 24"/>
          <p:cNvSpPr>
            <a:spLocks/>
          </p:cNvSpPr>
          <p:nvPr/>
        </p:nvSpPr>
        <p:spPr bwMode="auto">
          <a:xfrm>
            <a:off x="863600" y="1260475"/>
            <a:ext cx="9540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defTabSz="584200">
              <a:spcBef>
                <a:spcPct val="20000"/>
              </a:spcBef>
              <a:buChar char="•"/>
              <a:defRPr sz="2600">
                <a:solidFill>
                  <a:srgbClr val="222222"/>
                </a:solidFill>
                <a:latin typeface="Arial" panose="020B0604020202020204" pitchFamily="34" charset="0"/>
              </a:defRPr>
            </a:lvl1pPr>
            <a:lvl2pPr marL="742950" indent="-114300" defTabSz="584200">
              <a:spcBef>
                <a:spcPct val="20000"/>
              </a:spcBef>
              <a:buChar char="–"/>
              <a:defRPr sz="2400">
                <a:solidFill>
                  <a:srgbClr val="222222"/>
                </a:solidFill>
                <a:latin typeface="Arial" panose="020B0604020202020204" pitchFamily="34" charset="0"/>
              </a:defRPr>
            </a:lvl2pPr>
            <a:lvl3pPr marL="1143000" indent="-228600" defTabSz="584200">
              <a:spcBef>
                <a:spcPct val="20000"/>
              </a:spcBef>
              <a:buChar char="•"/>
              <a:defRPr sz="2200">
                <a:solidFill>
                  <a:srgbClr val="222222"/>
                </a:solidFill>
                <a:latin typeface="Arial" panose="020B0604020202020204" pitchFamily="34" charset="0"/>
              </a:defRPr>
            </a:lvl3pPr>
            <a:lvl4pPr marL="1600200" indent="-342900" defTabSz="584200">
              <a:spcBef>
                <a:spcPct val="20000"/>
              </a:spcBef>
              <a:buChar char="–"/>
              <a:defRPr sz="2200">
                <a:solidFill>
                  <a:srgbClr val="222222"/>
                </a:solidFill>
                <a:latin typeface="Arial" panose="020B0604020202020204" pitchFamily="34" charset="0"/>
              </a:defRPr>
            </a:lvl4pPr>
            <a:lvl5pPr marL="2057400" indent="-457200" defTabSz="584200">
              <a:spcBef>
                <a:spcPct val="20000"/>
              </a:spcBef>
              <a:buChar char="»"/>
              <a:defRPr sz="2000">
                <a:solidFill>
                  <a:schemeClr val="tx1"/>
                </a:solidFill>
                <a:latin typeface="Times New Roman" panose="02020603050405020304" pitchFamily="18" charset="0"/>
              </a:defRPr>
            </a:lvl5pPr>
            <a:lvl6pPr marL="25146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a:spcBef>
                <a:spcPct val="0"/>
              </a:spcBef>
              <a:buFontTx/>
              <a:buNone/>
            </a:pPr>
            <a:r>
              <a:rPr lang="en-US" altLang="en-US" sz="2400" b="1">
                <a:solidFill>
                  <a:schemeClr val="tx1"/>
                </a:solidFill>
                <a:latin typeface="Times New Roman" panose="02020603050405020304" pitchFamily="18" charset="0"/>
                <a:ea typeface="Helvetica Light"/>
                <a:cs typeface="Times New Roman" panose="02020603050405020304" pitchFamily="18" charset="0"/>
                <a:sym typeface="Helvetica Light"/>
              </a:rPr>
              <a:t>1</a:t>
            </a:r>
          </a:p>
        </p:txBody>
      </p:sp>
      <p:sp>
        <p:nvSpPr>
          <p:cNvPr id="22532" name="Rectangle 25"/>
          <p:cNvSpPr>
            <a:spLocks/>
          </p:cNvSpPr>
          <p:nvPr/>
        </p:nvSpPr>
        <p:spPr bwMode="auto">
          <a:xfrm>
            <a:off x="557213" y="1855788"/>
            <a:ext cx="1611312" cy="1600200"/>
          </a:xfrm>
          <a:prstGeom prst="rect">
            <a:avLst/>
          </a:prstGeom>
          <a:solidFill>
            <a:srgbClr val="0096FF"/>
          </a:solidFill>
          <a:ln>
            <a:noFill/>
          </a:ln>
          <a:extLst>
            <a:ext uri="{91240B29-F687-4F45-9708-019B960494DF}">
              <a14:hiddenLine xmlns:a14="http://schemas.microsoft.com/office/drawing/2010/main" w="12700">
                <a:solidFill>
                  <a:srgbClr val="000000"/>
                </a:solidFill>
                <a:miter lim="0"/>
                <a:headEnd/>
                <a:tailEnd/>
              </a14:hiddenLine>
            </a:ext>
          </a:extLst>
        </p:spPr>
        <p:txBody>
          <a:bodyPr lIns="317500" tIns="317500" rIns="317500" bIns="317500" anchor="ctr"/>
          <a:lstStyle>
            <a:lvl1pPr defTabSz="584200">
              <a:spcBef>
                <a:spcPct val="20000"/>
              </a:spcBef>
              <a:buChar char="•"/>
              <a:defRPr sz="2600">
                <a:solidFill>
                  <a:srgbClr val="222222"/>
                </a:solidFill>
                <a:latin typeface="Arial" panose="020B0604020202020204" pitchFamily="34" charset="0"/>
              </a:defRPr>
            </a:lvl1pPr>
            <a:lvl2pPr marL="742950" indent="-114300" defTabSz="584200">
              <a:spcBef>
                <a:spcPct val="20000"/>
              </a:spcBef>
              <a:buChar char="–"/>
              <a:defRPr sz="2400">
                <a:solidFill>
                  <a:srgbClr val="222222"/>
                </a:solidFill>
                <a:latin typeface="Arial" panose="020B0604020202020204" pitchFamily="34" charset="0"/>
              </a:defRPr>
            </a:lvl2pPr>
            <a:lvl3pPr marL="1143000" indent="-228600" defTabSz="584200">
              <a:spcBef>
                <a:spcPct val="20000"/>
              </a:spcBef>
              <a:buChar char="•"/>
              <a:defRPr sz="2200">
                <a:solidFill>
                  <a:srgbClr val="222222"/>
                </a:solidFill>
                <a:latin typeface="Arial" panose="020B0604020202020204" pitchFamily="34" charset="0"/>
              </a:defRPr>
            </a:lvl3pPr>
            <a:lvl4pPr marL="1600200" indent="-342900" defTabSz="584200">
              <a:spcBef>
                <a:spcPct val="20000"/>
              </a:spcBef>
              <a:buChar char="–"/>
              <a:defRPr sz="2200">
                <a:solidFill>
                  <a:srgbClr val="222222"/>
                </a:solidFill>
                <a:latin typeface="Arial" panose="020B0604020202020204" pitchFamily="34" charset="0"/>
              </a:defRPr>
            </a:lvl4pPr>
            <a:lvl5pPr marL="2057400" indent="-457200" defTabSz="584200">
              <a:spcBef>
                <a:spcPct val="20000"/>
              </a:spcBef>
              <a:buChar char="»"/>
              <a:defRPr sz="2000">
                <a:solidFill>
                  <a:schemeClr val="tx1"/>
                </a:solidFill>
                <a:latin typeface="Times New Roman" panose="02020603050405020304" pitchFamily="18" charset="0"/>
              </a:defRPr>
            </a:lvl5pPr>
            <a:lvl6pPr marL="25146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a:spcBef>
                <a:spcPct val="0"/>
              </a:spcBef>
              <a:buFontTx/>
              <a:buNone/>
            </a:pPr>
            <a:r>
              <a:rPr lang="en-US" altLang="en-US" sz="2400" b="1">
                <a:solidFill>
                  <a:srgbClr val="FFFFFF"/>
                </a:solidFill>
                <a:latin typeface="Courier"/>
                <a:ea typeface="Courier"/>
                <a:cs typeface="Courier"/>
                <a:sym typeface="Courier"/>
              </a:rPr>
              <a:t>.html</a:t>
            </a:r>
            <a:endParaRPr lang="en-US" altLang="en-US" sz="2400" b="1">
              <a:solidFill>
                <a:srgbClr val="000000"/>
              </a:solidFill>
              <a:latin typeface="Courier"/>
              <a:ea typeface="Courier"/>
              <a:cs typeface="Courier"/>
              <a:sym typeface="Courier"/>
            </a:endParaRPr>
          </a:p>
        </p:txBody>
      </p:sp>
      <p:sp>
        <p:nvSpPr>
          <p:cNvPr id="22533" name="Rectangle 26"/>
          <p:cNvSpPr>
            <a:spLocks/>
          </p:cNvSpPr>
          <p:nvPr/>
        </p:nvSpPr>
        <p:spPr bwMode="auto">
          <a:xfrm>
            <a:off x="3881438" y="1265238"/>
            <a:ext cx="95408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defTabSz="584200">
              <a:spcBef>
                <a:spcPct val="20000"/>
              </a:spcBef>
              <a:buChar char="•"/>
              <a:defRPr sz="2600">
                <a:solidFill>
                  <a:srgbClr val="222222"/>
                </a:solidFill>
                <a:latin typeface="Arial" panose="020B0604020202020204" pitchFamily="34" charset="0"/>
              </a:defRPr>
            </a:lvl1pPr>
            <a:lvl2pPr marL="742950" indent="-114300" defTabSz="584200">
              <a:spcBef>
                <a:spcPct val="20000"/>
              </a:spcBef>
              <a:buChar char="–"/>
              <a:defRPr sz="2400">
                <a:solidFill>
                  <a:srgbClr val="222222"/>
                </a:solidFill>
                <a:latin typeface="Arial" panose="020B0604020202020204" pitchFamily="34" charset="0"/>
              </a:defRPr>
            </a:lvl2pPr>
            <a:lvl3pPr marL="1143000" indent="-228600" defTabSz="584200">
              <a:spcBef>
                <a:spcPct val="20000"/>
              </a:spcBef>
              <a:buChar char="•"/>
              <a:defRPr sz="2200">
                <a:solidFill>
                  <a:srgbClr val="222222"/>
                </a:solidFill>
                <a:latin typeface="Arial" panose="020B0604020202020204" pitchFamily="34" charset="0"/>
              </a:defRPr>
            </a:lvl3pPr>
            <a:lvl4pPr marL="1600200" indent="-342900" defTabSz="584200">
              <a:spcBef>
                <a:spcPct val="20000"/>
              </a:spcBef>
              <a:buChar char="–"/>
              <a:defRPr sz="2200">
                <a:solidFill>
                  <a:srgbClr val="222222"/>
                </a:solidFill>
                <a:latin typeface="Arial" panose="020B0604020202020204" pitchFamily="34" charset="0"/>
              </a:defRPr>
            </a:lvl4pPr>
            <a:lvl5pPr marL="2057400" indent="-457200" defTabSz="584200">
              <a:spcBef>
                <a:spcPct val="20000"/>
              </a:spcBef>
              <a:buChar char="»"/>
              <a:defRPr sz="2000">
                <a:solidFill>
                  <a:schemeClr val="tx1"/>
                </a:solidFill>
                <a:latin typeface="Times New Roman" panose="02020603050405020304" pitchFamily="18" charset="0"/>
              </a:defRPr>
            </a:lvl5pPr>
            <a:lvl6pPr marL="25146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a:spcBef>
                <a:spcPct val="0"/>
              </a:spcBef>
              <a:buFontTx/>
              <a:buNone/>
            </a:pPr>
            <a:r>
              <a:rPr lang="en-US" altLang="en-US" sz="2400" b="1">
                <a:solidFill>
                  <a:schemeClr val="tx1"/>
                </a:solidFill>
                <a:latin typeface="Times New Roman" panose="02020603050405020304" pitchFamily="18" charset="0"/>
                <a:ea typeface="Helvetica Light"/>
                <a:cs typeface="Times New Roman" panose="02020603050405020304" pitchFamily="18" charset="0"/>
                <a:sym typeface="Helvetica Light"/>
              </a:rPr>
              <a:t>2</a:t>
            </a:r>
          </a:p>
        </p:txBody>
      </p:sp>
      <p:sp>
        <p:nvSpPr>
          <p:cNvPr id="22534" name="Rectangle 27"/>
          <p:cNvSpPr>
            <a:spLocks/>
          </p:cNvSpPr>
          <p:nvPr/>
        </p:nvSpPr>
        <p:spPr bwMode="auto">
          <a:xfrm>
            <a:off x="3656013" y="1858963"/>
            <a:ext cx="1419225" cy="1600200"/>
          </a:xfrm>
          <a:prstGeom prst="rect">
            <a:avLst/>
          </a:prstGeom>
          <a:solidFill>
            <a:srgbClr val="EA9AD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7500" tIns="317500" rIns="317500" bIns="317500" anchor="ctr"/>
          <a:lstStyle>
            <a:lvl1pPr defTabSz="584200">
              <a:spcBef>
                <a:spcPct val="20000"/>
              </a:spcBef>
              <a:buChar char="•"/>
              <a:defRPr sz="2600">
                <a:solidFill>
                  <a:srgbClr val="222222"/>
                </a:solidFill>
                <a:latin typeface="Arial" panose="020B0604020202020204" pitchFamily="34" charset="0"/>
              </a:defRPr>
            </a:lvl1pPr>
            <a:lvl2pPr marL="742950" indent="-114300" defTabSz="584200">
              <a:spcBef>
                <a:spcPct val="20000"/>
              </a:spcBef>
              <a:buChar char="–"/>
              <a:defRPr sz="2400">
                <a:solidFill>
                  <a:srgbClr val="222222"/>
                </a:solidFill>
                <a:latin typeface="Arial" panose="020B0604020202020204" pitchFamily="34" charset="0"/>
              </a:defRPr>
            </a:lvl2pPr>
            <a:lvl3pPr marL="1143000" indent="-228600" defTabSz="584200">
              <a:spcBef>
                <a:spcPct val="20000"/>
              </a:spcBef>
              <a:buChar char="•"/>
              <a:defRPr sz="2200">
                <a:solidFill>
                  <a:srgbClr val="222222"/>
                </a:solidFill>
                <a:latin typeface="Arial" panose="020B0604020202020204" pitchFamily="34" charset="0"/>
              </a:defRPr>
            </a:lvl3pPr>
            <a:lvl4pPr marL="1600200" indent="-342900" defTabSz="584200">
              <a:spcBef>
                <a:spcPct val="20000"/>
              </a:spcBef>
              <a:buChar char="–"/>
              <a:defRPr sz="2200">
                <a:solidFill>
                  <a:srgbClr val="222222"/>
                </a:solidFill>
                <a:latin typeface="Arial" panose="020B0604020202020204" pitchFamily="34" charset="0"/>
              </a:defRPr>
            </a:lvl4pPr>
            <a:lvl5pPr marL="2057400" indent="-457200" defTabSz="584200">
              <a:spcBef>
                <a:spcPct val="20000"/>
              </a:spcBef>
              <a:buChar char="»"/>
              <a:defRPr sz="2000">
                <a:solidFill>
                  <a:schemeClr val="tx1"/>
                </a:solidFill>
                <a:latin typeface="Times New Roman" panose="02020603050405020304" pitchFamily="18" charset="0"/>
              </a:defRPr>
            </a:lvl5pPr>
            <a:lvl6pPr marL="25146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a:spcBef>
                <a:spcPct val="0"/>
              </a:spcBef>
              <a:buFontTx/>
              <a:buNone/>
            </a:pPr>
            <a:r>
              <a:rPr lang="en-US" altLang="en-US" sz="2400" b="1">
                <a:solidFill>
                  <a:schemeClr val="tx1"/>
                </a:solidFill>
                <a:latin typeface="Courier"/>
                <a:ea typeface="Courier"/>
                <a:cs typeface="Courier"/>
                <a:sym typeface="Courier"/>
              </a:rPr>
              <a:t>.css</a:t>
            </a:r>
          </a:p>
        </p:txBody>
      </p:sp>
      <p:sp>
        <p:nvSpPr>
          <p:cNvPr id="22535" name="Rectangle 29"/>
          <p:cNvSpPr>
            <a:spLocks/>
          </p:cNvSpPr>
          <p:nvPr/>
        </p:nvSpPr>
        <p:spPr bwMode="auto">
          <a:xfrm>
            <a:off x="6975475" y="1260475"/>
            <a:ext cx="9540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defTabSz="584200">
              <a:spcBef>
                <a:spcPct val="20000"/>
              </a:spcBef>
              <a:buChar char="•"/>
              <a:defRPr sz="2600">
                <a:solidFill>
                  <a:srgbClr val="222222"/>
                </a:solidFill>
                <a:latin typeface="Arial" panose="020B0604020202020204" pitchFamily="34" charset="0"/>
              </a:defRPr>
            </a:lvl1pPr>
            <a:lvl2pPr marL="742950" indent="-114300" defTabSz="584200">
              <a:spcBef>
                <a:spcPct val="20000"/>
              </a:spcBef>
              <a:buChar char="–"/>
              <a:defRPr sz="2400">
                <a:solidFill>
                  <a:srgbClr val="222222"/>
                </a:solidFill>
                <a:latin typeface="Arial" panose="020B0604020202020204" pitchFamily="34" charset="0"/>
              </a:defRPr>
            </a:lvl2pPr>
            <a:lvl3pPr marL="1143000" indent="-228600" defTabSz="584200">
              <a:spcBef>
                <a:spcPct val="20000"/>
              </a:spcBef>
              <a:buChar char="•"/>
              <a:defRPr sz="2200">
                <a:solidFill>
                  <a:srgbClr val="222222"/>
                </a:solidFill>
                <a:latin typeface="Arial" panose="020B0604020202020204" pitchFamily="34" charset="0"/>
              </a:defRPr>
            </a:lvl3pPr>
            <a:lvl4pPr marL="1600200" indent="-342900" defTabSz="584200">
              <a:spcBef>
                <a:spcPct val="20000"/>
              </a:spcBef>
              <a:buChar char="–"/>
              <a:defRPr sz="2200">
                <a:solidFill>
                  <a:srgbClr val="222222"/>
                </a:solidFill>
                <a:latin typeface="Arial" panose="020B0604020202020204" pitchFamily="34" charset="0"/>
              </a:defRPr>
            </a:lvl4pPr>
            <a:lvl5pPr marL="2057400" indent="-457200" defTabSz="584200">
              <a:spcBef>
                <a:spcPct val="20000"/>
              </a:spcBef>
              <a:buChar char="»"/>
              <a:defRPr sz="2000">
                <a:solidFill>
                  <a:schemeClr val="tx1"/>
                </a:solidFill>
                <a:latin typeface="Times New Roman" panose="02020603050405020304" pitchFamily="18" charset="0"/>
              </a:defRPr>
            </a:lvl5pPr>
            <a:lvl6pPr marL="25146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457200" defTabSz="584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a:spcBef>
                <a:spcPct val="0"/>
              </a:spcBef>
              <a:buFontTx/>
              <a:buNone/>
            </a:pPr>
            <a:r>
              <a:rPr lang="en-US" altLang="en-US" sz="2400" b="1">
                <a:solidFill>
                  <a:schemeClr val="tx1"/>
                </a:solidFill>
                <a:latin typeface="Times New Roman" panose="02020603050405020304" pitchFamily="18" charset="0"/>
                <a:ea typeface="Helvetica Light"/>
                <a:cs typeface="Times New Roman" panose="02020603050405020304" pitchFamily="18" charset="0"/>
                <a:sym typeface="Helvetica Light"/>
              </a:rPr>
              <a:t>3</a:t>
            </a:r>
          </a:p>
        </p:txBody>
      </p:sp>
      <p:sp>
        <p:nvSpPr>
          <p:cNvPr id="31" name="Rectangle 30"/>
          <p:cNvSpPr>
            <a:spLocks/>
          </p:cNvSpPr>
          <p:nvPr/>
        </p:nvSpPr>
        <p:spPr bwMode="auto">
          <a:xfrm>
            <a:off x="6762750" y="1855788"/>
            <a:ext cx="1419225" cy="1600200"/>
          </a:xfrm>
          <a:prstGeom prst="rect">
            <a:avLst/>
          </a:prstGeom>
          <a:solidFill>
            <a:srgbClr val="FFC000"/>
          </a:solidFill>
          <a:ln>
            <a:noFill/>
          </a:ln>
          <a:extLst/>
        </p:spPr>
        <p:txBody>
          <a:bodyPr lIns="317500" tIns="317500" rIns="317500" bIns="317500" anchor="ctr"/>
          <a:lstStyle>
            <a:defPPr>
              <a:defRPr lang="en-US"/>
            </a:defPPr>
            <a:lvl1pPr algn="ctr" defTabSz="584200" rtl="0" fontAlgn="base" hangingPunct="0">
              <a:spcBef>
                <a:spcPct val="0"/>
              </a:spcBef>
              <a:spcAft>
                <a:spcPct val="0"/>
              </a:spcAft>
              <a:defRPr sz="4000" kern="1200">
                <a:solidFill>
                  <a:srgbClr val="32302E"/>
                </a:solidFill>
                <a:latin typeface="Courier" charset="0"/>
                <a:ea typeface="Courier" charset="0"/>
                <a:cs typeface="Courier" charset="0"/>
                <a:sym typeface="Courier" charset="0"/>
              </a:defRPr>
            </a:lvl1pPr>
            <a:lvl2pPr marL="457200" indent="-114300" algn="ctr" defTabSz="584200" rtl="0" fontAlgn="base" hangingPunct="0">
              <a:spcBef>
                <a:spcPct val="0"/>
              </a:spcBef>
              <a:spcAft>
                <a:spcPct val="0"/>
              </a:spcAft>
              <a:defRPr sz="4000" kern="1200">
                <a:solidFill>
                  <a:srgbClr val="32302E"/>
                </a:solidFill>
                <a:latin typeface="Courier" charset="0"/>
                <a:ea typeface="Courier" charset="0"/>
                <a:cs typeface="Courier" charset="0"/>
                <a:sym typeface="Courier" charset="0"/>
              </a:defRPr>
            </a:lvl2pPr>
            <a:lvl3pPr marL="914400" indent="-228600" algn="ctr" defTabSz="584200" rtl="0" fontAlgn="base" hangingPunct="0">
              <a:spcBef>
                <a:spcPct val="0"/>
              </a:spcBef>
              <a:spcAft>
                <a:spcPct val="0"/>
              </a:spcAft>
              <a:defRPr sz="4000" kern="1200">
                <a:solidFill>
                  <a:srgbClr val="32302E"/>
                </a:solidFill>
                <a:latin typeface="Courier" charset="0"/>
                <a:ea typeface="Courier" charset="0"/>
                <a:cs typeface="Courier" charset="0"/>
                <a:sym typeface="Courier" charset="0"/>
              </a:defRPr>
            </a:lvl3pPr>
            <a:lvl4pPr marL="1371600" indent="-342900" algn="ctr" defTabSz="584200" rtl="0" fontAlgn="base" hangingPunct="0">
              <a:spcBef>
                <a:spcPct val="0"/>
              </a:spcBef>
              <a:spcAft>
                <a:spcPct val="0"/>
              </a:spcAft>
              <a:defRPr sz="4000" kern="1200">
                <a:solidFill>
                  <a:srgbClr val="32302E"/>
                </a:solidFill>
                <a:latin typeface="Courier" charset="0"/>
                <a:ea typeface="Courier" charset="0"/>
                <a:cs typeface="Courier" charset="0"/>
                <a:sym typeface="Courier" charset="0"/>
              </a:defRPr>
            </a:lvl4pPr>
            <a:lvl5pPr marL="1828800" indent="-457200" algn="ctr" defTabSz="584200" rtl="0" fontAlgn="base" hangingPunct="0">
              <a:spcBef>
                <a:spcPct val="0"/>
              </a:spcBef>
              <a:spcAft>
                <a:spcPct val="0"/>
              </a:spcAft>
              <a:defRPr sz="4000" kern="1200">
                <a:solidFill>
                  <a:srgbClr val="32302E"/>
                </a:solidFill>
                <a:latin typeface="Courier" charset="0"/>
                <a:ea typeface="Courier" charset="0"/>
                <a:cs typeface="Courier" charset="0"/>
                <a:sym typeface="Courier" charset="0"/>
              </a:defRPr>
            </a:lvl5pPr>
            <a:lvl6pPr marL="2286000" algn="l" defTabSz="914400" rtl="0" eaLnBrk="1" latinLnBrk="0" hangingPunct="1">
              <a:defRPr sz="4000" kern="1200">
                <a:solidFill>
                  <a:srgbClr val="32302E"/>
                </a:solidFill>
                <a:latin typeface="Courier" charset="0"/>
                <a:ea typeface="Courier" charset="0"/>
                <a:cs typeface="Courier" charset="0"/>
                <a:sym typeface="Courier" charset="0"/>
              </a:defRPr>
            </a:lvl6pPr>
            <a:lvl7pPr marL="2743200" algn="l" defTabSz="914400" rtl="0" eaLnBrk="1" latinLnBrk="0" hangingPunct="1">
              <a:defRPr sz="4000" kern="1200">
                <a:solidFill>
                  <a:srgbClr val="32302E"/>
                </a:solidFill>
                <a:latin typeface="Courier" charset="0"/>
                <a:ea typeface="Courier" charset="0"/>
                <a:cs typeface="Courier" charset="0"/>
                <a:sym typeface="Courier" charset="0"/>
              </a:defRPr>
            </a:lvl7pPr>
            <a:lvl8pPr marL="3200400" algn="l" defTabSz="914400" rtl="0" eaLnBrk="1" latinLnBrk="0" hangingPunct="1">
              <a:defRPr sz="4000" kern="1200">
                <a:solidFill>
                  <a:srgbClr val="32302E"/>
                </a:solidFill>
                <a:latin typeface="Courier" charset="0"/>
                <a:ea typeface="Courier" charset="0"/>
                <a:cs typeface="Courier" charset="0"/>
                <a:sym typeface="Courier" charset="0"/>
              </a:defRPr>
            </a:lvl8pPr>
            <a:lvl9pPr marL="3657600" algn="l" defTabSz="914400" rtl="0" eaLnBrk="1" latinLnBrk="0" hangingPunct="1">
              <a:defRPr sz="4000" kern="1200">
                <a:solidFill>
                  <a:srgbClr val="32302E"/>
                </a:solidFill>
                <a:latin typeface="Courier" charset="0"/>
                <a:ea typeface="Courier" charset="0"/>
                <a:cs typeface="Courier" charset="0"/>
                <a:sym typeface="Courier" charset="0"/>
              </a:defRPr>
            </a:lvl9pPr>
          </a:lstStyle>
          <a:p>
            <a:pPr eaLnBrk="1">
              <a:defRPr/>
            </a:pPr>
            <a:r>
              <a:rPr lang="en-US" altLang="en-US" sz="2400" b="1" dirty="0" smtClean="0">
                <a:solidFill>
                  <a:schemeClr val="accent2">
                    <a:lumMod val="75000"/>
                  </a:schemeClr>
                </a:solidFill>
              </a:rPr>
              <a:t>.</a:t>
            </a:r>
            <a:r>
              <a:rPr lang="en-US" altLang="en-US" sz="2400" b="1" dirty="0" err="1" smtClean="0">
                <a:solidFill>
                  <a:schemeClr val="accent2">
                    <a:lumMod val="75000"/>
                  </a:schemeClr>
                </a:solidFill>
              </a:rPr>
              <a:t>js</a:t>
            </a:r>
            <a:endParaRPr lang="en-US" altLang="en-US" sz="2400" b="1" dirty="0">
              <a:solidFill>
                <a:schemeClr val="accent2">
                  <a:lumMod val="75000"/>
                </a:schemeClr>
              </a:solidFill>
            </a:endParaRPr>
          </a:p>
        </p:txBody>
      </p:sp>
      <p:sp>
        <p:nvSpPr>
          <p:cNvPr id="22537" name="Slide Number Placeholder 4"/>
          <p:cNvSpPr>
            <a:spLocks noGrp="1"/>
          </p:cNvSpPr>
          <p:nvPr>
            <p:ph type="sldNum" sz="quarter" idx="12"/>
          </p:nvPr>
        </p:nvSpPr>
        <p:spPr>
          <a:xfrm>
            <a:off x="7239000" y="63214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178F74-AF3B-431B-B27B-8D701B2F8A2A}" type="slidenum">
              <a:rPr lang="en-US" altLang="en-US" sz="1400" smtClean="0">
                <a:latin typeface="Times New Roman" panose="02020603050405020304" pitchFamily="18" charset="0"/>
              </a:rPr>
              <a:pPr>
                <a:spcBef>
                  <a:spcPct val="0"/>
                </a:spcBef>
                <a:buFontTx/>
                <a:buNone/>
              </a:pPr>
              <a:t>9</a:t>
            </a:fld>
            <a:endParaRPr lang="en-US" altLang="en-US" sz="1400" smtClean="0">
              <a:latin typeface="Times New Roman" panose="02020603050405020304" pitchFamily="18" charset="0"/>
            </a:endParaRPr>
          </a:p>
        </p:txBody>
      </p:sp>
      <p:sp>
        <p:nvSpPr>
          <p:cNvPr id="47" name="TextBox 46"/>
          <p:cNvSpPr txBox="1"/>
          <p:nvPr/>
        </p:nvSpPr>
        <p:spPr>
          <a:xfrm>
            <a:off x="354330" y="3874770"/>
            <a:ext cx="2002971" cy="461665"/>
          </a:xfrm>
          <a:prstGeom prst="rect">
            <a:avLst/>
          </a:prstGeom>
          <a:gradFill>
            <a:gsLst>
              <a:gs pos="0">
                <a:srgbClr val="03D4A8"/>
              </a:gs>
              <a:gs pos="25000">
                <a:srgbClr val="21D6E0"/>
              </a:gs>
              <a:gs pos="75000">
                <a:srgbClr val="0087E6"/>
              </a:gs>
              <a:gs pos="100000">
                <a:srgbClr val="005CBF"/>
              </a:gs>
            </a:gsLst>
            <a:lin ang="5400000" scaled="0"/>
          </a:gra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Content</a:t>
            </a:r>
          </a:p>
        </p:txBody>
      </p:sp>
      <p:sp>
        <p:nvSpPr>
          <p:cNvPr id="48" name="TextBox 47"/>
          <p:cNvSpPr txBox="1"/>
          <p:nvPr/>
        </p:nvSpPr>
        <p:spPr>
          <a:xfrm>
            <a:off x="354330" y="4906327"/>
            <a:ext cx="2002971" cy="461665"/>
          </a:xfrm>
          <a:prstGeom prst="rect">
            <a:avLst/>
          </a:prstGeom>
          <a:solidFill>
            <a:srgbClr val="FFC000"/>
          </a:soli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Structure</a:t>
            </a:r>
          </a:p>
        </p:txBody>
      </p:sp>
      <p:grpSp>
        <p:nvGrpSpPr>
          <p:cNvPr id="49" name="Group 2"/>
          <p:cNvGrpSpPr>
            <a:grpSpLocks/>
          </p:cNvGrpSpPr>
          <p:nvPr/>
        </p:nvGrpSpPr>
        <p:grpSpPr bwMode="auto">
          <a:xfrm>
            <a:off x="1066800" y="4367213"/>
            <a:ext cx="581025" cy="492125"/>
            <a:chOff x="1172028" y="1752600"/>
            <a:chExt cx="580572" cy="492443"/>
          </a:xfrm>
        </p:grpSpPr>
        <p:sp>
          <p:nvSpPr>
            <p:cNvPr id="50" name="Oval 49"/>
            <p:cNvSpPr/>
            <p:nvPr/>
          </p:nvSpPr>
          <p:spPr>
            <a:xfrm>
              <a:off x="1172028" y="1752600"/>
              <a:ext cx="580572" cy="4924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1" name="TextBox 50"/>
            <p:cNvSpPr txBox="1"/>
            <p:nvPr/>
          </p:nvSpPr>
          <p:spPr>
            <a:xfrm>
              <a:off x="1251858" y="1791546"/>
              <a:ext cx="449943" cy="400110"/>
            </a:xfrm>
            <a:prstGeom prst="rect">
              <a:avLst/>
            </a:prstGeom>
            <a:noFill/>
            <a:scene3d>
              <a:camera prst="orthographicFront"/>
              <a:lightRig rig="threePt" dir="t"/>
            </a:scene3d>
            <a:sp3d>
              <a:bevelT prst="relaxedInset"/>
            </a:sp3d>
          </p:spPr>
          <p:txBody>
            <a:bodyPr>
              <a:spAutoFit/>
            </a:bodyPr>
            <a:lstStyle/>
            <a:p>
              <a:pPr algn="ctr" eaLnBrk="1" hangingPunct="1">
                <a:defRPr/>
              </a:pPr>
              <a:r>
                <a:rPr lang="en-US" sz="2000" b="1" dirty="0">
                  <a:solidFill>
                    <a:schemeClr val="bg1"/>
                  </a:solidFill>
                  <a:latin typeface="Arial" charset="0"/>
                </a:rPr>
                <a:t>+</a:t>
              </a:r>
            </a:p>
          </p:txBody>
        </p:sp>
      </p:grpSp>
      <p:sp>
        <p:nvSpPr>
          <p:cNvPr id="52" name="TextBox 51"/>
          <p:cNvSpPr txBox="1"/>
          <p:nvPr/>
        </p:nvSpPr>
        <p:spPr>
          <a:xfrm>
            <a:off x="3200400" y="3882390"/>
            <a:ext cx="2320290" cy="1200329"/>
          </a:xfrm>
          <a:prstGeom prst="rect">
            <a:avLst/>
          </a:prstGeom>
          <a:solidFill>
            <a:srgbClr val="92D050"/>
          </a:soli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Styles,  Formatting, Presentation</a:t>
            </a:r>
          </a:p>
        </p:txBody>
      </p:sp>
      <p:sp>
        <p:nvSpPr>
          <p:cNvPr id="57" name="Down Arrow 56"/>
          <p:cNvSpPr/>
          <p:nvPr/>
        </p:nvSpPr>
        <p:spPr>
          <a:xfrm>
            <a:off x="4256088" y="3451225"/>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58" name="Down Arrow 57"/>
          <p:cNvSpPr/>
          <p:nvPr/>
        </p:nvSpPr>
        <p:spPr>
          <a:xfrm>
            <a:off x="1241425" y="3470275"/>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59" name="TextBox 58"/>
          <p:cNvSpPr txBox="1"/>
          <p:nvPr/>
        </p:nvSpPr>
        <p:spPr>
          <a:xfrm>
            <a:off x="6309360" y="3901440"/>
            <a:ext cx="2320290" cy="1200329"/>
          </a:xfrm>
          <a:prstGeom prst="rect">
            <a:avLst/>
          </a:prstGeom>
          <a:solidFill>
            <a:srgbClr val="EA9ADB"/>
          </a:solidFill>
          <a:scene3d>
            <a:camera prst="orthographicFront"/>
            <a:lightRig rig="threePt" dir="t"/>
          </a:scene3d>
          <a:sp3d>
            <a:bevelT prst="relaxedInset"/>
          </a:sp3d>
        </p:spPr>
        <p:txBody>
          <a:bodyPr>
            <a:spAutoFit/>
          </a:bodyPr>
          <a:lstStyle/>
          <a:p>
            <a:pPr algn="ctr" eaLnBrk="1" hangingPunct="1">
              <a:defRPr/>
            </a:pPr>
            <a:r>
              <a:rPr lang="en-US" sz="2400" b="1" dirty="0">
                <a:latin typeface="Arial" charset="0"/>
              </a:rPr>
              <a:t>Behavior, Interactivity, or Dynamics</a:t>
            </a:r>
          </a:p>
        </p:txBody>
      </p:sp>
      <p:sp>
        <p:nvSpPr>
          <p:cNvPr id="60" name="Down Arrow 59"/>
          <p:cNvSpPr/>
          <p:nvPr/>
        </p:nvSpPr>
        <p:spPr>
          <a:xfrm>
            <a:off x="7364413" y="3470275"/>
            <a:ext cx="228600" cy="400050"/>
          </a:xfrm>
          <a:prstGeom prst="down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
        <p:nvSpPr>
          <p:cNvPr id="2" name="Rectangle 1"/>
          <p:cNvSpPr/>
          <p:nvPr/>
        </p:nvSpPr>
        <p:spPr>
          <a:xfrm>
            <a:off x="6219825" y="1454150"/>
            <a:ext cx="2514600" cy="3803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2555"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313488"/>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6" name="Footer Placeholder 3"/>
          <p:cNvSpPr>
            <a:spLocks noGrp="1"/>
          </p:cNvSpPr>
          <p:nvPr>
            <p:ph type="ftr" sz="quarter" idx="11"/>
          </p:nvPr>
        </p:nvSpPr>
        <p:spPr>
          <a:xfrm>
            <a:off x="0" y="6310313"/>
            <a:ext cx="3657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latin typeface="Times New Roman" panose="02020603050405020304" pitchFamily="18" charset="0"/>
              </a:rPr>
              <a:t>CPRG 210: Web Application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5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25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25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nodeType="afterGroup">
                            <p:stCondLst>
                              <p:cond delay="250"/>
                            </p:stCondLst>
                            <p:childTnLst>
                              <p:par>
                                <p:cTn id="12" presetID="1" presetClass="entr" presetSubtype="0" fill="hold" nodeType="afterEffect">
                                  <p:stCondLst>
                                    <p:cond delay="250"/>
                                  </p:stCondLst>
                                  <p:childTnLst>
                                    <p:set>
                                      <p:cBhvr>
                                        <p:cTn id="13" dur="1" fill="hold">
                                          <p:stCondLst>
                                            <p:cond delay="0"/>
                                          </p:stCondLst>
                                        </p:cTn>
                                        <p:tgtEl>
                                          <p:spTgt spid="5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25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59506</TotalTime>
  <Words>4665</Words>
  <Application>Microsoft Office PowerPoint</Application>
  <PresentationFormat>On-screen Show (4:3)</PresentationFormat>
  <Paragraphs>925</Paragraphs>
  <Slides>49</Slides>
  <Notes>49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49</vt:i4>
      </vt:variant>
    </vt:vector>
  </HeadingPairs>
  <TitlesOfParts>
    <vt:vector size="62" baseType="lpstr">
      <vt:lpstr>Arial</vt:lpstr>
      <vt:lpstr>Times New Roman</vt:lpstr>
      <vt:lpstr>Calibri</vt:lpstr>
      <vt:lpstr>Wingdings</vt:lpstr>
      <vt:lpstr>Helvetica Light</vt:lpstr>
      <vt:lpstr>Courier</vt:lpstr>
      <vt:lpstr>Courier New</vt:lpstr>
      <vt:lpstr>Monotype Sorts</vt:lpstr>
      <vt:lpstr>Helvetica</vt:lpstr>
      <vt:lpstr>Consolas</vt:lpstr>
      <vt:lpstr>3_Default Design</vt:lpstr>
      <vt:lpstr>2_Default Design</vt:lpstr>
      <vt:lpstr>1_Default Design</vt:lpstr>
      <vt:lpstr>CPRG 210  Web Application Development</vt:lpstr>
      <vt:lpstr>Outlines</vt:lpstr>
      <vt:lpstr>JavaScript: Lightweight Language</vt:lpstr>
      <vt:lpstr>What is a Script?</vt:lpstr>
      <vt:lpstr>Programming Facts</vt:lpstr>
      <vt:lpstr>Programming Facts</vt:lpstr>
      <vt:lpstr>JavaScript Overview</vt:lpstr>
      <vt:lpstr>JavaScript Overview</vt:lpstr>
      <vt:lpstr>Website: Progressive Enhancement</vt:lpstr>
      <vt:lpstr>JS Within &lt;HEAD&gt; - &lt;BODY&gt; - Both </vt:lpstr>
      <vt:lpstr>Including JavaScript in HTML</vt:lpstr>
      <vt:lpstr>Including JavaScript in HTML</vt:lpstr>
      <vt:lpstr>Basic JavaScript Instructions</vt:lpstr>
      <vt:lpstr>JS Instructions: write() &amp; writeln()</vt:lpstr>
      <vt:lpstr>JS Instructions: alert() &amp; confirm()</vt:lpstr>
      <vt:lpstr>JS Instructions: alert() &amp; confirm()</vt:lpstr>
      <vt:lpstr>Basic JavaScript Instructions</vt:lpstr>
      <vt:lpstr>Variables</vt:lpstr>
      <vt:lpstr>Variables: Naming Rule &amp; Scope </vt:lpstr>
      <vt:lpstr>Variables: Data Types</vt:lpstr>
      <vt:lpstr>Variables</vt:lpstr>
      <vt:lpstr>Variables</vt:lpstr>
      <vt:lpstr>Mathematical Expression</vt:lpstr>
      <vt:lpstr>Mathematical Expression: Operators</vt:lpstr>
      <vt:lpstr>Mathematical Expression</vt:lpstr>
      <vt:lpstr>Mathematical Expression</vt:lpstr>
      <vt:lpstr>Mathematical Expression</vt:lpstr>
      <vt:lpstr>Decision: IF Statement</vt:lpstr>
      <vt:lpstr>Decisions: If Statement – 1st Form</vt:lpstr>
      <vt:lpstr>Decisions: If Statement – 1st Form</vt:lpstr>
      <vt:lpstr>Decisions: If Statement – 1st Form</vt:lpstr>
      <vt:lpstr>Decisions: If – else  (2nd Form)</vt:lpstr>
      <vt:lpstr>Decisions: If – else if - else (3rd Form)</vt:lpstr>
      <vt:lpstr>Decisions: If Statement</vt:lpstr>
      <vt:lpstr>Decisions: If Statement</vt:lpstr>
      <vt:lpstr>Decisions: If Statement – Logical Operators</vt:lpstr>
      <vt:lpstr>Decisions: switch Statement </vt:lpstr>
      <vt:lpstr>Decisions: switch Statement </vt:lpstr>
      <vt:lpstr>Functions</vt:lpstr>
      <vt:lpstr>Functions: Usage</vt:lpstr>
      <vt:lpstr>Functions: Example</vt:lpstr>
      <vt:lpstr>Functions: Receiving &amp; Returning</vt:lpstr>
      <vt:lpstr>Loop</vt:lpstr>
      <vt:lpstr>Loop</vt:lpstr>
      <vt:lpstr>Loop: FOR Statement</vt:lpstr>
      <vt:lpstr>Loop: FOR Statement</vt:lpstr>
      <vt:lpstr>Loop: WHILE Statement</vt:lpstr>
      <vt:lpstr>DO-WHILE Statement</vt:lpstr>
      <vt:lpstr>That’s all for today</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USER</dc:creator>
  <cp:lastModifiedBy>Harvey Peters</cp:lastModifiedBy>
  <cp:revision>1006</cp:revision>
  <dcterms:created xsi:type="dcterms:W3CDTF">2007-07-09T21:56:01Z</dcterms:created>
  <dcterms:modified xsi:type="dcterms:W3CDTF">2019-11-06T04:44:02Z</dcterms:modified>
</cp:coreProperties>
</file>