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</p:sldMasterIdLst>
  <p:notesMasterIdLst>
    <p:notesMasterId r:id="rId37"/>
  </p:notesMasterIdLst>
  <p:sldIdLst>
    <p:sldId id="319" r:id="rId4"/>
    <p:sldId id="722" r:id="rId5"/>
    <p:sldId id="860" r:id="rId6"/>
    <p:sldId id="924" r:id="rId7"/>
    <p:sldId id="918" r:id="rId8"/>
    <p:sldId id="919" r:id="rId9"/>
    <p:sldId id="920" r:id="rId10"/>
    <p:sldId id="921" r:id="rId11"/>
    <p:sldId id="922" r:id="rId12"/>
    <p:sldId id="923" r:id="rId13"/>
    <p:sldId id="925" r:id="rId14"/>
    <p:sldId id="926" r:id="rId15"/>
    <p:sldId id="927" r:id="rId16"/>
    <p:sldId id="928" r:id="rId17"/>
    <p:sldId id="929" r:id="rId18"/>
    <p:sldId id="930" r:id="rId19"/>
    <p:sldId id="931" r:id="rId20"/>
    <p:sldId id="932" r:id="rId21"/>
    <p:sldId id="933" r:id="rId22"/>
    <p:sldId id="934" r:id="rId23"/>
    <p:sldId id="935" r:id="rId24"/>
    <p:sldId id="936" r:id="rId25"/>
    <p:sldId id="937" r:id="rId26"/>
    <p:sldId id="938" r:id="rId27"/>
    <p:sldId id="939" r:id="rId28"/>
    <p:sldId id="940" r:id="rId29"/>
    <p:sldId id="942" r:id="rId30"/>
    <p:sldId id="943" r:id="rId31"/>
    <p:sldId id="944" r:id="rId32"/>
    <p:sldId id="947" r:id="rId33"/>
    <p:sldId id="945" r:id="rId34"/>
    <p:sldId id="946" r:id="rId35"/>
    <p:sldId id="91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ADB"/>
    <a:srgbClr val="006600"/>
    <a:srgbClr val="6E5642"/>
    <a:srgbClr val="007E39"/>
    <a:srgbClr val="C66269"/>
    <a:srgbClr val="BA4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4654" autoAdjust="0"/>
  </p:normalViewPr>
  <p:slideViewPr>
    <p:cSldViewPr>
      <p:cViewPr varScale="1">
        <p:scale>
          <a:sx n="56" d="100"/>
          <a:sy n="56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1EC558A-69BC-478B-BF5A-F1B457FC5E02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4276A22-240D-45E1-BD13-C83D44B31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951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lightweight" TargetMode="External"/><Relationship Id="rId7" Type="http://schemas.openxmlformats.org/officeDocument/2006/relationships/hyperlink" Target="https://en.wikipedia.org/wiki/Minimalism_(computing)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orting" TargetMode="External"/><Relationship Id="rId5" Type="http://schemas.openxmlformats.org/officeDocument/2006/relationships/hyperlink" Target="https://en.wikipedia.org/wiki/Memory_footprint" TargetMode="External"/><Relationship Id="rId4" Type="http://schemas.openxmlformats.org/officeDocument/2006/relationships/hyperlink" Target="https://en.wikipedia.org/wiki/Programming_languag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lightweight" TargetMode="External"/><Relationship Id="rId7" Type="http://schemas.openxmlformats.org/officeDocument/2006/relationships/hyperlink" Target="https://en.wikipedia.org/wiki/Minimalism_(computing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orting" TargetMode="External"/><Relationship Id="rId5" Type="http://schemas.openxmlformats.org/officeDocument/2006/relationships/hyperlink" Target="https://en.wikipedia.org/wiki/Memory_footprint" TargetMode="External"/><Relationship Id="rId4" Type="http://schemas.openxmlformats.org/officeDocument/2006/relationships/hyperlink" Target="https://en.wikipedia.org/wiki/Programming_language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lightweight" TargetMode="External"/><Relationship Id="rId7" Type="http://schemas.openxmlformats.org/officeDocument/2006/relationships/hyperlink" Target="https://en.wikipedia.org/wiki/Minimalism_(computing)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orting" TargetMode="External"/><Relationship Id="rId5" Type="http://schemas.openxmlformats.org/officeDocument/2006/relationships/hyperlink" Target="https://en.wikipedia.org/wiki/Memory_footprint" TargetMode="External"/><Relationship Id="rId4" Type="http://schemas.openxmlformats.org/officeDocument/2006/relationships/hyperlink" Target="https://en.wikipedia.org/wiki/Programming_language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lightweight" TargetMode="External"/><Relationship Id="rId7" Type="http://schemas.openxmlformats.org/officeDocument/2006/relationships/hyperlink" Target="https://en.wikipedia.org/wiki/Minimalism_(computing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orting" TargetMode="External"/><Relationship Id="rId5" Type="http://schemas.openxmlformats.org/officeDocument/2006/relationships/hyperlink" Target="https://en.wikipedia.org/wiki/Memory_footprint" TargetMode="External"/><Relationship Id="rId4" Type="http://schemas.openxmlformats.org/officeDocument/2006/relationships/hyperlink" Target="https://en.wikipedia.org/wiki/Programming_languag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B113A4-2CD9-43A7-9170-420D2BE4479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1505696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91AEEA-86A5-40E0-B3CD-E459F22E84F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471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7823BE-315F-4898-983F-F7CCB62D4B2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5499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FDF4F1-86B3-47B2-8236-EEF3F9921E5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altLang="en-US" b="1" smtClean="0"/>
              <a:t>Element node corresponds/represents HTML elements/tags and contained in &lt;&gt;</a:t>
            </a:r>
          </a:p>
          <a:p>
            <a:pPr eaLnBrk="1" hangingPunct="1"/>
            <a:r>
              <a:rPr lang="en-CA" altLang="en-US" b="1" smtClean="0"/>
              <a:t>Text node represents text/content between &lt;&gt; and &lt;/&gt;</a:t>
            </a:r>
          </a:p>
          <a:p>
            <a:pPr eaLnBrk="1" hangingPunct="1"/>
            <a:r>
              <a:rPr lang="en-CA" altLang="en-US" b="1" smtClean="0"/>
              <a:t>Attribute node represents attributes of HTML elements</a:t>
            </a:r>
          </a:p>
        </p:txBody>
      </p:sp>
    </p:spTree>
    <p:extLst>
      <p:ext uri="{BB962C8B-B14F-4D97-AF65-F5344CB8AC3E}">
        <p14:creationId xmlns:p14="http://schemas.microsoft.com/office/powerpoint/2010/main" val="3352957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buFontTx/>
              <a:buChar char="•"/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EB2E68-174F-484F-A209-7047D5EA96E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96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84182C-A21D-403B-B687-98B4B1CD2A1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3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D84F32-0EF4-4490-9C70-3114D1713E0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1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E28279-7BFA-4008-B195-7670B8E3C30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1030351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DD669F-DCD6-4420-A231-9CA28E96C4D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292461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723E53-48EC-4142-BEB7-160FBA0CB7F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2723921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4ACFA0-4D66-411E-83D0-9F40AE17335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28816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69663D-8320-4B47-B89C-2D7EE55B91E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36507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FB8047-C4EE-47B8-AE29-3CAED55CC85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45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2DF63F-39A0-43A2-808F-097EBDC981E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67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8C582E-24BD-49F1-81FD-BD3E60D7DEB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03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D19222-7265-471F-BC2B-AC3F94E8075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0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07D704-987E-4B54-A9A5-FABA1878B98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Events are the actions that occur as a result of browser activities or user interactions with the web pages.</a:t>
            </a:r>
          </a:p>
          <a:p>
            <a:pPr lvl="1"/>
            <a:r>
              <a:rPr lang="en-US" altLang="en-US" smtClean="0"/>
              <a:t>Such as the user performs an action (mouse click or enters data)</a:t>
            </a:r>
          </a:p>
          <a:p>
            <a:pPr lvl="1"/>
            <a:r>
              <a:rPr lang="en-US" altLang="en-US" smtClean="0"/>
              <a:t>We can validate the data entered by a user in a web form</a:t>
            </a:r>
          </a:p>
          <a:p>
            <a:pPr lvl="1"/>
            <a:r>
              <a:rPr lang="en-US" altLang="en-US" smtClean="0"/>
              <a:t>Communicate with Java applets and browser plug-ins</a:t>
            </a:r>
          </a:p>
        </p:txBody>
      </p:sp>
    </p:spTree>
    <p:extLst>
      <p:ext uri="{BB962C8B-B14F-4D97-AF65-F5344CB8AC3E}">
        <p14:creationId xmlns:p14="http://schemas.microsoft.com/office/powerpoint/2010/main" val="3555954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393A84-703F-4CDA-850B-61ECE9BE7AC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1665032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03C636-D434-4F35-BBB2-6EDBAA862C0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Keydown: A key is pressed down. Keypress: A </a:t>
            </a:r>
            <a:r>
              <a:rPr lang="en-US" altLang="en-US" b="1" i="1" smtClean="0"/>
              <a:t>character</a:t>
            </a:r>
            <a:r>
              <a:rPr lang="en-US" altLang="en-US" smtClean="0"/>
              <a:t> key is pressed. Keyup: A key is released.</a:t>
            </a:r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2905350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187471-8C09-4726-88E0-CB4D926BBBB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400" smtClean="0"/>
              <a:t>Onblur </a:t>
            </a:r>
            <a:r>
              <a:rPr lang="en-US" altLang="en-US" sz="1400" smtClean="0">
                <a:sym typeface="Wingdings" panose="05000000000000000000" pitchFamily="2" charset="2"/>
              </a:rPr>
              <a:t> when the text field loss the focus</a:t>
            </a:r>
            <a:endParaRPr lang="en-CA" altLang="en-US" sz="1400" b="1" smtClean="0"/>
          </a:p>
          <a:p>
            <a:pPr eaLnBrk="1" hangingPunct="1"/>
            <a:r>
              <a:rPr lang="en-US" altLang="en-US" sz="1400" smtClean="0"/>
              <a:t>There are three ways to bind an event to an element:</a:t>
            </a:r>
            <a:br>
              <a:rPr lang="en-US" altLang="en-US" sz="1400" smtClean="0"/>
            </a:br>
            <a:r>
              <a:rPr lang="en-US" altLang="en-US" sz="1400" smtClean="0"/>
              <a:t/>
            </a:r>
            <a:br>
              <a:rPr lang="en-US" altLang="en-US" sz="1400" smtClean="0"/>
            </a:br>
            <a:r>
              <a:rPr lang="en-US" altLang="en-US" smtClean="0"/>
              <a:t>HTML event handler attributes </a:t>
            </a:r>
            <a:r>
              <a:rPr lang="en-US" altLang="en-US" smtClean="0">
                <a:sym typeface="Wingdings" panose="05000000000000000000" pitchFamily="2" charset="2"/>
              </a:rPr>
              <a:t> our Focus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Traditional DOM event handlers</a:t>
            </a:r>
            <a:br>
              <a:rPr lang="en-US" altLang="en-US" smtClean="0"/>
            </a:br>
            <a:r>
              <a:rPr lang="en-US" altLang="en-US" smtClean="0"/>
              <a:t>DOM Level 2 event listeners</a:t>
            </a:r>
          </a:p>
          <a:p>
            <a:pPr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2818514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F55B13-A40D-401B-898B-4CF529CC61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smtClean="0"/>
              <a:t>Without parentheses you're not actually calling the function. A function name without the parentheses is a reference to the function.</a:t>
            </a:r>
          </a:p>
          <a:p>
            <a:r>
              <a:rPr lang="en-US" altLang="en-US" sz="1400" smtClean="0"/>
              <a:t>We don't use the parentheses in that code because we don't want the function to be called at the point where that code is encountered. Instead, we want to pass a reference to our function into the .focus() method and that method will call our function for us whenever the element receive focus.</a:t>
            </a:r>
          </a:p>
        </p:txBody>
      </p:sp>
    </p:spTree>
    <p:extLst>
      <p:ext uri="{BB962C8B-B14F-4D97-AF65-F5344CB8AC3E}">
        <p14:creationId xmlns:p14="http://schemas.microsoft.com/office/powerpoint/2010/main" val="486390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3C0A79-26A3-421D-A953-21688615E3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>
                <a:hlinkClick r:id="rId3" tooltip="wiktionary:lightweight"/>
              </a:rPr>
              <a:t>lightweight</a:t>
            </a:r>
            <a:r>
              <a:rPr lang="en-US" altLang="en-US" smtClean="0"/>
              <a:t> </a:t>
            </a:r>
            <a:r>
              <a:rPr lang="en-US" altLang="en-US" smtClean="0">
                <a:hlinkClick r:id="rId4" tooltip="Programming language"/>
              </a:rPr>
              <a:t>programming language</a:t>
            </a:r>
            <a:r>
              <a:rPr lang="en-US" altLang="en-US" smtClean="0"/>
              <a:t> is one that is designed to have very small (small memory space) </a:t>
            </a:r>
            <a:r>
              <a:rPr lang="en-US" altLang="en-US" smtClean="0">
                <a:hlinkClick r:id="rId5" tooltip="Memory footprint"/>
              </a:rPr>
              <a:t>memory footprint</a:t>
            </a:r>
            <a:r>
              <a:rPr lang="en-US" altLang="en-US" smtClean="0"/>
              <a:t>, is easy to implement (important when </a:t>
            </a:r>
            <a:r>
              <a:rPr lang="en-US" altLang="en-US" smtClean="0">
                <a:hlinkClick r:id="rId6" tooltip="Porting"/>
              </a:rPr>
              <a:t>porting</a:t>
            </a:r>
            <a:r>
              <a:rPr lang="en-US" altLang="en-US" smtClean="0"/>
              <a:t> a language), and/or has </a:t>
            </a:r>
            <a:r>
              <a:rPr lang="en-US" altLang="en-US" smtClean="0">
                <a:hlinkClick r:id="rId7" tooltip="Minimalism (computing)"/>
              </a:rPr>
              <a:t>minimalist</a:t>
            </a:r>
            <a:r>
              <a:rPr lang="en-US" altLang="en-US" smtClean="0"/>
              <a:t> syntax and features.</a:t>
            </a:r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116640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7FD8B7-215D-4185-967A-81DCE96E6F1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>
                <a:hlinkClick r:id="rId3" tooltip="wiktionary:lightweight"/>
              </a:rPr>
              <a:t>lightweight</a:t>
            </a:r>
            <a:r>
              <a:rPr lang="en-US" altLang="en-US" smtClean="0"/>
              <a:t> </a:t>
            </a:r>
            <a:r>
              <a:rPr lang="en-US" altLang="en-US" smtClean="0">
                <a:hlinkClick r:id="rId4" tooltip="Programming language"/>
              </a:rPr>
              <a:t>programming language</a:t>
            </a:r>
            <a:r>
              <a:rPr lang="en-US" altLang="en-US" smtClean="0"/>
              <a:t> is one that is designed to have very small (small memory space) </a:t>
            </a:r>
            <a:r>
              <a:rPr lang="en-US" altLang="en-US" smtClean="0">
                <a:hlinkClick r:id="rId5" tooltip="Memory footprint"/>
              </a:rPr>
              <a:t>memory footprint</a:t>
            </a:r>
            <a:r>
              <a:rPr lang="en-US" altLang="en-US" smtClean="0"/>
              <a:t>, is easy to implement (important when </a:t>
            </a:r>
            <a:r>
              <a:rPr lang="en-US" altLang="en-US" smtClean="0">
                <a:hlinkClick r:id="rId6" tooltip="Porting"/>
              </a:rPr>
              <a:t>porting</a:t>
            </a:r>
            <a:r>
              <a:rPr lang="en-US" altLang="en-US" smtClean="0"/>
              <a:t> a language), and/or has </a:t>
            </a:r>
            <a:r>
              <a:rPr lang="en-US" altLang="en-US" smtClean="0">
                <a:hlinkClick r:id="rId7" tooltip="Minimalism (computing)"/>
              </a:rPr>
              <a:t>minimalist</a:t>
            </a:r>
            <a:r>
              <a:rPr lang="en-US" altLang="en-US" smtClean="0"/>
              <a:t> syntax and features.</a:t>
            </a:r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1006155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F24560-892D-4862-B0C6-787A0D9EAE7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>
                <a:hlinkClick r:id="rId3" tooltip="wiktionary:lightweight"/>
              </a:rPr>
              <a:t>lightweight</a:t>
            </a:r>
            <a:r>
              <a:rPr lang="en-US" altLang="en-US" smtClean="0"/>
              <a:t> </a:t>
            </a:r>
            <a:r>
              <a:rPr lang="en-US" altLang="en-US" smtClean="0">
                <a:hlinkClick r:id="rId4" tooltip="Programming language"/>
              </a:rPr>
              <a:t>programming language</a:t>
            </a:r>
            <a:r>
              <a:rPr lang="en-US" altLang="en-US" smtClean="0"/>
              <a:t> is one that is designed to have very small (small memory space) </a:t>
            </a:r>
            <a:r>
              <a:rPr lang="en-US" altLang="en-US" smtClean="0">
                <a:hlinkClick r:id="rId5" tooltip="Memory footprint"/>
              </a:rPr>
              <a:t>memory footprint</a:t>
            </a:r>
            <a:r>
              <a:rPr lang="en-US" altLang="en-US" smtClean="0"/>
              <a:t>, is easy to implement (important when </a:t>
            </a:r>
            <a:r>
              <a:rPr lang="en-US" altLang="en-US" smtClean="0">
                <a:hlinkClick r:id="rId6" tooltip="Porting"/>
              </a:rPr>
              <a:t>porting</a:t>
            </a:r>
            <a:r>
              <a:rPr lang="en-US" altLang="en-US" smtClean="0"/>
              <a:t> a language), and/or has </a:t>
            </a:r>
            <a:r>
              <a:rPr lang="en-US" altLang="en-US" smtClean="0">
                <a:hlinkClick r:id="rId7" tooltip="Minimalism (computing)"/>
              </a:rPr>
              <a:t>minimalist</a:t>
            </a:r>
            <a:r>
              <a:rPr lang="en-US" altLang="en-US" smtClean="0"/>
              <a:t> syntax and features.</a:t>
            </a:r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1078301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E7D61E-A08A-4C81-8F7D-5AB8E3049E1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Capitalization does not matter</a:t>
            </a:r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723178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05B01D-7266-44EB-968D-432C28B76B6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Capitalization does not matter</a:t>
            </a:r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3775027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5F111F-EED9-48CC-B8A6-0F826D89C69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174212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748CC3-A758-4115-97B5-C7AB0D45353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>
                <a:hlinkClick r:id="rId3" tooltip="wiktionary:lightweight"/>
              </a:rPr>
              <a:t>lightweight</a:t>
            </a:r>
            <a:r>
              <a:rPr lang="en-US" altLang="en-US" smtClean="0"/>
              <a:t> </a:t>
            </a:r>
            <a:r>
              <a:rPr lang="en-US" altLang="en-US" smtClean="0">
                <a:hlinkClick r:id="rId4" tooltip="Programming language"/>
              </a:rPr>
              <a:t>programming language</a:t>
            </a:r>
            <a:r>
              <a:rPr lang="en-US" altLang="en-US" smtClean="0"/>
              <a:t> is one that is designed to have very small (small memory space) </a:t>
            </a:r>
            <a:r>
              <a:rPr lang="en-US" altLang="en-US" smtClean="0">
                <a:hlinkClick r:id="rId5" tooltip="Memory footprint"/>
              </a:rPr>
              <a:t>memory footprint</a:t>
            </a:r>
            <a:r>
              <a:rPr lang="en-US" altLang="en-US" smtClean="0"/>
              <a:t>, is easy to implement (important when </a:t>
            </a:r>
            <a:r>
              <a:rPr lang="en-US" altLang="en-US" smtClean="0">
                <a:hlinkClick r:id="rId6" tooltip="Porting"/>
              </a:rPr>
              <a:t>porting</a:t>
            </a:r>
            <a:r>
              <a:rPr lang="en-US" altLang="en-US" smtClean="0"/>
              <a:t> a language), and/or has </a:t>
            </a:r>
            <a:r>
              <a:rPr lang="en-US" altLang="en-US" smtClean="0">
                <a:hlinkClick r:id="rId7" tooltip="Minimalism (computing)"/>
              </a:rPr>
              <a:t>minimalist</a:t>
            </a:r>
            <a:r>
              <a:rPr lang="en-US" altLang="en-US" smtClean="0"/>
              <a:t> syntax and features.</a:t>
            </a:r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398132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5E6218-249A-4A07-ADA6-B6D80B0B99E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8528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DF9223-1992-4CFF-9585-89852FD00D3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482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B35244-3BF9-47C3-834D-1EE1C2C7A02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488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4205E3-C01C-48C4-A190-FF12B39AC04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412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EE7EA5-3BD0-40F2-86E2-8688A59314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602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E832-C041-4D64-BA1C-74526C20706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9CE5-9C38-4026-9EC9-7ED3D6921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4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140FC-2655-47D5-B42E-D9B47C9EB884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0C994-C35B-4737-9C1E-24FA4DD4A4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34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D95E3-4B65-45E5-A8DC-E6405B6AB39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0D0F2-E429-4CCA-A059-40321AF5D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54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0F0FF-A935-48B3-B74C-C1069DEF31D2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11027-3EF5-4943-A7B1-E0685AD98C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4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121E-8F0C-43EB-8A1E-8BB132B091C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28480-769E-4B70-9AA2-9723DD849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882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F575E-C494-47E3-B2A4-F1CC7FE9572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C426C-BE11-4EB5-8B4C-AFC4F23F7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90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8CBD9-7F01-4410-A301-5AF5EFA6628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EBDF9-1B98-434F-B095-B6A4321D4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96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AF44-449E-40DA-A54E-575803E0C51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22FBF-50E0-4C5D-8690-46A0BE90D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188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CE3E0-147F-4281-8994-A056B201117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B799-CF02-4AA7-B205-1A40FEBDDD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007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AB8A2-B966-4B27-8058-079A90AE50B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D99DB-4136-4CA1-9D6C-73233F6AC4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995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D6729-9A88-4730-803B-12618C03E71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1BA8-D4F3-4EBB-8B3F-E99058555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3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4AA72-3287-4B87-B281-D35DB7DC1DD0}" type="datetime1">
              <a:rPr lang="en-US"/>
              <a:pPr>
                <a:defRPr/>
              </a:pPr>
              <a:t>11/5/2019</a:t>
            </a:fld>
            <a:r>
              <a:rPr lang="en-US" dirty="0"/>
              <a:t> </a:t>
            </a:r>
            <a:r>
              <a:rPr lang="en-US" dirty="0" smtClean="0"/>
              <a:t>Oracle 11g</a:t>
            </a:r>
            <a:endParaRPr lang="en-US" i="1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2870-E356-40F1-B69C-BD806BAE44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604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21B4E-64D9-4283-BD66-364035423E0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CD308-D9EB-4F65-9B11-06AC9E59B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505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3557D-77B2-44C6-ADC6-FCEE3874489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BCBAC-8D05-47E3-A17B-355D84EC83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96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93EFE-E6D1-4689-956E-22485DE6554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D4CEB-D1A8-467D-A2F0-2FE873B845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832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F6F40-AE59-4CDC-897D-449EAE682B0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CF253-C6FD-4397-89E8-8B8F317F7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155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31CBA-AEBA-4004-94ED-45488FA0D0A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64AB2-680C-42B8-966F-6FA871636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507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05DD8-8267-4A09-BAA6-42B024B3253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89E2-A7E2-418C-9A62-A5DF71308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537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D4F0D-20FA-4A48-8F83-D2DD8AD08B0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AE444-D574-4D2D-9738-465BD6CC84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296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8024B-EBEA-40A7-A53C-6B80F9744F6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212A-586C-44D9-A8F3-8C7986152B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958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E3A07-D730-4CB7-8D39-B85F4E67EE14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1557A-FB57-4EC0-9C67-BBE7546DDD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641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59C6C-8094-44EF-BAF0-6DD53D49492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9BF12-EAB1-4AC1-B1D4-1A7C2F031D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54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473A6-4EBB-4D26-A1DE-CEC81018A9A9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9E72B-EFA8-4C25-9C33-E6396B3E4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974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5EDDC-6A0B-4F37-AA0A-9568538F150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C6C5B-1081-4935-BBBD-1B399266E6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235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59F99-CCC5-42FA-A330-1B836B7CC1A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D62D4-BFA1-473B-9EB2-B6A8C514D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900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C64D9-94F7-48CF-8BE4-0E7E000CC1F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E512E-E813-4969-BA97-223B1F992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156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16ECF-C275-49CA-A408-7C56B00D221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7FF0C-4EA2-431D-A00B-696C84E9A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70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7DC7C-A0FD-4E33-AAE1-35D3CE185DD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A6768-4C68-4537-BD5D-33B062AF2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30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8C85C-F641-46AD-A0B7-6FB3F01A586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1D4FB-2ECA-4B0A-AA41-0A3A01C1A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63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4F4A2-6C63-424D-9FE4-4323984159C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DA30B-283C-44F6-883D-938D09A46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50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9C292-C96D-47F7-B7EF-6EBD273DD6A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2710-10B5-460B-A280-3F15119D5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63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58297-821B-46A2-8A95-78883B618F0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EBCA1-CE7D-4EE7-B5D2-3E70F3F36D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07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EF4D5-3774-4E6A-AB2A-542CFE3BD46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66EA2-81E3-4553-B196-3C01007E9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76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08F7C92-353A-4FF4-B2C2-9A641C794C1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EB96B0-17C8-4FF4-9ED2-7B3FAD2F87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82" r:id="rId1"/>
    <p:sldLayoutId id="2147487114" r:id="rId2"/>
    <p:sldLayoutId id="2147487083" r:id="rId3"/>
    <p:sldLayoutId id="2147487084" r:id="rId4"/>
    <p:sldLayoutId id="2147487085" r:id="rId5"/>
    <p:sldLayoutId id="2147487086" r:id="rId6"/>
    <p:sldLayoutId id="2147487087" r:id="rId7"/>
    <p:sldLayoutId id="2147487088" r:id="rId8"/>
    <p:sldLayoutId id="2147487089" r:id="rId9"/>
    <p:sldLayoutId id="2147487090" r:id="rId10"/>
    <p:sldLayoutId id="21474870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ADD3B9D-9C67-4E77-AB81-39B41460C7F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4CD9E41-C6D5-46BE-BEDA-341841CC7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2" r:id="rId1"/>
    <p:sldLayoutId id="2147487093" r:id="rId2"/>
    <p:sldLayoutId id="2147487094" r:id="rId3"/>
    <p:sldLayoutId id="2147487095" r:id="rId4"/>
    <p:sldLayoutId id="2147487096" r:id="rId5"/>
    <p:sldLayoutId id="2147487097" r:id="rId6"/>
    <p:sldLayoutId id="2147487098" r:id="rId7"/>
    <p:sldLayoutId id="2147487099" r:id="rId8"/>
    <p:sldLayoutId id="2147487100" r:id="rId9"/>
    <p:sldLayoutId id="2147487101" r:id="rId10"/>
    <p:sldLayoutId id="214748710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2E163F5-E3AE-4776-ABD2-1F7D5E50DB5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1EFC54-DAF1-43FE-9BC2-18D444F58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03" r:id="rId1"/>
    <p:sldLayoutId id="2147487104" r:id="rId2"/>
    <p:sldLayoutId id="2147487105" r:id="rId3"/>
    <p:sldLayoutId id="2147487106" r:id="rId4"/>
    <p:sldLayoutId id="2147487107" r:id="rId5"/>
    <p:sldLayoutId id="2147487108" r:id="rId6"/>
    <p:sldLayoutId id="2147487109" r:id="rId7"/>
    <p:sldLayoutId id="2147487110" r:id="rId8"/>
    <p:sldLayoutId id="2147487111" r:id="rId9"/>
    <p:sldLayoutId id="2147487112" r:id="rId10"/>
    <p:sldLayoutId id="214748711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ref/dom_obj_all.asp" TargetMode="External"/><Relationship Id="rId4" Type="http://schemas.openxmlformats.org/officeDocument/2006/relationships/hyperlink" Target="http://www.w3schools.com/jsref/dom_obj_documen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160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en-US" sz="3400" b="1" smtClean="0">
                <a:solidFill>
                  <a:srgbClr val="FF0000"/>
                </a:solidFill>
              </a:rPr>
              <a:t>CPRG 210</a:t>
            </a:r>
            <a:br>
              <a:rPr lang="en-US" altLang="en-US" sz="3400" b="1" smtClean="0">
                <a:solidFill>
                  <a:srgbClr val="FF0000"/>
                </a:solidFill>
              </a:rPr>
            </a:br>
            <a:r>
              <a:rPr lang="en-US" altLang="en-US" sz="3400" b="1" smtClean="0"/>
              <a:t> Web Application Development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200400"/>
            <a:ext cx="9144000" cy="144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400" b="1" i="1" dirty="0" smtClean="0"/>
              <a:t>Module 5: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Arrays, DOM, and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Events</a:t>
            </a:r>
            <a:endParaRPr lang="en-US" altLang="en-US" sz="3400" b="1" i="1" dirty="0" smtClean="0">
              <a:solidFill>
                <a:schemeClr val="accent2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614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2B5A3-8C70-4E71-B6F4-119D4C5B4CD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Loading Array Interactively Example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803275"/>
            <a:ext cx="8564562" cy="51816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22425" y="2873375"/>
            <a:ext cx="6911975" cy="5207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22425" y="3425825"/>
            <a:ext cx="6650038" cy="9175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2425" y="4340225"/>
            <a:ext cx="4016375" cy="107156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4584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257800" y="2058769"/>
            <a:ext cx="2160588" cy="64633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Read Grades &amp; Calculate Sum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017382" y="5757576"/>
            <a:ext cx="3031446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Other Types of Arrays?</a:t>
            </a:r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03FBDF-DF8C-4DE5-8B21-7963C753411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3400" y="2074280"/>
            <a:ext cx="553998" cy="84568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DOM</a:t>
            </a:r>
          </a:p>
        </p:txBody>
      </p: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1477963" y="1169988"/>
            <a:ext cx="7159625" cy="4302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Document = WEB Page</a:t>
            </a: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1477963" y="1727200"/>
            <a:ext cx="7159625" cy="43021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Model: Graphical Representation of a WEB Page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1477963" y="2292350"/>
            <a:ext cx="7159625" cy="4318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Based on Object: Thing Grouping Properties &amp; Methods </a:t>
            </a:r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Document Object Model</a:t>
            </a:r>
          </a:p>
        </p:txBody>
      </p:sp>
      <p:sp>
        <p:nvSpPr>
          <p:cNvPr id="26632" name="TextBox 6"/>
          <p:cNvSpPr txBox="1">
            <a:spLocks noChangeArrowheads="1"/>
          </p:cNvSpPr>
          <p:nvPr/>
        </p:nvSpPr>
        <p:spPr bwMode="auto">
          <a:xfrm>
            <a:off x="1477963" y="2855913"/>
            <a:ext cx="7159625" cy="431800"/>
          </a:xfrm>
          <a:prstGeom prst="rect">
            <a:avLst/>
          </a:prstGeom>
          <a:solidFill>
            <a:srgbClr val="886128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Browsers Create DOM of HTML Pages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489075" y="3414713"/>
            <a:ext cx="7159625" cy="430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Used to Access/Modify HTML Page (Content &amp; Styles)</a:t>
            </a:r>
          </a:p>
        </p:txBody>
      </p:sp>
      <p:pic>
        <p:nvPicPr>
          <p:cNvPr id="2663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4419600"/>
          <a:ext cx="8305800" cy="7413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67947"/>
                <a:gridCol w="4637853"/>
              </a:tblGrid>
              <a:tr h="370682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DOM Components: Nodes</a:t>
                      </a:r>
                      <a:endParaRPr lang="en-CA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Parent-child relationship</a:t>
                      </a:r>
                      <a:r>
                        <a:rPr lang="en-CA" sz="1800" b="1" baseline="0" dirty="0" smtClean="0"/>
                        <a:t> between nodes</a:t>
                      </a:r>
                      <a:endParaRPr lang="en-CA" sz="1800" b="1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Nodes: Parent, Child, or Sibling</a:t>
                      </a:r>
                      <a:endParaRPr lang="en-CA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Nodes: Element, Attribute, or Text</a:t>
                      </a:r>
                      <a:endParaRPr lang="en-CA" sz="1800" b="1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401763" y="1108075"/>
            <a:ext cx="7315200" cy="2778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64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6648" name="Rectangle 2"/>
          <p:cNvSpPr>
            <a:spLocks noChangeArrowheads="1"/>
          </p:cNvSpPr>
          <p:nvPr/>
        </p:nvSpPr>
        <p:spPr bwMode="auto">
          <a:xfrm>
            <a:off x="3124200" y="5638800"/>
            <a:ext cx="3633788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>
                <a:solidFill>
                  <a:schemeClr val="bg1"/>
                </a:solidFill>
              </a:rPr>
              <a:t>JavaScript document lastModified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3B79B0-E05C-4CBB-96B0-385BE835718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DOM</a:t>
            </a:r>
          </a:p>
        </p:txBody>
      </p:sp>
      <p:pic>
        <p:nvPicPr>
          <p:cNvPr id="2867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2713"/>
            <a:ext cx="41021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pSp>
        <p:nvGrpSpPr>
          <p:cNvPr id="28679" name="Group 2"/>
          <p:cNvGrpSpPr>
            <a:grpSpLocks/>
          </p:cNvGrpSpPr>
          <p:nvPr/>
        </p:nvGrpSpPr>
        <p:grpSpPr bwMode="auto">
          <a:xfrm>
            <a:off x="152400" y="1273175"/>
            <a:ext cx="8872538" cy="5113338"/>
            <a:chOff x="152400" y="1273175"/>
            <a:chExt cx="8872538" cy="5113338"/>
          </a:xfrm>
        </p:grpSpPr>
        <p:sp>
          <p:nvSpPr>
            <p:cNvPr id="2" name="TextBox 1"/>
            <p:cNvSpPr txBox="1"/>
            <p:nvPr/>
          </p:nvSpPr>
          <p:spPr>
            <a:xfrm>
              <a:off x="2362200" y="1690688"/>
              <a:ext cx="1530350" cy="369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b="1" dirty="0"/>
                <a:t>Document</a:t>
              </a:r>
            </a:p>
          </p:txBody>
        </p:sp>
        <p:sp>
          <p:nvSpPr>
            <p:cNvPr id="28681" name="TextBox 20"/>
            <p:cNvSpPr txBox="1">
              <a:spLocks noChangeArrowheads="1"/>
            </p:cNvSpPr>
            <p:nvPr/>
          </p:nvSpPr>
          <p:spPr bwMode="auto">
            <a:xfrm>
              <a:off x="460375" y="3109913"/>
              <a:ext cx="1905000" cy="368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Element &lt;head&gt;</a:t>
              </a:r>
            </a:p>
          </p:txBody>
        </p:sp>
        <p:sp>
          <p:nvSpPr>
            <p:cNvPr id="28682" name="TextBox 21"/>
            <p:cNvSpPr txBox="1">
              <a:spLocks noChangeArrowheads="1"/>
            </p:cNvSpPr>
            <p:nvPr/>
          </p:nvSpPr>
          <p:spPr bwMode="auto">
            <a:xfrm>
              <a:off x="460375" y="3708400"/>
              <a:ext cx="1905000" cy="368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Element &lt;title&gt;</a:t>
              </a:r>
            </a:p>
          </p:txBody>
        </p:sp>
        <p:sp>
          <p:nvSpPr>
            <p:cNvPr id="28683" name="TextBox 24"/>
            <p:cNvSpPr txBox="1">
              <a:spLocks noChangeArrowheads="1"/>
            </p:cNvSpPr>
            <p:nvPr/>
          </p:nvSpPr>
          <p:spPr bwMode="auto">
            <a:xfrm>
              <a:off x="4124325" y="3109913"/>
              <a:ext cx="1958975" cy="368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Element &lt;body&gt;</a:t>
              </a:r>
            </a:p>
          </p:txBody>
        </p:sp>
        <p:cxnSp>
          <p:nvCxnSpPr>
            <p:cNvPr id="4" name="Straight Connector 3"/>
            <p:cNvCxnSpPr>
              <a:stCxn id="2" idx="2"/>
            </p:cNvCxnSpPr>
            <p:nvPr/>
          </p:nvCxnSpPr>
          <p:spPr>
            <a:xfrm>
              <a:off x="3127375" y="2060575"/>
              <a:ext cx="0" cy="214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09700" y="3468688"/>
              <a:ext cx="0" cy="214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31"/>
            <p:cNvSpPr txBox="1">
              <a:spLocks noChangeArrowheads="1"/>
            </p:cNvSpPr>
            <p:nvPr/>
          </p:nvSpPr>
          <p:spPr bwMode="auto">
            <a:xfrm>
              <a:off x="1884363" y="2293938"/>
              <a:ext cx="2511425" cy="369887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Root Element: &lt;html&gt;</a:t>
              </a:r>
            </a:p>
          </p:txBody>
        </p:sp>
        <p:grpSp>
          <p:nvGrpSpPr>
            <p:cNvPr id="28687" name="Group 6"/>
            <p:cNvGrpSpPr>
              <a:grpSpLocks/>
            </p:cNvGrpSpPr>
            <p:nvPr/>
          </p:nvGrpSpPr>
          <p:grpSpPr bwMode="auto">
            <a:xfrm>
              <a:off x="1412875" y="2665413"/>
              <a:ext cx="3676650" cy="433387"/>
              <a:chOff x="2019300" y="3489624"/>
              <a:chExt cx="3676650" cy="43279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695950" y="3705228"/>
                <a:ext cx="0" cy="214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19300" y="3706812"/>
                <a:ext cx="0" cy="215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19300" y="3706812"/>
                <a:ext cx="3676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733800" y="3489624"/>
                <a:ext cx="0" cy="215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88" name="TextBox 33"/>
            <p:cNvSpPr txBox="1">
              <a:spLocks noChangeArrowheads="1"/>
            </p:cNvSpPr>
            <p:nvPr/>
          </p:nvSpPr>
          <p:spPr bwMode="auto">
            <a:xfrm>
              <a:off x="457200" y="4306888"/>
              <a:ext cx="1905000" cy="369887"/>
            </a:xfrm>
            <a:prstGeom prst="rect">
              <a:avLst/>
            </a:prstGeom>
            <a:solidFill>
              <a:srgbClr val="6E5642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Text “My title”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404938" y="4068763"/>
              <a:ext cx="0" cy="214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0" name="TextBox 35"/>
            <p:cNvSpPr txBox="1">
              <a:spLocks noChangeArrowheads="1"/>
            </p:cNvSpPr>
            <p:nvPr/>
          </p:nvSpPr>
          <p:spPr bwMode="auto">
            <a:xfrm>
              <a:off x="2822575" y="3952875"/>
              <a:ext cx="1905000" cy="3698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Element &lt;h1&gt;</a:t>
              </a:r>
            </a:p>
          </p:txBody>
        </p:sp>
        <p:sp>
          <p:nvSpPr>
            <p:cNvPr id="28691" name="TextBox 37"/>
            <p:cNvSpPr txBox="1">
              <a:spLocks noChangeArrowheads="1"/>
            </p:cNvSpPr>
            <p:nvPr/>
          </p:nvSpPr>
          <p:spPr bwMode="auto">
            <a:xfrm>
              <a:off x="5173663" y="3941763"/>
              <a:ext cx="1905000" cy="368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Element &lt;a&gt;</a:t>
              </a:r>
            </a:p>
          </p:txBody>
        </p:sp>
        <p:sp>
          <p:nvSpPr>
            <p:cNvPr id="28692" name="TextBox 38"/>
            <p:cNvSpPr txBox="1">
              <a:spLocks noChangeArrowheads="1"/>
            </p:cNvSpPr>
            <p:nvPr/>
          </p:nvSpPr>
          <p:spPr bwMode="auto">
            <a:xfrm>
              <a:off x="2822575" y="4549775"/>
              <a:ext cx="1905000" cy="646113"/>
            </a:xfrm>
            <a:prstGeom prst="rect">
              <a:avLst/>
            </a:prstGeom>
            <a:solidFill>
              <a:srgbClr val="6E5642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Text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“My Header”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771900" y="4322763"/>
              <a:ext cx="0" cy="214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4" name="TextBox 40"/>
            <p:cNvSpPr txBox="1">
              <a:spLocks noChangeArrowheads="1"/>
            </p:cNvSpPr>
            <p:nvPr/>
          </p:nvSpPr>
          <p:spPr bwMode="auto">
            <a:xfrm>
              <a:off x="5173663" y="4537075"/>
              <a:ext cx="1905000" cy="647700"/>
            </a:xfrm>
            <a:prstGeom prst="rect">
              <a:avLst/>
            </a:prstGeom>
            <a:solidFill>
              <a:srgbClr val="6E5642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Text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“Go To SAIT”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6121400" y="4310063"/>
              <a:ext cx="0" cy="21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42"/>
            <p:cNvGrpSpPr>
              <a:grpSpLocks/>
            </p:cNvGrpSpPr>
            <p:nvPr/>
          </p:nvGrpSpPr>
          <p:grpSpPr bwMode="auto">
            <a:xfrm>
              <a:off x="3771900" y="3490913"/>
              <a:ext cx="2362200" cy="431800"/>
              <a:chOff x="2406455" y="3489624"/>
              <a:chExt cx="2362199" cy="43279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4757542" y="3704428"/>
                <a:ext cx="0" cy="2148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08043" y="3707611"/>
                <a:ext cx="0" cy="2148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406455" y="3707611"/>
                <a:ext cx="23621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733604" y="3489624"/>
                <a:ext cx="0" cy="2148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7078663" y="4106863"/>
              <a:ext cx="536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288213" y="3943350"/>
              <a:ext cx="1736725" cy="368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dirty="0"/>
                <a:t>Attribute “</a:t>
              </a:r>
              <a:r>
                <a:rPr lang="en-US" dirty="0" err="1"/>
                <a:t>href</a:t>
              </a:r>
              <a:r>
                <a:rPr lang="en-US" dirty="0"/>
                <a:t>”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81500" y="2471738"/>
              <a:ext cx="6445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0" name="TextBox 48"/>
            <p:cNvSpPr txBox="1">
              <a:spLocks noChangeArrowheads="1"/>
            </p:cNvSpPr>
            <p:nvPr/>
          </p:nvSpPr>
          <p:spPr bwMode="auto">
            <a:xfrm>
              <a:off x="5026025" y="2289175"/>
              <a:ext cx="1263650" cy="368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Parent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069013" y="3287713"/>
              <a:ext cx="6445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2" name="TextBox 52"/>
            <p:cNvSpPr txBox="1">
              <a:spLocks noChangeArrowheads="1"/>
            </p:cNvSpPr>
            <p:nvPr/>
          </p:nvSpPr>
          <p:spPr bwMode="auto">
            <a:xfrm>
              <a:off x="6713538" y="3092450"/>
              <a:ext cx="1443037" cy="369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Parent/Child</a:t>
              </a:r>
            </a:p>
          </p:txBody>
        </p:sp>
        <p:sp>
          <p:nvSpPr>
            <p:cNvPr id="28703" name="TextBox 53"/>
            <p:cNvSpPr txBox="1">
              <a:spLocks noChangeArrowheads="1"/>
            </p:cNvSpPr>
            <p:nvPr/>
          </p:nvSpPr>
          <p:spPr bwMode="auto">
            <a:xfrm>
              <a:off x="2822575" y="5740400"/>
              <a:ext cx="2206625" cy="646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Text Node – Cannot Have Children</a:t>
              </a:r>
            </a:p>
          </p:txBody>
        </p:sp>
        <p:cxnSp>
          <p:nvCxnSpPr>
            <p:cNvPr id="55" name="Straight Connector 54"/>
            <p:cNvCxnSpPr>
              <a:endCxn id="28703" idx="0"/>
            </p:cNvCxnSpPr>
            <p:nvPr/>
          </p:nvCxnSpPr>
          <p:spPr>
            <a:xfrm flipH="1">
              <a:off x="3925888" y="5208588"/>
              <a:ext cx="2055812" cy="53181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8692" idx="2"/>
              <a:endCxn id="28703" idx="0"/>
            </p:cNvCxnSpPr>
            <p:nvPr/>
          </p:nvCxnSpPr>
          <p:spPr>
            <a:xfrm>
              <a:off x="3775075" y="5195888"/>
              <a:ext cx="150813" cy="54451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703" idx="0"/>
            </p:cNvCxnSpPr>
            <p:nvPr/>
          </p:nvCxnSpPr>
          <p:spPr>
            <a:xfrm>
              <a:off x="1295400" y="4725988"/>
              <a:ext cx="2630488" cy="101441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8714" idx="2"/>
            </p:cNvCxnSpPr>
            <p:nvPr/>
          </p:nvCxnSpPr>
          <p:spPr>
            <a:xfrm flipH="1">
              <a:off x="7518400" y="4306888"/>
              <a:ext cx="17463" cy="207962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8" name="TextBox 60"/>
            <p:cNvSpPr txBox="1">
              <a:spLocks noChangeArrowheads="1"/>
            </p:cNvSpPr>
            <p:nvPr/>
          </p:nvSpPr>
          <p:spPr bwMode="auto">
            <a:xfrm>
              <a:off x="152400" y="1273175"/>
              <a:ext cx="1905000" cy="646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Element Node Contained in &lt;&gt;</a:t>
              </a:r>
            </a:p>
          </p:txBody>
        </p:sp>
        <p:cxnSp>
          <p:nvCxnSpPr>
            <p:cNvPr id="62" name="Straight Connector 61"/>
            <p:cNvCxnSpPr>
              <a:endCxn id="28708" idx="2"/>
            </p:cNvCxnSpPr>
            <p:nvPr/>
          </p:nvCxnSpPr>
          <p:spPr>
            <a:xfrm flipH="1" flipV="1">
              <a:off x="1104900" y="1919288"/>
              <a:ext cx="1181100" cy="325437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28708" idx="2"/>
            </p:cNvCxnSpPr>
            <p:nvPr/>
          </p:nvCxnSpPr>
          <p:spPr>
            <a:xfrm flipH="1" flipV="1">
              <a:off x="1104900" y="1919288"/>
              <a:ext cx="38100" cy="113982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11" name="TextBox 57"/>
            <p:cNvSpPr txBox="1">
              <a:spLocks noChangeArrowheads="1"/>
            </p:cNvSpPr>
            <p:nvPr/>
          </p:nvSpPr>
          <p:spPr bwMode="auto">
            <a:xfrm>
              <a:off x="2667000" y="3114675"/>
              <a:ext cx="1090613" cy="369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Sibling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 flipV="1">
              <a:off x="3757613" y="3462338"/>
              <a:ext cx="1416050" cy="43021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360738" y="3478213"/>
              <a:ext cx="396875" cy="414337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14" name="TextBox 57"/>
            <p:cNvSpPr txBox="1">
              <a:spLocks noChangeArrowheads="1"/>
            </p:cNvSpPr>
            <p:nvPr/>
          </p:nvSpPr>
          <p:spPr bwMode="auto">
            <a:xfrm>
              <a:off x="6165850" y="5740400"/>
              <a:ext cx="2705100" cy="646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Attribute Node – Cannot Have Children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51200"/>
            <a:ext cx="8688388" cy="29765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34629D-D26F-4C5D-B761-00E42722184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 smtClean="0"/>
              <a:t>Accessing HTML Elements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8600" y="1949064"/>
            <a:ext cx="2503170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 err="1">
                <a:latin typeface="Arial" charset="0"/>
              </a:rPr>
              <a:t>getElementById</a:t>
            </a:r>
            <a:r>
              <a:rPr lang="en-US" sz="2200" b="1" dirty="0">
                <a:latin typeface="Arial" charset="0"/>
              </a:rPr>
              <a:t>()</a:t>
            </a:r>
          </a:p>
        </p:txBody>
      </p:sp>
      <p:pic>
        <p:nvPicPr>
          <p:cNvPr id="30729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30" name="Group 1"/>
          <p:cNvGrpSpPr>
            <a:grpSpLocks/>
          </p:cNvGrpSpPr>
          <p:nvPr/>
        </p:nvGrpSpPr>
        <p:grpSpPr bwMode="auto">
          <a:xfrm>
            <a:off x="2884488" y="804863"/>
            <a:ext cx="5934075" cy="2198687"/>
            <a:chOff x="1945638" y="2228389"/>
            <a:chExt cx="5933730" cy="2198516"/>
          </a:xfrm>
        </p:grpSpPr>
        <p:sp>
          <p:nvSpPr>
            <p:cNvPr id="30734" name="TextBox 6"/>
            <p:cNvSpPr txBox="1">
              <a:spLocks noChangeArrowheads="1"/>
            </p:cNvSpPr>
            <p:nvPr/>
          </p:nvSpPr>
          <p:spPr bwMode="auto">
            <a:xfrm>
              <a:off x="1981200" y="2325859"/>
              <a:ext cx="5849938" cy="430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Returns the Element with the Specified ID</a:t>
              </a:r>
            </a:p>
          </p:txBody>
        </p:sp>
        <p:sp>
          <p:nvSpPr>
            <p:cNvPr id="30735" name="TextBox 6"/>
            <p:cNvSpPr txBox="1">
              <a:spLocks noChangeArrowheads="1"/>
            </p:cNvSpPr>
            <p:nvPr/>
          </p:nvSpPr>
          <p:spPr bwMode="auto">
            <a:xfrm>
              <a:off x="1981200" y="2849563"/>
              <a:ext cx="5849938" cy="430887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document.getElementById(“ElementID”);</a:t>
              </a:r>
            </a:p>
          </p:txBody>
        </p:sp>
        <p:sp>
          <p:nvSpPr>
            <p:cNvPr id="30736" name="TextBox 6"/>
            <p:cNvSpPr txBox="1">
              <a:spLocks noChangeArrowheads="1"/>
            </p:cNvSpPr>
            <p:nvPr/>
          </p:nvSpPr>
          <p:spPr bwMode="auto">
            <a:xfrm>
              <a:off x="1981200" y="3373119"/>
              <a:ext cx="5849938" cy="430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The Most Desirable and Common Method </a:t>
              </a:r>
            </a:p>
          </p:txBody>
        </p:sp>
        <p:sp>
          <p:nvSpPr>
            <p:cNvPr id="30737" name="TextBox 6"/>
            <p:cNvSpPr txBox="1">
              <a:spLocks noChangeArrowheads="1"/>
            </p:cNvSpPr>
            <p:nvPr/>
          </p:nvSpPr>
          <p:spPr bwMode="auto">
            <a:xfrm>
              <a:off x="1981200" y="3911281"/>
              <a:ext cx="5849938" cy="430887"/>
            </a:xfrm>
            <a:prstGeom prst="rect">
              <a:avLst/>
            </a:prstGeom>
            <a:solidFill>
              <a:srgbClr val="886128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1</a:t>
              </a:r>
              <a:r>
                <a:rPr lang="en-US" altLang="en-US" sz="2200" baseline="30000">
                  <a:solidFill>
                    <a:schemeClr val="tx1"/>
                  </a:solidFill>
                </a:rPr>
                <a:t>st</a:t>
              </a:r>
              <a:r>
                <a:rPr lang="en-US" altLang="en-US" sz="2200">
                  <a:solidFill>
                    <a:schemeClr val="tx1"/>
                  </a:solidFill>
                </a:rPr>
                <a:t> Step to Manipulate HTML Elements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45638" y="2228389"/>
              <a:ext cx="5933730" cy="21985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2200"/>
            </a:p>
          </p:txBody>
        </p:sp>
      </p:grpSp>
      <p:sp>
        <p:nvSpPr>
          <p:cNvPr id="30731" name="TextBox 6"/>
          <p:cNvSpPr txBox="1">
            <a:spLocks noChangeArrowheads="1"/>
          </p:cNvSpPr>
          <p:nvPr/>
        </p:nvSpPr>
        <p:spPr bwMode="auto">
          <a:xfrm>
            <a:off x="4286250" y="4914900"/>
            <a:ext cx="4248150" cy="64611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solidFill>
                  <a:schemeClr val="tx1"/>
                </a:solidFill>
              </a:rPr>
              <a:t>Get Reference to the Target Element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solidFill>
                  <a:schemeClr val="tx1"/>
                </a:solidFill>
              </a:rPr>
              <a:t>Modify the Element’s color attribute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2813" y="4926013"/>
            <a:ext cx="3179762" cy="762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46188" y="4551363"/>
            <a:ext cx="152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EDF1A9-3FCC-4FCF-9976-33E040354B4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 smtClean="0"/>
              <a:t>Accessing HTML Elements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914400"/>
            <a:ext cx="9023350" cy="374332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4267200" y="3078163"/>
            <a:ext cx="4419600" cy="647700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solidFill>
                  <a:schemeClr val="tx1"/>
                </a:solidFill>
              </a:rPr>
              <a:t>Get Reference to the Target Element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solidFill>
                  <a:schemeClr val="tx1"/>
                </a:solidFill>
              </a:rPr>
              <a:t>Modify the Element’s visibility attribute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1075" y="3021013"/>
            <a:ext cx="3179763" cy="762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1263" y="2525713"/>
            <a:ext cx="152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2778" name="TextBox 6"/>
          <p:cNvSpPr txBox="1">
            <a:spLocks noChangeArrowheads="1"/>
          </p:cNvSpPr>
          <p:nvPr/>
        </p:nvSpPr>
        <p:spPr bwMode="auto">
          <a:xfrm>
            <a:off x="1219200" y="4841875"/>
            <a:ext cx="6705600" cy="6461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alert(document.getElementById(“p1”).innerHTML);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document.getElementById(“p1”).innerHTML = “New Paragraph”;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9600" y="5791200"/>
            <a:ext cx="2503170" cy="36933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 err="1">
                <a:latin typeface="Arial" charset="0"/>
              </a:rPr>
              <a:t>innerHTML</a:t>
            </a:r>
            <a:r>
              <a:rPr lang="en-US" b="1" dirty="0">
                <a:latin typeface="Arial" charset="0"/>
              </a:rPr>
              <a:t>: Property</a:t>
            </a:r>
          </a:p>
        </p:txBody>
      </p:sp>
      <p:sp>
        <p:nvSpPr>
          <p:cNvPr id="32782" name="TextBox 6"/>
          <p:cNvSpPr txBox="1">
            <a:spLocks noChangeArrowheads="1"/>
          </p:cNvSpPr>
          <p:nvPr/>
        </p:nvSpPr>
        <p:spPr bwMode="auto">
          <a:xfrm>
            <a:off x="3455988" y="5791200"/>
            <a:ext cx="5029200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Set or Return the Content of an HTML Element.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132138" y="5880100"/>
            <a:ext cx="3048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86025" y="1050925"/>
            <a:ext cx="409575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+mj-lt"/>
              </a:rPr>
              <a:t>JavaScript div </a:t>
            </a:r>
            <a:r>
              <a:rPr lang="en-US" altLang="en-US" sz="1800" dirty="0" err="1">
                <a:solidFill>
                  <a:schemeClr val="bg1"/>
                </a:solidFill>
                <a:latin typeface="+mj-lt"/>
              </a:rPr>
              <a:t>innerHtml</a:t>
            </a:r>
            <a:endParaRPr lang="en-US" altLang="en-US" sz="18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9F9060-59EF-4680-8708-EFCCC80891C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 smtClean="0"/>
              <a:t>Accessing HTML Elements</a:t>
            </a:r>
          </a:p>
        </p:txBody>
      </p:sp>
      <p:pic>
        <p:nvPicPr>
          <p:cNvPr id="3482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08038"/>
            <a:ext cx="7848600" cy="27940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2424113" y="2989263"/>
            <a:ext cx="4572000" cy="369887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Changing src Attribute for &lt;img&gt; Element</a:t>
            </a:r>
          </a:p>
        </p:txBody>
      </p:sp>
      <p:pic>
        <p:nvPicPr>
          <p:cNvPr id="348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7848600" cy="268128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4154488" y="6157913"/>
            <a:ext cx="16827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09800" y="4754563"/>
            <a:ext cx="3429000" cy="7461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48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709988"/>
            <a:ext cx="3306763" cy="1319212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F001B-65C4-4663-A398-15DBE1B9A37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getElementsByClassName()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934200" cy="33528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6869" name="Group 17"/>
          <p:cNvGrpSpPr>
            <a:grpSpLocks/>
          </p:cNvGrpSpPr>
          <p:nvPr/>
        </p:nvGrpSpPr>
        <p:grpSpPr bwMode="auto">
          <a:xfrm>
            <a:off x="4724400" y="4430713"/>
            <a:ext cx="4191000" cy="1778000"/>
            <a:chOff x="0" y="0"/>
            <a:chExt cx="4191000" cy="1778000"/>
          </a:xfrm>
        </p:grpSpPr>
        <p:sp>
          <p:nvSpPr>
            <p:cNvPr id="36879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114300" defTabSz="58420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 defTabSz="5842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342900" defTabSz="5842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457200" defTabSz="584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ul</a:t>
              </a:r>
              <a:endPara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grpSp>
          <p:nvGrpSpPr>
            <p:cNvPr id="36880" name="Group 20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3688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36893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li:0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36894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884" name="Group 27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36891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li:1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36892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885" name="Group 28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36889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li:2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36890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886" name="Group 29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36887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36888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6881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6882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36870" name="Rectangle 39"/>
          <p:cNvSpPr>
            <a:spLocks noChangeArrowheads="1"/>
          </p:cNvSpPr>
          <p:nvPr/>
        </p:nvSpPr>
        <p:spPr bwMode="auto">
          <a:xfrm>
            <a:off x="98425" y="4419600"/>
            <a:ext cx="4479925" cy="4429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defTabSz="5842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defTabSz="5842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defTabSz="5842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defTabSz="584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getElementsByClassName(‘hot’);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85950" y="1749425"/>
            <a:ext cx="4667250" cy="8064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686050" y="2720975"/>
            <a:ext cx="1905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0" y="3592513"/>
            <a:ext cx="403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74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6876" name="TextBox 6"/>
          <p:cNvSpPr txBox="1">
            <a:spLocks noChangeArrowheads="1"/>
          </p:cNvSpPr>
          <p:nvPr/>
        </p:nvSpPr>
        <p:spPr bwMode="auto">
          <a:xfrm>
            <a:off x="98425" y="5029200"/>
            <a:ext cx="4479925" cy="6461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Returns a Collection of Elements (NodeList) with the Specified Class Name</a:t>
            </a:r>
          </a:p>
        </p:txBody>
      </p:sp>
      <p:sp>
        <p:nvSpPr>
          <p:cNvPr id="36877" name="TextBox 6"/>
          <p:cNvSpPr txBox="1">
            <a:spLocks noChangeArrowheads="1"/>
          </p:cNvSpPr>
          <p:nvPr/>
        </p:nvSpPr>
        <p:spPr bwMode="auto">
          <a:xfrm>
            <a:off x="3521075" y="917575"/>
            <a:ext cx="5518150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document.getElementsByClassName(“</a:t>
            </a:r>
            <a:r>
              <a:rPr lang="en-US" altLang="en-US" sz="1800" i="1">
                <a:solidFill>
                  <a:schemeClr val="bg1"/>
                </a:solidFill>
              </a:rPr>
              <a:t>classname”);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6878" name="TextBox 6"/>
          <p:cNvSpPr txBox="1">
            <a:spLocks noChangeArrowheads="1"/>
          </p:cNvSpPr>
          <p:nvPr/>
        </p:nvSpPr>
        <p:spPr bwMode="auto">
          <a:xfrm>
            <a:off x="98425" y="5867400"/>
            <a:ext cx="2557463" cy="369888"/>
          </a:xfrm>
          <a:prstGeom prst="rect">
            <a:avLst/>
          </a:prstGeom>
          <a:solidFill>
            <a:srgbClr val="886128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Index : o to length-1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00E311-497B-422F-9B10-E40CDDAD656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getElementsByTagName()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705600" cy="351472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98425" y="4452938"/>
            <a:ext cx="4479925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defTabSz="5842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defTabSz="5842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defTabSz="5842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defTabSz="584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getElementsByTagName(‘li’);</a:t>
            </a:r>
          </a:p>
        </p:txBody>
      </p:sp>
      <p:grpSp>
        <p:nvGrpSpPr>
          <p:cNvPr id="38918" name="Group 20"/>
          <p:cNvGrpSpPr>
            <a:grpSpLocks/>
          </p:cNvGrpSpPr>
          <p:nvPr/>
        </p:nvGrpSpPr>
        <p:grpSpPr bwMode="auto">
          <a:xfrm>
            <a:off x="4800600" y="4473575"/>
            <a:ext cx="4191000" cy="1778000"/>
            <a:chOff x="0" y="0"/>
            <a:chExt cx="4191000" cy="1778000"/>
          </a:xfrm>
        </p:grpSpPr>
        <p:sp>
          <p:nvSpPr>
            <p:cNvPr id="38927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114300" defTabSz="58420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 defTabSz="5842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342900" defTabSz="5842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457200" defTabSz="584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ul</a:t>
              </a:r>
              <a:endPara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grpSp>
          <p:nvGrpSpPr>
            <p:cNvPr id="38928" name="Group 24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38931" name="Group 28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38941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li:0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38942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932" name="Group 2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38939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li:1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38940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933" name="Group 30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38937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li:2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38938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934" name="Group 31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38935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li:3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38936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29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930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966913" y="1847850"/>
            <a:ext cx="4665662" cy="8080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686050" y="2797175"/>
            <a:ext cx="1905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59113" y="3733800"/>
            <a:ext cx="403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22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8924" name="TextBox 6"/>
          <p:cNvSpPr txBox="1">
            <a:spLocks noChangeArrowheads="1"/>
          </p:cNvSpPr>
          <p:nvPr/>
        </p:nvSpPr>
        <p:spPr bwMode="auto">
          <a:xfrm>
            <a:off x="98425" y="5029200"/>
            <a:ext cx="4479925" cy="6461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Returns a Collection of Elements (NodeList) with the Specified Tag Name</a:t>
            </a:r>
          </a:p>
        </p:txBody>
      </p:sp>
      <p:sp>
        <p:nvSpPr>
          <p:cNvPr id="38925" name="TextBox 6"/>
          <p:cNvSpPr txBox="1">
            <a:spLocks noChangeArrowheads="1"/>
          </p:cNvSpPr>
          <p:nvPr/>
        </p:nvSpPr>
        <p:spPr bwMode="auto">
          <a:xfrm>
            <a:off x="98425" y="5867400"/>
            <a:ext cx="2557463" cy="369888"/>
          </a:xfrm>
          <a:prstGeom prst="rect">
            <a:avLst/>
          </a:prstGeom>
          <a:solidFill>
            <a:srgbClr val="886128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Index : o to length-1</a:t>
            </a:r>
          </a:p>
        </p:txBody>
      </p:sp>
      <p:sp>
        <p:nvSpPr>
          <p:cNvPr id="38926" name="TextBox 6"/>
          <p:cNvSpPr txBox="1">
            <a:spLocks noChangeArrowheads="1"/>
          </p:cNvSpPr>
          <p:nvPr/>
        </p:nvSpPr>
        <p:spPr bwMode="auto">
          <a:xfrm>
            <a:off x="3521075" y="917575"/>
            <a:ext cx="5518150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document.getElementsByTagName(“</a:t>
            </a:r>
            <a:r>
              <a:rPr lang="en-US" altLang="en-US" sz="1800" i="1">
                <a:solidFill>
                  <a:schemeClr val="bg1"/>
                </a:solidFill>
              </a:rPr>
              <a:t>Tagname”);</a:t>
            </a:r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24A0E1-40AB-4FF0-A0CA-C9ABD18AB6C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18"/>
          <p:cNvSpPr>
            <a:spLocks noChangeArrowheads="1"/>
          </p:cNvSpPr>
          <p:nvPr/>
        </p:nvSpPr>
        <p:spPr bwMode="auto">
          <a:xfrm>
            <a:off x="2819400" y="4495800"/>
            <a:ext cx="3505200" cy="4810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defTabSz="5842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defTabSz="5842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defTabSz="5842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defTabSz="584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querySelector(“.hot”);</a:t>
            </a:r>
          </a:p>
        </p:txBody>
      </p:sp>
      <p:grpSp>
        <p:nvGrpSpPr>
          <p:cNvPr id="40964" name="Group 36"/>
          <p:cNvGrpSpPr>
            <a:grpSpLocks/>
          </p:cNvGrpSpPr>
          <p:nvPr/>
        </p:nvGrpSpPr>
        <p:grpSpPr bwMode="auto">
          <a:xfrm>
            <a:off x="4803775" y="4462463"/>
            <a:ext cx="4187825" cy="1778000"/>
            <a:chOff x="3810" y="0"/>
            <a:chExt cx="4187190" cy="1778000"/>
          </a:xfrm>
        </p:grpSpPr>
        <p:sp>
          <p:nvSpPr>
            <p:cNvPr id="40974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114300" defTabSz="58420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 defTabSz="5842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342900" defTabSz="5842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457200" defTabSz="584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ul</a:t>
              </a:r>
              <a:endPara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grpSp>
          <p:nvGrpSpPr>
            <p:cNvPr id="40975" name="Group 42"/>
            <p:cNvGrpSpPr>
              <a:grpSpLocks/>
            </p:cNvGrpSpPr>
            <p:nvPr/>
          </p:nvGrpSpPr>
          <p:grpSpPr bwMode="auto">
            <a:xfrm>
              <a:off x="3810" y="887960"/>
              <a:ext cx="4187190" cy="890040"/>
              <a:chOff x="3810" y="0"/>
              <a:chExt cx="4187190" cy="890040"/>
            </a:xfrm>
          </p:grpSpPr>
          <p:grpSp>
            <p:nvGrpSpPr>
              <p:cNvPr id="40978" name="Group 45"/>
              <p:cNvGrpSpPr>
                <a:grpSpLocks/>
              </p:cNvGrpSpPr>
              <p:nvPr/>
            </p:nvGrpSpPr>
            <p:grpSpPr bwMode="auto">
              <a:xfrm>
                <a:off x="3810" y="0"/>
                <a:ext cx="952500" cy="890040"/>
                <a:chOff x="3810" y="0"/>
                <a:chExt cx="952500" cy="890040"/>
              </a:xfrm>
            </p:grpSpPr>
            <p:sp>
              <p:nvSpPr>
                <p:cNvPr id="40988" name="AutoShape 7"/>
                <p:cNvSpPr>
                  <a:spLocks/>
                </p:cNvSpPr>
                <p:nvPr/>
              </p:nvSpPr>
              <p:spPr bwMode="auto">
                <a:xfrm>
                  <a:off x="381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</a:rPr>
                    <a:t>li</a:t>
                  </a:r>
                </a:p>
              </p:txBody>
            </p:sp>
            <p:sp>
              <p:nvSpPr>
                <p:cNvPr id="40989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79" name="Group 46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40986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</a:rPr>
                    <a:t>li</a:t>
                  </a:r>
                </a:p>
              </p:txBody>
            </p:sp>
            <p:sp>
              <p:nvSpPr>
                <p:cNvPr id="40987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80" name="Group 47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40984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40985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81" name="Group 48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40982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40983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976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977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838200"/>
            <a:ext cx="5829300" cy="35560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querySelector()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71700" y="1866900"/>
            <a:ext cx="4251325" cy="8080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857500" y="2838450"/>
            <a:ext cx="1905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9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40971" name="Rectangle 18"/>
          <p:cNvSpPr>
            <a:spLocks noChangeArrowheads="1"/>
          </p:cNvSpPr>
          <p:nvPr/>
        </p:nvSpPr>
        <p:spPr bwMode="auto">
          <a:xfrm>
            <a:off x="190500" y="5029200"/>
            <a:ext cx="3170238" cy="482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defTabSz="5842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defTabSz="5842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defTabSz="5842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defTabSz="584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querySelector(“#two”);</a:t>
            </a:r>
          </a:p>
        </p:txBody>
      </p:sp>
      <p:sp>
        <p:nvSpPr>
          <p:cNvPr id="40972" name="TextBox 6"/>
          <p:cNvSpPr txBox="1">
            <a:spLocks noChangeArrowheads="1"/>
          </p:cNvSpPr>
          <p:nvPr/>
        </p:nvSpPr>
        <p:spPr bwMode="auto">
          <a:xfrm>
            <a:off x="133350" y="5581650"/>
            <a:ext cx="3676650" cy="6477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Returns the 1</a:t>
            </a:r>
            <a:r>
              <a:rPr lang="en-US" altLang="en-US" sz="1800" baseline="30000">
                <a:solidFill>
                  <a:schemeClr val="tx1"/>
                </a:solidFill>
              </a:rPr>
              <a:t>st</a:t>
            </a:r>
            <a:r>
              <a:rPr lang="en-US" altLang="en-US" sz="1800">
                <a:solidFill>
                  <a:schemeClr val="tx1"/>
                </a:solidFill>
              </a:rPr>
              <a:t> Element Matching a Specified CSS Selector(s)</a:t>
            </a:r>
          </a:p>
        </p:txBody>
      </p:sp>
      <p:sp>
        <p:nvSpPr>
          <p:cNvPr id="40973" name="TextBox 6"/>
          <p:cNvSpPr txBox="1">
            <a:spLocks noChangeArrowheads="1"/>
          </p:cNvSpPr>
          <p:nvPr/>
        </p:nvSpPr>
        <p:spPr bwMode="auto">
          <a:xfrm>
            <a:off x="4305300" y="922338"/>
            <a:ext cx="4038600" cy="369887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CSS Selector </a:t>
            </a:r>
            <a:r>
              <a:rPr lang="en-US" altLang="en-US" sz="1800">
                <a:solidFill>
                  <a:schemeClr val="tx1"/>
                </a:solidFill>
                <a:sym typeface="Wingdings" panose="05000000000000000000" pitchFamily="2" charset="2"/>
              </a:rPr>
              <a:t> ID, ClassName, etc.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911FE8-D450-4523-A886-4BE7DB80F74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querySelectorAll()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66775"/>
            <a:ext cx="6477000" cy="35052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3013" name="Group 17"/>
          <p:cNvGrpSpPr>
            <a:grpSpLocks/>
          </p:cNvGrpSpPr>
          <p:nvPr/>
        </p:nvGrpSpPr>
        <p:grpSpPr bwMode="auto">
          <a:xfrm>
            <a:off x="4800600" y="4441825"/>
            <a:ext cx="4191000" cy="1778000"/>
            <a:chOff x="0" y="0"/>
            <a:chExt cx="4191000" cy="1778000"/>
          </a:xfrm>
        </p:grpSpPr>
        <p:sp>
          <p:nvSpPr>
            <p:cNvPr id="43022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114300" defTabSz="58420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 defTabSz="5842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342900" defTabSz="5842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457200" defTabSz="584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457200" defTabSz="58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ul</a:t>
              </a:r>
              <a:endPara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grpSp>
          <p:nvGrpSpPr>
            <p:cNvPr id="43023" name="Group 20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43026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43036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li:0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43037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027" name="Group 27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43034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li:1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43035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028" name="Group 28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43032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li:2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43033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029" name="Group 29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43030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defTabSz="584200">
                    <a:spcBef>
                      <a:spcPct val="20000"/>
                    </a:spcBef>
                    <a:buChar char="•"/>
                    <a:defRPr sz="26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1pPr>
                  <a:lvl2pPr marL="742950" indent="-114300" defTabSz="584200">
                    <a:spcBef>
                      <a:spcPct val="20000"/>
                    </a:spcBef>
                    <a:buChar char="–"/>
                    <a:defRPr sz="24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84200">
                    <a:spcBef>
                      <a:spcPct val="20000"/>
                    </a:spcBef>
                    <a:buChar char="•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3pPr>
                  <a:lvl4pPr marL="1600200" indent="-342900" defTabSz="584200">
                    <a:spcBef>
                      <a:spcPct val="20000"/>
                    </a:spcBef>
                    <a:buChar char="–"/>
                    <a:defRPr sz="2200">
                      <a:solidFill>
                        <a:srgbClr val="222222"/>
                      </a:solidFill>
                      <a:latin typeface="Arial" panose="020B0604020202020204" pitchFamily="34" charset="0"/>
                    </a:defRPr>
                  </a:lvl4pPr>
                  <a:lvl5pPr marL="2057400" indent="-457200" defTabSz="5842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457200" defTabSz="584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endParaRPr>
                </a:p>
              </p:txBody>
            </p:sp>
            <p:sp>
              <p:nvSpPr>
                <p:cNvPr id="43031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3024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025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43014" name="Rectangle 39"/>
          <p:cNvSpPr>
            <a:spLocks noChangeArrowheads="1"/>
          </p:cNvSpPr>
          <p:nvPr/>
        </p:nvSpPr>
        <p:spPr bwMode="auto">
          <a:xfrm>
            <a:off x="2282825" y="4648200"/>
            <a:ext cx="4041775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defTabSz="5842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defTabSz="5842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defTabSz="5842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defTabSz="584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8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querySelectorAll(‘.hot’);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70088" y="1868488"/>
            <a:ext cx="4251325" cy="80803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654300" y="2840038"/>
            <a:ext cx="1905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7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43019" name="TextBox 6"/>
          <p:cNvSpPr txBox="1">
            <a:spLocks noChangeArrowheads="1"/>
          </p:cNvSpPr>
          <p:nvPr/>
        </p:nvSpPr>
        <p:spPr bwMode="auto">
          <a:xfrm>
            <a:off x="523875" y="5130800"/>
            <a:ext cx="3514725" cy="646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Returns All Elements Matching a Specified CSS Selector(s)</a:t>
            </a:r>
          </a:p>
        </p:txBody>
      </p:sp>
      <p:sp>
        <p:nvSpPr>
          <p:cNvPr id="43020" name="TextBox 6"/>
          <p:cNvSpPr txBox="1">
            <a:spLocks noChangeArrowheads="1"/>
          </p:cNvSpPr>
          <p:nvPr/>
        </p:nvSpPr>
        <p:spPr bwMode="auto">
          <a:xfrm>
            <a:off x="490538" y="5849938"/>
            <a:ext cx="3548062" cy="369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NodeList: Index </a:t>
            </a:r>
            <a:r>
              <a:rPr lang="en-US" altLang="en-US" sz="1800">
                <a:solidFill>
                  <a:schemeClr val="tx1"/>
                </a:solidFill>
                <a:sym typeface="Wingdings" panose="05000000000000000000" pitchFamily="2" charset="2"/>
              </a:rPr>
              <a:t> 0 to length-1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3021" name="TextBox 6"/>
          <p:cNvSpPr txBox="1">
            <a:spLocks noChangeArrowheads="1"/>
          </p:cNvSpPr>
          <p:nvPr/>
        </p:nvSpPr>
        <p:spPr bwMode="auto">
          <a:xfrm>
            <a:off x="4481513" y="969963"/>
            <a:ext cx="38766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querySelectorAll(“CSS Selector”);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Outlines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Arrays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800" b="1" dirty="0">
                <a:solidFill>
                  <a:srgbClr val="C00000"/>
                </a:solidFill>
              </a:rPr>
              <a:t>DOM 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DOM concepts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Accessing HTML Elements using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</a:rPr>
              <a:t>getElementById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(),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</a:rPr>
              <a:t>getElementsByClassName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(),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</a:rPr>
              <a:t>querySelector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(),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</a:rPr>
              <a:t>getElementsByTagName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(),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</a:rPr>
              <a:t>querySelectorAll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().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Creating HTML Elements using JS.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DOM Navigation/Traverse </a:t>
            </a:r>
          </a:p>
          <a:p>
            <a:pPr eaLnBrk="1" hangingPunct="1">
              <a:spcBef>
                <a:spcPts val="1800"/>
              </a:spcBef>
              <a:spcAft>
                <a:spcPts val="18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Events </a:t>
            </a:r>
            <a:r>
              <a:rPr lang="en-US" altLang="en-US" sz="2800" b="1" dirty="0">
                <a:solidFill>
                  <a:srgbClr val="C00000"/>
                </a:solidFill>
              </a:rPr>
              <a:t>and Event </a:t>
            </a:r>
            <a:r>
              <a:rPr lang="en-US" altLang="en-US" sz="2800" b="1" dirty="0" smtClean="0">
                <a:solidFill>
                  <a:srgbClr val="C00000"/>
                </a:solidFill>
              </a:rPr>
              <a:t>Handlers </a:t>
            </a: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FontTx/>
              <a:buNone/>
              <a:defRPr/>
            </a:pPr>
            <a:endParaRPr lang="en-US" alt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E47F1C-5657-43DE-86BA-D9BDDAFACF4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819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6E064-6529-4AC7-A702-50BF1ECD8CC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 smtClean="0"/>
              <a:t>DOM: Creating HTML Element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54063"/>
            <a:ext cx="8615363" cy="42672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6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1038" y="4257675"/>
            <a:ext cx="3000375" cy="2028825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905000" y="3192463"/>
            <a:ext cx="712788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3" name="TextBox 4"/>
          <p:cNvSpPr txBox="1">
            <a:spLocks noChangeArrowheads="1"/>
          </p:cNvSpPr>
          <p:nvPr/>
        </p:nvSpPr>
        <p:spPr bwMode="auto">
          <a:xfrm>
            <a:off x="1635125" y="3005138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45065" idx="3"/>
          </p:cNvCxnSpPr>
          <p:nvPr/>
        </p:nvCxnSpPr>
        <p:spPr>
          <a:xfrm>
            <a:off x="1752600" y="3517900"/>
            <a:ext cx="895350" cy="317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5" name="TextBox 14"/>
          <p:cNvSpPr txBox="1">
            <a:spLocks noChangeArrowheads="1"/>
          </p:cNvSpPr>
          <p:nvPr/>
        </p:nvSpPr>
        <p:spPr bwMode="auto">
          <a:xfrm>
            <a:off x="1406525" y="3333750"/>
            <a:ext cx="346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6" name="Straight Arrow Connector 15"/>
          <p:cNvCxnSpPr>
            <a:stCxn id="45067" idx="3"/>
          </p:cNvCxnSpPr>
          <p:nvPr/>
        </p:nvCxnSpPr>
        <p:spPr>
          <a:xfrm>
            <a:off x="1412875" y="3694113"/>
            <a:ext cx="1196975" cy="158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TextBox 16"/>
          <p:cNvSpPr txBox="1">
            <a:spLocks noChangeArrowheads="1"/>
          </p:cNvSpPr>
          <p:nvPr/>
        </p:nvSpPr>
        <p:spPr bwMode="auto">
          <a:xfrm>
            <a:off x="1066800" y="3508375"/>
            <a:ext cx="346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0" name="Straight Arrow Connector 19"/>
          <p:cNvCxnSpPr>
            <a:stCxn id="45069" idx="3"/>
          </p:cNvCxnSpPr>
          <p:nvPr/>
        </p:nvCxnSpPr>
        <p:spPr>
          <a:xfrm>
            <a:off x="1184275" y="3857625"/>
            <a:ext cx="1428750" cy="158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9" name="TextBox 20"/>
          <p:cNvSpPr txBox="1">
            <a:spLocks noChangeArrowheads="1"/>
          </p:cNvSpPr>
          <p:nvPr/>
        </p:nvSpPr>
        <p:spPr bwMode="auto">
          <a:xfrm>
            <a:off x="838200" y="3673475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3" name="Straight Arrow Connector 22"/>
          <p:cNvCxnSpPr>
            <a:stCxn id="45071" idx="3"/>
          </p:cNvCxnSpPr>
          <p:nvPr/>
        </p:nvCxnSpPr>
        <p:spPr>
          <a:xfrm>
            <a:off x="955675" y="4021138"/>
            <a:ext cx="1662113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1" name="TextBox 23"/>
          <p:cNvSpPr txBox="1">
            <a:spLocks noChangeArrowheads="1"/>
          </p:cNvSpPr>
          <p:nvPr/>
        </p:nvSpPr>
        <p:spPr bwMode="auto">
          <a:xfrm>
            <a:off x="609600" y="3836988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4507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677A81-A9A6-4341-A723-23211C2372C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0" y="-304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 smtClean="0"/>
              <a:t>Creating Element Node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73088"/>
            <a:ext cx="6248400" cy="354171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913" y="4038600"/>
            <a:ext cx="7588250" cy="220980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5334000"/>
            <a:ext cx="38100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46425" y="1695450"/>
            <a:ext cx="2568575" cy="5143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711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490FF-3A2F-4110-87CA-C8C44804D9A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 smtClean="0"/>
              <a:t>Creating Image Node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54075"/>
            <a:ext cx="5410200" cy="227012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400425"/>
            <a:ext cx="5410200" cy="2085975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1173163" y="4156075"/>
            <a:ext cx="712787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9" name="TextBox 11"/>
          <p:cNvSpPr txBox="1">
            <a:spLocks noChangeArrowheads="1"/>
          </p:cNvSpPr>
          <p:nvPr/>
        </p:nvSpPr>
        <p:spPr bwMode="auto">
          <a:xfrm>
            <a:off x="903288" y="3970338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>
            <a:stCxn id="49161" idx="3"/>
          </p:cNvCxnSpPr>
          <p:nvPr/>
        </p:nvCxnSpPr>
        <p:spPr>
          <a:xfrm>
            <a:off x="914400" y="4603750"/>
            <a:ext cx="895350" cy="317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1" name="TextBox 14"/>
          <p:cNvSpPr txBox="1">
            <a:spLocks noChangeArrowheads="1"/>
          </p:cNvSpPr>
          <p:nvPr/>
        </p:nvSpPr>
        <p:spPr bwMode="auto">
          <a:xfrm>
            <a:off x="568325" y="4419600"/>
            <a:ext cx="346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6" name="Straight Arrow Connector 15"/>
          <p:cNvCxnSpPr>
            <a:stCxn id="49163" idx="3"/>
          </p:cNvCxnSpPr>
          <p:nvPr/>
        </p:nvCxnSpPr>
        <p:spPr>
          <a:xfrm>
            <a:off x="574675" y="5114925"/>
            <a:ext cx="1196975" cy="158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3" name="TextBox 16"/>
          <p:cNvSpPr txBox="1">
            <a:spLocks noChangeArrowheads="1"/>
          </p:cNvSpPr>
          <p:nvPr/>
        </p:nvSpPr>
        <p:spPr bwMode="auto">
          <a:xfrm>
            <a:off x="228600" y="4930775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11338" y="4351338"/>
            <a:ext cx="4665662" cy="560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9165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50E8D2-5AF4-48F3-B05D-5DDB878181C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 smtClean="0"/>
              <a:t>Navigating/Traversing </a:t>
            </a:r>
          </a:p>
        </p:txBody>
      </p:sp>
      <p:pic>
        <p:nvPicPr>
          <p:cNvPr id="5120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08113" y="981075"/>
          <a:ext cx="6291263" cy="14795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100"/>
                <a:gridCol w="2362081"/>
                <a:gridCol w="1948082"/>
              </a:tblGrid>
              <a:tr h="366074">
                <a:tc gridSpan="3">
                  <a:txBody>
                    <a:bodyPr/>
                    <a:lstStyle/>
                    <a:p>
                      <a:pPr algn="ctr" eaLnBrk="1" hangingPunct="1"/>
                      <a:r>
                        <a:rPr lang="en-US" altLang="en-US" sz="1800" dirty="0" smtClean="0"/>
                        <a:t>Methods for retrieving nodes related to current node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159"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childNodes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35" marR="91435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childElementCount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35" marR="91435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nextSibling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35" marR="91435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159"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parentElement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35" marR="91435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 smtClean="0"/>
                        <a:t>nodeType</a:t>
                      </a:r>
                      <a:r>
                        <a:rPr lang="en-CA" sz="1800" dirty="0" smtClean="0"/>
                        <a:t>()</a:t>
                      </a:r>
                    </a:p>
                  </a:txBody>
                  <a:tcPr marL="91435" marR="91435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 smtClean="0"/>
                        <a:t>previousSibling</a:t>
                      </a:r>
                      <a:r>
                        <a:rPr lang="en-CA" sz="1800" dirty="0" smtClean="0"/>
                        <a:t>()</a:t>
                      </a:r>
                    </a:p>
                  </a:txBody>
                  <a:tcPr marL="91435" marR="91435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15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nodeName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35" marR="91435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57225" y="2662238"/>
          <a:ext cx="7829550" cy="1108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830"/>
                <a:gridCol w="3942720"/>
              </a:tblGrid>
              <a:tr h="365970">
                <a:tc gridSpan="2">
                  <a:txBody>
                    <a:bodyPr/>
                    <a:lstStyle/>
                    <a:p>
                      <a:pPr eaLnBrk="1" hangingPunct="1"/>
                      <a:r>
                        <a:rPr lang="en-US" altLang="en-US" sz="1800" dirty="0" smtClean="0"/>
                        <a:t>Methods for inserting and manipulating nodes related to current node</a:t>
                      </a:r>
                    </a:p>
                  </a:txBody>
                  <a:tcPr marL="91455" marR="91455" marT="45746" marB="4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appendChild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55" marR="91455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insertBefore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55" marR="91455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replaceChile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55" marR="91455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removeChild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55" marR="91455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79475" y="4073525"/>
          <a:ext cx="7385050" cy="1108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868"/>
                <a:gridCol w="3498182"/>
              </a:tblGrid>
              <a:tr h="365970">
                <a:tc gridSpan="2">
                  <a:txBody>
                    <a:bodyPr/>
                    <a:lstStyle/>
                    <a:p>
                      <a:pPr eaLnBrk="1" hangingPunct="1"/>
                      <a:r>
                        <a:rPr lang="en-US" altLang="en-US" sz="1800" dirty="0" smtClean="0"/>
                        <a:t>Methods for inserting and manipulating attributes of current node</a:t>
                      </a:r>
                    </a:p>
                  </a:txBody>
                  <a:tcPr marL="91456" marR="91456" marT="45746" marB="4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getAttribute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56" marR="91456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setAttribute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56" marR="91456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removeAttribute</a:t>
                      </a:r>
                      <a:r>
                        <a:rPr lang="en-CA" sz="1800" dirty="0" smtClean="0"/>
                        <a:t>()</a:t>
                      </a:r>
                      <a:endParaRPr lang="en-CA" sz="1800" dirty="0"/>
                    </a:p>
                  </a:txBody>
                  <a:tcPr marL="91456" marR="91456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Attributes()</a:t>
                      </a:r>
                      <a:endParaRPr lang="en-CA" sz="1800" dirty="0"/>
                    </a:p>
                  </a:txBody>
                  <a:tcPr marL="91456" marR="91456" marT="45746" marB="4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49" name="Rectangle 3"/>
          <p:cNvSpPr>
            <a:spLocks noChangeArrowheads="1"/>
          </p:cNvSpPr>
          <p:nvPr/>
        </p:nvSpPr>
        <p:spPr bwMode="auto">
          <a:xfrm>
            <a:off x="1373188" y="5424488"/>
            <a:ext cx="6359525" cy="7239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2857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hlinkClick r:id="rId4"/>
              </a:rPr>
              <a:t>http://www.w3schools.com/jsref/dom_obj_document.asp</a:t>
            </a:r>
            <a:endParaRPr lang="en-US" altLang="en-US" sz="1800">
              <a:solidFill>
                <a:schemeClr val="tx1"/>
              </a:solidFill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hlinkClick r:id="rId5"/>
              </a:rPr>
              <a:t>http://www.w3schools.com/jsref/dom_obj_all.asp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125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984143-AD7B-4F4A-8CA4-585DD6250D7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3389" y="1609193"/>
            <a:ext cx="523220" cy="1042106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Event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Event Handlers: Concepts</a:t>
            </a:r>
          </a:p>
        </p:txBody>
      </p:sp>
      <p:pic>
        <p:nvPicPr>
          <p:cNvPr id="53253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4" name="Group 2"/>
          <p:cNvGrpSpPr>
            <a:grpSpLocks/>
          </p:cNvGrpSpPr>
          <p:nvPr/>
        </p:nvGrpSpPr>
        <p:grpSpPr bwMode="auto">
          <a:xfrm>
            <a:off x="1143000" y="927100"/>
            <a:ext cx="7631113" cy="2406650"/>
            <a:chOff x="1146636" y="2438400"/>
            <a:chExt cx="7631112" cy="2407117"/>
          </a:xfrm>
        </p:grpSpPr>
        <p:sp>
          <p:nvSpPr>
            <p:cNvPr id="53263" name="TextBox 6"/>
            <p:cNvSpPr txBox="1">
              <a:spLocks noChangeArrowheads="1"/>
            </p:cNvSpPr>
            <p:nvPr/>
          </p:nvSpPr>
          <p:spPr bwMode="auto">
            <a:xfrm>
              <a:off x="1219199" y="2521623"/>
              <a:ext cx="7478713" cy="430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Things a User or Browser Does </a:t>
              </a:r>
            </a:p>
          </p:txBody>
        </p:sp>
        <p:sp>
          <p:nvSpPr>
            <p:cNvPr id="53264" name="TextBox 6"/>
            <p:cNvSpPr txBox="1">
              <a:spLocks noChangeArrowheads="1"/>
            </p:cNvSpPr>
            <p:nvPr/>
          </p:nvSpPr>
          <p:spPr bwMode="auto">
            <a:xfrm>
              <a:off x="1219199" y="3124873"/>
              <a:ext cx="7478713" cy="430887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User-Related Events </a:t>
              </a:r>
              <a:r>
                <a:rPr lang="en-US" altLang="en-US" sz="2200">
                  <a:solidFill>
                    <a:schemeClr val="tx1"/>
                  </a:solidFill>
                  <a:sym typeface="Wingdings" panose="05000000000000000000" pitchFamily="2" charset="2"/>
                </a:rPr>
                <a:t> Clicking a Mouse</a:t>
              </a:r>
              <a:endParaRPr lang="en-US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53265" name="TextBox 6"/>
            <p:cNvSpPr txBox="1">
              <a:spLocks noChangeArrowheads="1"/>
            </p:cNvSpPr>
            <p:nvPr/>
          </p:nvSpPr>
          <p:spPr bwMode="auto">
            <a:xfrm>
              <a:off x="1219199" y="3735854"/>
              <a:ext cx="7478713" cy="430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Browser-Related Events </a:t>
              </a:r>
              <a:r>
                <a:rPr lang="en-US" altLang="en-US" sz="2200">
                  <a:solidFill>
                    <a:schemeClr val="tx1"/>
                  </a:solidFill>
                  <a:sym typeface="Wingdings" panose="05000000000000000000" pitchFamily="2" charset="2"/>
                </a:rPr>
                <a:t> Updating Clock, Loading Page</a:t>
              </a:r>
              <a:endParaRPr lang="en-US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53266" name="TextBox 6"/>
            <p:cNvSpPr txBox="1">
              <a:spLocks noChangeArrowheads="1"/>
            </p:cNvSpPr>
            <p:nvPr/>
          </p:nvSpPr>
          <p:spPr bwMode="auto">
            <a:xfrm>
              <a:off x="1219199" y="4334341"/>
              <a:ext cx="7478713" cy="430887"/>
            </a:xfrm>
            <a:prstGeom prst="rect">
              <a:avLst/>
            </a:prstGeom>
            <a:solidFill>
              <a:srgbClr val="886128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Firing an Event </a:t>
              </a:r>
              <a:r>
                <a:rPr lang="en-US" altLang="en-US" sz="2200">
                  <a:solidFill>
                    <a:schemeClr val="tx1"/>
                  </a:solidFill>
                  <a:sym typeface="Wingdings" panose="05000000000000000000" pitchFamily="2" charset="2"/>
                </a:rPr>
                <a:t> The Event Happens</a:t>
              </a:r>
              <a:endParaRPr lang="en-US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46636" y="2438400"/>
              <a:ext cx="7631112" cy="24071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</p:grpSp>
      <p:grpSp>
        <p:nvGrpSpPr>
          <p:cNvPr id="53255" name="Group 3"/>
          <p:cNvGrpSpPr>
            <a:grpSpLocks/>
          </p:cNvGrpSpPr>
          <p:nvPr/>
        </p:nvGrpSpPr>
        <p:grpSpPr bwMode="auto">
          <a:xfrm>
            <a:off x="442913" y="3294063"/>
            <a:ext cx="8339137" cy="2241550"/>
            <a:chOff x="443389" y="3735388"/>
            <a:chExt cx="8338660" cy="2242298"/>
          </a:xfrm>
        </p:grpSpPr>
        <p:sp>
          <p:nvSpPr>
            <p:cNvPr id="53258" name="TextBox 6"/>
            <p:cNvSpPr txBox="1">
              <a:spLocks noChangeArrowheads="1"/>
            </p:cNvSpPr>
            <p:nvPr/>
          </p:nvSpPr>
          <p:spPr bwMode="auto">
            <a:xfrm>
              <a:off x="1215563" y="4066455"/>
              <a:ext cx="7478714" cy="430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Capturing Events and Responding to Them</a:t>
              </a:r>
            </a:p>
          </p:txBody>
        </p:sp>
        <p:sp>
          <p:nvSpPr>
            <p:cNvPr id="53259" name="TextBox 6"/>
            <p:cNvSpPr txBox="1">
              <a:spLocks noChangeArrowheads="1"/>
            </p:cNvSpPr>
            <p:nvPr/>
          </p:nvSpPr>
          <p:spPr bwMode="auto">
            <a:xfrm>
              <a:off x="1215563" y="4641599"/>
              <a:ext cx="7478714" cy="430887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Script Reaction (e.g., Function Call )</a:t>
              </a:r>
            </a:p>
          </p:txBody>
        </p:sp>
        <p:sp>
          <p:nvSpPr>
            <p:cNvPr id="53260" name="TextBox 6"/>
            <p:cNvSpPr txBox="1">
              <a:spLocks noChangeArrowheads="1"/>
            </p:cNvSpPr>
            <p:nvPr/>
          </p:nvSpPr>
          <p:spPr bwMode="auto">
            <a:xfrm>
              <a:off x="1215563" y="5212638"/>
              <a:ext cx="7478714" cy="430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Reaction to User Actions </a:t>
              </a:r>
              <a:r>
                <a:rPr lang="en-US" altLang="en-US" sz="2200">
                  <a:solidFill>
                    <a:schemeClr val="tx1"/>
                  </a:solidFill>
                  <a:sym typeface="Wingdings" panose="05000000000000000000" pitchFamily="2" charset="2"/>
                </a:rPr>
                <a:t> Interactive Website</a:t>
              </a:r>
              <a:endParaRPr lang="en-US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7723" y="4000588"/>
              <a:ext cx="7624326" cy="17118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2200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443389" y="3735388"/>
              <a:ext cx="523220" cy="2242298"/>
            </a:xfrm>
            <a:prstGeom prst="rect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vert270">
              <a:spAutoFit/>
            </a:bodyPr>
            <a:lstStyle/>
            <a:p>
              <a:pPr algn="ctr" eaLnBrk="1" hangingPunct="1">
                <a:defRPr/>
              </a:pPr>
              <a:r>
                <a:rPr lang="en-US" sz="2200" b="1" dirty="0">
                  <a:latin typeface="Arial" charset="0"/>
                </a:rPr>
                <a:t>Event Handling</a:t>
              </a:r>
            </a:p>
          </p:txBody>
        </p:sp>
      </p:grpSp>
      <p:sp>
        <p:nvSpPr>
          <p:cNvPr id="53256" name="TextBox 6"/>
          <p:cNvSpPr txBox="1">
            <a:spLocks noChangeArrowheads="1"/>
          </p:cNvSpPr>
          <p:nvPr/>
        </p:nvSpPr>
        <p:spPr bwMode="auto">
          <a:xfrm>
            <a:off x="1531938" y="5424488"/>
            <a:ext cx="6846887" cy="769937"/>
          </a:xfrm>
          <a:prstGeom prst="rect">
            <a:avLst/>
          </a:prstGeom>
          <a:solidFill>
            <a:srgbClr val="886128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Event-Driven Scripts: </a:t>
            </a:r>
            <a:r>
              <a:rPr lang="en-US" altLang="en-US" sz="2200">
                <a:solidFill>
                  <a:schemeClr val="tx1"/>
                </a:solidFill>
                <a:sym typeface="Wingdings" panose="05000000000000000000" pitchFamily="2" charset="2"/>
              </a:rPr>
              <a:t>Scripts with the Ability to Capture and Respond to Events</a:t>
            </a:r>
            <a:endParaRPr lang="en-US" altLang="en-US" sz="2200">
              <a:solidFill>
                <a:schemeClr val="tx1"/>
              </a:solidFill>
            </a:endParaRPr>
          </a:p>
        </p:txBody>
      </p:sp>
      <p:sp>
        <p:nvSpPr>
          <p:cNvPr id="5325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A84F84-E967-41D6-AB5B-F81D8DCBFD7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Event Handlers: Concepts</a:t>
            </a:r>
          </a:p>
        </p:txBody>
      </p:sp>
      <p:pic>
        <p:nvPicPr>
          <p:cNvPr id="5530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51816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3155950"/>
            <a:ext cx="5145087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98E80-A183-45AE-862F-D54C1BA7D99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Event Types &amp; Handlers</a:t>
            </a:r>
          </a:p>
        </p:txBody>
      </p:sp>
      <p:pic>
        <p:nvPicPr>
          <p:cNvPr id="57348" name="tabl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8038"/>
            <a:ext cx="4953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tabl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02063"/>
            <a:ext cx="49672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41300" y="4429125"/>
            <a:ext cx="3586163" cy="1108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b="1" dirty="0" err="1" smtClean="0">
                <a:solidFill>
                  <a:schemeClr val="tx1"/>
                </a:solidFill>
              </a:rPr>
              <a:t>onMouseUp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, </a:t>
            </a:r>
            <a:r>
              <a:rPr lang="en-US" altLang="en-US" sz="2200" b="1" dirty="0" err="1" smtClean="0">
                <a:solidFill>
                  <a:schemeClr val="tx1"/>
                </a:solidFill>
              </a:rPr>
              <a:t>onFocus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, </a:t>
            </a:r>
            <a:r>
              <a:rPr lang="en-US" altLang="en-US" sz="2200" b="1" dirty="0" err="1" smtClean="0">
                <a:solidFill>
                  <a:schemeClr val="tx1"/>
                </a:solidFill>
              </a:rPr>
              <a:t>onSelect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, </a:t>
            </a:r>
            <a:r>
              <a:rPr lang="en-US" altLang="en-US" sz="2200" b="1" dirty="0" err="1" smtClean="0">
                <a:solidFill>
                  <a:schemeClr val="tx1"/>
                </a:solidFill>
              </a:rPr>
              <a:t>okKeyDown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, </a:t>
            </a:r>
            <a:r>
              <a:rPr lang="en-US" altLang="en-US" sz="2200" b="1" dirty="0" err="1" smtClean="0">
                <a:solidFill>
                  <a:schemeClr val="tx1"/>
                </a:solidFill>
              </a:rPr>
              <a:t>onKeyUp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249863" y="1847850"/>
            <a:ext cx="3587750" cy="769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b="1" dirty="0" err="1" smtClean="0">
                <a:solidFill>
                  <a:schemeClr val="tx1"/>
                </a:solidFill>
              </a:rPr>
              <a:t>onError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, </a:t>
            </a:r>
            <a:r>
              <a:rPr lang="en-US" altLang="en-US" sz="2200" b="1" dirty="0" err="1" smtClean="0">
                <a:solidFill>
                  <a:schemeClr val="tx1"/>
                </a:solidFill>
              </a:rPr>
              <a:t>onAbort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, </a:t>
            </a:r>
            <a:r>
              <a:rPr lang="en-US" altLang="en-US" sz="2200" b="1" dirty="0" err="1" smtClean="0">
                <a:solidFill>
                  <a:schemeClr val="tx1"/>
                </a:solidFill>
              </a:rPr>
              <a:t>onUnload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, </a:t>
            </a:r>
            <a:r>
              <a:rPr lang="en-US" altLang="en-US" sz="2200" b="1" dirty="0" err="1" smtClean="0">
                <a:solidFill>
                  <a:schemeClr val="tx1"/>
                </a:solidFill>
              </a:rPr>
              <a:t>onChange</a:t>
            </a:r>
            <a:endParaRPr lang="en-US" altLang="en-US" sz="2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614F9-D90F-4758-A719-318CFC363F8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14517" y="1071254"/>
            <a:ext cx="2134828" cy="1107996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Binding an Event to HTML Element</a:t>
            </a:r>
          </a:p>
        </p:txBody>
      </p:sp>
      <p:sp>
        <p:nvSpPr>
          <p:cNvPr id="593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Event Handlers</a:t>
            </a:r>
          </a:p>
        </p:txBody>
      </p:sp>
      <p:pic>
        <p:nvPicPr>
          <p:cNvPr id="5939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400" name="Group 2"/>
          <p:cNvGrpSpPr>
            <a:grpSpLocks/>
          </p:cNvGrpSpPr>
          <p:nvPr/>
        </p:nvGrpSpPr>
        <p:grpSpPr bwMode="auto">
          <a:xfrm>
            <a:off x="2944813" y="661988"/>
            <a:ext cx="5284787" cy="1803400"/>
            <a:chOff x="2224548" y="1797971"/>
            <a:chExt cx="5284788" cy="1803820"/>
          </a:xfrm>
        </p:grpSpPr>
        <p:sp>
          <p:nvSpPr>
            <p:cNvPr id="59409" name="TextBox 6"/>
            <p:cNvSpPr txBox="1">
              <a:spLocks noChangeArrowheads="1"/>
            </p:cNvSpPr>
            <p:nvPr/>
          </p:nvSpPr>
          <p:spPr bwMode="auto">
            <a:xfrm>
              <a:off x="2423478" y="1911350"/>
              <a:ext cx="4918710" cy="430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HTML Event Handler Attribute</a:t>
              </a:r>
            </a:p>
          </p:txBody>
        </p:sp>
        <p:sp>
          <p:nvSpPr>
            <p:cNvPr id="59410" name="TextBox 6"/>
            <p:cNvSpPr txBox="1">
              <a:spLocks noChangeArrowheads="1"/>
            </p:cNvSpPr>
            <p:nvPr/>
          </p:nvSpPr>
          <p:spPr bwMode="auto">
            <a:xfrm>
              <a:off x="2423478" y="2546556"/>
              <a:ext cx="4918710" cy="430887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Traditional DOM Event Handlers</a:t>
              </a:r>
            </a:p>
          </p:txBody>
        </p:sp>
        <p:sp>
          <p:nvSpPr>
            <p:cNvPr id="59411" name="TextBox 6"/>
            <p:cNvSpPr txBox="1">
              <a:spLocks noChangeArrowheads="1"/>
            </p:cNvSpPr>
            <p:nvPr/>
          </p:nvSpPr>
          <p:spPr bwMode="auto">
            <a:xfrm>
              <a:off x="2412365" y="3126660"/>
              <a:ext cx="4918710" cy="430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DOM Level 2 Event Listeners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2345198" y="1848783"/>
              <a:ext cx="5056188" cy="5716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24548" y="1797971"/>
              <a:ext cx="5284788" cy="18038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</p:grpSp>
      <p:sp>
        <p:nvSpPr>
          <p:cNvPr id="5940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594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340725" cy="36496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905000" y="3787775"/>
            <a:ext cx="6477000" cy="1219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778375" y="5788025"/>
            <a:ext cx="2362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2895600" y="2889247"/>
            <a:ext cx="3961272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HTML Event Handler Attribute</a:t>
            </a:r>
          </a:p>
        </p:txBody>
      </p:sp>
      <p:sp>
        <p:nvSpPr>
          <p:cNvPr id="59408" name="TextBox 6"/>
          <p:cNvSpPr txBox="1">
            <a:spLocks noChangeArrowheads="1"/>
          </p:cNvSpPr>
          <p:nvPr/>
        </p:nvSpPr>
        <p:spPr bwMode="auto">
          <a:xfrm>
            <a:off x="2020888" y="6037263"/>
            <a:ext cx="4456112" cy="369887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&lt;HTML Tag eventHandler = “JS Code”&gt;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E6BA0-71B3-4665-9C34-85BFD00A5DF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1443" name="TextBox 6"/>
          <p:cNvSpPr txBox="1">
            <a:spLocks noChangeArrowheads="1"/>
          </p:cNvSpPr>
          <p:nvPr/>
        </p:nvSpPr>
        <p:spPr bwMode="auto">
          <a:xfrm>
            <a:off x="2500313" y="809625"/>
            <a:ext cx="4129087" cy="438150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200" b="1"/>
              <a:t>el.onblur = checkUsername;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Traditional DOM Event Handlers</a:t>
            </a: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382713"/>
            <a:ext cx="8458200" cy="3417887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905000" y="3009900"/>
            <a:ext cx="6553200" cy="117316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46688" y="3040063"/>
            <a:ext cx="21717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8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038" y="5113338"/>
            <a:ext cx="4246562" cy="8302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marL="0" lvl="2">
              <a:lnSpc>
                <a:spcPct val="8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&lt;form&gt;</a:t>
            </a:r>
          </a:p>
          <a:p>
            <a:pPr marL="0" lvl="2">
              <a:lnSpc>
                <a:spcPct val="8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   &lt;input type=text name=“field1” value=“Hi!” </a:t>
            </a:r>
            <a:r>
              <a:rPr lang="en-US" altLang="en-US" sz="1500" dirty="0" err="1">
                <a:solidFill>
                  <a:srgbClr val="000000"/>
                </a:solidFill>
              </a:rPr>
              <a:t>onChange</a:t>
            </a:r>
            <a:r>
              <a:rPr lang="en-US" altLang="en-US" sz="1500" dirty="0">
                <a:solidFill>
                  <a:srgbClr val="000000"/>
                </a:solidFill>
              </a:rPr>
              <a:t>=“alert(‘Hey, The field changed!!’);” /&gt;</a:t>
            </a:r>
          </a:p>
          <a:p>
            <a:pPr marL="0" lvl="2">
              <a:lnSpc>
                <a:spcPct val="8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&lt;/form&gt;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5113338"/>
            <a:ext cx="4267200" cy="8302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marL="0" lvl="2">
              <a:lnSpc>
                <a:spcPct val="8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&lt;form&gt;</a:t>
            </a:r>
          </a:p>
          <a:p>
            <a:pPr marL="0" lvl="2">
              <a:lnSpc>
                <a:spcPct val="8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   &lt;input type=“button” name=“but1” value=“OK” </a:t>
            </a:r>
            <a:r>
              <a:rPr lang="en-US" altLang="en-US" sz="1500" dirty="0" err="1">
                <a:solidFill>
                  <a:srgbClr val="000000"/>
                </a:solidFill>
              </a:rPr>
              <a:t>onClick</a:t>
            </a:r>
            <a:r>
              <a:rPr lang="en-US" altLang="en-US" sz="1500" dirty="0">
                <a:solidFill>
                  <a:srgbClr val="000000"/>
                </a:solidFill>
              </a:rPr>
              <a:t>=“function1( );” /&gt;</a:t>
            </a:r>
          </a:p>
          <a:p>
            <a:pPr marL="0" lvl="2">
              <a:lnSpc>
                <a:spcPct val="8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423851-4B58-483A-BC2B-58D1F911D6D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onClick &amp; onLoad Event Handlers</a:t>
            </a:r>
          </a:p>
        </p:txBody>
      </p:sp>
      <p:pic>
        <p:nvPicPr>
          <p:cNvPr id="634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765175"/>
            <a:ext cx="8229600" cy="324485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19388" y="2212975"/>
            <a:ext cx="3482975" cy="6381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94225" y="3571875"/>
            <a:ext cx="2362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495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6349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4113213"/>
            <a:ext cx="8229600" cy="218122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93825" y="5521325"/>
            <a:ext cx="4525963" cy="4445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00600" y="4546600"/>
            <a:ext cx="3525838" cy="368300"/>
          </a:xfrm>
          <a:prstGeom prst="rect">
            <a:avLst/>
          </a:prstGeom>
          <a:solidFill>
            <a:srgbClr val="EA9ADB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dirty="0" err="1">
                <a:solidFill>
                  <a:srgbClr val="000000"/>
                </a:solidFill>
                <a:latin typeface="+mj-lt"/>
              </a:rPr>
              <a:t>onUnload</a:t>
            </a:r>
            <a:r>
              <a:rPr lang="en-US" altLang="en-US" b="1" dirty="0">
                <a:solidFill>
                  <a:srgbClr val="000000"/>
                </a:solidFill>
                <a:latin typeface="+mj-lt"/>
              </a:rPr>
              <a:t>="alert(‘Good-bye’);"</a:t>
            </a:r>
            <a:endParaRPr lang="en-CA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FF084-5543-4967-93C7-007100A30E5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25083" y="932750"/>
            <a:ext cx="553998" cy="198090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Array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Arrays</a:t>
            </a:r>
          </a:p>
        </p:txBody>
      </p:sp>
      <p:pic>
        <p:nvPicPr>
          <p:cNvPr id="1024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6" name="Group 1"/>
          <p:cNvGrpSpPr>
            <a:grpSpLocks/>
          </p:cNvGrpSpPr>
          <p:nvPr/>
        </p:nvGrpSpPr>
        <p:grpSpPr bwMode="auto">
          <a:xfrm>
            <a:off x="1597025" y="838200"/>
            <a:ext cx="7094538" cy="2165350"/>
            <a:chOff x="1182688" y="1763716"/>
            <a:chExt cx="7093631" cy="2165915"/>
          </a:xfrm>
        </p:grpSpPr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1257291" y="1865343"/>
              <a:ext cx="6942837" cy="430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00" dirty="0">
                  <a:solidFill>
                    <a:schemeClr val="tx1"/>
                  </a:solidFill>
                </a:rPr>
                <a:t>Collection of </a:t>
              </a:r>
              <a:r>
                <a:rPr lang="en-US" altLang="en-US" sz="2200" dirty="0" smtClean="0">
                  <a:solidFill>
                    <a:schemeClr val="tx1"/>
                  </a:solidFill>
                </a:rPr>
                <a:t>Related Data </a:t>
              </a:r>
              <a:r>
                <a:rPr lang="en-US" altLang="en-US" sz="2200" dirty="0">
                  <a:solidFill>
                    <a:schemeClr val="tx1"/>
                  </a:solidFill>
                </a:rPr>
                <a:t>Items: Non-Primitive</a:t>
              </a:r>
            </a:p>
          </p:txBody>
        </p:sp>
        <p:sp>
          <p:nvSpPr>
            <p:cNvPr id="10282" name="TextBox 6"/>
            <p:cNvSpPr txBox="1">
              <a:spLocks noChangeArrowheads="1"/>
            </p:cNvSpPr>
            <p:nvPr/>
          </p:nvSpPr>
          <p:spPr bwMode="auto">
            <a:xfrm>
              <a:off x="1257299" y="2373316"/>
              <a:ext cx="6942819" cy="430887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Dynamic: Size is Changeable  </a:t>
              </a:r>
            </a:p>
          </p:txBody>
        </p:sp>
        <p:sp>
          <p:nvSpPr>
            <p:cNvPr id="10283" name="TextBox 6"/>
            <p:cNvSpPr txBox="1">
              <a:spLocks noChangeArrowheads="1"/>
            </p:cNvSpPr>
            <p:nvPr/>
          </p:nvSpPr>
          <p:spPr bwMode="auto">
            <a:xfrm>
              <a:off x="1257299" y="2906716"/>
              <a:ext cx="6942819" cy="430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Array Elements: Group of Memory Locations </a:t>
              </a:r>
            </a:p>
          </p:txBody>
        </p:sp>
        <p:sp>
          <p:nvSpPr>
            <p:cNvPr id="10284" name="TextBox 6"/>
            <p:cNvSpPr txBox="1">
              <a:spLocks noChangeArrowheads="1"/>
            </p:cNvSpPr>
            <p:nvPr/>
          </p:nvSpPr>
          <p:spPr bwMode="auto">
            <a:xfrm>
              <a:off x="1257299" y="3440116"/>
              <a:ext cx="6942819" cy="430887"/>
            </a:xfrm>
            <a:prstGeom prst="rect">
              <a:avLst/>
            </a:prstGeom>
            <a:solidFill>
              <a:srgbClr val="886128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Same Name and Different Data Type – Different Index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82688" y="1763716"/>
              <a:ext cx="7093631" cy="21659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</p:grpSp>
      <p:sp>
        <p:nvSpPr>
          <p:cNvPr id="1024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79488" y="1749425"/>
            <a:ext cx="608012" cy="347663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53000" y="3160713"/>
          <a:ext cx="16764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-45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C[1]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C[2]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C[3]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C[4]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C[5]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C[6]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-98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6781800" y="4135438"/>
            <a:ext cx="2133600" cy="6461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6213" indent="-166688" eaLnBrk="1" hangingPunct="1">
              <a:spcBef>
                <a:spcPct val="0"/>
              </a:spcBef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1</a:t>
            </a:r>
            <a:r>
              <a:rPr lang="en-US" altLang="en-US" sz="1800" baseline="30000" dirty="0" smtClean="0">
                <a:solidFill>
                  <a:schemeClr val="tx1"/>
                </a:solidFill>
              </a:rPr>
              <a:t>st</a:t>
            </a:r>
            <a:r>
              <a:rPr lang="en-US" altLang="en-US" sz="1800" dirty="0" smtClean="0">
                <a:solidFill>
                  <a:schemeClr val="tx1"/>
                </a:solidFill>
              </a:rPr>
              <a:t> Element </a:t>
            </a:r>
            <a:r>
              <a:rPr lang="en-US" alt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CA" alt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alt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[0]</a:t>
            </a:r>
          </a:p>
          <a:p>
            <a:pPr marL="176213" indent="-166688" eaLnBrk="1" hangingPunct="1">
              <a:spcBef>
                <a:spcPct val="0"/>
              </a:spcBef>
              <a:defRPr/>
            </a:pPr>
            <a:r>
              <a:rPr lang="en-US" alt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7</a:t>
            </a:r>
            <a:r>
              <a:rPr lang="en-US" altLang="en-US" sz="1800" baseline="300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</a:t>
            </a:r>
            <a:r>
              <a:rPr lang="en-US" alt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Element : C[6] 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6872288" y="3160713"/>
            <a:ext cx="1952625" cy="646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Array </a:t>
            </a:r>
            <a:r>
              <a:rPr lang="en-US" altLang="en-US" sz="1800" dirty="0">
                <a:solidFill>
                  <a:schemeClr val="tx1"/>
                </a:solidFill>
              </a:rPr>
              <a:t>Name </a:t>
            </a:r>
            <a:r>
              <a:rPr lang="en-US" altLang="en-US" sz="1800" dirty="0" smtClean="0">
                <a:solidFill>
                  <a:schemeClr val="tx1"/>
                </a:solidFill>
              </a:rPr>
              <a:t>= C with 10 Elements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797300" y="3367088"/>
            <a:ext cx="1135063" cy="0"/>
          </a:xfrm>
          <a:prstGeom prst="line">
            <a:avLst/>
          </a:prstGeom>
          <a:ln w="222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1284288" y="3048000"/>
            <a:ext cx="2513012" cy="646113"/>
          </a:xfrm>
          <a:prstGeom prst="rect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C[0]: index = 0 </a:t>
            </a:r>
            <a:r>
              <a:rPr lang="en-US" alt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position in the array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0279" name="TextBox 6"/>
          <p:cNvSpPr txBox="1">
            <a:spLocks noChangeArrowheads="1"/>
          </p:cNvSpPr>
          <p:nvPr/>
        </p:nvSpPr>
        <p:spPr bwMode="auto">
          <a:xfrm>
            <a:off x="76200" y="3876675"/>
            <a:ext cx="4633913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chemeClr val="bg1"/>
                </a:solidFill>
              </a:rPr>
              <a:t>Accessing Elements </a:t>
            </a:r>
            <a:r>
              <a:rPr lang="en-US" altLang="en-US" sz="1800">
                <a:solidFill>
                  <a:schemeClr val="bg1"/>
                </a:solidFill>
                <a:sym typeface="Wingdings" panose="05000000000000000000" pitchFamily="2" charset="2"/>
              </a:rPr>
              <a:t>: C[index]</a:t>
            </a:r>
            <a:endParaRPr lang="en-US" altLang="en-US" sz="18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chemeClr val="bg1"/>
                </a:solidFill>
              </a:rPr>
              <a:t>If the Array has i-Elements, 1</a:t>
            </a:r>
            <a:r>
              <a:rPr lang="en-US" altLang="en-US" sz="1800" baseline="30000">
                <a:solidFill>
                  <a:schemeClr val="bg1"/>
                </a:solidFill>
              </a:rPr>
              <a:t>st</a:t>
            </a:r>
            <a:r>
              <a:rPr lang="en-US" altLang="en-US" sz="1800">
                <a:solidFill>
                  <a:schemeClr val="bg1"/>
                </a:solidFill>
              </a:rPr>
              <a:t> Index = 0  &amp; Last Index = i - 1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76200" y="4972050"/>
            <a:ext cx="4856163" cy="1200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It can be used to reduce # of variable names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It can be used to create more efficient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9E9BEC-43D2-4124-82CA-B1CA45AB1E7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063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onClick &amp; onMouseover Event Handlers</a:t>
            </a:r>
          </a:p>
        </p:txBody>
      </p:sp>
      <p:pic>
        <p:nvPicPr>
          <p:cNvPr id="6554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8013" y="990600"/>
            <a:ext cx="8001000" cy="2209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&lt;form&gt;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&lt;input type="button" Value="Click for Yellow" </a:t>
            </a:r>
            <a:r>
              <a:rPr lang="en-US" sz="16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onClick</a:t>
            </a: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="</a:t>
            </a:r>
            <a:r>
              <a:rPr lang="en-US" sz="16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document.bgColor</a:t>
            </a: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='yellow'“ /&gt;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&lt;input type="button" Value="Click for Red" </a:t>
            </a:r>
            <a:r>
              <a:rPr lang="en-US" sz="16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onClick</a:t>
            </a: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="</a:t>
            </a:r>
            <a:r>
              <a:rPr lang="en-US" sz="16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document.bgColor</a:t>
            </a: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='red'“ /&gt;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&lt;input type="button" Value="Click for Blue" </a:t>
            </a:r>
            <a:r>
              <a:rPr lang="en-US" sz="16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onClick</a:t>
            </a: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="</a:t>
            </a:r>
            <a:r>
              <a:rPr lang="en-US" sz="16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document.bgColor</a:t>
            </a: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='blue'“ /&gt;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&lt;input type="button" Value="Click for Green" </a:t>
            </a:r>
            <a:r>
              <a:rPr lang="en-US" sz="16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onClick</a:t>
            </a: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="</a:t>
            </a:r>
            <a:r>
              <a:rPr lang="en-US" sz="16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document.bgColor</a:t>
            </a: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='green‘ /"&gt;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&lt;input type="button" Value="Click for White" </a:t>
            </a:r>
            <a:r>
              <a:rPr lang="en-US" sz="16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onClick</a:t>
            </a: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="</a:t>
            </a:r>
            <a:r>
              <a:rPr lang="en-US" sz="16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document.bgColor</a:t>
            </a: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='white'“ /&gt;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&lt;/form&gt;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8013" y="3352800"/>
            <a:ext cx="8001000" cy="236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</a:rPr>
              <a:t>&lt;form&gt;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</a:rPr>
              <a:t>&lt;input type="button" Value="Yellow" </a:t>
            </a:r>
            <a:r>
              <a:rPr lang="en-US" sz="1600" kern="0" dirty="0" err="1" smtClean="0">
                <a:solidFill>
                  <a:srgbClr val="000000"/>
                </a:solidFill>
              </a:rPr>
              <a:t>onMouseover</a:t>
            </a:r>
            <a:r>
              <a:rPr lang="en-US" sz="1600" kern="0" dirty="0" smtClean="0">
                <a:solidFill>
                  <a:srgbClr val="000000"/>
                </a:solidFill>
              </a:rPr>
              <a:t>="</a:t>
            </a:r>
            <a:r>
              <a:rPr lang="en-US" sz="1600" kern="0" dirty="0" err="1" smtClean="0">
                <a:solidFill>
                  <a:srgbClr val="000000"/>
                </a:solidFill>
              </a:rPr>
              <a:t>document.bgColor</a:t>
            </a:r>
            <a:r>
              <a:rPr lang="en-US" sz="1600" kern="0" dirty="0" smtClean="0">
                <a:solidFill>
                  <a:srgbClr val="000000"/>
                </a:solidFill>
              </a:rPr>
              <a:t>='yellow'“ /&gt;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</a:rPr>
              <a:t>&lt;input type="button" Value="Red" </a:t>
            </a:r>
            <a:r>
              <a:rPr lang="en-US" sz="1600" kern="0" dirty="0" err="1" smtClean="0">
                <a:solidFill>
                  <a:srgbClr val="000000"/>
                </a:solidFill>
              </a:rPr>
              <a:t>onMouseover</a:t>
            </a:r>
            <a:r>
              <a:rPr lang="en-US" sz="1600" kern="0" dirty="0" smtClean="0">
                <a:solidFill>
                  <a:srgbClr val="000000"/>
                </a:solidFill>
              </a:rPr>
              <a:t> ="</a:t>
            </a:r>
            <a:r>
              <a:rPr lang="en-US" sz="1600" kern="0" dirty="0" err="1" smtClean="0">
                <a:solidFill>
                  <a:srgbClr val="000000"/>
                </a:solidFill>
              </a:rPr>
              <a:t>document.bgColor</a:t>
            </a:r>
            <a:r>
              <a:rPr lang="en-US" sz="1600" kern="0" dirty="0" smtClean="0">
                <a:solidFill>
                  <a:srgbClr val="000000"/>
                </a:solidFill>
              </a:rPr>
              <a:t>='red'“ /&gt;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</a:rPr>
              <a:t>&lt;input type="button" Value="Blue" </a:t>
            </a:r>
            <a:r>
              <a:rPr lang="en-US" sz="1600" kern="0" dirty="0" err="1" smtClean="0">
                <a:solidFill>
                  <a:srgbClr val="000000"/>
                </a:solidFill>
              </a:rPr>
              <a:t>onMouseover</a:t>
            </a:r>
            <a:r>
              <a:rPr lang="en-US" sz="1600" kern="0" dirty="0" smtClean="0">
                <a:solidFill>
                  <a:srgbClr val="000000"/>
                </a:solidFill>
              </a:rPr>
              <a:t> ="</a:t>
            </a:r>
            <a:r>
              <a:rPr lang="en-US" sz="1600" kern="0" dirty="0" err="1" smtClean="0">
                <a:solidFill>
                  <a:srgbClr val="000000"/>
                </a:solidFill>
              </a:rPr>
              <a:t>document.bgColor</a:t>
            </a:r>
            <a:r>
              <a:rPr lang="en-US" sz="1600" kern="0" dirty="0" smtClean="0">
                <a:solidFill>
                  <a:srgbClr val="000000"/>
                </a:solidFill>
              </a:rPr>
              <a:t>='blue'“ /&gt;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</a:rPr>
              <a:t>&lt;input type="button" Value="Green" </a:t>
            </a:r>
            <a:r>
              <a:rPr lang="en-US" sz="1600" kern="0" dirty="0" err="1" smtClean="0">
                <a:solidFill>
                  <a:srgbClr val="000000"/>
                </a:solidFill>
              </a:rPr>
              <a:t>onMouseover</a:t>
            </a:r>
            <a:r>
              <a:rPr lang="en-US" sz="1600" kern="0" dirty="0" smtClean="0">
                <a:solidFill>
                  <a:srgbClr val="000000"/>
                </a:solidFill>
              </a:rPr>
              <a:t> ="</a:t>
            </a:r>
            <a:r>
              <a:rPr lang="en-US" sz="1600" kern="0" dirty="0" err="1" smtClean="0">
                <a:solidFill>
                  <a:srgbClr val="000000"/>
                </a:solidFill>
              </a:rPr>
              <a:t>document.bgColor</a:t>
            </a:r>
            <a:r>
              <a:rPr lang="en-US" sz="1600" kern="0" dirty="0" smtClean="0">
                <a:solidFill>
                  <a:srgbClr val="000000"/>
                </a:solidFill>
              </a:rPr>
              <a:t>='green'“ /&gt;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</a:rPr>
              <a:t>&lt;input type="button" Value="White" </a:t>
            </a:r>
            <a:r>
              <a:rPr lang="en-US" sz="1600" kern="0" dirty="0" err="1" smtClean="0">
                <a:solidFill>
                  <a:srgbClr val="000000"/>
                </a:solidFill>
              </a:rPr>
              <a:t>onMouseover</a:t>
            </a:r>
            <a:r>
              <a:rPr lang="en-US" sz="1600" kern="0" dirty="0" smtClean="0">
                <a:solidFill>
                  <a:srgbClr val="000000"/>
                </a:solidFill>
              </a:rPr>
              <a:t> ="</a:t>
            </a:r>
            <a:r>
              <a:rPr lang="en-US" sz="1600" kern="0" dirty="0" err="1" smtClean="0">
                <a:solidFill>
                  <a:srgbClr val="000000"/>
                </a:solidFill>
              </a:rPr>
              <a:t>document.bgColor</a:t>
            </a:r>
            <a:r>
              <a:rPr lang="en-US" sz="1600" kern="0" dirty="0" smtClean="0">
                <a:solidFill>
                  <a:srgbClr val="000000"/>
                </a:solidFill>
              </a:rPr>
              <a:t>='white'“ /&gt;</a:t>
            </a:r>
          </a:p>
          <a:p>
            <a:pPr marL="285750"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</a:rPr>
              <a:t>&lt;/form&gt;</a:t>
            </a:r>
            <a:endParaRPr lang="en-US" sz="1400" kern="0" dirty="0" smtClean="0">
              <a:solidFill>
                <a:srgbClr val="00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AA6186-65FF-4384-BB1F-A62C8AC418C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onmouseover &amp; onmouseout</a:t>
            </a:r>
          </a:p>
        </p:txBody>
      </p:sp>
      <p:pic>
        <p:nvPicPr>
          <p:cNvPr id="6758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219200"/>
            <a:ext cx="8991600" cy="401161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9200" y="3241675"/>
            <a:ext cx="7543800" cy="13303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27550" y="5241925"/>
            <a:ext cx="275113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67592" name="Rectangle 1"/>
          <p:cNvSpPr>
            <a:spLocks noChangeArrowheads="1"/>
          </p:cNvSpPr>
          <p:nvPr/>
        </p:nvSpPr>
        <p:spPr bwMode="auto">
          <a:xfrm>
            <a:off x="1868488" y="5459413"/>
            <a:ext cx="5418137" cy="64611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>
                <a:solidFill>
                  <a:schemeClr val="bg1"/>
                </a:solidFill>
              </a:rPr>
              <a:t>onmousedown_and_up</a:t>
            </a:r>
          </a:p>
          <a:p>
            <a:r>
              <a:rPr lang="en-CA" altLang="en-US">
                <a:solidFill>
                  <a:schemeClr val="bg1"/>
                </a:solidFill>
              </a:rPr>
              <a:t>JavaScript Example -- right mouse button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BBAF5-6DEA-4C60-9628-F36A704327A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54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onmouseover &amp; onmouseout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7848600" cy="463391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00200" y="2854325"/>
            <a:ext cx="3425825" cy="1793875"/>
          </a:xfrm>
          <a:prstGeom prst="rect">
            <a:avLst/>
          </a:prstGeom>
          <a:noFill/>
          <a:ln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5588" y="5029200"/>
            <a:ext cx="124936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9875" y="685800"/>
            <a:ext cx="4911725" cy="243840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857750" y="5140325"/>
            <a:ext cx="2762250" cy="498475"/>
          </a:xfrm>
          <a:prstGeom prst="rect">
            <a:avLst/>
          </a:prstGeom>
          <a:noFill/>
          <a:ln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81600" y="2895600"/>
            <a:ext cx="2133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62550" y="1946275"/>
            <a:ext cx="2133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643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32F24F-4585-4F2D-8AC2-B5DC85CF51E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635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More Examples</a:t>
            </a:r>
          </a:p>
        </p:txBody>
      </p:sp>
      <p:pic>
        <p:nvPicPr>
          <p:cNvPr id="7168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 bwMode="auto">
          <a:xfrm>
            <a:off x="990600" y="5766564"/>
            <a:ext cx="1257300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Exercise</a:t>
            </a:r>
          </a:p>
        </p:txBody>
      </p:sp>
      <p:sp>
        <p:nvSpPr>
          <p:cNvPr id="71688" name="Rectangle 3"/>
          <p:cNvSpPr txBox="1">
            <a:spLocks noChangeArrowheads="1"/>
          </p:cNvSpPr>
          <p:nvPr/>
        </p:nvSpPr>
        <p:spPr bwMode="auto">
          <a:xfrm>
            <a:off x="2362200" y="5715000"/>
            <a:ext cx="6172200" cy="50323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Do the exercises in “CPRG210 Exercises Day 5.doc”</a:t>
            </a:r>
          </a:p>
        </p:txBody>
      </p:sp>
      <p:sp>
        <p:nvSpPr>
          <p:cNvPr id="7168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47800" y="684213"/>
            <a:ext cx="62484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"/>
              </a:spcBef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&lt;form method="get"  action=“http://localhost/bouncer.php”&gt;</a:t>
            </a:r>
          </a:p>
          <a:p>
            <a:pPr>
              <a:spcBef>
                <a:spcPct val="5000"/>
              </a:spcBef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   Name:&lt;input type="text" name=“name“ /&gt;&lt;</a:t>
            </a:r>
            <a:r>
              <a:rPr lang="en-US" altLang="en-US" sz="1600" kern="0" dirty="0" err="1" smtClean="0"/>
              <a:t>br</a:t>
            </a:r>
            <a:r>
              <a:rPr lang="en-US" altLang="en-US" sz="1600" kern="0" dirty="0" smtClean="0"/>
              <a:t> /&gt;</a:t>
            </a:r>
          </a:p>
          <a:p>
            <a:pPr>
              <a:spcBef>
                <a:spcPct val="5000"/>
              </a:spcBef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   Phone:&lt;input type="text" name="Phone“ /&gt;&lt;</a:t>
            </a:r>
            <a:r>
              <a:rPr lang="en-US" altLang="en-US" sz="1600" kern="0" dirty="0" err="1" smtClean="0"/>
              <a:t>br</a:t>
            </a:r>
            <a:r>
              <a:rPr lang="en-US" altLang="en-US" sz="1600" kern="0" dirty="0" smtClean="0"/>
              <a:t> /&gt;</a:t>
            </a:r>
          </a:p>
          <a:p>
            <a:pPr>
              <a:spcBef>
                <a:spcPct val="5000"/>
              </a:spcBef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   &lt;input type="submit" value="Submit“</a:t>
            </a:r>
            <a:br>
              <a:rPr lang="en-US" altLang="en-US" sz="1600" kern="0" dirty="0" smtClean="0"/>
            </a:br>
            <a:r>
              <a:rPr lang="en-US" altLang="en-US" sz="1600" kern="0" dirty="0" smtClean="0"/>
              <a:t>   </a:t>
            </a:r>
            <a:r>
              <a:rPr lang="en-US" altLang="en-US" sz="1600" kern="0" dirty="0" err="1" smtClean="0"/>
              <a:t>onClick</a:t>
            </a:r>
            <a:r>
              <a:rPr lang="en-US" altLang="en-US" sz="1600" kern="0" dirty="0" smtClean="0"/>
              <a:t>="return confirm(‘Continue submitting?')“ /&gt;</a:t>
            </a:r>
          </a:p>
          <a:p>
            <a:pPr>
              <a:spcBef>
                <a:spcPct val="5000"/>
              </a:spcBef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   &lt;input type="reset" value="Start Over“ /&gt;</a:t>
            </a:r>
          </a:p>
          <a:p>
            <a:pPr>
              <a:spcBef>
                <a:spcPct val="5000"/>
              </a:spcBef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&lt;/form&gt;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47800" y="2784475"/>
            <a:ext cx="62484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28600" indent="-228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&lt;html&gt;</a:t>
            </a:r>
          </a:p>
          <a:p>
            <a:pPr marL="228600" indent="-228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&lt;head&gt;&lt;title&gt;Some Basic </a:t>
            </a:r>
            <a:r>
              <a:rPr lang="en-US" altLang="en-US" sz="1600" kern="0" dirty="0" err="1" smtClean="0"/>
              <a:t>Interactvity</a:t>
            </a:r>
            <a:r>
              <a:rPr lang="en-US" altLang="en-US" sz="1600" kern="0" dirty="0" smtClean="0"/>
              <a:t>&lt;/title&gt;</a:t>
            </a:r>
          </a:p>
          <a:p>
            <a:pPr marL="228600" indent="-228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&lt;script language="JavaScript"&gt;</a:t>
            </a:r>
          </a:p>
          <a:p>
            <a:pPr marL="228600" indent="-228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   </a:t>
            </a:r>
            <a:r>
              <a:rPr lang="en-US" altLang="en-US" sz="1600" kern="0" dirty="0" err="1" smtClean="0"/>
              <a:t>var</a:t>
            </a:r>
            <a:r>
              <a:rPr lang="en-US" altLang="en-US" sz="1600" kern="0" dirty="0" smtClean="0"/>
              <a:t> first = </a:t>
            </a:r>
            <a:r>
              <a:rPr lang="en-US" altLang="en-US" sz="1600" kern="0" dirty="0" err="1" smtClean="0"/>
              <a:t>window.prompt</a:t>
            </a:r>
            <a:r>
              <a:rPr lang="en-US" altLang="en-US" sz="1600" kern="0" dirty="0" smtClean="0"/>
              <a:t>(“Enter Your Name:", " ");</a:t>
            </a:r>
          </a:p>
          <a:p>
            <a:pPr marL="228600" indent="-228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   </a:t>
            </a:r>
            <a:r>
              <a:rPr lang="en-US" altLang="en-US" sz="1600" kern="0" dirty="0" err="1" smtClean="0"/>
              <a:t>document.write</a:t>
            </a:r>
            <a:r>
              <a:rPr lang="en-US" altLang="en-US" sz="1600" kern="0" dirty="0" smtClean="0"/>
              <a:t>("Hello  " + first + “&lt;</a:t>
            </a:r>
            <a:r>
              <a:rPr lang="en-US" altLang="en-US" sz="1600" kern="0" dirty="0" err="1" smtClean="0"/>
              <a:t>br</a:t>
            </a:r>
            <a:r>
              <a:rPr lang="en-US" altLang="en-US" sz="1600" kern="0" dirty="0" smtClean="0"/>
              <a:t> /&gt;Welcome to</a:t>
            </a:r>
            <a:br>
              <a:rPr lang="en-US" altLang="en-US" sz="1600" kern="0" dirty="0" smtClean="0"/>
            </a:br>
            <a:r>
              <a:rPr lang="en-US" altLang="en-US" sz="1600" kern="0" dirty="0" smtClean="0"/>
              <a:t>   my Webpage&lt;</a:t>
            </a:r>
            <a:r>
              <a:rPr lang="en-US" altLang="en-US" sz="1600" kern="0" dirty="0" err="1" smtClean="0"/>
              <a:t>br</a:t>
            </a:r>
            <a:r>
              <a:rPr lang="en-US" altLang="en-US" sz="1600" kern="0" dirty="0" smtClean="0"/>
              <a:t> /&gt;");</a:t>
            </a:r>
          </a:p>
          <a:p>
            <a:pPr marL="228600" indent="-228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&lt;/script&gt;</a:t>
            </a:r>
          </a:p>
          <a:p>
            <a:pPr marL="228600" indent="-228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&lt;/head&gt;</a:t>
            </a:r>
          </a:p>
          <a:p>
            <a:pPr marL="228600" indent="-228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&lt;body&gt;</a:t>
            </a:r>
          </a:p>
          <a:p>
            <a:pPr marL="228600" indent="-228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&lt;/body&gt;</a:t>
            </a:r>
          </a:p>
          <a:p>
            <a:pPr marL="228600" indent="-228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kern="0" dirty="0" smtClean="0"/>
              <a:t>&lt;/html&gt;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985346" y="2436521"/>
            <a:ext cx="3162300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Guess the functionality?</a:t>
            </a:r>
          </a:p>
        </p:txBody>
      </p:sp>
      <p:sp>
        <p:nvSpPr>
          <p:cNvPr id="71695" name="Rectangle 1"/>
          <p:cNvSpPr>
            <a:spLocks noChangeArrowheads="1"/>
          </p:cNvSpPr>
          <p:nvPr/>
        </p:nvSpPr>
        <p:spPr bwMode="auto">
          <a:xfrm>
            <a:off x="3219450" y="4343400"/>
            <a:ext cx="4352925" cy="92392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>
                <a:solidFill>
                  <a:schemeClr val="bg1"/>
                </a:solidFill>
              </a:rPr>
              <a:t>JavaScript form-validation</a:t>
            </a:r>
          </a:p>
          <a:p>
            <a:r>
              <a:rPr lang="en-CA" altLang="en-US">
                <a:solidFill>
                  <a:schemeClr val="bg1"/>
                </a:solidFill>
              </a:rPr>
              <a:t>JavaScript form-validation with submit</a:t>
            </a:r>
          </a:p>
          <a:p>
            <a:r>
              <a:rPr lang="en-CA" altLang="en-US">
                <a:solidFill>
                  <a:schemeClr val="bg1"/>
                </a:solidFill>
              </a:rPr>
              <a:t>JavaScript form-validation with onSubmit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6643C6-2775-4A56-868A-6053C023A46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Arrays</a:t>
            </a:r>
          </a:p>
        </p:txBody>
      </p:sp>
      <p:pic>
        <p:nvPicPr>
          <p:cNvPr id="1229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pSp>
        <p:nvGrpSpPr>
          <p:cNvPr id="12294" name="Group 2"/>
          <p:cNvGrpSpPr>
            <a:grpSpLocks/>
          </p:cNvGrpSpPr>
          <p:nvPr/>
        </p:nvGrpSpPr>
        <p:grpSpPr bwMode="auto">
          <a:xfrm>
            <a:off x="1181100" y="838200"/>
            <a:ext cx="6667500" cy="2292350"/>
            <a:chOff x="1143000" y="838200"/>
            <a:chExt cx="6668290" cy="2292269"/>
          </a:xfrm>
        </p:grpSpPr>
        <p:sp>
          <p:nvSpPr>
            <p:cNvPr id="20" name="TextBox 19"/>
            <p:cNvSpPr txBox="1"/>
            <p:nvPr/>
          </p:nvSpPr>
          <p:spPr bwMode="auto">
            <a:xfrm>
              <a:off x="1143000" y="1016212"/>
              <a:ext cx="553998" cy="1980903"/>
            </a:xfrm>
            <a:prstGeom prst="rect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vert270"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 dirty="0">
                  <a:latin typeface="Arial" charset="0"/>
                </a:rPr>
                <a:t>Array</a:t>
              </a:r>
            </a:p>
          </p:txBody>
        </p:sp>
        <p:grpSp>
          <p:nvGrpSpPr>
            <p:cNvPr id="12301" name="Group 1"/>
            <p:cNvGrpSpPr>
              <a:grpSpLocks/>
            </p:cNvGrpSpPr>
            <p:nvPr/>
          </p:nvGrpSpPr>
          <p:grpSpPr bwMode="auto">
            <a:xfrm>
              <a:off x="2322488" y="838200"/>
              <a:ext cx="5488802" cy="2292269"/>
              <a:chOff x="1182689" y="1763716"/>
              <a:chExt cx="5488802" cy="2292269"/>
            </a:xfrm>
          </p:grpSpPr>
          <p:sp>
            <p:nvSpPr>
              <p:cNvPr id="18440" name="TextBox 6"/>
              <p:cNvSpPr txBox="1">
                <a:spLocks noChangeArrowheads="1"/>
              </p:cNvSpPr>
              <p:nvPr/>
            </p:nvSpPr>
            <p:spPr bwMode="auto">
              <a:xfrm>
                <a:off x="1257475" y="1865312"/>
                <a:ext cx="5337807" cy="4301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2200" dirty="0">
                    <a:solidFill>
                      <a:schemeClr val="tx1"/>
                    </a:solidFill>
                  </a:rPr>
                  <a:t>Follow Same Naming Rules of Variables</a:t>
                </a:r>
              </a:p>
            </p:txBody>
          </p:sp>
          <p:sp>
            <p:nvSpPr>
              <p:cNvPr id="12304" name="TextBox 6"/>
              <p:cNvSpPr txBox="1">
                <a:spLocks noChangeArrowheads="1"/>
              </p:cNvSpPr>
              <p:nvPr/>
            </p:nvSpPr>
            <p:spPr bwMode="auto">
              <a:xfrm>
                <a:off x="1257299" y="2413244"/>
                <a:ext cx="5337991" cy="430887"/>
              </a:xfrm>
              <a:prstGeom prst="rect">
                <a:avLst/>
              </a:prstGeom>
              <a:solidFill>
                <a:srgbClr val="EA9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Array is Object </a:t>
                </a:r>
                <a:r>
                  <a:rPr lang="en-US" altLang="en-US" sz="22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Attributes and Methods</a:t>
                </a:r>
                <a:endParaRPr lang="en-US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305" name="TextBox 6"/>
              <p:cNvSpPr txBox="1">
                <a:spLocks noChangeArrowheads="1"/>
              </p:cNvSpPr>
              <p:nvPr/>
            </p:nvSpPr>
            <p:spPr bwMode="auto">
              <a:xfrm>
                <a:off x="1257299" y="2971067"/>
                <a:ext cx="5337991" cy="43088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arrayName.length </a:t>
                </a:r>
                <a:r>
                  <a:rPr lang="en-US" altLang="en-US" sz="22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Array Size</a:t>
                </a:r>
                <a:endParaRPr lang="en-US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306" name="TextBox 6"/>
              <p:cNvSpPr txBox="1">
                <a:spLocks noChangeArrowheads="1"/>
              </p:cNvSpPr>
              <p:nvPr/>
            </p:nvSpPr>
            <p:spPr bwMode="auto">
              <a:xfrm>
                <a:off x="1257299" y="3530552"/>
                <a:ext cx="5337991" cy="430887"/>
              </a:xfrm>
              <a:prstGeom prst="rect">
                <a:avLst/>
              </a:prstGeom>
              <a:solidFill>
                <a:srgbClr val="886128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Methods: toString(), sort(), reverse()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82854" y="1763716"/>
                <a:ext cx="5488637" cy="229226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CA"/>
              </a:p>
            </p:txBody>
          </p:sp>
        </p:grpSp>
        <p:sp>
          <p:nvSpPr>
            <p:cNvPr id="6" name="Right Arrow 5"/>
            <p:cNvSpPr/>
            <p:nvPr/>
          </p:nvSpPr>
          <p:spPr>
            <a:xfrm>
              <a:off x="1697104" y="1833528"/>
              <a:ext cx="608084" cy="346063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sp>
        <p:nvSpPr>
          <p:cNvPr id="25" name="TextBox 24"/>
          <p:cNvSpPr txBox="1"/>
          <p:nvPr/>
        </p:nvSpPr>
        <p:spPr bwMode="auto">
          <a:xfrm>
            <a:off x="1066800" y="4118187"/>
            <a:ext cx="553998" cy="143137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Creation</a:t>
            </a:r>
          </a:p>
        </p:txBody>
      </p:sp>
      <p:grpSp>
        <p:nvGrpSpPr>
          <p:cNvPr id="12296" name="Group 3"/>
          <p:cNvGrpSpPr>
            <a:grpSpLocks/>
          </p:cNvGrpSpPr>
          <p:nvPr/>
        </p:nvGrpSpPr>
        <p:grpSpPr bwMode="auto">
          <a:xfrm>
            <a:off x="1843088" y="4146550"/>
            <a:ext cx="6270625" cy="1365250"/>
            <a:chOff x="1842346" y="3373119"/>
            <a:chExt cx="6271155" cy="1365351"/>
          </a:xfrm>
        </p:grpSpPr>
        <p:sp>
          <p:nvSpPr>
            <p:cNvPr id="12297" name="TextBox 6"/>
            <p:cNvSpPr txBox="1">
              <a:spLocks noChangeArrowheads="1"/>
            </p:cNvSpPr>
            <p:nvPr/>
          </p:nvSpPr>
          <p:spPr bwMode="auto">
            <a:xfrm>
              <a:off x="1893887" y="3424955"/>
              <a:ext cx="6161088" cy="430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1. var array_name = [Value1, Value2, ….];</a:t>
              </a:r>
            </a:p>
          </p:txBody>
        </p:sp>
        <p:sp>
          <p:nvSpPr>
            <p:cNvPr id="12298" name="TextBox 6"/>
            <p:cNvSpPr txBox="1">
              <a:spLocks noChangeArrowheads="1"/>
            </p:cNvSpPr>
            <p:nvPr/>
          </p:nvSpPr>
          <p:spPr bwMode="auto">
            <a:xfrm>
              <a:off x="1905000" y="3927867"/>
              <a:ext cx="6161088" cy="769441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var courseCode = [“CMPN215”, “CMPP257”,…];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var person = [“John, “Doe”, 46];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42346" y="3373119"/>
              <a:ext cx="6271155" cy="136535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B1729-36EF-4372-8894-4F24C514D7B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433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Creating Arrays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98849" y="2708163"/>
            <a:ext cx="553998" cy="144153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Creation</a:t>
            </a:r>
          </a:p>
        </p:txBody>
      </p:sp>
      <p:grpSp>
        <p:nvGrpSpPr>
          <p:cNvPr id="14342" name="Group 3"/>
          <p:cNvGrpSpPr>
            <a:grpSpLocks/>
          </p:cNvGrpSpPr>
          <p:nvPr/>
        </p:nvGrpSpPr>
        <p:grpSpPr bwMode="auto">
          <a:xfrm>
            <a:off x="1658938" y="2895600"/>
            <a:ext cx="6629400" cy="1066800"/>
            <a:chOff x="1658898" y="2819259"/>
            <a:chExt cx="6629400" cy="1066941"/>
          </a:xfrm>
        </p:grpSpPr>
        <p:sp>
          <p:nvSpPr>
            <p:cNvPr id="14352" name="TextBox 6"/>
            <p:cNvSpPr txBox="1">
              <a:spLocks noChangeArrowheads="1"/>
            </p:cNvSpPr>
            <p:nvPr/>
          </p:nvSpPr>
          <p:spPr bwMode="auto">
            <a:xfrm>
              <a:off x="1717003" y="2886394"/>
              <a:ext cx="6510337" cy="430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3. var array_name = new Array (No_Of_Elements);</a:t>
              </a:r>
            </a:p>
          </p:txBody>
        </p:sp>
        <p:sp>
          <p:nvSpPr>
            <p:cNvPr id="14353" name="TextBox 6"/>
            <p:cNvSpPr txBox="1">
              <a:spLocks noChangeArrowheads="1"/>
            </p:cNvSpPr>
            <p:nvPr/>
          </p:nvSpPr>
          <p:spPr bwMode="auto">
            <a:xfrm>
              <a:off x="1717003" y="3408681"/>
              <a:ext cx="6510337" cy="430887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var players = new Array(50); // Not Initialized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58898" y="2819259"/>
              <a:ext cx="6629400" cy="106694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</p:grpSp>
      <p:grpSp>
        <p:nvGrpSpPr>
          <p:cNvPr id="14343" name="Group 2"/>
          <p:cNvGrpSpPr>
            <a:grpSpLocks/>
          </p:cNvGrpSpPr>
          <p:nvPr/>
        </p:nvGrpSpPr>
        <p:grpSpPr bwMode="auto">
          <a:xfrm>
            <a:off x="1658938" y="4648200"/>
            <a:ext cx="6629400" cy="1066800"/>
            <a:chOff x="1658898" y="4571859"/>
            <a:chExt cx="6629400" cy="1066941"/>
          </a:xfrm>
        </p:grpSpPr>
        <p:sp>
          <p:nvSpPr>
            <p:cNvPr id="14349" name="TextBox 6"/>
            <p:cNvSpPr txBox="1">
              <a:spLocks noChangeArrowheads="1"/>
            </p:cNvSpPr>
            <p:nvPr/>
          </p:nvSpPr>
          <p:spPr bwMode="auto">
            <a:xfrm>
              <a:off x="1717003" y="4625712"/>
              <a:ext cx="6510337" cy="430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4. var array_name = new Array ();</a:t>
              </a:r>
            </a:p>
          </p:txBody>
        </p:sp>
        <p:sp>
          <p:nvSpPr>
            <p:cNvPr id="14350" name="TextBox 6"/>
            <p:cNvSpPr txBox="1">
              <a:spLocks noChangeArrowheads="1"/>
            </p:cNvSpPr>
            <p:nvPr/>
          </p:nvSpPr>
          <p:spPr bwMode="auto">
            <a:xfrm>
              <a:off x="1717003" y="5151175"/>
              <a:ext cx="6510337" cy="430887"/>
            </a:xfrm>
            <a:prstGeom prst="rect">
              <a:avLst/>
            </a:prstGeom>
            <a:solidFill>
              <a:srgbClr val="6E5642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var players = new Array(); // Size is not specified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8898" y="4571859"/>
              <a:ext cx="6629400" cy="106694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</p:grpSp>
      <p:sp>
        <p:nvSpPr>
          <p:cNvPr id="143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pSp>
        <p:nvGrpSpPr>
          <p:cNvPr id="14345" name="Group 4"/>
          <p:cNvGrpSpPr>
            <a:grpSpLocks/>
          </p:cNvGrpSpPr>
          <p:nvPr/>
        </p:nvGrpSpPr>
        <p:grpSpPr bwMode="auto">
          <a:xfrm>
            <a:off x="1658938" y="796925"/>
            <a:ext cx="6629400" cy="1412875"/>
            <a:chOff x="1658898" y="731532"/>
            <a:chExt cx="6629400" cy="1413039"/>
          </a:xfrm>
        </p:grpSpPr>
        <p:sp>
          <p:nvSpPr>
            <p:cNvPr id="14346" name="TextBox 6"/>
            <p:cNvSpPr txBox="1">
              <a:spLocks noChangeArrowheads="1"/>
            </p:cNvSpPr>
            <p:nvPr/>
          </p:nvSpPr>
          <p:spPr bwMode="auto">
            <a:xfrm>
              <a:off x="1701154" y="778688"/>
              <a:ext cx="6526186" cy="430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2. var arrayName = new Array(V1, V2, …);</a:t>
              </a:r>
            </a:p>
          </p:txBody>
        </p:sp>
        <p:sp>
          <p:nvSpPr>
            <p:cNvPr id="14347" name="TextBox 6"/>
            <p:cNvSpPr txBox="1">
              <a:spLocks noChangeArrowheads="1"/>
            </p:cNvSpPr>
            <p:nvPr/>
          </p:nvSpPr>
          <p:spPr bwMode="auto">
            <a:xfrm>
              <a:off x="1717003" y="1315589"/>
              <a:ext cx="6537979" cy="769441"/>
            </a:xfrm>
            <a:prstGeom prst="rect">
              <a:avLst/>
            </a:prstGeom>
            <a:solidFill>
              <a:srgbClr val="886128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var courseCode = new Array(“CMPN215”, “CMPP257”,…);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58898" y="731532"/>
              <a:ext cx="6629400" cy="141303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10A8BB-0954-405C-A80C-C7602209E13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Arrays: Example 1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763000" cy="521811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27188" y="2949575"/>
            <a:ext cx="3276600" cy="7842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22425" y="3829050"/>
            <a:ext cx="6835775" cy="6667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19250" y="4560888"/>
            <a:ext cx="6835775" cy="5445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6392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105400" y="3157021"/>
            <a:ext cx="3124200" cy="36933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Declaration &amp; Initialization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88925" y="3839259"/>
            <a:ext cx="1257300" cy="64633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Reading Elements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5750" y="4648478"/>
            <a:ext cx="1257300" cy="36933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A7DD76-85C1-4462-88E3-F912206D9D8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762000"/>
            <a:ext cx="8767763" cy="503555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93838" y="3108325"/>
            <a:ext cx="6834187" cy="8191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93838" y="4011613"/>
            <a:ext cx="7116762" cy="48418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01775" y="4568825"/>
            <a:ext cx="6042025" cy="5365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8439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187325" y="3930863"/>
            <a:ext cx="1257300" cy="64633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Add More Elements</a:t>
            </a:r>
          </a:p>
        </p:txBody>
      </p:sp>
      <p:sp>
        <p:nvSpPr>
          <p:cNvPr id="1844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84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Arrays: Example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92A18-2201-48B1-9FA5-7E9BE6E4618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44196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47800" y="2655888"/>
            <a:ext cx="6553200" cy="7731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3470275"/>
            <a:ext cx="6934200" cy="4921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0975" y="4027488"/>
            <a:ext cx="5788025" cy="5445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487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Arrays: Example 3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495800" y="2757765"/>
            <a:ext cx="1676400" cy="36933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String Array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533650" y="5031244"/>
            <a:ext cx="3924300" cy="430887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String = Array of Characters</a:t>
            </a: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2486025" y="5548313"/>
            <a:ext cx="4095750" cy="701675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+mj-lt"/>
              </a:rPr>
              <a:t>JavaScript Example -- String </a:t>
            </a:r>
            <a:r>
              <a:rPr lang="en-US" altLang="en-US" sz="1800" dirty="0" smtClean="0">
                <a:solidFill>
                  <a:schemeClr val="bg1"/>
                </a:solidFill>
                <a:latin typeface="+mj-lt"/>
              </a:rPr>
              <a:t>variables</a:t>
            </a:r>
          </a:p>
          <a:p>
            <a:pPr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+mj-lt"/>
              </a:rPr>
              <a:t>JavaScript Arrays &amp; Date()</a:t>
            </a:r>
            <a:endParaRPr lang="en-US" altLang="en-US" sz="18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9B59CF-FD9E-4BEF-A626-2F9F20A2D5B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-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Loading Array Interactively Example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884238"/>
            <a:ext cx="8763000" cy="505936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22425" y="2906713"/>
            <a:ext cx="2836863" cy="3333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22425" y="3341688"/>
            <a:ext cx="6835775" cy="2508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22425" y="3635375"/>
            <a:ext cx="6835775" cy="16637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253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181600" y="2843663"/>
            <a:ext cx="2971800" cy="36933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User Fills Student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61682</TotalTime>
  <Words>2001</Words>
  <Application>Microsoft Office PowerPoint</Application>
  <PresentationFormat>On-screen Show (4:3)</PresentationFormat>
  <Paragraphs>386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Times New Roman</vt:lpstr>
      <vt:lpstr>Calibri</vt:lpstr>
      <vt:lpstr>Wingdings</vt:lpstr>
      <vt:lpstr>Courier</vt:lpstr>
      <vt:lpstr>Monotype Sorts</vt:lpstr>
      <vt:lpstr>3_Default Design</vt:lpstr>
      <vt:lpstr>2_Default Design</vt:lpstr>
      <vt:lpstr>1_Default Design</vt:lpstr>
      <vt:lpstr>CPRG 210  Web Application Development</vt:lpstr>
      <vt:lpstr>Outlines</vt:lpstr>
      <vt:lpstr>Arrays</vt:lpstr>
      <vt:lpstr>Arrays</vt:lpstr>
      <vt:lpstr>Creating Arrays</vt:lpstr>
      <vt:lpstr>Arrays: Example 1</vt:lpstr>
      <vt:lpstr>Arrays: Example 2</vt:lpstr>
      <vt:lpstr>Arrays: Example 3</vt:lpstr>
      <vt:lpstr>Loading Array Interactively Example</vt:lpstr>
      <vt:lpstr>Loading Array Interactively Example</vt:lpstr>
      <vt:lpstr>Document Object Model</vt:lpstr>
      <vt:lpstr>DOM</vt:lpstr>
      <vt:lpstr>PowerPoint Presentation</vt:lpstr>
      <vt:lpstr>PowerPoint Presentation</vt:lpstr>
      <vt:lpstr>PowerPoint Presentation</vt:lpstr>
      <vt:lpstr>getElementsByClassName()</vt:lpstr>
      <vt:lpstr>getElementsByTagName()</vt:lpstr>
      <vt:lpstr>querySelector()</vt:lpstr>
      <vt:lpstr>querySelectorAll()</vt:lpstr>
      <vt:lpstr>PowerPoint Presentation</vt:lpstr>
      <vt:lpstr>PowerPoint Presentation</vt:lpstr>
      <vt:lpstr>PowerPoint Presentation</vt:lpstr>
      <vt:lpstr>PowerPoint Presentation</vt:lpstr>
      <vt:lpstr>Event Handlers: Concepts</vt:lpstr>
      <vt:lpstr>Event Handlers: Concepts</vt:lpstr>
      <vt:lpstr>Event Types &amp; Handlers</vt:lpstr>
      <vt:lpstr>Event Handlers</vt:lpstr>
      <vt:lpstr>Traditional DOM Event Handlers</vt:lpstr>
      <vt:lpstr>onClick &amp; onLoad Event Handlers</vt:lpstr>
      <vt:lpstr>onClick &amp; onMouseover Event Handlers</vt:lpstr>
      <vt:lpstr>onmouseover &amp; onmouseout</vt:lpstr>
      <vt:lpstr>onmouseover &amp; onmouseout</vt:lpstr>
      <vt:lpstr>More Examples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USER</dc:creator>
  <cp:lastModifiedBy>Harvey Peters</cp:lastModifiedBy>
  <cp:revision>1043</cp:revision>
  <dcterms:created xsi:type="dcterms:W3CDTF">2007-07-09T21:56:01Z</dcterms:created>
  <dcterms:modified xsi:type="dcterms:W3CDTF">2019-11-06T04:43:16Z</dcterms:modified>
</cp:coreProperties>
</file>