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</p:sldMasterIdLst>
  <p:notesMasterIdLst>
    <p:notesMasterId r:id="rId38"/>
  </p:notesMasterIdLst>
  <p:sldIdLst>
    <p:sldId id="319" r:id="rId4"/>
    <p:sldId id="722" r:id="rId5"/>
    <p:sldId id="860" r:id="rId6"/>
    <p:sldId id="914" r:id="rId7"/>
    <p:sldId id="915" r:id="rId8"/>
    <p:sldId id="916" r:id="rId9"/>
    <p:sldId id="942" r:id="rId10"/>
    <p:sldId id="943" r:id="rId11"/>
    <p:sldId id="913" r:id="rId12"/>
    <p:sldId id="918" r:id="rId13"/>
    <p:sldId id="919" r:id="rId14"/>
    <p:sldId id="920" r:id="rId15"/>
    <p:sldId id="921" r:id="rId16"/>
    <p:sldId id="922" r:id="rId17"/>
    <p:sldId id="923" r:id="rId18"/>
    <p:sldId id="924" r:id="rId19"/>
    <p:sldId id="925" r:id="rId20"/>
    <p:sldId id="926" r:id="rId21"/>
    <p:sldId id="927" r:id="rId22"/>
    <p:sldId id="928" r:id="rId23"/>
    <p:sldId id="929" r:id="rId24"/>
    <p:sldId id="930" r:id="rId25"/>
    <p:sldId id="931" r:id="rId26"/>
    <p:sldId id="932" r:id="rId27"/>
    <p:sldId id="933" r:id="rId28"/>
    <p:sldId id="938" r:id="rId29"/>
    <p:sldId id="939" r:id="rId30"/>
    <p:sldId id="940" r:id="rId31"/>
    <p:sldId id="941" r:id="rId32"/>
    <p:sldId id="934" r:id="rId33"/>
    <p:sldId id="935" r:id="rId34"/>
    <p:sldId id="936" r:id="rId35"/>
    <p:sldId id="937" r:id="rId36"/>
    <p:sldId id="91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ADB"/>
    <a:srgbClr val="006600"/>
    <a:srgbClr val="CCFFCC"/>
    <a:srgbClr val="99FF33"/>
    <a:srgbClr val="6E5642"/>
    <a:srgbClr val="007E39"/>
    <a:srgbClr val="C66269"/>
    <a:srgbClr val="BA4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4654" autoAdjust="0"/>
  </p:normalViewPr>
  <p:slideViewPr>
    <p:cSldViewPr>
      <p:cViewPr varScale="1">
        <p:scale>
          <a:sx n="56" d="100"/>
          <a:sy n="56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66A2955A-154C-49AE-944E-E5D4BFF353B9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239B1BC-58ED-4E3C-9EEF-133F45244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491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754BA1-3F92-4448-A149-D27871AA0A7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1761687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CF8234-D50C-4A08-B1C4-E2B0C8715F0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Screen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Provides height/width, color-depth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Window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Controls the browser window properties, opening new windows, browsing history,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Main object for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Created when html page loads and body tag is processed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Holds contents of body tag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Contains arrays of objects generated from html tags</a:t>
            </a:r>
          </a:p>
        </p:txBody>
      </p:sp>
    </p:spTree>
    <p:extLst>
      <p:ext uri="{BB962C8B-B14F-4D97-AF65-F5344CB8AC3E}">
        <p14:creationId xmlns:p14="http://schemas.microsoft.com/office/powerpoint/2010/main" val="264081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2626A3-1A2E-453E-87F1-D00C92F36A9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Screen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Provides height/width, color-depth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Window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Controls the browser window properties, opening new windows, browsing history,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Main object for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Created when html page loads and body tag is processed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Holds contents of body tag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Contains arrays of objects generated from html tags</a:t>
            </a:r>
          </a:p>
        </p:txBody>
      </p:sp>
    </p:spTree>
    <p:extLst>
      <p:ext uri="{BB962C8B-B14F-4D97-AF65-F5344CB8AC3E}">
        <p14:creationId xmlns:p14="http://schemas.microsoft.com/office/powerpoint/2010/main" val="272641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4C1A73-B747-48D5-B767-6A387A36FF1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Document will have arrays of forms. This means, if there are 3 forms in the webpage, document will have an array for the three forms. The first form object will be at index 0 =&gt;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document.forms</a:t>
            </a:r>
            <a:r>
              <a:rPr lang="en-US" altLang="en-US" sz="2400" dirty="0" smtClean="0">
                <a:solidFill>
                  <a:srgbClr val="000000"/>
                </a:solidFill>
              </a:rPr>
              <a:t>[0], the 2</a:t>
            </a:r>
            <a:r>
              <a:rPr lang="en-US" altLang="en-US" sz="2400" baseline="30000" dirty="0" smtClean="0">
                <a:solidFill>
                  <a:srgbClr val="000000"/>
                </a:solidFill>
              </a:rPr>
              <a:t>nd</a:t>
            </a:r>
            <a:r>
              <a:rPr lang="en-US" altLang="en-US" sz="2400" dirty="0" smtClean="0">
                <a:solidFill>
                  <a:srgbClr val="000000"/>
                </a:solidFill>
              </a:rPr>
              <a:t> will be forms[1] and 3</a:t>
            </a:r>
            <a:r>
              <a:rPr lang="en-US" altLang="en-US" sz="2400" baseline="30000" dirty="0" smtClean="0">
                <a:solidFill>
                  <a:srgbClr val="000000"/>
                </a:solidFill>
              </a:rPr>
              <a:t>rd</a:t>
            </a:r>
            <a:r>
              <a:rPr lang="en-US" altLang="en-US" sz="2400" dirty="0" smtClean="0">
                <a:solidFill>
                  <a:srgbClr val="000000"/>
                </a:solidFill>
              </a:rPr>
              <a:t> will be forms[2].</a:t>
            </a:r>
          </a:p>
          <a:p>
            <a:pPr marL="342900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The form object will have an array of elements indexed by 0,1,2,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- The element itself may have array of options (e.g. radio, checkbox, dropdown list, etc.)</a:t>
            </a:r>
          </a:p>
        </p:txBody>
      </p:sp>
    </p:spTree>
    <p:extLst>
      <p:ext uri="{BB962C8B-B14F-4D97-AF65-F5344CB8AC3E}">
        <p14:creationId xmlns:p14="http://schemas.microsoft.com/office/powerpoint/2010/main" val="176126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21EB4B-B027-4803-A7D0-60C390F95FC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altLang="en-US" sz="2400" smtClean="0"/>
              <a:t>Referrer: A String, representing the URL of the document that loaded the current document. Returns the entire URL, including the protocol (like http://). If the current document was not opened through a link (for example, through a bookmark), an empty string is returned.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0FD47C-446B-465A-8CC2-320F27A0B1B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altLang="en-US" sz="2400" smtClean="0"/>
              <a:t>Form is an important element in the webpage, so will study it in details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2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A10BEB-017B-49EE-A2CA-B763C379811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altLang="en-US" sz="2400" smtClean="0"/>
              <a:t>Before we discuss form validation you have to understand the meaning of this keyword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14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0002CA-BA93-4377-A0CD-E2919B9597C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altLang="en-US" sz="2400" smtClean="0"/>
              <a:t>Before we discuss form validation you have to understand the meaning of this keyword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76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42A88-8CBB-4E67-B787-8B5CCEDC836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altLang="en-US" sz="2400" smtClean="0"/>
              <a:t>Before we discuss form validation you have to understand the meaning of this keyword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58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A3B6B3-4C53-447F-8CC9-81E0B46C6B9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altLang="en-US" sz="2400" smtClean="0"/>
              <a:t>Before we discuss form validation you have to understand the meaning of this keyword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19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43F3FB-BEDE-46BA-8B5F-8D246333BF5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altLang="en-US" sz="2400" smtClean="0"/>
              <a:t>Before we discuss form validation you have to understand the meaning of this keyword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9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76DC48-25D3-4CD4-A26F-97365A527CD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22645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B8C5D2-4737-452C-8AD3-E8E00D8A0FE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831745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13CE4-4C9D-45BB-99BB-5C671CBD298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107203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520FD7-90CA-4D32-9341-941BFA90D8E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2626488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E06A29-0525-4912-8EB7-C85547C2614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3629354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64903A-10D4-4F10-A37A-37A21BD3177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304971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AA7D21-8DAF-42A1-A3E0-35A9F6FEAC9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1352043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765AAB-745D-45E9-8212-A72B18F978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3699810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1EC23A-9F76-4FA2-BB3E-F1F6ABDBBAA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3264984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B21594-0864-4999-BAF0-7E95C53DDB8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9294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CC06AC-3CC9-4BDD-9A7F-9821338D09B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631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616348-E223-4A93-8664-80C49242B30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smtClean="0"/>
              <a:t>History:</a:t>
            </a:r>
          </a:p>
          <a:p>
            <a:pPr lvl="1" defTabSz="1065213">
              <a:lnSpc>
                <a:spcPct val="80000"/>
              </a:lnSpc>
              <a:spcAft>
                <a:spcPts val="600"/>
              </a:spcAft>
            </a:pPr>
            <a:r>
              <a:rPr lang="en-US" altLang="en-US" sz="2400" smtClean="0"/>
              <a:t>Variables treated as isolated values:</a:t>
            </a:r>
          </a:p>
          <a:p>
            <a:pPr lvl="2" defTabSz="1065213">
              <a:lnSpc>
                <a:spcPct val="80000"/>
              </a:lnSpc>
              <a:spcAft>
                <a:spcPts val="600"/>
              </a:spcAft>
            </a:pPr>
            <a:r>
              <a:rPr lang="en-US" altLang="en-US" sz="2000" smtClean="0"/>
              <a:t>Led to the need for many variable names in code.</a:t>
            </a:r>
          </a:p>
          <a:p>
            <a:pPr lvl="1" defTabSz="1065213">
              <a:lnSpc>
                <a:spcPct val="80000"/>
              </a:lnSpc>
              <a:spcAft>
                <a:spcPts val="600"/>
              </a:spcAft>
            </a:pPr>
            <a:r>
              <a:rPr lang="en-US" altLang="en-US" sz="2400" smtClean="0"/>
              <a:t>Ignores associations between variables, e.g.:</a:t>
            </a:r>
          </a:p>
          <a:p>
            <a:pPr lvl="2" defTabSz="1065213">
              <a:lnSpc>
                <a:spcPct val="80000"/>
              </a:lnSpc>
              <a:spcAft>
                <a:spcPts val="600"/>
              </a:spcAft>
            </a:pPr>
            <a:r>
              <a:rPr lang="en-US" altLang="en-US" sz="2400" smtClean="0"/>
              <a:t>Year, month, day – all part of date.</a:t>
            </a:r>
          </a:p>
          <a:p>
            <a:pPr lvl="1" defTabSz="1065213">
              <a:lnSpc>
                <a:spcPct val="80000"/>
              </a:lnSpc>
              <a:spcAft>
                <a:spcPts val="600"/>
              </a:spcAft>
            </a:pPr>
            <a:r>
              <a:rPr lang="en-US" altLang="en-US" sz="2400" smtClean="0"/>
              <a:t>Code required to work with the data was duplicated in every program that used the data, and often varied from one program to another.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1541643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EAB761-620F-4063-B45A-1F0F49E58F5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1544408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894791-C82B-4223-B298-E02EE0C3EAF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2754862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15C921-36B0-4EDA-89B9-6F33998C8BC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1436564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18E067-70DA-4F11-AC43-DFA1307DFBD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3166229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1E9578-E436-46D4-8340-F6749716FBA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continue statement will break the current loop and continue with the next value. </a:t>
            </a:r>
          </a:p>
          <a:p>
            <a:pPr eaLnBrk="1" hangingPunct="1"/>
            <a:r>
              <a:rPr lang="en-US" altLang="en-US" smtClean="0"/>
              <a:t>When I = 4, the rest of the loop will not be executed and will move to the next iteration (I = 5)</a:t>
            </a:r>
          </a:p>
        </p:txBody>
      </p:sp>
    </p:spTree>
    <p:extLst>
      <p:ext uri="{BB962C8B-B14F-4D97-AF65-F5344CB8AC3E}">
        <p14:creationId xmlns:p14="http://schemas.microsoft.com/office/powerpoint/2010/main" val="195570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2F6BB4-89C7-4181-A3A8-4E44AE73E5C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40861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52B50-DBCA-45B0-A942-468A613FE88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8902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628A71-9FEB-405E-90C1-D9D398CE238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277737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FD8D28-872F-4DBF-85DA-F6732341EBD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387987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64A7DD-3D53-42E4-9A8D-C8E3DCF59BB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65213"/>
            <a:r>
              <a:rPr lang="en-US" altLang="en-US" smtClean="0"/>
              <a:t>Object is a container for data and the logic that is needed to maintain the data.</a:t>
            </a:r>
          </a:p>
          <a:p>
            <a:pPr defTabSz="1065213"/>
            <a:r>
              <a:rPr lang="en-US" altLang="en-US" smtClean="0"/>
              <a:t>Objects correspond to actual things that people use in their work.</a:t>
            </a:r>
          </a:p>
          <a:p>
            <a:pPr defTabSz="1065213"/>
            <a:r>
              <a:rPr lang="en-US" altLang="en-US" smtClean="0"/>
              <a:t>Methods correspond to actual tasks that are done to store and maintain data used in the work.</a:t>
            </a:r>
          </a:p>
          <a:p>
            <a:pPr defTabSz="1065213" eaLnBrk="1" hangingPunct="1"/>
            <a:endParaRPr lang="en-CA" altLang="en-US" b="1" smtClean="0"/>
          </a:p>
        </p:txBody>
      </p:sp>
    </p:spTree>
    <p:extLst>
      <p:ext uri="{BB962C8B-B14F-4D97-AF65-F5344CB8AC3E}">
        <p14:creationId xmlns:p14="http://schemas.microsoft.com/office/powerpoint/2010/main" val="414386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2D65FB-3FD5-4C4E-B6C2-F98EFB4BF43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Screen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Provides height/width, color-depth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Window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Controls the browser window properties, opening new windows, browsing history,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Main object for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Created when html page loads and body tag is processed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Holds contents of body tag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Contains arrays of objects generated from html tags</a:t>
            </a:r>
          </a:p>
        </p:txBody>
      </p:sp>
    </p:spTree>
    <p:extLst>
      <p:ext uri="{BB962C8B-B14F-4D97-AF65-F5344CB8AC3E}">
        <p14:creationId xmlns:p14="http://schemas.microsoft.com/office/powerpoint/2010/main" val="183806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CC876-5F47-455D-8CF0-4F0256EFE040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11E9-B755-46FD-8F34-BCF54F9EBD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2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7990C-2A76-4B31-BC30-5D266090B46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E0BD7-7791-4A5E-8C5B-174431BC5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0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310D0-40F2-4DA6-B379-5472518426D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9206F-DB62-4892-B83B-C2A698D95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436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E90A3-FD02-4AE8-A53B-FE1C978206C9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0E5EE-A233-4089-A808-BA7B7222D6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47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D3613-46D3-4DD8-A712-76C8E465F47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4940C-63E8-45B5-83F3-BC0BFADC4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3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53DDD-59FA-4359-9B9C-76A55DC49A4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CAEAE-F4C2-4325-B99A-CEAD628B5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01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BFE0-E3F6-48E6-9DBC-C6DE7718CB9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33977-2803-4801-831D-78F3B0CF5F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580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A242-0F68-4B04-9A1D-5CE8EFF6350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C5243-EA6E-4C2E-9E50-A95862469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83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C472-9348-49FA-AF17-7B6AD8396D2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7EFD9-EEAE-4B14-A2A7-89D677EC0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857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F43C6-A23C-4DB6-B7E4-2BD67C4BB62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8B600-EC3D-40BF-AEDD-30CF602A0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458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1C755-9ED0-4AFF-A25A-4E80EB7389F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6C37A-C9AF-40DA-87D4-9E05241A7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8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17C73-31D6-49EA-876D-0606A6A26056}" type="datetime1">
              <a:rPr lang="en-US"/>
              <a:pPr>
                <a:defRPr/>
              </a:pPr>
              <a:t>11/5/2019</a:t>
            </a:fld>
            <a:r>
              <a:rPr lang="en-US" dirty="0"/>
              <a:t> </a:t>
            </a:r>
            <a:r>
              <a:rPr lang="en-US" dirty="0" smtClean="0"/>
              <a:t>Oracle 11g</a:t>
            </a:r>
            <a:endParaRPr lang="en-US" i="1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F2B4B-2F76-49FB-AE51-F174064ED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598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8E78D-385C-4D0D-BDC8-2F910D805CA8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B8C1F-90A5-4091-B4FF-3234BA50D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739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2C77F-B924-4AD6-B974-49816F238A3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DC850-5A1A-464F-9041-E2D59D5D50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53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09851-E665-4926-B881-AED9FDF40F6C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6E07A-DDE8-4D45-858B-2151D1373C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678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33A2F-1EE3-4458-8A8E-69D059399DA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764B1-31D3-460F-8CA5-77B9FED56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80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5C20D-6203-4E95-8E41-382AF743A1A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20ACD-7247-4DD6-86EC-76EBB4A7FA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697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62C60-74C8-4E8D-B0B2-51DF954982B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767D9-2209-46C9-8A31-6202FF674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908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3D818-E044-4ECE-A6E3-DFD37543D946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E6B65-714D-48E4-92E8-BC2D7F52FF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196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9FCCF-64CA-4595-BB77-438728C3DC6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58C97-C963-4D11-82C1-5BE20A228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0551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1E336-06EA-4A89-85DA-74D9F24E958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CD213-5867-42BA-9345-C4317B96E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7849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96D29-9DFC-462E-9111-55F1673A092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6DA43-127B-4444-8FAB-098A0417E2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33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54771-3612-4949-A4CF-C7016E36A4D3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BD8E7-31C6-4BB8-BDB4-B9E05B568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159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22DB2-8D24-4F5F-9F27-EF8CADD86072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5854C-7E81-4538-A46F-03EEED94A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769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112E3-0269-42F3-BF49-1EE2F9D936AA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337AD-E986-42A5-8473-A1A273FC3C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751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6D694-99EC-4AAC-803A-79AAD768608D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847CD-55E6-4359-BF79-47830E33A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117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BD650-A9DA-4A09-9E9E-515B76335B1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A60FF-C398-4B9E-A76D-1C5944743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55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CBF57-0141-4DEE-B87F-1040639CF242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09909-55B9-4BB8-98A0-41E904249A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09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B5204-9D13-44BB-A9C8-E3B6D319B7DF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EFC25-A2E9-4587-8AB7-FE5947960F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91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CDCF3-637E-4B8A-B186-50CF401E3AB9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0A692-9B02-42A1-8D88-B0DF3DF338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3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CC48E-A6DD-4D62-B673-075668F1C892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DACF1-AB32-462C-AC75-E350F53B7D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4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69EE-A1F7-4B86-A4DF-B980D129CEB7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4189-5CB9-4708-BC95-1F7DD684B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FCDDF-C1D6-4DEA-859B-9D627CEEE655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D4F8-C50A-48BD-AB08-EBAE7678C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86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735FA91-25C3-46CC-8F6C-640D81120580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5A5A7E-7574-4A0B-B1A7-797EABB74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46" r:id="rId1"/>
    <p:sldLayoutId id="2147486978" r:id="rId2"/>
    <p:sldLayoutId id="2147486947" r:id="rId3"/>
    <p:sldLayoutId id="2147486948" r:id="rId4"/>
    <p:sldLayoutId id="2147486949" r:id="rId5"/>
    <p:sldLayoutId id="2147486950" r:id="rId6"/>
    <p:sldLayoutId id="2147486951" r:id="rId7"/>
    <p:sldLayoutId id="2147486952" r:id="rId8"/>
    <p:sldLayoutId id="2147486953" r:id="rId9"/>
    <p:sldLayoutId id="2147486954" r:id="rId10"/>
    <p:sldLayoutId id="214748695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C8D2DD0-B674-4A98-9EA7-BE61AA1A3392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26ED63-159A-414A-ADF1-A97ED0F83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56" r:id="rId1"/>
    <p:sldLayoutId id="2147486957" r:id="rId2"/>
    <p:sldLayoutId id="2147486958" r:id="rId3"/>
    <p:sldLayoutId id="2147486959" r:id="rId4"/>
    <p:sldLayoutId id="2147486960" r:id="rId5"/>
    <p:sldLayoutId id="2147486961" r:id="rId6"/>
    <p:sldLayoutId id="2147486962" r:id="rId7"/>
    <p:sldLayoutId id="2147486963" r:id="rId8"/>
    <p:sldLayoutId id="2147486964" r:id="rId9"/>
    <p:sldLayoutId id="2147486965" r:id="rId10"/>
    <p:sldLayoutId id="214748696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ED99C3-256D-4A1A-A026-A0927EE0FCC1}" type="datetime1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462E01-8D4D-4196-9225-18F3C4325E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67" r:id="rId1"/>
    <p:sldLayoutId id="2147486968" r:id="rId2"/>
    <p:sldLayoutId id="2147486969" r:id="rId3"/>
    <p:sldLayoutId id="2147486970" r:id="rId4"/>
    <p:sldLayoutId id="2147486971" r:id="rId5"/>
    <p:sldLayoutId id="2147486972" r:id="rId6"/>
    <p:sldLayoutId id="2147486973" r:id="rId7"/>
    <p:sldLayoutId id="2147486974" r:id="rId8"/>
    <p:sldLayoutId id="2147486975" r:id="rId9"/>
    <p:sldLayoutId id="2147486976" r:id="rId10"/>
    <p:sldLayoutId id="214748697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gular-expressions.info/tutorial.html" TargetMode="External"/><Relationship Id="rId4" Type="http://schemas.openxmlformats.org/officeDocument/2006/relationships/hyperlink" Target="https://developer.mozilla.org/en/docs/Web/JavaScript/Guide/Regular_Expression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obj_window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met_win_open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window_location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jsref_obj_date.as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jsref_obj_global.as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math.as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160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en-US" sz="3400" b="1" smtClean="0">
                <a:solidFill>
                  <a:srgbClr val="FF0000"/>
                </a:solidFill>
              </a:rPr>
              <a:t>CPRG 210</a:t>
            </a:r>
            <a:br>
              <a:rPr lang="en-US" altLang="en-US" sz="3400" b="1" smtClean="0">
                <a:solidFill>
                  <a:srgbClr val="FF0000"/>
                </a:solidFill>
              </a:rPr>
            </a:br>
            <a:r>
              <a:rPr lang="en-US" altLang="en-US" sz="3400" b="1" smtClean="0"/>
              <a:t> Web Application Development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200400"/>
            <a:ext cx="9144000" cy="144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400" b="1" i="1" dirty="0" smtClean="0"/>
              <a:t>Module 6: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Introduction to </a:t>
            </a:r>
            <a:r>
              <a:rPr lang="en-US" altLang="en-US" sz="3400" b="1" i="1" dirty="0" smtClean="0">
                <a:solidFill>
                  <a:schemeClr val="accent2"/>
                </a:solidFill>
              </a:rPr>
              <a:t>Objects</a:t>
            </a:r>
            <a:endParaRPr lang="en-US" altLang="en-US" sz="3400" b="1" i="1" dirty="0" smtClean="0">
              <a:solidFill>
                <a:schemeClr val="accent2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614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FDAEA9-A6C0-4C49-89D6-A484BE50731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Built-in Objects</a:t>
            </a:r>
          </a:p>
        </p:txBody>
      </p:sp>
      <p:pic>
        <p:nvPicPr>
          <p:cNvPr id="2458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95515" y="995059"/>
            <a:ext cx="1752600" cy="76944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document Object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2376488" y="671513"/>
            <a:ext cx="6400800" cy="1416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Root node of HTML document  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Main Object for page when it loads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Holds contents of &lt;body&gt; 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Contains arrays of objects generated from html tags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2286000"/>
            <a:ext cx="8915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u="sng" dirty="0" smtClean="0">
                <a:solidFill>
                  <a:schemeClr val="accent2">
                    <a:lumMod val="75000"/>
                  </a:schemeClr>
                </a:solidFill>
              </a:rPr>
              <a:t>Document contains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altLang="en-US" b="1" u="sng" dirty="0" smtClean="0">
                <a:solidFill>
                  <a:srgbClr val="C00000"/>
                </a:solidFill>
              </a:rPr>
              <a:t>Forms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One Form object generated for each &lt;form&gt; tag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Form contains Element objects, generated from &lt;input&gt;, &lt;select&gt;, and &lt;</a:t>
            </a:r>
            <a:r>
              <a:rPr lang="en-US" altLang="en-US" dirty="0" err="1" smtClean="0">
                <a:solidFill>
                  <a:srgbClr val="000000"/>
                </a:solidFill>
              </a:rPr>
              <a:t>textarea</a:t>
            </a:r>
            <a:r>
              <a:rPr lang="en-US" altLang="en-US" dirty="0" smtClean="0">
                <a:solidFill>
                  <a:srgbClr val="000000"/>
                </a:solidFill>
              </a:rPr>
              <a:t>&gt; tags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If Element is generated from a &lt;select&gt; tag, contains Option objects for each &lt;option&gt; tag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altLang="en-US" b="1" u="sng" dirty="0" smtClean="0">
                <a:solidFill>
                  <a:srgbClr val="C00000"/>
                </a:solidFill>
              </a:rPr>
              <a:t>Images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Generated from the &lt;</a:t>
            </a:r>
            <a:r>
              <a:rPr lang="en-US" altLang="en-US" dirty="0" err="1" smtClean="0">
                <a:solidFill>
                  <a:srgbClr val="000000"/>
                </a:solidFill>
              </a:rPr>
              <a:t>img</a:t>
            </a:r>
            <a:r>
              <a:rPr lang="en-US" altLang="en-US" dirty="0" smtClean="0">
                <a:solidFill>
                  <a:srgbClr val="000000"/>
                </a:solidFill>
              </a:rPr>
              <a:t>&gt; tags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altLang="en-US" b="1" u="sng" dirty="0" smtClean="0">
                <a:solidFill>
                  <a:srgbClr val="C00000"/>
                </a:solidFill>
              </a:rPr>
              <a:t>Anchors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Generated from the &lt;a&gt;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10A46F-5FE0-415B-94AE-5F96693C565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Built-in Objects</a:t>
            </a:r>
          </a:p>
        </p:txBody>
      </p:sp>
      <p:pic>
        <p:nvPicPr>
          <p:cNvPr id="2662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685800"/>
            <a:ext cx="87630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Browser generates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reference variables </a:t>
            </a:r>
            <a:r>
              <a:rPr lang="en-US" altLang="en-US" sz="2400" dirty="0" smtClean="0">
                <a:solidFill>
                  <a:srgbClr val="000000"/>
                </a:solidFill>
              </a:rPr>
              <a:t>for </a:t>
            </a:r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built-in objects</a:t>
            </a:r>
            <a:r>
              <a:rPr lang="en-US" altLang="en-US" sz="2400" dirty="0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Lowercase names used for accessing methods and properties</a:t>
            </a:r>
          </a:p>
          <a:p>
            <a:pPr lvl="1" eaLnBrk="1" hangingPunct="1">
              <a:defRPr/>
            </a:pPr>
            <a:r>
              <a:rPr lang="en-US" altLang="en-US" b="1" u="sng" dirty="0" smtClean="0">
                <a:solidFill>
                  <a:srgbClr val="C00000"/>
                </a:solidFill>
              </a:rPr>
              <a:t>screen:</a:t>
            </a:r>
            <a:r>
              <a:rPr lang="en-US" altLang="en-US" dirty="0" smtClean="0">
                <a:solidFill>
                  <a:srgbClr val="000000"/>
                </a:solidFill>
              </a:rPr>
              <a:t> 	</a:t>
            </a:r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screen.height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lvl="1" eaLnBrk="1" hangingPunct="1">
              <a:defRPr/>
            </a:pPr>
            <a:r>
              <a:rPr lang="en-US" altLang="en-US" b="1" u="sng" dirty="0" smtClean="0">
                <a:solidFill>
                  <a:srgbClr val="C00000"/>
                </a:solidFill>
              </a:rPr>
              <a:t>window:</a:t>
            </a:r>
            <a:r>
              <a:rPr lang="en-US" altLang="en-US" dirty="0" smtClean="0">
                <a:solidFill>
                  <a:srgbClr val="000000"/>
                </a:solidFill>
              </a:rPr>
              <a:t> 	</a:t>
            </a:r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window.open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lvl="1" eaLnBrk="1" hangingPunct="1">
              <a:defRPr/>
            </a:pPr>
            <a:r>
              <a:rPr lang="en-US" altLang="en-US" b="1" u="sng" dirty="0" smtClean="0">
                <a:solidFill>
                  <a:srgbClr val="C00000"/>
                </a:solidFill>
              </a:rPr>
              <a:t>document:</a:t>
            </a:r>
            <a:r>
              <a:rPr lang="en-US" altLang="en-US" dirty="0" smtClean="0">
                <a:solidFill>
                  <a:srgbClr val="000000"/>
                </a:solidFill>
              </a:rPr>
              <a:t> 	</a:t>
            </a:r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(“hello”);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8600" y="3657600"/>
            <a:ext cx="8610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To </a:t>
            </a:r>
            <a:r>
              <a:rPr lang="en-US" altLang="en-US" sz="2400" b="1" u="sng" kern="0" dirty="0" smtClean="0">
                <a:solidFill>
                  <a:schemeClr val="accent2">
                    <a:lumMod val="75000"/>
                  </a:schemeClr>
                </a:solidFill>
              </a:rPr>
              <a:t>use objects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, call the object name, followed by a dot, followed by the method or property.</a:t>
            </a:r>
          </a:p>
          <a:p>
            <a:pPr eaLnBrk="1" hangingPunct="1">
              <a:defRPr/>
            </a:pPr>
            <a:r>
              <a:rPr lang="en-US" altLang="en-US" sz="2400" b="1" u="sng" kern="0" dirty="0" smtClean="0">
                <a:solidFill>
                  <a:srgbClr val="C00000"/>
                </a:solidFill>
              </a:rPr>
              <a:t>Example: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 To run the </a:t>
            </a:r>
            <a:r>
              <a:rPr lang="en-US" altLang="en-US" sz="2400" b="1" u="sng" kern="0" dirty="0" smtClean="0">
                <a:solidFill>
                  <a:srgbClr val="006600"/>
                </a:solidFill>
              </a:rPr>
              <a:t>write method</a:t>
            </a:r>
            <a:r>
              <a:rPr lang="en-US" altLang="en-US" sz="2400" kern="0" dirty="0" smtClean="0">
                <a:solidFill>
                  <a:srgbClr val="006600"/>
                </a:solidFill>
              </a:rPr>
              <a:t> 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in the document object and print a string of characters to the browser window, use this:</a:t>
            </a:r>
          </a:p>
          <a:p>
            <a:pPr lvl="1" algn="ctr" eaLnBrk="1" hangingPunct="1">
              <a:defRPr/>
            </a:pPr>
            <a:r>
              <a:rPr lang="en-US" altLang="en-US" sz="2200" b="1" kern="0" dirty="0" err="1" smtClean="0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altLang="en-US" sz="2200" b="1" kern="0" dirty="0" smtClean="0">
                <a:solidFill>
                  <a:schemeClr val="accent2">
                    <a:lumMod val="75000"/>
                  </a:schemeClr>
                </a:solidFill>
              </a:rPr>
              <a:t>(“hello”);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8E42D7-E59E-423F-A107-55DD36BD610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Built-in Objects</a:t>
            </a:r>
          </a:p>
        </p:txBody>
      </p:sp>
      <p:pic>
        <p:nvPicPr>
          <p:cNvPr id="2867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685800"/>
            <a:ext cx="8763000" cy="34290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400" b="1" smtClean="0">
                <a:solidFill>
                  <a:srgbClr val="000000"/>
                </a:solidFill>
              </a:rPr>
              <a:t>documen</a:t>
            </a:r>
            <a:r>
              <a:rPr lang="en-US" altLang="en-US" sz="2400" smtClean="0">
                <a:solidFill>
                  <a:srgbClr val="000000"/>
                </a:solidFill>
              </a:rPr>
              <a:t>t contains arrays which contain forms, images, anchors, links, and more.</a:t>
            </a:r>
          </a:p>
          <a:p>
            <a:pPr eaLnBrk="1" hangingPunct="1"/>
            <a:r>
              <a:rPr lang="en-US" altLang="en-US" sz="2400" b="1" smtClean="0">
                <a:solidFill>
                  <a:srgbClr val="000000"/>
                </a:solidFill>
              </a:rPr>
              <a:t>Arrays</a:t>
            </a:r>
            <a:r>
              <a:rPr lang="en-US" altLang="en-US" sz="2400" smtClean="0">
                <a:solidFill>
                  <a:srgbClr val="000000"/>
                </a:solidFill>
              </a:rPr>
              <a:t> contain multiple objects accessed by index numbers in square brackets:</a:t>
            </a:r>
          </a:p>
          <a:p>
            <a:pPr lvl="1" eaLnBrk="1" hangingPunct="1"/>
            <a:r>
              <a:rPr lang="en-US" altLang="en-US" sz="2200" smtClean="0">
                <a:solidFill>
                  <a:srgbClr val="000000"/>
                </a:solidFill>
              </a:rPr>
              <a:t>document.forms[0].elements[0]</a:t>
            </a:r>
          </a:p>
          <a:p>
            <a:pPr lvl="1" eaLnBrk="1" hangingPunct="1"/>
            <a:r>
              <a:rPr lang="en-US" altLang="en-US" sz="2200" smtClean="0">
                <a:solidFill>
                  <a:srgbClr val="000000"/>
                </a:solidFill>
              </a:rPr>
              <a:t>document.forms[0].elements[0].options[0]</a:t>
            </a:r>
          </a:p>
          <a:p>
            <a:pPr lvl="1" eaLnBrk="1" hangingPunct="1"/>
            <a:r>
              <a:rPr lang="en-US" altLang="en-US" sz="2200" smtClean="0">
                <a:solidFill>
                  <a:srgbClr val="000000"/>
                </a:solidFill>
              </a:rPr>
              <a:t>document.images[0]</a:t>
            </a:r>
          </a:p>
          <a:p>
            <a:pPr lvl="1" eaLnBrk="1" hangingPunct="1"/>
            <a:r>
              <a:rPr lang="en-US" altLang="en-US" sz="2200" smtClean="0">
                <a:solidFill>
                  <a:srgbClr val="000000"/>
                </a:solidFill>
              </a:rPr>
              <a:t>document.anchors[0]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33626" y="4339769"/>
            <a:ext cx="861774" cy="182880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Array as Object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600200" y="4340225"/>
            <a:ext cx="70866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lvl="2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length: # of elements</a:t>
            </a:r>
          </a:p>
          <a:p>
            <a:pPr marL="261938" lvl="2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join( ): convert values to string &amp; concatenate them</a:t>
            </a:r>
          </a:p>
          <a:p>
            <a:pPr marL="261938" lvl="2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reverse( ): reverse order of elements</a:t>
            </a:r>
          </a:p>
          <a:p>
            <a:pPr marL="261938" lvl="2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sort( ): sort alphabetically or use an ordering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FD5794-49A1-4593-B262-74845903A35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Built-in Objects</a:t>
            </a:r>
          </a:p>
        </p:txBody>
      </p:sp>
      <p:pic>
        <p:nvPicPr>
          <p:cNvPr id="3072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66763" y="722313"/>
            <a:ext cx="81915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lvl="2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forms [ ]:</a:t>
            </a:r>
            <a:r>
              <a:rPr lang="en-US" altLang="en-US" sz="2400" kern="0" dirty="0" smtClean="0">
                <a:solidFill>
                  <a:srgbClr val="000000"/>
                </a:solidFill>
                <a:latin typeface="+mj-lt"/>
              </a:rPr>
              <a:t> Array of forms object</a:t>
            </a:r>
          </a:p>
          <a:p>
            <a:pPr marL="261938" lvl="2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links [ ]:</a:t>
            </a:r>
            <a:r>
              <a:rPr lang="en-US" altLang="en-US" sz="2400" kern="0" dirty="0" smtClean="0">
                <a:solidFill>
                  <a:srgbClr val="000000"/>
                </a:solidFill>
                <a:latin typeface="+mj-lt"/>
              </a:rPr>
              <a:t> Array of hyperlinks</a:t>
            </a:r>
          </a:p>
          <a:p>
            <a:pPr marL="261938" lvl="2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sz="2400" b="1" kern="0" dirty="0" smtClean="0">
                <a:solidFill>
                  <a:srgbClr val="C00000"/>
                </a:solidFill>
                <a:latin typeface="+mj-lt"/>
              </a:rPr>
              <a:t>URL:</a:t>
            </a:r>
            <a:r>
              <a:rPr lang="en-US" altLang="en-US" sz="2400" kern="0" dirty="0" smtClean="0">
                <a:solidFill>
                  <a:srgbClr val="000000"/>
                </a:solidFill>
                <a:latin typeface="+mj-lt"/>
              </a:rPr>
              <a:t> Property for the current page</a:t>
            </a:r>
          </a:p>
          <a:p>
            <a:pPr marL="261938" lvl="2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sz="2400" b="1" kern="0" dirty="0" smtClean="0">
                <a:solidFill>
                  <a:srgbClr val="006600"/>
                </a:solidFill>
                <a:latin typeface="+mj-lt"/>
              </a:rPr>
              <a:t>clear( ):</a:t>
            </a:r>
            <a:r>
              <a:rPr lang="en-US" altLang="en-US" sz="2400" kern="0" dirty="0" smtClean="0">
                <a:solidFill>
                  <a:srgbClr val="000000"/>
                </a:solidFill>
                <a:latin typeface="+mj-lt"/>
              </a:rPr>
              <a:t> Method for clearing the window</a:t>
            </a:r>
          </a:p>
          <a:p>
            <a:pPr marL="261938" lvl="2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sz="2400" b="1" kern="0" dirty="0" smtClean="0">
                <a:solidFill>
                  <a:srgbClr val="006600"/>
                </a:solidFill>
                <a:latin typeface="+mj-lt"/>
              </a:rPr>
              <a:t>write( ):</a:t>
            </a:r>
            <a:r>
              <a:rPr lang="en-US" altLang="en-US" sz="2400" kern="0" dirty="0" smtClean="0">
                <a:solidFill>
                  <a:srgbClr val="000000"/>
                </a:solidFill>
                <a:latin typeface="+mj-lt"/>
              </a:rPr>
              <a:t> Method for sending output to browser for display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3860" y="722088"/>
            <a:ext cx="523220" cy="545011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Document Object Contains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5638800" y="3381375"/>
            <a:ext cx="1524000" cy="23193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lvl="1">
              <a:spcAft>
                <a:spcPts val="1200"/>
              </a:spcAft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title</a:t>
            </a:r>
          </a:p>
          <a:p>
            <a:pPr marL="0" lvl="1" indent="261938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referrer</a:t>
            </a:r>
          </a:p>
          <a:p>
            <a:pPr marL="0" lvl="1" indent="261938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sz="2200" kern="0" dirty="0" err="1" smtClean="0">
                <a:solidFill>
                  <a:srgbClr val="000000"/>
                </a:solidFill>
              </a:rPr>
              <a:t>writeln</a:t>
            </a:r>
            <a:r>
              <a:rPr lang="en-US" altLang="en-US" sz="2200" kern="0" dirty="0" smtClean="0">
                <a:solidFill>
                  <a:srgbClr val="000000"/>
                </a:solidFill>
              </a:rPr>
              <a:t>( )</a:t>
            </a:r>
          </a:p>
          <a:p>
            <a:pPr marL="0" lvl="1" indent="261938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open( )</a:t>
            </a:r>
          </a:p>
          <a:p>
            <a:pPr marL="0" lvl="1" indent="261938">
              <a:lnSpc>
                <a:spcPct val="80000"/>
              </a:lnSpc>
              <a:spcAft>
                <a:spcPts val="1200"/>
              </a:spcAft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close( 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766763" y="3381375"/>
            <a:ext cx="4719637" cy="2319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lvl="1"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anchors[ ]</a:t>
            </a:r>
          </a:p>
          <a:p>
            <a:pPr marL="285750" lvl="1"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images[ ]</a:t>
            </a:r>
          </a:p>
          <a:p>
            <a:pPr marL="285750" lvl="1"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embeds[ ]</a:t>
            </a:r>
          </a:p>
          <a:p>
            <a:pPr marL="536575" lvl="2"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Embedded objects (</a:t>
            </a:r>
            <a:r>
              <a:rPr lang="en-US" altLang="en-US" sz="2000" kern="0" dirty="0" err="1" smtClean="0">
                <a:solidFill>
                  <a:srgbClr val="000000"/>
                </a:solidFill>
              </a:rPr>
              <a:t>plugins,activeX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/>
            </a:r>
            <a:br>
              <a:rPr lang="en-US" altLang="en-US" sz="2000" kern="0" dirty="0" smtClean="0">
                <a:solidFill>
                  <a:srgbClr val="000000"/>
                </a:solidFill>
              </a:rPr>
            </a:br>
            <a:r>
              <a:rPr lang="en-US" altLang="en-US" sz="2000" kern="0" dirty="0" smtClean="0">
                <a:solidFill>
                  <a:srgbClr val="000000"/>
                </a:solidFill>
              </a:rPr>
              <a:t>controls, etc.)</a:t>
            </a:r>
          </a:p>
          <a:p>
            <a:pPr marL="285750" lvl="1">
              <a:defRPr/>
            </a:pPr>
            <a:r>
              <a:rPr lang="en-US" altLang="en-US" sz="2200" kern="0" dirty="0">
                <a:solidFill>
                  <a:srgbClr val="000000"/>
                </a:solidFill>
              </a:rPr>
              <a:t>location</a:t>
            </a:r>
          </a:p>
          <a:p>
            <a:pPr marL="307975" lvl="2" indent="0">
              <a:buFontTx/>
              <a:buNone/>
              <a:defRPr/>
            </a:pPr>
            <a:endParaRPr lang="en-US" altLang="en-US" sz="20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1AA53-9762-42A8-BAE0-1E1821BD1AB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Form Object</a:t>
            </a:r>
          </a:p>
        </p:txBody>
      </p:sp>
      <p:pic>
        <p:nvPicPr>
          <p:cNvPr id="3277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785813"/>
            <a:ext cx="8191500" cy="18684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lvl="1" indent="-342900">
              <a:buFontTx/>
              <a:buChar char="•"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Form is a sub-object </a:t>
            </a:r>
            <a:r>
              <a:rPr lang="en-US" altLang="en-US" kern="0" dirty="0">
                <a:solidFill>
                  <a:srgbClr val="000000"/>
                </a:solidFill>
              </a:rPr>
              <a:t>of the document object</a:t>
            </a:r>
          </a:p>
          <a:p>
            <a:pPr marL="711200" lvl="2">
              <a:defRPr/>
            </a:pPr>
            <a:r>
              <a:rPr lang="en-US" altLang="en-US" kern="0" dirty="0" err="1" smtClean="0">
                <a:solidFill>
                  <a:schemeClr val="accent2">
                    <a:lumMod val="75000"/>
                  </a:schemeClr>
                </a:solidFill>
              </a:rPr>
              <a:t>document.forms</a:t>
            </a:r>
            <a:r>
              <a:rPr lang="en-US" altLang="en-US" kern="0" dirty="0" smtClean="0">
                <a:solidFill>
                  <a:schemeClr val="accent2">
                    <a:lumMod val="75000"/>
                  </a:schemeClr>
                </a:solidFill>
              </a:rPr>
              <a:t>[0]</a:t>
            </a:r>
          </a:p>
          <a:p>
            <a:pPr marL="711200" lvl="2"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form elements are in elements[ ] array</a:t>
            </a:r>
          </a:p>
          <a:p>
            <a:pPr marL="987425" lvl="3">
              <a:defRPr/>
            </a:pPr>
            <a:r>
              <a:rPr lang="en-US" altLang="en-US" kern="0" dirty="0" err="1" smtClean="0">
                <a:solidFill>
                  <a:schemeClr val="accent2">
                    <a:lumMod val="75000"/>
                  </a:schemeClr>
                </a:solidFill>
              </a:rPr>
              <a:t>document.forms</a:t>
            </a:r>
            <a:r>
              <a:rPr lang="en-US" altLang="en-US" kern="0" dirty="0" smtClean="0">
                <a:solidFill>
                  <a:schemeClr val="accent2">
                    <a:lumMod val="75000"/>
                  </a:schemeClr>
                </a:solidFill>
              </a:rPr>
              <a:t>[0].elements[0]</a:t>
            </a:r>
          </a:p>
          <a:p>
            <a:pPr lvl="2">
              <a:defRPr/>
            </a:pPr>
            <a:endParaRPr lang="en-US" altLang="en-US" sz="2400" kern="0" dirty="0" smtClean="0">
              <a:solidFill>
                <a:srgbClr val="000000"/>
              </a:solidFill>
            </a:endParaRPr>
          </a:p>
        </p:txBody>
      </p:sp>
      <p:sp>
        <p:nvSpPr>
          <p:cNvPr id="32775" name="Rectangle 1"/>
          <p:cNvSpPr>
            <a:spLocks noChangeArrowheads="1"/>
          </p:cNvSpPr>
          <p:nvPr/>
        </p:nvSpPr>
        <p:spPr bwMode="auto">
          <a:xfrm>
            <a:off x="152400" y="3551238"/>
            <a:ext cx="4038600" cy="215423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363538" indent="-346075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3">
              <a:spcBef>
                <a:spcPts val="25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&lt;form name=“login”&gt;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   &lt;input name=“userid”   	       type=“text” /&gt;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   &lt;input name=“passwd” 	        	      type=“password” /&gt;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&lt;/form</a:t>
            </a:r>
            <a:r>
              <a:rPr lang="en-US" altLang="en-US" sz="240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32776" name="Rectangle 2"/>
          <p:cNvSpPr>
            <a:spLocks noChangeArrowheads="1"/>
          </p:cNvSpPr>
          <p:nvPr/>
        </p:nvSpPr>
        <p:spPr bwMode="auto">
          <a:xfrm>
            <a:off x="4495800" y="3551238"/>
            <a:ext cx="4419600" cy="2122487"/>
          </a:xfrm>
          <a:prstGeom prst="rect">
            <a:avLst/>
          </a:prstGeom>
          <a:solidFill>
            <a:srgbClr val="EA9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346075" indent="-3460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803275" indent="-3460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260475" indent="-3460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717675" indent="-3460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174875" indent="-3460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4"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document.forms[0].elements[0]</a:t>
            </a:r>
            <a:b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b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documents.login.userid</a:t>
            </a:r>
          </a:p>
          <a:p>
            <a:pPr lvl="4"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document.forms[0].elements[1]</a:t>
            </a:r>
            <a:b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b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documents.login.passwd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2401" y="3041655"/>
            <a:ext cx="8762999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Accessing/Referencing Array Elements: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193103-1E94-4633-AF25-D32E0F7B61E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Form Object</a:t>
            </a:r>
          </a:p>
        </p:txBody>
      </p:sp>
      <p:pic>
        <p:nvPicPr>
          <p:cNvPr id="3482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5000" y="4075113"/>
            <a:ext cx="7086600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lvl="1" indent="-342900">
              <a:buFontTx/>
              <a:buChar char="•"/>
              <a:defRPr/>
            </a:pPr>
            <a:r>
              <a:rPr lang="en-US" altLang="en-US" sz="2200" dirty="0" smtClean="0">
                <a:solidFill>
                  <a:srgbClr val="000000"/>
                </a:solidFill>
              </a:rPr>
              <a:t>Shorthand reference -- refers to current object</a:t>
            </a:r>
          </a:p>
          <a:p>
            <a:pPr marL="711200" lvl="2">
              <a:defRPr/>
            </a:pPr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this.elements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[0]</a:t>
            </a:r>
            <a:r>
              <a:rPr lang="en-US" altLang="en-US" dirty="0" smtClean="0">
                <a:solidFill>
                  <a:srgbClr val="000000"/>
                </a:solidFill>
              </a:rPr>
              <a:t>: </a:t>
            </a:r>
            <a:r>
              <a:rPr lang="en-US" altLang="en-US" dirty="0" err="1" smtClean="0">
                <a:solidFill>
                  <a:srgbClr val="000000"/>
                </a:solidFill>
              </a:rPr>
              <a:t>iff</a:t>
            </a:r>
            <a:r>
              <a:rPr lang="en-US" altLang="en-US" dirty="0" smtClean="0">
                <a:solidFill>
                  <a:srgbClr val="000000"/>
                </a:solidFill>
              </a:rPr>
              <a:t> we are currently working with the form</a:t>
            </a:r>
          </a:p>
          <a:p>
            <a:pPr marL="0" lvl="1" indent="0">
              <a:buFontTx/>
              <a:buNone/>
              <a:defRPr/>
            </a:pPr>
            <a:endParaRPr lang="en-US" altLang="en-US" kern="0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2401" y="4261667"/>
            <a:ext cx="1600200" cy="76944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this Keyword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803275"/>
            <a:ext cx="883920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49263" lvl="1" indent="-449263">
              <a:lnSpc>
                <a:spcPct val="90000"/>
              </a:lnSpc>
              <a:spcBef>
                <a:spcPts val="25"/>
              </a:spcBef>
              <a:defRPr/>
            </a:pPr>
            <a:r>
              <a:rPr lang="en-US" altLang="en-US" b="1" kern="0" dirty="0" smtClean="0">
                <a:solidFill>
                  <a:srgbClr val="C00000"/>
                </a:solidFill>
              </a:rPr>
              <a:t>Properties</a:t>
            </a:r>
          </a:p>
          <a:p>
            <a:pPr marL="900113" lvl="2" indent="-346075">
              <a:lnSpc>
                <a:spcPct val="90000"/>
              </a:lnSpc>
              <a:spcBef>
                <a:spcPts val="25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action	       -URL that will process form</a:t>
            </a:r>
          </a:p>
          <a:p>
            <a:pPr marL="900113" lvl="2" indent="-346075">
              <a:lnSpc>
                <a:spcPct val="90000"/>
              </a:lnSpc>
              <a:spcBef>
                <a:spcPts val="25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Elements   - array of &lt;input&gt;, &lt;</a:t>
            </a:r>
            <a:r>
              <a:rPr lang="en-US" altLang="en-US" kern="0" dirty="0" err="1" smtClean="0">
                <a:solidFill>
                  <a:srgbClr val="000000"/>
                </a:solidFill>
              </a:rPr>
              <a:t>textarea</a:t>
            </a:r>
            <a:r>
              <a:rPr lang="en-US" altLang="en-US" kern="0" dirty="0" smtClean="0">
                <a:solidFill>
                  <a:srgbClr val="000000"/>
                </a:solidFill>
              </a:rPr>
              <a:t>&gt;, &amp; &lt;select&gt; tags</a:t>
            </a:r>
          </a:p>
          <a:p>
            <a:pPr marL="900113" lvl="2" indent="-346075">
              <a:lnSpc>
                <a:spcPct val="90000"/>
              </a:lnSpc>
              <a:spcBef>
                <a:spcPts val="25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encoding	-mime-encoding to be used when submitting</a:t>
            </a:r>
          </a:p>
          <a:p>
            <a:pPr marL="900113" lvl="2" indent="-346075">
              <a:lnSpc>
                <a:spcPct val="90000"/>
              </a:lnSpc>
              <a:spcBef>
                <a:spcPts val="25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length	-# of elements</a:t>
            </a:r>
          </a:p>
          <a:p>
            <a:pPr marL="900113" lvl="2" indent="-346075">
              <a:lnSpc>
                <a:spcPct val="90000"/>
              </a:lnSpc>
              <a:spcBef>
                <a:spcPts val="25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method	-GET or POST</a:t>
            </a:r>
          </a:p>
          <a:p>
            <a:pPr marL="900113" lvl="2" indent="-346075">
              <a:lnSpc>
                <a:spcPct val="90000"/>
              </a:lnSpc>
              <a:spcBef>
                <a:spcPts val="25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Name</a:t>
            </a:r>
          </a:p>
          <a:p>
            <a:pPr marL="900113" lvl="2" indent="-346075">
              <a:lnSpc>
                <a:spcPct val="90000"/>
              </a:lnSpc>
              <a:spcBef>
                <a:spcPts val="25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target	-window or frame to display output</a:t>
            </a:r>
          </a:p>
          <a:p>
            <a:pPr marL="746125" lvl="1" indent="-346075">
              <a:lnSpc>
                <a:spcPct val="90000"/>
              </a:lnSpc>
              <a:spcBef>
                <a:spcPts val="25"/>
              </a:spcBef>
              <a:defRPr/>
            </a:pPr>
            <a:r>
              <a:rPr lang="en-US" altLang="en-US" sz="2200" b="1" kern="0" dirty="0" err="1" smtClean="0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n-US" altLang="en-US" sz="2200" b="1" kern="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altLang="en-US" sz="2200" b="1" kern="0" dirty="0" err="1" smtClean="0">
                <a:solidFill>
                  <a:schemeClr val="accent2">
                    <a:lumMod val="75000"/>
                  </a:schemeClr>
                </a:solidFill>
              </a:rPr>
              <a:t>document.forms</a:t>
            </a:r>
            <a:r>
              <a:rPr lang="en-US" altLang="en-US" sz="2200" b="1" kern="0" dirty="0" smtClean="0">
                <a:solidFill>
                  <a:schemeClr val="accent2">
                    <a:lumMod val="75000"/>
                  </a:schemeClr>
                </a:solidFill>
              </a:rPr>
              <a:t>[0].length</a:t>
            </a:r>
          </a:p>
          <a:p>
            <a:pPr marL="746125" lvl="1" indent="-346075">
              <a:lnSpc>
                <a:spcPct val="90000"/>
              </a:lnSpc>
              <a:spcBef>
                <a:spcPts val="25"/>
              </a:spcBef>
              <a:defRPr/>
            </a:pPr>
            <a:r>
              <a:rPr lang="en-US" altLang="en-US" sz="2200" b="1" kern="0" dirty="0" err="1" smtClean="0">
                <a:solidFill>
                  <a:schemeClr val="accent2">
                    <a:lumMod val="75000"/>
                  </a:schemeClr>
                </a:solidFill>
              </a:rPr>
              <a:t>document.forms</a:t>
            </a:r>
            <a:r>
              <a:rPr lang="en-US" altLang="en-US" sz="2200" b="1" kern="0" dirty="0" smtClean="0">
                <a:solidFill>
                  <a:schemeClr val="accent2">
                    <a:lumMod val="75000"/>
                  </a:schemeClr>
                </a:solidFill>
              </a:rPr>
              <a:t>[0].method = “POST”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418138"/>
            <a:ext cx="8839200" cy="768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altLang="en-US" sz="2200" b="1" dirty="0" err="1">
                <a:solidFill>
                  <a:schemeClr val="accent2">
                    <a:lumMod val="75000"/>
                  </a:schemeClr>
                </a:solidFill>
              </a:rPr>
              <a:t>elementname.form</a:t>
            </a:r>
            <a:r>
              <a:rPr lang="en-US" altLang="en-US" sz="2200" dirty="0">
                <a:solidFill>
                  <a:srgbClr val="000000"/>
                </a:solidFill>
              </a:rPr>
              <a:t>: “form” is a property of the element object referring to its containing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FFD6A-08CF-4FFF-95D8-FA5C6F8F1C5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Form Validation</a:t>
            </a:r>
          </a:p>
        </p:txBody>
      </p:sp>
      <p:pic>
        <p:nvPicPr>
          <p:cNvPr id="3686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762000"/>
            <a:ext cx="8001000" cy="2667000"/>
          </a:xfrm>
          <a:prstGeom prst="rect">
            <a:avLst/>
          </a:prstGeom>
          <a:solidFill>
            <a:srgbClr val="EA9ADB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Trapping the submit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Capturing the click on the submit button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Passing the form to a function for validation</a:t>
            </a:r>
          </a:p>
          <a:p>
            <a:pPr lvl="2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“</a:t>
            </a:r>
            <a:r>
              <a:rPr lang="en-US" altLang="en-US" sz="2000" kern="0" dirty="0" err="1" smtClean="0">
                <a:solidFill>
                  <a:srgbClr val="000000"/>
                </a:solidFill>
              </a:rPr>
              <a:t>this.form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” refers to the form property in the current object (submit button) which points to the form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Submission is halted until the function returns</a:t>
            </a:r>
            <a:endParaRPr lang="en-US" altLang="en-US" sz="2000" kern="0" dirty="0" smtClean="0">
              <a:solidFill>
                <a:srgbClr val="000000"/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181100" y="3760788"/>
            <a:ext cx="6781800" cy="23241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&lt;form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b="1" dirty="0" smtClean="0">
                <a:latin typeface="+mj-lt"/>
              </a:rPr>
              <a:t>method=</a:t>
            </a:r>
            <a:r>
              <a:rPr lang="en-US" altLang="en-US" sz="2000" dirty="0" smtClean="0">
                <a:latin typeface="+mj-lt"/>
              </a:rPr>
              <a:t>"post" </a:t>
            </a:r>
            <a:r>
              <a:rPr lang="en-US" altLang="en-US" sz="2000" b="1" dirty="0" smtClean="0">
                <a:latin typeface="+mj-lt"/>
              </a:rPr>
              <a:t>action=</a:t>
            </a:r>
            <a:r>
              <a:rPr lang="en-US" altLang="en-US" sz="2000" dirty="0" smtClean="0">
                <a:latin typeface="+mj-lt"/>
              </a:rPr>
              <a:t>“</a:t>
            </a:r>
            <a:r>
              <a:rPr lang="en-US" altLang="en-US" sz="2000" dirty="0" err="1" smtClean="0">
                <a:latin typeface="+mj-lt"/>
              </a:rPr>
              <a:t>bouncer.php</a:t>
            </a:r>
            <a:r>
              <a:rPr lang="en-US" altLang="en-US" sz="2000" dirty="0" smtClean="0">
                <a:latin typeface="+mj-lt"/>
              </a:rPr>
              <a:t>“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User ID: 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&lt;input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b="1" dirty="0" smtClean="0">
                <a:latin typeface="+mj-lt"/>
              </a:rPr>
              <a:t>type=</a:t>
            </a:r>
            <a:r>
              <a:rPr lang="en-US" altLang="en-US" sz="2000" dirty="0" smtClean="0">
                <a:latin typeface="+mj-lt"/>
              </a:rPr>
              <a:t>"text“ </a:t>
            </a:r>
            <a:r>
              <a:rPr lang="en-US" altLang="en-US" sz="2000" b="1" dirty="0" smtClean="0">
                <a:latin typeface="+mj-lt"/>
              </a:rPr>
              <a:t>name=</a:t>
            </a:r>
            <a:r>
              <a:rPr lang="en-US" altLang="en-US" sz="2000" dirty="0" smtClean="0">
                <a:latin typeface="+mj-lt"/>
              </a:rPr>
              <a:t>"</a:t>
            </a:r>
            <a:r>
              <a:rPr lang="en-US" altLang="en-US" sz="2000" dirty="0" err="1" smtClean="0">
                <a:latin typeface="+mj-lt"/>
              </a:rPr>
              <a:t>userid</a:t>
            </a:r>
            <a:r>
              <a:rPr lang="en-US" altLang="en-US" sz="2000" dirty="0" smtClean="0">
                <a:latin typeface="+mj-lt"/>
              </a:rPr>
              <a:t>"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&gt;</a:t>
            </a:r>
            <a:r>
              <a:rPr lang="en-US" altLang="en-US" sz="2000" dirty="0" smtClean="0">
                <a:latin typeface="+mj-lt"/>
              </a:rPr>
              <a:t>&lt;</a:t>
            </a:r>
            <a:r>
              <a:rPr lang="en-US" altLang="en-US" sz="2000" dirty="0" err="1" smtClean="0">
                <a:latin typeface="+mj-lt"/>
              </a:rPr>
              <a:t>br</a:t>
            </a:r>
            <a:r>
              <a:rPr lang="en-US" altLang="en-US" sz="2000" dirty="0" smtClean="0">
                <a:latin typeface="+mj-lt"/>
              </a:rPr>
              <a:t>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Password: 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&lt;input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b="1" dirty="0" smtClean="0">
                <a:latin typeface="+mj-lt"/>
              </a:rPr>
              <a:t>type=</a:t>
            </a:r>
            <a:r>
              <a:rPr lang="en-US" altLang="en-US" sz="2000" dirty="0" smtClean="0">
                <a:latin typeface="+mj-lt"/>
              </a:rPr>
              <a:t>"password“ </a:t>
            </a:r>
            <a:r>
              <a:rPr lang="en-US" altLang="en-US" sz="2000" b="1" dirty="0" smtClean="0">
                <a:latin typeface="+mj-lt"/>
              </a:rPr>
              <a:t>name=</a:t>
            </a:r>
            <a:r>
              <a:rPr lang="en-US" altLang="en-US" sz="2000" dirty="0" smtClean="0">
                <a:latin typeface="+mj-lt"/>
              </a:rPr>
              <a:t>“</a:t>
            </a:r>
            <a:r>
              <a:rPr lang="en-US" altLang="en-US" sz="2000" dirty="0" err="1" smtClean="0">
                <a:latin typeface="+mj-lt"/>
              </a:rPr>
              <a:t>pwd</a:t>
            </a:r>
            <a:r>
              <a:rPr lang="en-US" altLang="en-US" sz="2000" dirty="0" smtClean="0">
                <a:latin typeface="+mj-lt"/>
              </a:rPr>
              <a:t>"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&gt;</a:t>
            </a:r>
            <a:r>
              <a:rPr lang="en-US" altLang="en-US" sz="2000" dirty="0" smtClean="0">
                <a:latin typeface="+mj-lt"/>
              </a:rPr>
              <a:t>&lt;</a:t>
            </a:r>
            <a:r>
              <a:rPr lang="en-US" altLang="en-US" sz="2000" dirty="0" err="1" smtClean="0">
                <a:latin typeface="+mj-lt"/>
              </a:rPr>
              <a:t>br</a:t>
            </a:r>
            <a:r>
              <a:rPr lang="en-US" altLang="en-US" sz="2000" dirty="0" smtClean="0">
                <a:latin typeface="+mj-lt"/>
              </a:rPr>
              <a:t>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&lt;input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b="1" dirty="0" smtClean="0">
                <a:latin typeface="+mj-lt"/>
              </a:rPr>
              <a:t>type=</a:t>
            </a:r>
            <a:r>
              <a:rPr lang="en-US" altLang="en-US" sz="2000" dirty="0" smtClean="0">
                <a:latin typeface="+mj-lt"/>
              </a:rPr>
              <a:t>"submit" </a:t>
            </a:r>
            <a:r>
              <a:rPr lang="en-US" altLang="en-US" sz="2000" b="1" dirty="0" smtClean="0">
                <a:latin typeface="+mj-lt"/>
              </a:rPr>
              <a:t>name=</a:t>
            </a:r>
            <a:r>
              <a:rPr lang="en-US" altLang="en-US" sz="2000" dirty="0" smtClean="0">
                <a:latin typeface="+mj-lt"/>
              </a:rPr>
              <a:t>"send“ </a:t>
            </a:r>
            <a:r>
              <a:rPr lang="en-US" altLang="en-US" sz="2000" b="1" dirty="0" smtClean="0">
                <a:latin typeface="+mj-lt"/>
              </a:rPr>
              <a:t>value=</a:t>
            </a:r>
            <a:r>
              <a:rPr lang="en-US" altLang="en-US" sz="2000" dirty="0" smtClean="0">
                <a:latin typeface="+mj-lt"/>
              </a:rPr>
              <a:t>"Send“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   </a:t>
            </a:r>
            <a:r>
              <a:rPr lang="en-US" altLang="en-US" sz="2000" b="1" dirty="0" err="1" smtClean="0">
                <a:latin typeface="+mj-lt"/>
              </a:rPr>
              <a:t>onClick</a:t>
            </a:r>
            <a:r>
              <a:rPr lang="en-US" altLang="en-US" sz="2000" b="1" dirty="0" smtClean="0">
                <a:latin typeface="+mj-lt"/>
              </a:rPr>
              <a:t>="</a:t>
            </a: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return</a:t>
            </a:r>
            <a:r>
              <a:rPr lang="en-US" altLang="en-US" sz="2000" b="1" dirty="0" smtClean="0">
                <a:latin typeface="+mj-lt"/>
              </a:rPr>
              <a:t> </a:t>
            </a:r>
            <a:r>
              <a:rPr lang="en-US" altLang="en-US" sz="2000" b="1" dirty="0" err="1" smtClean="0">
                <a:latin typeface="+mj-lt"/>
              </a:rPr>
              <a:t>validateForm</a:t>
            </a:r>
            <a:r>
              <a:rPr lang="en-US" altLang="en-US" sz="2000" b="1" dirty="0" smtClean="0">
                <a:latin typeface="+mj-lt"/>
              </a:rPr>
              <a:t>(</a:t>
            </a:r>
            <a:r>
              <a:rPr lang="en-US" altLang="en-US" sz="2000" b="1" dirty="0" err="1" smtClean="0">
                <a:latin typeface="+mj-lt"/>
              </a:rPr>
              <a:t>this.form</a:t>
            </a:r>
            <a:r>
              <a:rPr lang="en-US" altLang="en-US" sz="2000" b="1" dirty="0" smtClean="0">
                <a:latin typeface="+mj-lt"/>
              </a:rPr>
              <a:t>);"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&gt;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F6BAA2-B089-4CCB-A8AA-71BDA923431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Form Validation</a:t>
            </a:r>
          </a:p>
        </p:txBody>
      </p:sp>
      <p:pic>
        <p:nvPicPr>
          <p:cNvPr id="3891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4648200" cy="532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validateForm</a:t>
            </a:r>
            <a:r>
              <a:rPr lang="en-US" altLang="en-US" sz="2000" dirty="0" smtClean="0">
                <a:latin typeface="+mj-lt"/>
              </a:rPr>
              <a:t>(</a:t>
            </a:r>
            <a:r>
              <a:rPr lang="en-US" altLang="en-US" sz="2000" b="1" dirty="0" smtClean="0">
                <a:solidFill>
                  <a:srgbClr val="006600"/>
                </a:solidFill>
                <a:latin typeface="+mj-lt"/>
              </a:rPr>
              <a:t>form</a:t>
            </a:r>
            <a:r>
              <a:rPr lang="en-US" altLang="en-US" sz="2000" dirty="0" smtClean="0">
                <a:latin typeface="+mj-lt"/>
              </a:rPr>
              <a:t>)</a:t>
            </a: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{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</a:t>
            </a: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if</a:t>
            </a:r>
            <a:r>
              <a:rPr lang="en-US" altLang="en-US" sz="2000" dirty="0" smtClean="0">
                <a:latin typeface="+mj-lt"/>
              </a:rPr>
              <a:t> (</a:t>
            </a:r>
            <a:r>
              <a:rPr lang="en-US" altLang="en-US" sz="2000" dirty="0" err="1" smtClean="0">
                <a:latin typeface="+mj-lt"/>
              </a:rPr>
              <a:t>form.elements</a:t>
            </a:r>
            <a:r>
              <a:rPr lang="en-US" altLang="en-US" sz="2000" dirty="0" smtClean="0">
                <a:latin typeface="+mj-lt"/>
              </a:rPr>
              <a:t>[0].value == "“)</a:t>
            </a: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{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   alert("</a:t>
            </a:r>
            <a:r>
              <a:rPr lang="en-US" altLang="en-US" sz="2000" dirty="0" err="1" smtClean="0">
                <a:latin typeface="+mj-lt"/>
              </a:rPr>
              <a:t>Userid</a:t>
            </a:r>
            <a:r>
              <a:rPr lang="en-US" altLang="en-US" sz="2000" dirty="0" smtClean="0">
                <a:latin typeface="+mj-lt"/>
              </a:rPr>
              <a:t> must have a value.");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   </a:t>
            </a:r>
            <a:r>
              <a:rPr lang="en-US" altLang="en-US" sz="2000" dirty="0" err="1" smtClean="0">
                <a:latin typeface="+mj-lt"/>
              </a:rPr>
              <a:t>form.elements</a:t>
            </a:r>
            <a:r>
              <a:rPr lang="en-US" altLang="en-US" sz="2000" dirty="0" smtClean="0">
                <a:latin typeface="+mj-lt"/>
              </a:rPr>
              <a:t>[0].focus();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   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return false;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</a:t>
            </a: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}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</a:t>
            </a: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if</a:t>
            </a:r>
            <a:r>
              <a:rPr lang="en-US" altLang="en-US" sz="2000" dirty="0" smtClean="0">
                <a:latin typeface="+mj-lt"/>
              </a:rPr>
              <a:t> (</a:t>
            </a:r>
            <a:r>
              <a:rPr lang="en-US" altLang="en-US" sz="2000" dirty="0" err="1" smtClean="0">
                <a:latin typeface="+mj-lt"/>
              </a:rPr>
              <a:t>form.elements</a:t>
            </a:r>
            <a:r>
              <a:rPr lang="en-US" altLang="en-US" sz="2000" dirty="0" smtClean="0">
                <a:latin typeface="+mj-lt"/>
              </a:rPr>
              <a:t>[1].value == "“) </a:t>
            </a: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{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   alert("Password is empty.");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   </a:t>
            </a:r>
            <a:r>
              <a:rPr lang="en-US" altLang="en-US" sz="2000" dirty="0" err="1" smtClean="0">
                <a:latin typeface="+mj-lt"/>
              </a:rPr>
              <a:t>form.elements</a:t>
            </a:r>
            <a:r>
              <a:rPr lang="en-US" altLang="en-US" sz="2000" dirty="0" smtClean="0">
                <a:latin typeface="+mj-lt"/>
              </a:rPr>
              <a:t>[1].focus();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     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return false;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   }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  </a:t>
            </a:r>
            <a:r>
              <a:rPr lang="en-US" altLang="en-US" sz="2000" b="1" dirty="0" smtClean="0">
                <a:solidFill>
                  <a:srgbClr val="006600"/>
                </a:solidFill>
                <a:latin typeface="+mj-lt"/>
              </a:rPr>
              <a:t>return true;</a:t>
            </a:r>
          </a:p>
          <a:p>
            <a:pPr eaLnBrk="1" hangingPunct="1">
              <a:spcBef>
                <a:spcPct val="0"/>
              </a:spcBef>
              <a:spcAft>
                <a:spcPts val="800"/>
              </a:spcAft>
              <a:buFontTx/>
              <a:buNone/>
              <a:defRPr/>
            </a:pP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05400" y="1279525"/>
            <a:ext cx="3733800" cy="2895600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Continuing or canceling the submit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200" kern="0" dirty="0" smtClean="0">
                <a:solidFill>
                  <a:srgbClr val="000000"/>
                </a:solidFill>
              </a:rPr>
              <a:t>The “return” halts the form submission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If the function returns true the form continues to submit, else it cancels the submission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05400" y="4325938"/>
            <a:ext cx="3733800" cy="14001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&lt;input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b="1" dirty="0" smtClean="0">
                <a:latin typeface="+mj-lt"/>
              </a:rPr>
              <a:t>type=</a:t>
            </a:r>
            <a:r>
              <a:rPr lang="en-US" altLang="en-US" sz="2000" dirty="0" smtClean="0">
                <a:latin typeface="+mj-lt"/>
              </a:rPr>
              <a:t>"submit" </a:t>
            </a:r>
            <a:r>
              <a:rPr lang="en-US" altLang="en-US" sz="2000" b="1" dirty="0" smtClean="0">
                <a:latin typeface="+mj-lt"/>
              </a:rPr>
              <a:t>name=</a:t>
            </a:r>
            <a:r>
              <a:rPr lang="en-US" altLang="en-US" sz="2000" dirty="0" smtClean="0">
                <a:latin typeface="+mj-lt"/>
              </a:rPr>
              <a:t>"send“ </a:t>
            </a:r>
            <a:r>
              <a:rPr lang="en-US" altLang="en-US" sz="2000" b="1" dirty="0" smtClean="0">
                <a:latin typeface="+mj-lt"/>
              </a:rPr>
              <a:t>value=</a:t>
            </a:r>
            <a:r>
              <a:rPr lang="en-US" altLang="en-US" sz="2000" dirty="0" smtClean="0">
                <a:latin typeface="+mj-lt"/>
              </a:rPr>
              <a:t>"Send“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000" b="1" dirty="0" err="1" smtClean="0">
                <a:latin typeface="+mj-lt"/>
              </a:rPr>
              <a:t>onClick</a:t>
            </a:r>
            <a:r>
              <a:rPr lang="en-US" altLang="en-US" sz="2000" b="1" dirty="0" smtClean="0">
                <a:latin typeface="+mj-lt"/>
              </a:rPr>
              <a:t>="</a:t>
            </a:r>
            <a:r>
              <a:rPr lang="en-US" altLang="en-US" sz="2000" b="1" dirty="0" smtClean="0">
                <a:solidFill>
                  <a:srgbClr val="C00000"/>
                </a:solidFill>
                <a:latin typeface="+mj-lt"/>
              </a:rPr>
              <a:t>return</a:t>
            </a:r>
            <a:r>
              <a:rPr lang="en-US" altLang="en-US" sz="2000" b="1" dirty="0" smtClean="0">
                <a:latin typeface="+mj-lt"/>
              </a:rPr>
              <a:t> </a:t>
            </a:r>
            <a:r>
              <a:rPr lang="en-US" altLang="en-US" sz="2000" b="1" dirty="0" err="1" smtClean="0">
                <a:latin typeface="+mj-lt"/>
              </a:rPr>
              <a:t>validateForm</a:t>
            </a:r>
            <a:r>
              <a:rPr lang="en-US" altLang="en-US" sz="2000" b="1" dirty="0" smtClean="0">
                <a:latin typeface="+mj-lt"/>
              </a:rPr>
              <a:t>(</a:t>
            </a:r>
            <a:r>
              <a:rPr lang="en-US" altLang="en-US" sz="2000" b="1" dirty="0" err="1" smtClean="0">
                <a:latin typeface="+mj-lt"/>
              </a:rPr>
              <a:t>this.form</a:t>
            </a:r>
            <a:r>
              <a:rPr lang="en-US" altLang="en-US" sz="2000" b="1" dirty="0" smtClean="0">
                <a:latin typeface="+mj-lt"/>
              </a:rPr>
              <a:t>);"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BE17C1-F81F-4ABC-91D4-FC764DF9D76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Form Object – Element Object</a:t>
            </a:r>
          </a:p>
        </p:txBody>
      </p:sp>
      <p:pic>
        <p:nvPicPr>
          <p:cNvPr id="4096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38113" y="685800"/>
            <a:ext cx="8915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6075" lvl="1" indent="-346075">
              <a:spcBef>
                <a:spcPts val="25"/>
              </a:spcBef>
              <a:spcAft>
                <a:spcPts val="1500"/>
              </a:spcAft>
              <a:defRPr/>
            </a:pPr>
            <a:r>
              <a:rPr lang="en-US" altLang="en-US" b="1" kern="0" dirty="0" smtClean="0">
                <a:solidFill>
                  <a:srgbClr val="C00000"/>
                </a:solidFill>
              </a:rPr>
              <a:t>Properties</a:t>
            </a:r>
          </a:p>
          <a:p>
            <a:pPr marL="711200" lvl="2" indent="-346075">
              <a:spcBef>
                <a:spcPts val="25"/>
              </a:spcBef>
              <a:spcAft>
                <a:spcPts val="1500"/>
              </a:spcAft>
              <a:defRPr/>
            </a:pPr>
            <a:r>
              <a:rPr lang="en-US" altLang="en-US" b="1" kern="0" dirty="0" smtClean="0">
                <a:solidFill>
                  <a:schemeClr val="accent2">
                    <a:lumMod val="75000"/>
                  </a:schemeClr>
                </a:solidFill>
              </a:rPr>
              <a:t>checked</a:t>
            </a:r>
            <a:r>
              <a:rPr lang="en-US" altLang="en-US" kern="0" dirty="0" smtClean="0">
                <a:solidFill>
                  <a:srgbClr val="000000"/>
                </a:solidFill>
              </a:rPr>
              <a:t>	-true if the checkbox or radio button is checked</a:t>
            </a:r>
          </a:p>
          <a:p>
            <a:pPr marL="711200" lvl="2" indent="-346075">
              <a:spcBef>
                <a:spcPts val="25"/>
              </a:spcBef>
              <a:spcAft>
                <a:spcPts val="1500"/>
              </a:spcAft>
              <a:defRPr/>
            </a:pPr>
            <a:r>
              <a:rPr lang="en-US" altLang="en-US" b="1" kern="0" dirty="0" err="1" smtClean="0">
                <a:solidFill>
                  <a:schemeClr val="accent2">
                    <a:lumMod val="75000"/>
                  </a:schemeClr>
                </a:solidFill>
              </a:rPr>
              <a:t>defaultChecked</a:t>
            </a:r>
            <a:r>
              <a:rPr lang="en-US" altLang="en-US" kern="0" dirty="0" smtClean="0">
                <a:solidFill>
                  <a:srgbClr val="000000"/>
                </a:solidFill>
              </a:rPr>
              <a:t>   -true if the checkbox or radio button is checked by default</a:t>
            </a:r>
            <a:endParaRPr lang="en-US" altLang="en-US" b="1" kern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711200" lvl="2" indent="-346075">
              <a:spcBef>
                <a:spcPts val="25"/>
              </a:spcBef>
              <a:spcAft>
                <a:spcPts val="1500"/>
              </a:spcAft>
              <a:defRPr/>
            </a:pPr>
            <a:r>
              <a:rPr lang="en-US" altLang="en-US" b="1" kern="0" dirty="0" err="1" smtClean="0">
                <a:solidFill>
                  <a:schemeClr val="accent2">
                    <a:lumMod val="75000"/>
                  </a:schemeClr>
                </a:solidFill>
              </a:rPr>
              <a:t>defaultValue</a:t>
            </a:r>
            <a:r>
              <a:rPr lang="en-US" altLang="en-US" kern="0" dirty="0" smtClean="0">
                <a:solidFill>
                  <a:srgbClr val="000000"/>
                </a:solidFill>
              </a:rPr>
              <a:t>	-initial value of a text element</a:t>
            </a:r>
          </a:p>
          <a:p>
            <a:pPr marL="711200" lvl="2" indent="-346075">
              <a:spcBef>
                <a:spcPts val="25"/>
              </a:spcBef>
              <a:spcAft>
                <a:spcPts val="1500"/>
              </a:spcAft>
              <a:defRPr/>
            </a:pPr>
            <a:r>
              <a:rPr lang="en-US" altLang="en-US" b="1" kern="0" dirty="0" smtClean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US" altLang="en-US" kern="0" dirty="0" smtClean="0">
                <a:solidFill>
                  <a:srgbClr val="000000"/>
                </a:solidFill>
              </a:rPr>
              <a:t>		-containing form</a:t>
            </a:r>
          </a:p>
          <a:p>
            <a:pPr marL="711200" lvl="2" indent="-346075">
              <a:spcBef>
                <a:spcPts val="25"/>
              </a:spcBef>
              <a:spcAft>
                <a:spcPts val="1500"/>
              </a:spcAft>
              <a:defRPr/>
            </a:pPr>
            <a:r>
              <a:rPr lang="en-US" altLang="en-US" b="1" kern="0" dirty="0" smtClean="0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en-US" altLang="en-US" kern="0" dirty="0" smtClean="0">
                <a:solidFill>
                  <a:srgbClr val="000000"/>
                </a:solidFill>
              </a:rPr>
              <a:t>	-number of elements (select)</a:t>
            </a:r>
          </a:p>
          <a:p>
            <a:pPr marL="711200" lvl="2" indent="-346075">
              <a:spcBef>
                <a:spcPts val="25"/>
              </a:spcBef>
              <a:spcAft>
                <a:spcPts val="1500"/>
              </a:spcAft>
              <a:defRPr/>
            </a:pPr>
            <a:r>
              <a:rPr lang="en-US" altLang="en-US" b="1" kern="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</a:p>
          <a:p>
            <a:pPr marL="711200" lvl="2" indent="-346075">
              <a:spcBef>
                <a:spcPts val="25"/>
              </a:spcBef>
              <a:spcAft>
                <a:spcPts val="1500"/>
              </a:spcAft>
              <a:defRPr/>
            </a:pPr>
            <a:r>
              <a:rPr lang="en-US" altLang="en-US" b="1" kern="0" dirty="0" err="1" smtClean="0">
                <a:solidFill>
                  <a:schemeClr val="accent2">
                    <a:lumMod val="75000"/>
                  </a:schemeClr>
                </a:solidFill>
              </a:rPr>
              <a:t>selectedIndex</a:t>
            </a:r>
            <a:r>
              <a:rPr lang="en-US" altLang="en-US" kern="0" dirty="0" smtClean="0">
                <a:solidFill>
                  <a:srgbClr val="000000"/>
                </a:solidFill>
              </a:rPr>
              <a:t>  -number of the selected option</a:t>
            </a:r>
          </a:p>
          <a:p>
            <a:pPr marL="711200" lvl="2" indent="-346075">
              <a:spcBef>
                <a:spcPts val="25"/>
              </a:spcBef>
              <a:spcAft>
                <a:spcPts val="1500"/>
              </a:spcAft>
              <a:defRPr/>
            </a:pPr>
            <a:r>
              <a:rPr lang="en-US" altLang="en-US" b="1" kern="0" dirty="0" smtClean="0">
                <a:solidFill>
                  <a:schemeClr val="accent2">
                    <a:lumMod val="75000"/>
                  </a:schemeClr>
                </a:solidFill>
              </a:rPr>
              <a:t>type</a:t>
            </a:r>
          </a:p>
          <a:p>
            <a:pPr marL="711200" lvl="2" indent="-346075">
              <a:spcBef>
                <a:spcPts val="25"/>
              </a:spcBef>
              <a:spcAft>
                <a:spcPts val="1500"/>
              </a:spcAft>
              <a:defRPr/>
            </a:pPr>
            <a:r>
              <a:rPr lang="en-US" altLang="en-US" b="1" kern="0" dirty="0" smtClean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altLang="en-US" kern="0" dirty="0" smtClean="0">
                <a:solidFill>
                  <a:srgbClr val="000000"/>
                </a:solidFill>
              </a:rPr>
              <a:t>	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	-initial value of the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8B16D-09C2-4F2C-94BF-3DDEB1DCD91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Form Object – Element Object</a:t>
            </a:r>
          </a:p>
        </p:txBody>
      </p:sp>
      <p:pic>
        <p:nvPicPr>
          <p:cNvPr id="4301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609600"/>
            <a:ext cx="8610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en-US" b="1" kern="0" dirty="0" smtClean="0">
                <a:solidFill>
                  <a:srgbClr val="C00000"/>
                </a:solidFill>
              </a:rPr>
              <a:t>select element </a:t>
            </a:r>
            <a:r>
              <a:rPr lang="en-US" altLang="en-US" b="1" kern="0" dirty="0" smtClean="0">
                <a:solidFill>
                  <a:schemeClr val="accent2">
                    <a:lumMod val="75000"/>
                  </a:schemeClr>
                </a:solidFill>
              </a:rPr>
              <a:t>&lt;select&gt;</a:t>
            </a:r>
          </a:p>
          <a:p>
            <a:pPr marL="812800" lvl="2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Used for drop-down menus &amp; selectable lists </a:t>
            </a:r>
          </a:p>
          <a:p>
            <a:pPr marL="812800" lvl="2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Contains multiple &lt;option&gt; tags</a:t>
            </a:r>
          </a:p>
          <a:p>
            <a:pPr marL="812800" lvl="2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More than one option can be selected</a:t>
            </a:r>
          </a:p>
          <a:p>
            <a:pPr marL="1262063" lvl="3">
              <a:lnSpc>
                <a:spcPct val="8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form/element handling is not enough</a:t>
            </a:r>
          </a:p>
          <a:p>
            <a:pPr marL="812800" lvl="2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Element object has a property called options specifically for &lt;select&gt;</a:t>
            </a:r>
          </a:p>
          <a:p>
            <a:pPr lvl="3">
              <a:lnSpc>
                <a:spcPct val="8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array of options</a:t>
            </a:r>
          </a:p>
          <a:p>
            <a:pPr marL="0" lvl="1" indent="0" algn="ctr">
              <a:lnSpc>
                <a:spcPct val="80000"/>
              </a:lnSpc>
              <a:buFontTx/>
              <a:buNone/>
              <a:defRPr/>
            </a:pPr>
            <a:r>
              <a:rPr lang="en-US" altLang="en-US" sz="2200" b="1" kern="0" dirty="0" err="1" smtClean="0">
                <a:solidFill>
                  <a:schemeClr val="accent2">
                    <a:lumMod val="75000"/>
                  </a:schemeClr>
                </a:solidFill>
              </a:rPr>
              <a:t>document.forms</a:t>
            </a:r>
            <a:r>
              <a:rPr lang="en-US" altLang="en-US" sz="2200" b="1" kern="0" dirty="0" smtClean="0">
                <a:solidFill>
                  <a:schemeClr val="accent2">
                    <a:lumMod val="75000"/>
                  </a:schemeClr>
                </a:solidFill>
              </a:rPr>
              <a:t>[0].elements[0].options[0]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0225" y="3995738"/>
          <a:ext cx="8083550" cy="22240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479"/>
                <a:gridCol w="5035071"/>
              </a:tblGrid>
              <a:tr h="370681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Option Object Properties</a:t>
                      </a:r>
                      <a:endParaRPr lang="en-CA" sz="1800" dirty="0"/>
                    </a:p>
                  </a:txBody>
                  <a:tcPr marL="91454" marR="9145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CA" sz="18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defaultSelected</a:t>
                      </a:r>
                      <a:endParaRPr lang="en-CA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4" marR="9145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Initial state of option</a:t>
                      </a:r>
                      <a:endParaRPr lang="en-CA" sz="1800" dirty="0"/>
                    </a:p>
                  </a:txBody>
                  <a:tcPr marL="91454" marR="9145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CA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selected</a:t>
                      </a:r>
                      <a:endParaRPr lang="en-CA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4" marR="9145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Current state of option</a:t>
                      </a:r>
                      <a:endParaRPr lang="en-CA" sz="1800" dirty="0"/>
                    </a:p>
                  </a:txBody>
                  <a:tcPr marL="91454" marR="9145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CA" sz="18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selectedIndex</a:t>
                      </a:r>
                      <a:endParaRPr lang="en-CA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4" marR="9145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Index of currently</a:t>
                      </a:r>
                      <a:r>
                        <a:rPr lang="en-CA" sz="1800" baseline="0" dirty="0" smtClean="0"/>
                        <a:t> selected option in the “select”</a:t>
                      </a:r>
                      <a:endParaRPr lang="en-CA" sz="1800" dirty="0"/>
                    </a:p>
                  </a:txBody>
                  <a:tcPr marL="91454" marR="9145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CA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text</a:t>
                      </a:r>
                      <a:endParaRPr lang="en-CA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4" marR="9145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Text for</a:t>
                      </a:r>
                      <a:r>
                        <a:rPr lang="en-CA" sz="1800" baseline="0" dirty="0" smtClean="0"/>
                        <a:t> the option</a:t>
                      </a:r>
                      <a:endParaRPr lang="en-CA" sz="1800" dirty="0"/>
                    </a:p>
                  </a:txBody>
                  <a:tcPr marL="91454" marR="9145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Index, length, value,</a:t>
                      </a:r>
                      <a:r>
                        <a:rPr lang="en-CA" sz="18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etc.</a:t>
                      </a:r>
                      <a:endParaRPr lang="en-CA" sz="18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4" marR="91454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6248400" y="1524000"/>
            <a:ext cx="2590799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JavaScript Example -- select-options.html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Outlines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800" b="1" dirty="0" smtClean="0">
                <a:solidFill>
                  <a:srgbClr val="C00000"/>
                </a:solidFill>
              </a:rPr>
              <a:t>Introduction to Objects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Object-Oriented Programming Concepts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Object Creation &amp; Usage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Built-in Objects (screen, window, document)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Array Object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Form Object &amp; Form Validation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Regular Expression Object (</a:t>
            </a:r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RegExp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Image, Date, &amp; String Objects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Global Properties and Functions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Math Objects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EB006-5543-4323-A922-17224A83CA7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819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79D47-0E18-4054-9CD5-D6B8D63C0EA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Regular Expression Object</a:t>
            </a:r>
          </a:p>
        </p:txBody>
      </p:sp>
      <p:pic>
        <p:nvPicPr>
          <p:cNvPr id="4506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893476" y="5815253"/>
            <a:ext cx="3066144" cy="369332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Day6/ Regexpression.html</a:t>
            </a:r>
          </a:p>
        </p:txBody>
      </p:sp>
      <p:grpSp>
        <p:nvGrpSpPr>
          <p:cNvPr id="45065" name="Group 3"/>
          <p:cNvGrpSpPr>
            <a:grpSpLocks/>
          </p:cNvGrpSpPr>
          <p:nvPr/>
        </p:nvGrpSpPr>
        <p:grpSpPr bwMode="auto">
          <a:xfrm>
            <a:off x="358775" y="765175"/>
            <a:ext cx="8542338" cy="3916363"/>
            <a:chOff x="359176" y="765632"/>
            <a:chExt cx="8542386" cy="3915226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359176" y="2039705"/>
              <a:ext cx="553998" cy="1367080"/>
            </a:xfrm>
            <a:prstGeom prst="rect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vert270"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 dirty="0" err="1">
                  <a:latin typeface="Arial" charset="0"/>
                </a:rPr>
                <a:t>RegExp</a:t>
              </a:r>
              <a:endParaRPr lang="en-US" sz="2400" b="1" dirty="0"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143405" y="765632"/>
              <a:ext cx="7758157" cy="391522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  <p:grpSp>
          <p:nvGrpSpPr>
            <p:cNvPr id="45070" name="Group 2"/>
            <p:cNvGrpSpPr>
              <a:grpSpLocks/>
            </p:cNvGrpSpPr>
            <p:nvPr/>
          </p:nvGrpSpPr>
          <p:grpSpPr bwMode="auto">
            <a:xfrm>
              <a:off x="1237344" y="863711"/>
              <a:ext cx="7543811" cy="3731157"/>
              <a:chOff x="1237344" y="863711"/>
              <a:chExt cx="7543811" cy="3731157"/>
            </a:xfrm>
          </p:grpSpPr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237069" y="864029"/>
                <a:ext cx="7543842" cy="4396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2200" dirty="0" smtClean="0">
                    <a:solidFill>
                      <a:schemeClr val="tx1"/>
                    </a:solidFill>
                  </a:rPr>
                  <a:t>Used to Describe a Pattern of Characters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72" name="TextBox 6"/>
              <p:cNvSpPr txBox="1">
                <a:spLocks noChangeArrowheads="1"/>
              </p:cNvSpPr>
              <p:nvPr/>
            </p:nvSpPr>
            <p:spPr bwMode="auto">
              <a:xfrm>
                <a:off x="1237344" y="1371600"/>
                <a:ext cx="7543801" cy="434359"/>
              </a:xfrm>
              <a:prstGeom prst="rect">
                <a:avLst/>
              </a:prstGeom>
              <a:solidFill>
                <a:srgbClr val="EA9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Useful in Performing Pattern-Matching, Search, &amp; Replace</a:t>
                </a:r>
              </a:p>
            </p:txBody>
          </p:sp>
          <p:sp>
            <p:nvSpPr>
              <p:cNvPr id="45073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1890644"/>
                <a:ext cx="7543800" cy="43435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Basic Syntax: /Pattern/Modifiers or Attributes</a:t>
                </a:r>
              </a:p>
            </p:txBody>
          </p:sp>
          <p:sp>
            <p:nvSpPr>
              <p:cNvPr id="45074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2405900"/>
                <a:ext cx="7543800" cy="434359"/>
              </a:xfrm>
              <a:prstGeom prst="rect">
                <a:avLst/>
              </a:prstGeom>
              <a:solidFill>
                <a:srgbClr val="886128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Pattern: Characters you would like to search/replace </a:t>
                </a:r>
              </a:p>
            </p:txBody>
          </p:sp>
          <p:sp>
            <p:nvSpPr>
              <p:cNvPr id="45075" name="TextBox 6"/>
              <p:cNvSpPr txBox="1">
                <a:spLocks noChangeArrowheads="1"/>
              </p:cNvSpPr>
              <p:nvPr/>
            </p:nvSpPr>
            <p:spPr bwMode="auto">
              <a:xfrm>
                <a:off x="1237345" y="2925688"/>
                <a:ext cx="7543800" cy="775641"/>
              </a:xfrm>
              <a:prstGeom prst="rect">
                <a:avLst/>
              </a:prstGeom>
              <a:solidFill>
                <a:srgbClr val="FFC000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</a:rPr>
                  <a:t>Modifiers: (i) Case-Insensitive, (g) Global Matching, &amp;       (m) Multiline Matching</a:t>
                </a:r>
              </a:p>
            </p:txBody>
          </p:sp>
          <p:sp>
            <p:nvSpPr>
              <p:cNvPr id="17" name="TextBox 6"/>
              <p:cNvSpPr txBox="1">
                <a:spLocks noChangeArrowheads="1"/>
              </p:cNvSpPr>
              <p:nvPr/>
            </p:nvSpPr>
            <p:spPr bwMode="auto">
              <a:xfrm>
                <a:off x="1237069" y="3819095"/>
                <a:ext cx="7543842" cy="7760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2200" dirty="0" smtClean="0">
                    <a:solidFill>
                      <a:schemeClr val="tx1"/>
                    </a:solidFill>
                  </a:rPr>
                  <a:t>Brackets [] can be used in Pattern to identify Range of Characters</a:t>
                </a:r>
              </a:p>
            </p:txBody>
          </p:sp>
        </p:grpSp>
      </p:grpSp>
      <p:sp>
        <p:nvSpPr>
          <p:cNvPr id="45066" name="Rectangle 4"/>
          <p:cNvSpPr>
            <a:spLocks noChangeArrowheads="1"/>
          </p:cNvSpPr>
          <p:nvPr/>
        </p:nvSpPr>
        <p:spPr bwMode="auto">
          <a:xfrm>
            <a:off x="363538" y="4916488"/>
            <a:ext cx="8153400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bg1"/>
                </a:solidFill>
              </a:rPr>
              <a:t>var myRegExp = /web/ig;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chemeClr val="bg1"/>
                </a:solidFill>
              </a:rPr>
              <a:t>result = myRegExp.exec("Welcome in Web webb Development Course Web")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358775" y="5800725"/>
            <a:ext cx="5476875" cy="369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smtClean="0">
                <a:solidFill>
                  <a:schemeClr val="tx1"/>
                </a:solidFill>
              </a:rPr>
              <a:t>exec returns the matched text or null if no match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07681-FB1E-45E6-BBC7-68FAC37475F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Regular Expression Object</a:t>
            </a:r>
          </a:p>
        </p:txBody>
      </p:sp>
      <p:pic>
        <p:nvPicPr>
          <p:cNvPr id="4710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pSp>
        <p:nvGrpSpPr>
          <p:cNvPr id="47110" name="Group 7"/>
          <p:cNvGrpSpPr>
            <a:grpSpLocks/>
          </p:cNvGrpSpPr>
          <p:nvPr/>
        </p:nvGrpSpPr>
        <p:grpSpPr bwMode="auto">
          <a:xfrm>
            <a:off x="152400" y="3921125"/>
            <a:ext cx="8748713" cy="2251075"/>
            <a:chOff x="152400" y="3692634"/>
            <a:chExt cx="8749162" cy="2250966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152400" y="3692634"/>
              <a:ext cx="923330" cy="2250966"/>
            </a:xfrm>
            <a:prstGeom prst="rect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vert270"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 dirty="0" err="1">
                  <a:latin typeface="Arial" charset="0"/>
                </a:rPr>
                <a:t>RegExp</a:t>
              </a:r>
              <a:r>
                <a:rPr lang="en-US" sz="2400" b="1" dirty="0">
                  <a:latin typeface="Arial" charset="0"/>
                </a:rPr>
                <a:t> Creation</a:t>
              </a:r>
            </a:p>
          </p:txBody>
        </p:sp>
        <p:grpSp>
          <p:nvGrpSpPr>
            <p:cNvPr id="47140" name="Group 6"/>
            <p:cNvGrpSpPr>
              <a:grpSpLocks/>
            </p:cNvGrpSpPr>
            <p:nvPr/>
          </p:nvGrpSpPr>
          <p:grpSpPr bwMode="auto">
            <a:xfrm>
              <a:off x="1143000" y="3719726"/>
              <a:ext cx="7758562" cy="996477"/>
              <a:chOff x="1143000" y="3692634"/>
              <a:chExt cx="7758562" cy="996477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1143051" y="3692529"/>
                <a:ext cx="7758511" cy="9969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CA"/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236719" y="3759201"/>
                <a:ext cx="7544187" cy="3873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457200" indent="-4572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vl="2" algn="ctr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lang="en-US" altLang="en-US" sz="2400" smtClean="0"/>
                  <a:t>myRegExp = /Jav?/;</a:t>
                </a: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236719" y="4224315"/>
                <a:ext cx="7544187" cy="461941"/>
              </a:xfrm>
              <a:prstGeom prst="rect">
                <a:avLst/>
              </a:prstGeom>
              <a:solidFill>
                <a:srgbClr val="EA9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2400" kern="0" dirty="0" smtClean="0"/>
                  <a:t>used if expression can be hard-coded at design-time</a:t>
                </a:r>
                <a:endParaRPr lang="en-US" altLang="en-US" sz="2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141" name="Group 1"/>
            <p:cNvGrpSpPr>
              <a:grpSpLocks/>
            </p:cNvGrpSpPr>
            <p:nvPr/>
          </p:nvGrpSpPr>
          <p:grpSpPr bwMode="auto">
            <a:xfrm>
              <a:off x="1143000" y="4850604"/>
              <a:ext cx="7758562" cy="1072677"/>
              <a:chOff x="1143000" y="1870095"/>
              <a:chExt cx="7758562" cy="1072677"/>
            </a:xfrm>
          </p:grpSpPr>
          <p:sp>
            <p:nvSpPr>
              <p:cNvPr id="47142" name="TextBox 6"/>
              <p:cNvSpPr txBox="1">
                <a:spLocks noChangeArrowheads="1"/>
              </p:cNvSpPr>
              <p:nvPr/>
            </p:nvSpPr>
            <p:spPr bwMode="auto">
              <a:xfrm>
                <a:off x="1236719" y="1948728"/>
                <a:ext cx="7544187" cy="46035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AutoNum type="arabicPeriod" startAt="2"/>
                </a:pPr>
                <a:r>
                  <a:rPr lang="en-US" altLang="en-US" sz="2400"/>
                  <a:t>myRegExp = new RegExp(/Jav?/);</a:t>
                </a:r>
                <a:endParaRPr lang="en-US" alt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1236719" y="2490039"/>
                <a:ext cx="7544187" cy="388919"/>
              </a:xfrm>
              <a:prstGeom prst="rect">
                <a:avLst/>
              </a:prstGeom>
              <a:solidFill>
                <a:srgbClr val="886128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914400" lvl="2" indent="0">
                  <a:lnSpc>
                    <a:spcPct val="80000"/>
                  </a:lnSpc>
                  <a:spcBef>
                    <a:spcPts val="0"/>
                  </a:spcBef>
                  <a:buFontTx/>
                  <a:buNone/>
                  <a:defRPr/>
                </a:pPr>
                <a:r>
                  <a:rPr lang="en-US" altLang="en-US" sz="2400" kern="0" dirty="0" smtClean="0"/>
                  <a:t>Used if you need to get expression at runtime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1143051" y="1869357"/>
                <a:ext cx="7758511" cy="1073098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CA"/>
              </a:p>
            </p:txBody>
          </p:sp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1038" y="762000"/>
          <a:ext cx="7739062" cy="2595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1344"/>
                <a:gridCol w="6857718"/>
              </a:tblGrid>
              <a:tr h="370795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Quantifiers</a:t>
                      </a:r>
                      <a:endParaRPr lang="en-CA" sz="1800" dirty="0"/>
                    </a:p>
                  </a:txBody>
                  <a:tcPr marL="91436" marR="91436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n+</a:t>
                      </a:r>
                      <a:endParaRPr lang="en-CA" sz="1800" b="1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Matches any string that contains at least one </a:t>
                      </a:r>
                      <a:r>
                        <a:rPr lang="en-CA" sz="1800" i="1" dirty="0" smtClean="0">
                          <a:effectLst/>
                        </a:rPr>
                        <a:t>n</a:t>
                      </a:r>
                      <a:endParaRPr lang="en-CA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n*</a:t>
                      </a:r>
                      <a:endParaRPr lang="en-CA" sz="1800" b="1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Matches any string that contains zero or more occurrences of </a:t>
                      </a:r>
                      <a:r>
                        <a:rPr lang="en-CA" sz="1800" i="1" dirty="0" smtClean="0">
                          <a:effectLst/>
                        </a:rPr>
                        <a:t>n</a:t>
                      </a:r>
                      <a:endParaRPr lang="en-CA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n?</a:t>
                      </a:r>
                      <a:endParaRPr lang="en-CA" sz="1800" b="1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Matches any string that contains zero or one occurrences of </a:t>
                      </a:r>
                      <a:r>
                        <a:rPr lang="en-CA" sz="1800" i="1" dirty="0" smtClean="0">
                          <a:effectLst/>
                        </a:rPr>
                        <a:t>n</a:t>
                      </a:r>
                      <a:endParaRPr lang="en-CA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n{x}</a:t>
                      </a:r>
                      <a:endParaRPr lang="en-CA" sz="1800" b="1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Matches any string that contains a sequence of </a:t>
                      </a:r>
                      <a:r>
                        <a:rPr lang="en-CA" sz="1800" i="1" dirty="0" smtClean="0">
                          <a:effectLst/>
                        </a:rPr>
                        <a:t>X</a:t>
                      </a:r>
                      <a:r>
                        <a:rPr lang="en-CA" sz="1800" dirty="0" smtClean="0">
                          <a:effectLst/>
                        </a:rPr>
                        <a:t> </a:t>
                      </a:r>
                      <a:r>
                        <a:rPr lang="en-CA" sz="1800" i="1" dirty="0" smtClean="0">
                          <a:effectLst/>
                        </a:rPr>
                        <a:t>n</a:t>
                      </a:r>
                      <a:r>
                        <a:rPr lang="en-CA" sz="1800" dirty="0" smtClean="0">
                          <a:effectLst/>
                        </a:rPr>
                        <a:t>'s (e.g. 2 n)</a:t>
                      </a:r>
                      <a:endParaRPr lang="en-CA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n{</a:t>
                      </a:r>
                      <a:r>
                        <a:rPr lang="en-CA" sz="1800" b="1" dirty="0" err="1" smtClean="0"/>
                        <a:t>x,y</a:t>
                      </a:r>
                      <a:r>
                        <a:rPr lang="en-CA" sz="1800" b="1" dirty="0" smtClean="0"/>
                        <a:t>}</a:t>
                      </a:r>
                      <a:endParaRPr lang="en-CA" sz="1800" b="1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Matches any string that contains a sequence of X to Y </a:t>
                      </a:r>
                      <a:r>
                        <a:rPr lang="en-CA" sz="1800" i="1" dirty="0" smtClean="0">
                          <a:effectLst/>
                        </a:rPr>
                        <a:t>n</a:t>
                      </a:r>
                      <a:r>
                        <a:rPr lang="en-CA" sz="1800" dirty="0" smtClean="0">
                          <a:effectLst/>
                        </a:rPr>
                        <a:t>'s</a:t>
                      </a:r>
                      <a:endParaRPr lang="en-CA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n{x,}</a:t>
                      </a:r>
                      <a:endParaRPr lang="en-CA" sz="1800" b="1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Matches any string that contains a sequence of at least X </a:t>
                      </a:r>
                      <a:r>
                        <a:rPr lang="en-CA" sz="1800" i="1" dirty="0" smtClean="0">
                          <a:effectLst/>
                        </a:rPr>
                        <a:t>n</a:t>
                      </a:r>
                      <a:r>
                        <a:rPr lang="en-CA" sz="1800" dirty="0" smtClean="0">
                          <a:effectLst/>
                        </a:rPr>
                        <a:t>'s</a:t>
                      </a:r>
                      <a:endParaRPr lang="en-CA" sz="1800" dirty="0"/>
                    </a:p>
                  </a:txBody>
                  <a:tcPr marL="91436" marR="9143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1461770" y="3464920"/>
            <a:ext cx="61772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https://www.w3schools.com/jsref/jsref_obj_regexp.asp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E8947-D480-4CDD-82AB-757139B1842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Regular Expression Object</a:t>
            </a:r>
          </a:p>
        </p:txBody>
      </p:sp>
      <p:pic>
        <p:nvPicPr>
          <p:cNvPr id="4915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36713" y="685800"/>
          <a:ext cx="6897687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1365"/>
                <a:gridCol w="601632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Meta/Escape Characters</a:t>
                      </a:r>
                      <a:endParaRPr lang="en-CA" dirty="0"/>
                    </a:p>
                  </a:txBody>
                  <a:tcPr marL="91438" marR="914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.</a:t>
                      </a:r>
                      <a:endParaRPr lang="en-CA" b="1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Find a single character, except newline or line terminator</a:t>
                      </a:r>
                      <a:endParaRPr lang="en-CA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\b</a:t>
                      </a:r>
                      <a:endParaRPr lang="en-CA" b="1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Find a match at the beginning/end of a word</a:t>
                      </a:r>
                      <a:endParaRPr lang="en-CA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\B</a:t>
                      </a:r>
                      <a:endParaRPr lang="en-CA" b="1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Find a match not at the beginning/end of a word</a:t>
                      </a:r>
                      <a:endParaRPr lang="en-CA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\d</a:t>
                      </a:r>
                      <a:endParaRPr lang="en-CA" b="1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Find a digit</a:t>
                      </a:r>
                      <a:endParaRPr lang="en-CA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\D</a:t>
                      </a:r>
                      <a:endParaRPr lang="en-CA" b="1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Find a non-digit character</a:t>
                      </a:r>
                      <a:endParaRPr lang="en-CA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\s</a:t>
                      </a:r>
                      <a:endParaRPr lang="en-CA" b="1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Find a whitespace character</a:t>
                      </a:r>
                      <a:endParaRPr lang="en-CA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\w</a:t>
                      </a:r>
                      <a:endParaRPr lang="en-CA" b="1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Find a word character</a:t>
                      </a:r>
                      <a:endParaRPr lang="en-CA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\W</a:t>
                      </a:r>
                      <a:endParaRPr lang="en-CA" b="1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Find a non-word character</a:t>
                      </a:r>
                      <a:endParaRPr lang="en-CA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\n</a:t>
                      </a:r>
                      <a:endParaRPr lang="en-CA" b="1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Find a new line character</a:t>
                      </a:r>
                      <a:endParaRPr lang="en-CA" dirty="0"/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152399" y="2590800"/>
            <a:ext cx="1407999" cy="954107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en-US" sz="1400" b="1" dirty="0">
                <a:solidFill>
                  <a:schemeClr val="bg1"/>
                </a:solidFill>
              </a:rPr>
              <a:t>https://www.w3schools.com/jsref/jsref_obj_regexp.asp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636713" y="4572000"/>
          <a:ext cx="6897687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0459"/>
                <a:gridCol w="5597228"/>
              </a:tblGrid>
              <a:tr h="370681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RegExp</a:t>
                      </a:r>
                      <a:r>
                        <a:rPr lang="en-CA" sz="1800" dirty="0" smtClean="0"/>
                        <a:t> Object Methods</a:t>
                      </a:r>
                      <a:endParaRPr lang="en-CA" sz="1800" dirty="0"/>
                    </a:p>
                  </a:txBody>
                  <a:tcPr marL="91438" marR="91438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exec()</a:t>
                      </a:r>
                      <a:endParaRPr lang="en-CA" sz="1800" b="1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Tests for a match in a string. Returns the first match</a:t>
                      </a:r>
                      <a:endParaRPr lang="en-CA" sz="1800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test()</a:t>
                      </a:r>
                      <a:endParaRPr lang="en-CA" sz="1800" b="1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Tests for a match in a string. Returns true or false</a:t>
                      </a:r>
                      <a:endParaRPr lang="en-CA" sz="1800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CA" sz="1800" b="1" dirty="0" err="1" smtClean="0"/>
                        <a:t>toString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Returns the string value of the regular expression</a:t>
                      </a:r>
                      <a:endParaRPr lang="en-CA" sz="1800" dirty="0"/>
                    </a:p>
                  </a:txBody>
                  <a:tcPr marL="91438" marR="91438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FC20EC-D964-4A46-902C-28BDF38929E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07963"/>
            <a:ext cx="9144000" cy="1143001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Regular Expression Object</a:t>
            </a:r>
          </a:p>
        </p:txBody>
      </p:sp>
      <p:pic>
        <p:nvPicPr>
          <p:cNvPr id="5120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762000"/>
          <a:ext cx="5221288" cy="32353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1361"/>
                <a:gridCol w="4339927"/>
              </a:tblGrid>
              <a:tr h="370753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Wildcard Characters</a:t>
                      </a:r>
                      <a:endParaRPr lang="en-CA" sz="1800" dirty="0"/>
                    </a:p>
                  </a:txBody>
                  <a:tcPr marL="91438" marR="91438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^</a:t>
                      </a:r>
                      <a:endParaRPr lang="en-CA" sz="1800" b="1" dirty="0"/>
                    </a:p>
                  </a:txBody>
                  <a:tcPr marL="91438" marR="91438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smtClean="0"/>
                        <a:t>Match must be at start of line</a:t>
                      </a:r>
                    </a:p>
                  </a:txBody>
                  <a:tcPr marL="91438" marR="91438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$</a:t>
                      </a:r>
                      <a:endParaRPr lang="en-CA" sz="1800" b="1" dirty="0"/>
                    </a:p>
                  </a:txBody>
                  <a:tcPr marL="91438" marR="91438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smtClean="0"/>
                        <a:t>Match must be at end of line</a:t>
                      </a:r>
                    </a:p>
                  </a:txBody>
                  <a:tcPr marL="91438" marR="91438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5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L="91438" marR="91438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Matches sub-expression in the </a:t>
                      </a:r>
                      <a:r>
                        <a:rPr lang="en-US" altLang="en-US" sz="1800" dirty="0" err="1" smtClean="0"/>
                        <a:t>parens</a:t>
                      </a:r>
                      <a:r>
                        <a:rPr lang="en-US" altLang="en-US" sz="1800" dirty="0" smtClean="0"/>
                        <a:t> and saves the Match string for later use</a:t>
                      </a:r>
                      <a:endParaRPr lang="en-CA" sz="1800" dirty="0"/>
                    </a:p>
                  </a:txBody>
                  <a:tcPr marL="91438" marR="91438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X|y</a:t>
                      </a:r>
                      <a:endParaRPr lang="en-CA" sz="1800" b="1" dirty="0"/>
                    </a:p>
                  </a:txBody>
                  <a:tcPr marL="91438" marR="91438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buFont typeface="Monotype Sorts"/>
                        <a:buNone/>
                      </a:pP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pattern x or pattern y</a:t>
                      </a:r>
                    </a:p>
                  </a:txBody>
                  <a:tcPr marL="91438" marR="91438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[a-z]</a:t>
                      </a:r>
                      <a:endParaRPr lang="en-CA" sz="1800" b="1" dirty="0"/>
                    </a:p>
                  </a:txBody>
                  <a:tcPr marL="91438" marR="91438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Range of characters</a:t>
                      </a:r>
                      <a:endParaRPr lang="en-CA" sz="1800" dirty="0"/>
                    </a:p>
                  </a:txBody>
                  <a:tcPr marL="91438" marR="91438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[</a:t>
                      </a:r>
                      <a:r>
                        <a:rPr lang="en-CA" sz="1800" b="1" dirty="0" err="1" smtClean="0"/>
                        <a:t>abc</a:t>
                      </a:r>
                      <a:r>
                        <a:rPr lang="en-CA" sz="1800" b="1" dirty="0" smtClean="0"/>
                        <a:t>]</a:t>
                      </a:r>
                      <a:endParaRPr lang="en-CA" sz="1800" b="1" dirty="0"/>
                    </a:p>
                  </a:txBody>
                  <a:tcPr marL="91438" marR="91438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Match</a:t>
                      </a:r>
                      <a:r>
                        <a:rPr lang="en-CA" sz="1800" baseline="0" dirty="0" smtClean="0">
                          <a:effectLst/>
                        </a:rPr>
                        <a:t> a set of characters</a:t>
                      </a:r>
                      <a:endParaRPr lang="en-CA" sz="1800" dirty="0"/>
                    </a:p>
                  </a:txBody>
                  <a:tcPr marL="91438" marR="91438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5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[^</a:t>
                      </a:r>
                      <a:r>
                        <a:rPr lang="en-CA" sz="1800" b="1" dirty="0" err="1" smtClean="0"/>
                        <a:t>abc</a:t>
                      </a:r>
                      <a:r>
                        <a:rPr lang="en-CA" sz="1800" b="1" dirty="0" smtClean="0"/>
                        <a:t>]</a:t>
                      </a:r>
                      <a:endParaRPr lang="en-CA" sz="1800" b="1" dirty="0"/>
                    </a:p>
                  </a:txBody>
                  <a:tcPr marL="91438" marR="91438"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Match</a:t>
                      </a:r>
                      <a:r>
                        <a:rPr lang="en-CA" sz="1800" baseline="0" dirty="0" smtClean="0">
                          <a:effectLst/>
                        </a:rPr>
                        <a:t> any character that is not in the set</a:t>
                      </a:r>
                      <a:endParaRPr lang="en-CA" sz="1800" dirty="0"/>
                    </a:p>
                  </a:txBody>
                  <a:tcPr marL="91438" marR="91438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505249" y="5791200"/>
            <a:ext cx="4820502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en-US" sz="1400" b="1" dirty="0">
                <a:solidFill>
                  <a:schemeClr val="bg1"/>
                </a:solidFill>
              </a:rPr>
              <a:t>https://www.w3schools.com/jsref/jsref_obj_regexp.asp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200" y="4179888"/>
          <a:ext cx="5678488" cy="1484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770"/>
                <a:gridCol w="4114718"/>
              </a:tblGrid>
              <a:tr h="371078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err="1" smtClean="0"/>
                        <a:t>RegExp</a:t>
                      </a:r>
                      <a:r>
                        <a:rPr lang="en-CA" sz="1800" dirty="0" smtClean="0"/>
                        <a:t> Properties</a:t>
                      </a:r>
                      <a:endParaRPr lang="en-CA" sz="1800" dirty="0"/>
                    </a:p>
                  </a:txBody>
                  <a:tcPr marL="91438" marR="91438"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1078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global</a:t>
                      </a:r>
                      <a:endParaRPr lang="en-CA" sz="1800" b="1" dirty="0"/>
                    </a:p>
                  </a:txBody>
                  <a:tcPr marL="91438" marR="9143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Checks whether the "g" modifier is set</a:t>
                      </a:r>
                      <a:endParaRPr lang="en-CA" sz="1800" dirty="0"/>
                    </a:p>
                  </a:txBody>
                  <a:tcPr marL="91438" marR="9143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78">
                <a:tc>
                  <a:txBody>
                    <a:bodyPr/>
                    <a:lstStyle/>
                    <a:p>
                      <a:r>
                        <a:rPr lang="en-CA" sz="1800" b="1" dirty="0" err="1" smtClean="0"/>
                        <a:t>ignoreCase</a:t>
                      </a:r>
                      <a:endParaRPr lang="en-CA" sz="1800" b="1" dirty="0"/>
                    </a:p>
                  </a:txBody>
                  <a:tcPr marL="91438" marR="9143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Checks whether the "</a:t>
                      </a:r>
                      <a:r>
                        <a:rPr lang="en-CA" sz="1800" dirty="0" err="1" smtClean="0">
                          <a:effectLst/>
                        </a:rPr>
                        <a:t>i</a:t>
                      </a:r>
                      <a:r>
                        <a:rPr lang="en-CA" sz="1800" dirty="0" smtClean="0">
                          <a:effectLst/>
                        </a:rPr>
                        <a:t>" modifier is set</a:t>
                      </a:r>
                      <a:endParaRPr lang="en-CA" sz="1800" dirty="0"/>
                    </a:p>
                  </a:txBody>
                  <a:tcPr marL="91438" marR="9143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78">
                <a:tc>
                  <a:txBody>
                    <a:bodyPr/>
                    <a:lstStyle/>
                    <a:p>
                      <a:r>
                        <a:rPr lang="en-CA" sz="1800" b="1" dirty="0" smtClean="0"/>
                        <a:t>source</a:t>
                      </a:r>
                      <a:endParaRPr lang="en-CA" sz="1800" b="1" dirty="0"/>
                    </a:p>
                  </a:txBody>
                  <a:tcPr marL="91438" marR="9143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Returns the text of the </a:t>
                      </a:r>
                      <a:r>
                        <a:rPr lang="en-CA" sz="1800" dirty="0" err="1" smtClean="0">
                          <a:effectLst/>
                        </a:rPr>
                        <a:t>RegExp</a:t>
                      </a:r>
                      <a:r>
                        <a:rPr lang="en-CA" sz="1800" dirty="0" smtClean="0">
                          <a:effectLst/>
                        </a:rPr>
                        <a:t> pattern</a:t>
                      </a:r>
                      <a:endParaRPr lang="en-CA" sz="1800" dirty="0"/>
                    </a:p>
                  </a:txBody>
                  <a:tcPr marL="91438" marR="91438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43600" y="685800"/>
            <a:ext cx="2971800" cy="3357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 indent="0">
              <a:lnSpc>
                <a:spcPct val="80000"/>
              </a:lnSpc>
              <a:buFontTx/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More properties</a:t>
            </a:r>
          </a:p>
          <a:p>
            <a:pPr marL="271463" lvl="2">
              <a:lnSpc>
                <a:spcPct val="80000"/>
              </a:lnSpc>
              <a:defRPr/>
            </a:pPr>
            <a:r>
              <a:rPr lang="en-US" altLang="en-US" sz="1600" b="1" kern="0" dirty="0" smtClean="0">
                <a:solidFill>
                  <a:srgbClr val="C00000"/>
                </a:solidFill>
              </a:rPr>
              <a:t>input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: string the match is   	   	against</a:t>
            </a:r>
          </a:p>
          <a:p>
            <a:pPr marL="271463" lvl="2">
              <a:lnSpc>
                <a:spcPct val="80000"/>
              </a:lnSpc>
              <a:defRPr/>
            </a:pPr>
            <a:r>
              <a:rPr lang="en-US" altLang="en-US" sz="1600" b="1" kern="0" dirty="0" err="1" smtClean="0">
                <a:solidFill>
                  <a:srgbClr val="C00000"/>
                </a:solidFill>
              </a:rPr>
              <a:t>lastIndex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: index </a:t>
            </a:r>
            <a:r>
              <a:rPr lang="en-US" altLang="en-US" sz="1600" kern="0" dirty="0">
                <a:solidFill>
                  <a:srgbClr val="000000"/>
                </a:solidFill>
              </a:rPr>
              <a:t>to start 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	 	      match </a:t>
            </a:r>
            <a:r>
              <a:rPr lang="en-US" altLang="en-US" sz="1600" kern="0" dirty="0">
                <a:solidFill>
                  <a:srgbClr val="000000"/>
                </a:solidFill>
              </a:rPr>
              <a:t>at</a:t>
            </a:r>
          </a:p>
          <a:p>
            <a:pPr marL="271463" lvl="2">
              <a:lnSpc>
                <a:spcPct val="80000"/>
              </a:lnSpc>
              <a:defRPr/>
            </a:pPr>
            <a:r>
              <a:rPr lang="en-US" altLang="en-US" sz="1600" b="1" kern="0" dirty="0" err="1" smtClean="0">
                <a:solidFill>
                  <a:srgbClr val="C00000"/>
                </a:solidFill>
              </a:rPr>
              <a:t>lastMatch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: last </a:t>
            </a:r>
            <a:r>
              <a:rPr lang="en-US" altLang="en-US" sz="1600" kern="0" dirty="0">
                <a:solidFill>
                  <a:srgbClr val="000000"/>
                </a:solidFill>
              </a:rPr>
              <a:t>matched 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	  	       characters</a:t>
            </a:r>
            <a:endParaRPr lang="en-US" altLang="en-US" sz="1600" kern="0" dirty="0">
              <a:solidFill>
                <a:srgbClr val="000000"/>
              </a:solidFill>
            </a:endParaRPr>
          </a:p>
          <a:p>
            <a:pPr marL="271463" lvl="2">
              <a:lnSpc>
                <a:spcPct val="80000"/>
              </a:lnSpc>
              <a:defRPr/>
            </a:pPr>
            <a:r>
              <a:rPr lang="en-US" altLang="en-US" sz="1600" b="1" kern="0" dirty="0" err="1" smtClean="0">
                <a:solidFill>
                  <a:srgbClr val="C00000"/>
                </a:solidFill>
              </a:rPr>
              <a:t>lastParen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: last </a:t>
            </a:r>
            <a:r>
              <a:rPr lang="en-US" altLang="en-US" sz="1600" kern="0" dirty="0">
                <a:solidFill>
                  <a:srgbClr val="000000"/>
                </a:solidFill>
              </a:rPr>
              <a:t>match that 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	       	      was </a:t>
            </a:r>
            <a:r>
              <a:rPr lang="en-US" altLang="en-US" sz="1600" kern="0" dirty="0">
                <a:solidFill>
                  <a:srgbClr val="000000"/>
                </a:solidFill>
              </a:rPr>
              <a:t>in ( 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)</a:t>
            </a:r>
          </a:p>
          <a:p>
            <a:pPr marL="271463" lvl="2">
              <a:lnSpc>
                <a:spcPct val="80000"/>
              </a:lnSpc>
              <a:defRPr/>
            </a:pPr>
            <a:r>
              <a:rPr lang="en-US" altLang="en-US" sz="1600" b="1" kern="0" dirty="0" err="1" smtClean="0">
                <a:solidFill>
                  <a:srgbClr val="C00000"/>
                </a:solidFill>
              </a:rPr>
              <a:t>leftContext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: string </a:t>
            </a:r>
            <a:r>
              <a:rPr lang="en-US" altLang="en-US" sz="1600" kern="0" dirty="0">
                <a:solidFill>
                  <a:srgbClr val="000000"/>
                </a:solidFill>
              </a:rPr>
              <a:t>left of 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	  	         last match</a:t>
            </a:r>
            <a:endParaRPr lang="en-US" altLang="en-US" sz="1600" kern="0" dirty="0">
              <a:solidFill>
                <a:srgbClr val="000000"/>
              </a:solidFill>
            </a:endParaRPr>
          </a:p>
          <a:p>
            <a:pPr marL="271463" lvl="2">
              <a:lnSpc>
                <a:spcPct val="80000"/>
              </a:lnSpc>
              <a:defRPr/>
            </a:pPr>
            <a:r>
              <a:rPr lang="en-US" altLang="en-US" sz="1600" b="1" kern="0" dirty="0" err="1" smtClean="0">
                <a:solidFill>
                  <a:srgbClr val="C00000"/>
                </a:solidFill>
              </a:rPr>
              <a:t>rightContext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 </a:t>
            </a:r>
            <a:r>
              <a:rPr lang="en-US" altLang="en-US" sz="1600" kern="0" dirty="0">
                <a:solidFill>
                  <a:srgbClr val="000000"/>
                </a:solidFill>
              </a:rPr>
              <a:t>-string right of last 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match</a:t>
            </a:r>
          </a:p>
          <a:p>
            <a:pPr marL="271463" lvl="2">
              <a:lnSpc>
                <a:spcPct val="80000"/>
              </a:lnSpc>
              <a:defRPr/>
            </a:pPr>
            <a:r>
              <a:rPr lang="en-US" altLang="en-US" sz="1600" b="1" kern="0" dirty="0" smtClean="0">
                <a:solidFill>
                  <a:srgbClr val="C00000"/>
                </a:solidFill>
              </a:rPr>
              <a:t>multiline</a:t>
            </a:r>
            <a:r>
              <a:rPr lang="en-US" altLang="en-US" sz="1600" kern="0" dirty="0" smtClean="0">
                <a:solidFill>
                  <a:srgbClr val="000000"/>
                </a:solidFill>
              </a:rPr>
              <a:t>:  search across 	  	     multiple lines</a:t>
            </a:r>
          </a:p>
          <a:p>
            <a:pPr marL="271463" lvl="2">
              <a:lnSpc>
                <a:spcPct val="80000"/>
              </a:lnSpc>
              <a:defRPr/>
            </a:pPr>
            <a:endParaRPr lang="en-US" altLang="en-US" sz="1600" kern="0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943600" y="4140200"/>
            <a:ext cx="2971800" cy="1524000"/>
          </a:xfrm>
          <a:solidFill>
            <a:schemeClr val="tx1"/>
          </a:solidFill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CA" altLang="en-US" sz="1400" b="1" u="sng" dirty="0" smtClean="0">
                <a:hlinkClick r:id="rId4"/>
              </a:rPr>
              <a:t>More Resources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defRPr/>
            </a:pPr>
            <a:r>
              <a:rPr lang="en-CA" altLang="en-US" sz="1200" dirty="0" smtClean="0">
                <a:hlinkClick r:id="rId4"/>
              </a:rPr>
              <a:t>https://developer.mozilla.org/en/docs/Web/JavaScript/Guide/Regular_Expressions</a:t>
            </a:r>
            <a:endParaRPr lang="en-CA" altLang="en-US" sz="1200" dirty="0" smtClean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defRPr/>
            </a:pPr>
            <a:r>
              <a:rPr lang="en-CA" altLang="en-US" sz="1200" dirty="0" smtClean="0">
                <a:hlinkClick r:id="rId5"/>
              </a:rPr>
              <a:t>http://www.regular-expressions.info/tutorial.html</a:t>
            </a:r>
            <a:endParaRPr lang="en-US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0AF1CA-C53B-4C38-B203-8DBD7C16EEF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Image Object</a:t>
            </a:r>
          </a:p>
        </p:txBody>
      </p:sp>
      <p:pic>
        <p:nvPicPr>
          <p:cNvPr id="5325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031875"/>
          <a:ext cx="7104063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128"/>
                <a:gridCol w="1752522"/>
                <a:gridCol w="1676325"/>
                <a:gridCol w="2075088"/>
              </a:tblGrid>
              <a:tr h="370681">
                <a:tc gridSpan="4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Array of Images ==&gt; </a:t>
                      </a:r>
                      <a:r>
                        <a:rPr lang="en-CA" sz="1800" dirty="0" err="1" smtClean="0"/>
                        <a:t>document.images</a:t>
                      </a:r>
                      <a:r>
                        <a:rPr lang="en-CA" sz="1800" dirty="0" smtClean="0"/>
                        <a:t>[ ]</a:t>
                      </a:r>
                      <a:endParaRPr lang="en-CA" sz="1800" dirty="0"/>
                    </a:p>
                  </a:txBody>
                  <a:tcPr marL="91436" marR="9143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681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err="1" smtClean="0"/>
                        <a:t>src</a:t>
                      </a:r>
                      <a:endParaRPr lang="en-CA" sz="1800" b="0" dirty="0"/>
                    </a:p>
                  </a:txBody>
                  <a:tcPr marL="91436" marR="91436" marT="45700" marB="4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smtClean="0"/>
                        <a:t>name</a:t>
                      </a:r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smtClean="0"/>
                        <a:t>width</a:t>
                      </a:r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smtClean="0"/>
                        <a:t>height</a:t>
                      </a:r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smtClean="0"/>
                        <a:t>border</a:t>
                      </a:r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err="1" smtClean="0"/>
                        <a:t>vspace</a:t>
                      </a:r>
                      <a:endParaRPr lang="en-US" altLang="en-US" sz="1800" b="0" dirty="0" smtClean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err="1" smtClean="0"/>
                        <a:t>hspace</a:t>
                      </a:r>
                      <a:endParaRPr lang="en-US" altLang="en-US" sz="1800" b="0" dirty="0" smtClean="0"/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smtClean="0"/>
                        <a:t>URL</a:t>
                      </a:r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 gridSpan="4"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smtClean="0"/>
                        <a:t>complete: Boolean property indicating the status of image download</a:t>
                      </a:r>
                    </a:p>
                  </a:txBody>
                  <a:tcPr marL="91436" marR="91436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endParaRPr lang="en-US" altLang="en-US" sz="1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endParaRPr lang="en-US" altLang="en-US" sz="1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endParaRPr lang="en-US" altLang="en-US" sz="1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3275" name="Group 12"/>
          <p:cNvGrpSpPr>
            <a:grpSpLocks/>
          </p:cNvGrpSpPr>
          <p:nvPr/>
        </p:nvGrpSpPr>
        <p:grpSpPr bwMode="auto">
          <a:xfrm>
            <a:off x="762000" y="3311525"/>
            <a:ext cx="7286625" cy="2251075"/>
            <a:chOff x="152400" y="3692634"/>
            <a:chExt cx="7286411" cy="2250966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152400" y="3692634"/>
              <a:ext cx="861774" cy="2250966"/>
            </a:xfrm>
            <a:prstGeom prst="rect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vert270">
              <a:spAutoFit/>
            </a:bodyPr>
            <a:lstStyle/>
            <a:p>
              <a:pPr algn="ctr" eaLnBrk="1" hangingPunct="1">
                <a:defRPr/>
              </a:pPr>
              <a:r>
                <a:rPr lang="en-US" sz="2200" b="1" dirty="0">
                  <a:latin typeface="Arial" charset="0"/>
                </a:rPr>
                <a:t>Image Manipulation</a:t>
              </a:r>
            </a:p>
          </p:txBody>
        </p:sp>
        <p:grpSp>
          <p:nvGrpSpPr>
            <p:cNvPr id="53277" name="Group 14"/>
            <p:cNvGrpSpPr>
              <a:grpSpLocks/>
            </p:cNvGrpSpPr>
            <p:nvPr/>
          </p:nvGrpSpPr>
          <p:grpSpPr bwMode="auto">
            <a:xfrm>
              <a:off x="1190411" y="3719726"/>
              <a:ext cx="6248400" cy="996477"/>
              <a:chOff x="1190411" y="3692634"/>
              <a:chExt cx="6248400" cy="996477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1190595" y="3692529"/>
                <a:ext cx="6248216" cy="9969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CA"/>
              </a:p>
            </p:txBody>
          </p:sp>
          <p:sp>
            <p:nvSpPr>
              <p:cNvPr id="22" name="TextBox 6"/>
              <p:cNvSpPr txBox="1">
                <a:spLocks noChangeArrowheads="1"/>
              </p:cNvSpPr>
              <p:nvPr/>
            </p:nvSpPr>
            <p:spPr bwMode="auto">
              <a:xfrm>
                <a:off x="1238219" y="3759201"/>
                <a:ext cx="6152969" cy="4317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914400" lvl="2" indent="0">
                  <a:buFontTx/>
                  <a:buNone/>
                  <a:defRPr/>
                </a:pPr>
                <a:r>
                  <a:rPr lang="en-US" altLang="en-US" dirty="0">
                    <a:solidFill>
                      <a:srgbClr val="000000"/>
                    </a:solidFill>
                  </a:rPr>
                  <a:t>&lt;</a:t>
                </a:r>
                <a:r>
                  <a:rPr lang="en-US" altLang="en-US" dirty="0" err="1">
                    <a:solidFill>
                      <a:srgbClr val="000000"/>
                    </a:solidFill>
                  </a:rPr>
                  <a:t>img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dirty="0" err="1">
                    <a:solidFill>
                      <a:srgbClr val="000000"/>
                    </a:solidFill>
                  </a:rPr>
                  <a:t>src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=“figure1.gif” </a:t>
                </a:r>
                <a:r>
                  <a:rPr lang="en-US" altLang="en-US" b="1" dirty="0">
                    <a:solidFill>
                      <a:srgbClr val="C00000"/>
                    </a:solidFill>
                  </a:rPr>
                  <a:t>name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=“pic1”&gt;</a:t>
                </a: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1238219" y="4224315"/>
                <a:ext cx="6152969" cy="461941"/>
              </a:xfrm>
              <a:prstGeom prst="rect">
                <a:avLst/>
              </a:prstGeom>
              <a:solidFill>
                <a:srgbClr val="EA9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2400" kern="0" dirty="0" smtClean="0"/>
                  <a:t>Referenced: document.pic1</a:t>
                </a:r>
                <a:endParaRPr lang="en-US" altLang="en-US" sz="2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278" name="Group 15"/>
            <p:cNvGrpSpPr>
              <a:grpSpLocks/>
            </p:cNvGrpSpPr>
            <p:nvPr/>
          </p:nvGrpSpPr>
          <p:grpSpPr bwMode="auto">
            <a:xfrm>
              <a:off x="1190411" y="4850604"/>
              <a:ext cx="6248400" cy="1072677"/>
              <a:chOff x="1190411" y="1870095"/>
              <a:chExt cx="6248400" cy="1072677"/>
            </a:xfrm>
          </p:grpSpPr>
          <p:sp>
            <p:nvSpPr>
              <p:cNvPr id="17" name="TextBox 6"/>
              <p:cNvSpPr txBox="1">
                <a:spLocks noChangeArrowheads="1"/>
              </p:cNvSpPr>
              <p:nvPr/>
            </p:nvSpPr>
            <p:spPr bwMode="auto">
              <a:xfrm>
                <a:off x="1238219" y="1963014"/>
                <a:ext cx="6152969" cy="43177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n-US" altLang="en-US" sz="2200" kern="0" dirty="0" smtClean="0"/>
                  <a:t>Set </a:t>
                </a:r>
                <a:r>
                  <a:rPr lang="en-US" altLang="en-US" sz="2200" kern="0" dirty="0" err="1" smtClean="0"/>
                  <a:t>src</a:t>
                </a:r>
                <a:r>
                  <a:rPr lang="en-US" altLang="en-US" sz="2200" kern="0" dirty="0" smtClean="0"/>
                  <a:t> value: document.pic1.src = “figure2.gif”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6"/>
              <p:cNvSpPr txBox="1">
                <a:spLocks noChangeArrowheads="1"/>
              </p:cNvSpPr>
              <p:nvPr/>
            </p:nvSpPr>
            <p:spPr bwMode="auto">
              <a:xfrm>
                <a:off x="1238219" y="2469403"/>
                <a:ext cx="6152969" cy="430191"/>
              </a:xfrm>
              <a:prstGeom prst="rect">
                <a:avLst/>
              </a:prstGeom>
              <a:solidFill>
                <a:srgbClr val="886128">
                  <a:alpha val="6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rgbClr val="22222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n-US" altLang="en-US" sz="2200" kern="0" dirty="0" smtClean="0"/>
                  <a:t>Get </a:t>
                </a:r>
                <a:r>
                  <a:rPr lang="en-US" altLang="en-US" sz="2200" kern="0" dirty="0" err="1" smtClean="0"/>
                  <a:t>src</a:t>
                </a:r>
                <a:r>
                  <a:rPr lang="en-US" altLang="en-US" sz="2200" kern="0" dirty="0" smtClean="0"/>
                  <a:t> value: </a:t>
                </a:r>
                <a:r>
                  <a:rPr lang="en-US" altLang="en-US" sz="2200" kern="0" dirty="0" err="1" smtClean="0"/>
                  <a:t>var</a:t>
                </a:r>
                <a:r>
                  <a:rPr lang="en-US" altLang="en-US" sz="2200" kern="0" dirty="0" smtClean="0"/>
                  <a:t> </a:t>
                </a:r>
                <a:r>
                  <a:rPr lang="en-US" altLang="en-US" sz="2200" kern="0" dirty="0" err="1" smtClean="0"/>
                  <a:t>imgsrc</a:t>
                </a:r>
                <a:r>
                  <a:rPr lang="en-US" altLang="en-US" sz="2200" kern="0" dirty="0" smtClean="0"/>
                  <a:t> = document.pic1.src;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1190595" y="1869357"/>
                <a:ext cx="6248216" cy="1073098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CA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3722F-B1F6-4533-99A1-5410B0B7323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Image Object Instantiation</a:t>
            </a:r>
          </a:p>
        </p:txBody>
      </p:sp>
      <p:pic>
        <p:nvPicPr>
          <p:cNvPr id="5530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362200" y="762000"/>
            <a:ext cx="4419600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Create Image Objects &amp; Set </a:t>
            </a:r>
            <a:r>
              <a:rPr lang="en-US" sz="2200" b="1" dirty="0" err="1">
                <a:latin typeface="Arial" charset="0"/>
              </a:rPr>
              <a:t>src</a:t>
            </a:r>
            <a:endParaRPr lang="en-US" sz="2200" b="1" dirty="0">
              <a:latin typeface="Arial" charset="0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457200" y="1447800"/>
            <a:ext cx="3716338" cy="1514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71463" lvl="2">
              <a:defRPr/>
            </a:pPr>
            <a:r>
              <a:rPr lang="en-US" altLang="en-US" dirty="0">
                <a:solidFill>
                  <a:srgbClr val="000000"/>
                </a:solidFill>
              </a:rPr>
              <a:t>photo1 = new Image( );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photo1.src = “photo1.jpg”;</a:t>
            </a:r>
          </a:p>
          <a:p>
            <a:pPr marL="271463" lvl="2">
              <a:defRPr/>
            </a:pPr>
            <a:r>
              <a:rPr lang="en-US" altLang="en-US" dirty="0">
                <a:solidFill>
                  <a:srgbClr val="000000"/>
                </a:solidFill>
              </a:rPr>
              <a:t>photo2 = new Image( );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photo2.src = “photo2.gif”;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4343400" y="1481138"/>
            <a:ext cx="4343400" cy="144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2863" lvl="2" indent="0"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for (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=0; 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&lt;5; 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++){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   photo[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] = new Image( );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   photo[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].</a:t>
            </a:r>
            <a:r>
              <a:rPr lang="en-US" altLang="en-US" dirty="0" err="1">
                <a:solidFill>
                  <a:srgbClr val="000000"/>
                </a:solidFill>
              </a:rPr>
              <a:t>src</a:t>
            </a:r>
            <a:r>
              <a:rPr lang="en-US" altLang="en-US" dirty="0">
                <a:solidFill>
                  <a:srgbClr val="000000"/>
                </a:solidFill>
              </a:rPr>
              <a:t> =“photo” + </a:t>
            </a:r>
            <a:r>
              <a:rPr lang="en-US" altLang="en-US" dirty="0" err="1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+ “.gif”;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401991-D1CF-4D31-ACCA-9EF313B7C9A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Window Object</a:t>
            </a:r>
          </a:p>
        </p:txBody>
      </p:sp>
      <p:pic>
        <p:nvPicPr>
          <p:cNvPr id="5734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914400" y="789092"/>
            <a:ext cx="800219" cy="1344508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atin typeface="Arial" charset="0"/>
              </a:rPr>
              <a:t>window Object</a:t>
            </a:r>
          </a:p>
        </p:txBody>
      </p:sp>
      <p:grpSp>
        <p:nvGrpSpPr>
          <p:cNvPr id="57351" name="Group 16"/>
          <p:cNvGrpSpPr>
            <a:grpSpLocks/>
          </p:cNvGrpSpPr>
          <p:nvPr/>
        </p:nvGrpSpPr>
        <p:grpSpPr bwMode="auto">
          <a:xfrm>
            <a:off x="1952625" y="788988"/>
            <a:ext cx="6248400" cy="1344612"/>
            <a:chOff x="1190411" y="3692634"/>
            <a:chExt cx="6248400" cy="134450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190411" y="3692634"/>
              <a:ext cx="6248400" cy="134450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238036" y="3759304"/>
              <a:ext cx="6153150" cy="7079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lvl="2" indent="0" algn="ctr">
                <a:buFontTx/>
                <a:buNone/>
                <a:defRPr/>
              </a:pPr>
              <a:r>
                <a:rPr lang="en-US" altLang="en-US" sz="2000" dirty="0" smtClean="0">
                  <a:solidFill>
                    <a:srgbClr val="000000"/>
                  </a:solidFill>
                </a:rPr>
                <a:t>For each open window in a browser,  a window object is instantiated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1238036" y="4575216"/>
              <a:ext cx="6153150" cy="400019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kern="0" dirty="0" smtClean="0"/>
                <a:t>Also for &lt;iframe&gt;, a window object is instantiated</a:t>
              </a:r>
              <a:endParaRPr lang="en-US" altLang="en-US" sz="20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47800" y="2438400"/>
          <a:ext cx="62484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4686"/>
                <a:gridCol w="504371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document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Return the Document object for the window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Return the Location object for the window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parent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Return the parent window of the current window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self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 the current window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open()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Open a new browser window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close()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effectLst/>
                        </a:rPr>
                        <a:t>Close a new browser window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blur()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effectLst/>
                        </a:rPr>
                        <a:t>Remove focus from the current window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alert(), confirm() and much</a:t>
                      </a:r>
                      <a:r>
                        <a:rPr lang="en-CA" baseline="0" dirty="0" smtClean="0"/>
                        <a:t> more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hlinkClick r:id="rId4"/>
                        </a:rPr>
                        <a:t>https://www.w3schools.com/jsref/obj_window.asp</a:t>
                      </a:r>
                      <a:r>
                        <a:rPr lang="en-CA" dirty="0" smtClean="0"/>
                        <a:t> 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F7DFC2-73AB-4C47-983D-6E863460656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Window Object</a:t>
            </a:r>
          </a:p>
        </p:txBody>
      </p:sp>
      <p:pic>
        <p:nvPicPr>
          <p:cNvPr id="5939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76400" y="3154363"/>
          <a:ext cx="6096000" cy="2657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/>
                <a:gridCol w="4648200"/>
              </a:tblGrid>
              <a:tr h="365847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Argument</a:t>
                      </a:r>
                      <a:endParaRPr lang="en-CA" sz="1800" dirty="0"/>
                    </a:p>
                  </a:txBody>
                  <a:tcPr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Description</a:t>
                      </a:r>
                      <a:endParaRPr lang="en-CA" sz="1800" dirty="0"/>
                    </a:p>
                  </a:txBody>
                  <a:tcPr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23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URL</a:t>
                      </a:r>
                      <a:endParaRPr lang="en-CA" sz="1800" dirty="0"/>
                    </a:p>
                  </a:txBody>
                  <a:tcPr marT="45731" marB="4573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Optional. Specifies the URL of the page to open, No URL, Blank Page</a:t>
                      </a:r>
                      <a:r>
                        <a:rPr lang="en-CA" sz="1800" baseline="0" dirty="0" smtClean="0">
                          <a:effectLst/>
                        </a:rPr>
                        <a:t> is opened</a:t>
                      </a:r>
                      <a:endParaRPr lang="en-CA" sz="1800" dirty="0"/>
                    </a:p>
                  </a:txBody>
                  <a:tcPr marT="45731" marB="45731"/>
                </a:tc>
              </a:tr>
              <a:tr h="64023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Name</a:t>
                      </a:r>
                      <a:endParaRPr lang="en-CA" sz="1800" dirty="0"/>
                    </a:p>
                  </a:txBody>
                  <a:tcPr marT="45731" marB="4573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Optional. Specifies the target attribute or the name of the window</a:t>
                      </a:r>
                      <a:endParaRPr lang="en-CA" sz="1800" dirty="0"/>
                    </a:p>
                  </a:txBody>
                  <a:tcPr marT="45731" marB="45731"/>
                </a:tc>
              </a:tr>
              <a:tr h="64023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Specs</a:t>
                      </a:r>
                      <a:endParaRPr lang="en-CA" sz="1800" dirty="0"/>
                    </a:p>
                  </a:txBody>
                  <a:tcPr marT="45731" marB="4573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kern="0" dirty="0" smtClean="0">
                          <a:solidFill>
                            <a:srgbClr val="000000"/>
                          </a:solidFill>
                        </a:rPr>
                        <a:t>Control features as position, dimensions, resizable, etc.</a:t>
                      </a:r>
                      <a:endParaRPr lang="en-CA" sz="1800" dirty="0"/>
                    </a:p>
                  </a:txBody>
                  <a:tcPr marT="45731" marB="45731"/>
                </a:tc>
              </a:tr>
              <a:tr h="370929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hlinkClick r:id="rId4"/>
                        </a:rPr>
                        <a:t>https://www.w3schools.com/jsref/met_win_open.asp</a:t>
                      </a:r>
                      <a:r>
                        <a:rPr lang="en-CA" sz="1800" dirty="0" smtClean="0"/>
                        <a:t> </a:t>
                      </a:r>
                      <a:endParaRPr lang="en-CA" sz="1800" dirty="0"/>
                    </a:p>
                  </a:txBody>
                  <a:tcPr marT="45731" marB="4573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9417" name="Group 3"/>
          <p:cNvGrpSpPr>
            <a:grpSpLocks/>
          </p:cNvGrpSpPr>
          <p:nvPr/>
        </p:nvGrpSpPr>
        <p:grpSpPr bwMode="auto">
          <a:xfrm>
            <a:off x="646113" y="788988"/>
            <a:ext cx="7735887" cy="2106612"/>
            <a:chOff x="465666" y="789092"/>
            <a:chExt cx="7735145" cy="2106508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465666" y="1334514"/>
              <a:ext cx="1371600" cy="1015663"/>
            </a:xfrm>
            <a:prstGeom prst="rect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charset="0"/>
                </a:rPr>
                <a:t>Opening Browser window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53010" y="789092"/>
              <a:ext cx="6247801" cy="210650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999044" y="855764"/>
              <a:ext cx="6154147" cy="4000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lvl="2" indent="0" algn="ctr">
                <a:buFontTx/>
                <a:buNone/>
                <a:defRPr/>
              </a:pPr>
              <a:r>
                <a:rPr lang="en-CA" sz="2000" dirty="0" err="1"/>
                <a:t>window.open</a:t>
              </a:r>
              <a:r>
                <a:rPr lang="en-CA" sz="2000" dirty="0"/>
                <a:t>(</a:t>
              </a:r>
              <a:r>
                <a:rPr lang="en-CA" sz="2000" i="1" dirty="0"/>
                <a:t>URL, name, specs, replace</a:t>
              </a:r>
              <a:r>
                <a:rPr lang="en-CA" sz="2000" dirty="0"/>
                <a:t>)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1999044" y="1322466"/>
              <a:ext cx="6154147" cy="707990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  <a:defRPr/>
              </a:pPr>
              <a:r>
                <a:rPr lang="en-US" altLang="en-US" sz="2000" kern="0" dirty="0" smtClean="0"/>
                <a:t>4 Positional Arguments, If Empty, Must have an Empty Spot for It</a:t>
              </a:r>
              <a:endParaRPr lang="en-US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1999044" y="2133638"/>
              <a:ext cx="6154147" cy="70799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lvl="1" indent="0">
                <a:buFontTx/>
                <a:buNone/>
                <a:defRPr/>
              </a:pPr>
              <a:r>
                <a:rPr lang="en-US" altLang="en-US" sz="2000" kern="0" smtClean="0">
                  <a:solidFill>
                    <a:srgbClr val="000000"/>
                  </a:solidFill>
                </a:rPr>
                <a:t>window.open(“http://www.abc.com”, “newWindow”,   	          “width=100, height=100”);</a:t>
              </a:r>
              <a:endParaRPr lang="en-US" altLang="en-US" sz="2000" kern="0" dirty="0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CEBA69-0218-4AE0-98C1-577C5A0F17F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Window Object</a:t>
            </a:r>
          </a:p>
        </p:txBody>
      </p:sp>
      <p:pic>
        <p:nvPicPr>
          <p:cNvPr id="6144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pSp>
        <p:nvGrpSpPr>
          <p:cNvPr id="61446" name="Group 3"/>
          <p:cNvGrpSpPr>
            <a:grpSpLocks/>
          </p:cNvGrpSpPr>
          <p:nvPr/>
        </p:nvGrpSpPr>
        <p:grpSpPr bwMode="auto">
          <a:xfrm>
            <a:off x="742950" y="2200275"/>
            <a:ext cx="7672388" cy="466725"/>
            <a:chOff x="561338" y="816184"/>
            <a:chExt cx="7673338" cy="466787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561338" y="849522"/>
              <a:ext cx="2172545" cy="400110"/>
            </a:xfrm>
            <a:prstGeom prst="rect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 dirty="0">
                  <a:latin typeface="Arial" charset="0"/>
                </a:rPr>
                <a:t>Location Object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900016" y="816184"/>
              <a:ext cx="5334660" cy="46678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2942883" y="855877"/>
              <a:ext cx="5210820" cy="400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lvl="2" indent="0" algn="ctr">
                <a:buFontTx/>
                <a:buNone/>
                <a:defRPr/>
              </a:pPr>
              <a:r>
                <a:rPr lang="en-CA" sz="2000" dirty="0" smtClean="0"/>
                <a:t>Used to get the Current Page Address(</a:t>
              </a:r>
              <a:r>
                <a:rPr lang="en-CA" sz="2000" i="1" dirty="0" smtClean="0"/>
                <a:t>URL)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200" y="685800"/>
            <a:ext cx="5638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en-US" sz="2200" b="1" kern="0" dirty="0" smtClean="0">
                <a:solidFill>
                  <a:srgbClr val="C00000"/>
                </a:solidFill>
              </a:rPr>
              <a:t>Sending output to a new window</a:t>
            </a:r>
          </a:p>
          <a:p>
            <a:pPr marL="447675" lvl="1">
              <a:defRPr/>
            </a:pPr>
            <a:r>
              <a:rPr lang="en-US" altLang="en-US" sz="2000" b="1" kern="0" dirty="0" err="1" smtClean="0">
                <a:solidFill>
                  <a:schemeClr val="accent2">
                    <a:lumMod val="75000"/>
                  </a:schemeClr>
                </a:solidFill>
              </a:rPr>
              <a:t>newWin</a:t>
            </a: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altLang="en-US" sz="2000" b="1" kern="0" dirty="0" err="1" smtClean="0">
                <a:solidFill>
                  <a:schemeClr val="accent2">
                    <a:lumMod val="75000"/>
                  </a:schemeClr>
                </a:solidFill>
              </a:rPr>
              <a:t>window.open</a:t>
            </a: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(“”,””);</a:t>
            </a:r>
          </a:p>
          <a:p>
            <a:pPr marL="447675" lvl="1">
              <a:defRPr/>
            </a:pPr>
            <a:r>
              <a:rPr lang="en-US" altLang="en-US" sz="2000" b="1" kern="0" dirty="0" err="1" smtClean="0">
                <a:solidFill>
                  <a:schemeClr val="accent2">
                    <a:lumMod val="75000"/>
                  </a:schemeClr>
                </a:solidFill>
              </a:rPr>
              <a:t>newWin.document.write</a:t>
            </a: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(“&lt;h1&gt;Hi!&lt;/h1&gt;”);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6200" y="76200"/>
            <a:ext cx="2400301" cy="338554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CA" sz="1600" dirty="0">
                <a:solidFill>
                  <a:schemeClr val="bg1"/>
                </a:solidFill>
              </a:rPr>
              <a:t>popup window </a:t>
            </a:r>
            <a:r>
              <a:rPr lang="en-CA" sz="1600" dirty="0" err="1">
                <a:solidFill>
                  <a:schemeClr val="bg1"/>
                </a:solidFill>
              </a:rPr>
              <a:t>self.close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069013" y="685800"/>
            <a:ext cx="29987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en-US" sz="2200" b="1" kern="0" dirty="0" smtClean="0">
                <a:solidFill>
                  <a:srgbClr val="C00000"/>
                </a:solidFill>
              </a:rPr>
              <a:t>Closing</a:t>
            </a:r>
          </a:p>
          <a:p>
            <a:pPr marL="358775" lvl="1" indent="-271463">
              <a:defRPr/>
            </a:pPr>
            <a:r>
              <a:rPr lang="en-US" altLang="en-US" sz="2000" b="1" kern="0" dirty="0" err="1" smtClean="0">
                <a:solidFill>
                  <a:schemeClr val="accent2">
                    <a:lumMod val="75000"/>
                  </a:schemeClr>
                </a:solidFill>
              </a:rPr>
              <a:t>newWin.close</a:t>
            </a: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( ); 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or</a:t>
            </a:r>
          </a:p>
          <a:p>
            <a:pPr marL="358775" lvl="1" indent="-271463">
              <a:defRPr/>
            </a:pPr>
            <a:r>
              <a:rPr lang="en-US" altLang="en-US" sz="2000" b="1" kern="0" dirty="0" err="1" smtClean="0">
                <a:solidFill>
                  <a:schemeClr val="accent2">
                    <a:lumMod val="75000"/>
                  </a:schemeClr>
                </a:solidFill>
              </a:rPr>
              <a:t>self.close</a:t>
            </a:r>
            <a:r>
              <a:rPr lang="en-US" altLang="en-US" sz="2000" b="1" kern="0" dirty="0" smtClean="0">
                <a:solidFill>
                  <a:schemeClr val="accent2">
                    <a:lumMod val="75000"/>
                  </a:schemeClr>
                </a:solidFill>
              </a:rPr>
              <a:t>( );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259406" y="4191000"/>
            <a:ext cx="2617893" cy="584775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CA" sz="1600" dirty="0">
                <a:solidFill>
                  <a:schemeClr val="bg1"/>
                </a:solidFill>
              </a:rPr>
              <a:t>Day6/locationobject.html</a:t>
            </a:r>
          </a:p>
          <a:p>
            <a:pPr>
              <a:defRPr/>
            </a:pPr>
            <a:r>
              <a:rPr lang="en-CA" sz="1600" dirty="0">
                <a:solidFill>
                  <a:schemeClr val="bg1"/>
                </a:solidFill>
              </a:rPr>
              <a:t>Day 11/ locationobject.html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935288"/>
          <a:ext cx="5715000" cy="29606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  <a:gridCol w="4419600"/>
              </a:tblGrid>
              <a:tr h="365727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URL’s Content</a:t>
                      </a:r>
                      <a:endParaRPr lang="en-CA" sz="1800" dirty="0"/>
                    </a:p>
                  </a:txBody>
                  <a:tcPr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href</a:t>
                      </a:r>
                      <a:endParaRPr lang="en-CA" sz="1800" dirty="0"/>
                    </a:p>
                  </a:txBody>
                  <a:tcPr marT="45704" marB="457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URL of the current page</a:t>
                      </a:r>
                      <a:endParaRPr lang="en-CA" sz="1800" dirty="0"/>
                    </a:p>
                  </a:txBody>
                  <a:tcPr marT="45704" marB="45704" anchor="ctr"/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protocol</a:t>
                      </a:r>
                      <a:endParaRPr lang="en-CA" sz="1800" dirty="0"/>
                    </a:p>
                  </a:txBody>
                  <a:tcPr marT="45704" marB="45704" anchor="ctr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Return Web protocol (http</a:t>
                      </a:r>
                      <a:r>
                        <a:rPr lang="en-CA" sz="1800" baseline="0" dirty="0" smtClean="0"/>
                        <a:t> or https)</a:t>
                      </a:r>
                      <a:endParaRPr lang="en-CA" sz="1800" dirty="0"/>
                    </a:p>
                  </a:txBody>
                  <a:tcPr marT="45704" marB="45704" anchor="ctr"/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host</a:t>
                      </a:r>
                      <a:endParaRPr lang="en-CA" sz="1800" dirty="0"/>
                    </a:p>
                  </a:txBody>
                  <a:tcPr marT="45704" marB="45704" anchor="ctr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Return host</a:t>
                      </a:r>
                      <a:r>
                        <a:rPr lang="en-CA" sz="1800" baseline="0" dirty="0" smtClean="0"/>
                        <a:t> name and port number</a:t>
                      </a:r>
                      <a:endParaRPr lang="en-CA" sz="1800" dirty="0"/>
                    </a:p>
                  </a:txBody>
                  <a:tcPr marT="45704" marB="45704" anchor="ctr"/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hostname</a:t>
                      </a:r>
                      <a:endParaRPr lang="en-CA" sz="1800" dirty="0"/>
                    </a:p>
                  </a:txBody>
                  <a:tcPr marT="45704" marB="45704" anchor="ctr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Return the name of Internet host</a:t>
                      </a:r>
                      <a:endParaRPr lang="en-CA" sz="1800" dirty="0"/>
                    </a:p>
                  </a:txBody>
                  <a:tcPr marT="45704" marB="45704" anchor="ctr"/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pathname</a:t>
                      </a:r>
                      <a:endParaRPr lang="en-CA" sz="1800" dirty="0"/>
                    </a:p>
                  </a:txBody>
                  <a:tcPr marT="45704" marB="45704" anchor="ctr"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Return the pathname of the current page</a:t>
                      </a:r>
                      <a:endParaRPr lang="en-CA" sz="1800" dirty="0"/>
                    </a:p>
                  </a:txBody>
                  <a:tcPr marT="45704" marB="45704" anchor="ctr"/>
                </a:tc>
              </a:tr>
              <a:tr h="37070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port</a:t>
                      </a:r>
                      <a:endParaRPr lang="en-CA" sz="1800" dirty="0"/>
                    </a:p>
                  </a:txBody>
                  <a:tcPr marT="45704" marB="45704" anchor="ctr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Return port number of Internet Host</a:t>
                      </a:r>
                      <a:endParaRPr lang="en-CA" sz="1800" dirty="0"/>
                    </a:p>
                  </a:txBody>
                  <a:tcPr marT="45704" marB="45704" anchor="ctr"/>
                </a:tc>
              </a:tr>
              <a:tr h="370709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hlinkClick r:id="rId4"/>
                        </a:rPr>
                        <a:t>https://www.w3schools.com/js/js_window_location.asp</a:t>
                      </a:r>
                      <a:r>
                        <a:rPr lang="en-CA" sz="1800" dirty="0" smtClean="0"/>
                        <a:t> </a:t>
                      </a:r>
                      <a:endParaRPr lang="en-CA" sz="1800" dirty="0"/>
                    </a:p>
                  </a:txBody>
                  <a:tcPr marT="45704" marB="45704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625AC8-915E-470B-9237-7D9C2A586CB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Browser Objects</a:t>
            </a:r>
          </a:p>
        </p:txBody>
      </p:sp>
      <p:pic>
        <p:nvPicPr>
          <p:cNvPr id="6349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350" y="990600"/>
            <a:ext cx="228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lvl="1">
              <a:defRPr/>
            </a:pPr>
            <a:r>
              <a:rPr lang="en-US" altLang="en-US" sz="1800" kern="0" dirty="0" err="1" smtClean="0">
                <a:solidFill>
                  <a:srgbClr val="000000"/>
                </a:solidFill>
              </a:rPr>
              <a:t>ActiveXObject</a:t>
            </a:r>
            <a:endParaRPr lang="en-US" altLang="en-US" sz="1800" kern="0" dirty="0" smtClean="0">
              <a:solidFill>
                <a:srgbClr val="000000"/>
              </a:solidFill>
            </a:endParaRPr>
          </a:p>
          <a:p>
            <a:pPr marL="285750" lvl="1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Applet</a:t>
            </a:r>
          </a:p>
          <a:p>
            <a:pPr marL="285750" lvl="1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Document</a:t>
            </a:r>
          </a:p>
          <a:p>
            <a:pPr marL="285750" lvl="1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Event</a:t>
            </a:r>
          </a:p>
          <a:p>
            <a:pPr marL="285750" lvl="1">
              <a:defRPr/>
            </a:pPr>
            <a:r>
              <a:rPr lang="en-US" altLang="en-US" sz="1800" kern="0" dirty="0" err="1" smtClean="0">
                <a:solidFill>
                  <a:srgbClr val="000000"/>
                </a:solidFill>
              </a:rPr>
              <a:t>FileUpload</a:t>
            </a:r>
            <a:endParaRPr lang="en-US" altLang="en-US" sz="1800" kern="0" dirty="0" smtClean="0">
              <a:solidFill>
                <a:srgbClr val="000000"/>
              </a:solidFill>
            </a:endParaRPr>
          </a:p>
          <a:p>
            <a:pPr marL="285750" lvl="1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Frame</a:t>
            </a:r>
          </a:p>
          <a:p>
            <a:pPr marL="285750" lvl="1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History</a:t>
            </a:r>
          </a:p>
          <a:p>
            <a:pPr marL="285750" lvl="1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Layer</a:t>
            </a:r>
          </a:p>
          <a:p>
            <a:pPr marL="285750" lvl="1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Location</a:t>
            </a: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1981200" y="990600"/>
            <a:ext cx="1828800" cy="3276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lvl="1">
              <a:defRPr/>
            </a:pPr>
            <a:r>
              <a:rPr lang="en-US" altLang="en-US" sz="1800" kern="0" dirty="0" err="1" smtClean="0"/>
              <a:t>MimeType</a:t>
            </a:r>
            <a:endParaRPr lang="en-US" altLang="en-US" sz="1800" kern="0" dirty="0" smtClean="0"/>
          </a:p>
          <a:p>
            <a:pPr marL="285750" lvl="1">
              <a:defRPr/>
            </a:pPr>
            <a:r>
              <a:rPr lang="en-US" altLang="en-US" sz="1800" kern="0" dirty="0" smtClean="0"/>
              <a:t>Navigator</a:t>
            </a:r>
          </a:p>
          <a:p>
            <a:pPr marL="285750" lvl="1">
              <a:defRPr/>
            </a:pPr>
            <a:r>
              <a:rPr lang="en-US" altLang="en-US" sz="1800" kern="0" dirty="0" smtClean="0"/>
              <a:t>Plugin</a:t>
            </a:r>
          </a:p>
          <a:p>
            <a:pPr marL="285750" lvl="1">
              <a:defRPr/>
            </a:pPr>
            <a:r>
              <a:rPr lang="en-US" altLang="en-US" sz="1800" kern="0" dirty="0" smtClean="0"/>
              <a:t>Screen</a:t>
            </a:r>
          </a:p>
          <a:p>
            <a:pPr marL="285750" lvl="1">
              <a:defRPr/>
            </a:pPr>
            <a:r>
              <a:rPr lang="en-US" altLang="en-US" sz="1800" kern="0" dirty="0" smtClean="0"/>
              <a:t>Selection</a:t>
            </a:r>
          </a:p>
          <a:p>
            <a:pPr marL="285750" lvl="1">
              <a:defRPr/>
            </a:pPr>
            <a:r>
              <a:rPr lang="en-US" altLang="en-US" sz="1800" kern="0" dirty="0" smtClean="0"/>
              <a:t>Style</a:t>
            </a:r>
          </a:p>
          <a:p>
            <a:pPr marL="285750" lvl="1">
              <a:defRPr/>
            </a:pPr>
            <a:r>
              <a:rPr lang="en-US" altLang="en-US" sz="1800" kern="0" dirty="0" smtClean="0"/>
              <a:t>Stylesheet</a:t>
            </a:r>
          </a:p>
          <a:p>
            <a:pPr marL="285750" lvl="1">
              <a:defRPr/>
            </a:pPr>
            <a:r>
              <a:rPr lang="en-US" altLang="en-US" sz="1800" kern="0" dirty="0" smtClean="0"/>
              <a:t>Window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3810000" cy="4111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altLang="en-US" sz="1800" b="1" kern="0" dirty="0" smtClean="0">
                <a:solidFill>
                  <a:schemeClr val="accent2">
                    <a:lumMod val="75000"/>
                  </a:schemeClr>
                </a:solidFill>
              </a:rPr>
              <a:t>Objects -- often browser specific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886200" y="990600"/>
            <a:ext cx="5330825" cy="239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 indent="0">
              <a:buFontTx/>
              <a:buNone/>
              <a:defRPr/>
            </a:pPr>
            <a:r>
              <a:rPr lang="en-US" altLang="en-US" sz="1800" b="1" u="sng" kern="0" dirty="0" smtClean="0">
                <a:solidFill>
                  <a:srgbClr val="C00000"/>
                </a:solidFill>
              </a:rPr>
              <a:t>screen object</a:t>
            </a:r>
          </a:p>
          <a:p>
            <a:pPr marL="263525" lvl="2" indent="-263525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height		-screen height in pixels</a:t>
            </a:r>
          </a:p>
          <a:p>
            <a:pPr marL="263525" lvl="2" indent="-263525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width		-screen width in pixels</a:t>
            </a:r>
          </a:p>
          <a:p>
            <a:pPr marL="263525" lvl="2" indent="-263525">
              <a:defRPr/>
            </a:pPr>
            <a:r>
              <a:rPr lang="en-US" altLang="en-US" sz="1800" kern="0" dirty="0" err="1" smtClean="0">
                <a:solidFill>
                  <a:srgbClr val="000000"/>
                </a:solidFill>
              </a:rPr>
              <a:t>availHeight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		-screen height 	 	  		 less taskbar etc.</a:t>
            </a:r>
          </a:p>
          <a:p>
            <a:pPr marL="263525" lvl="2" indent="-263525">
              <a:defRPr/>
            </a:pPr>
            <a:r>
              <a:rPr lang="en-US" altLang="en-US" sz="1800" kern="0" dirty="0" err="1" smtClean="0">
                <a:solidFill>
                  <a:srgbClr val="000000"/>
                </a:solidFill>
              </a:rPr>
              <a:t>availWidth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		-screen width less 			 taskbar etc.</a:t>
            </a:r>
          </a:p>
          <a:p>
            <a:pPr marL="263525" lvl="2" indent="-263525">
              <a:defRPr/>
            </a:pPr>
            <a:r>
              <a:rPr lang="en-US" altLang="en-US" sz="1800" kern="0" dirty="0" err="1" smtClean="0">
                <a:solidFill>
                  <a:srgbClr val="000000"/>
                </a:solidFill>
              </a:rPr>
              <a:t>colorDepth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		-bits per pixel in palette</a:t>
            </a:r>
          </a:p>
          <a:p>
            <a:pPr marL="263525" lvl="2" indent="-263525">
              <a:defRPr/>
            </a:pPr>
            <a:r>
              <a:rPr lang="en-US" altLang="en-US" sz="1800" kern="0" dirty="0" err="1" smtClean="0">
                <a:solidFill>
                  <a:srgbClr val="000000"/>
                </a:solidFill>
              </a:rPr>
              <a:t>pixelDepth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		-bits per pixel in display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868863" y="609600"/>
            <a:ext cx="2338387" cy="4111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altLang="en-US" sz="1800" b="1" kern="0" dirty="0" smtClean="0">
                <a:solidFill>
                  <a:schemeClr val="accent2">
                    <a:lumMod val="75000"/>
                  </a:schemeClr>
                </a:solidFill>
              </a:rPr>
              <a:t>Windows &amp; Frames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733800" y="3886200"/>
            <a:ext cx="3540125" cy="23225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en-US" sz="1800" b="1" u="sng" kern="0" dirty="0" smtClean="0">
                <a:solidFill>
                  <a:srgbClr val="C00000"/>
                </a:solidFill>
              </a:rPr>
              <a:t>Windows &amp; Frames</a:t>
            </a:r>
          </a:p>
          <a:p>
            <a:pPr marL="285750" lvl="1">
              <a:defRPr/>
            </a:pPr>
            <a:r>
              <a:rPr lang="en-US" altLang="en-US" sz="1800" b="1" u="sng" kern="0" dirty="0" smtClean="0">
                <a:solidFill>
                  <a:schemeClr val="accent2">
                    <a:lumMod val="75000"/>
                  </a:schemeClr>
                </a:solidFill>
              </a:rPr>
              <a:t>navigator object properties</a:t>
            </a:r>
          </a:p>
          <a:p>
            <a:pPr marL="534988" lvl="3">
              <a:defRPr/>
            </a:pPr>
            <a:r>
              <a:rPr lang="en-US" altLang="en-US" sz="1800" kern="0" dirty="0" err="1" smtClean="0">
                <a:solidFill>
                  <a:srgbClr val="000000"/>
                </a:solidFill>
              </a:rPr>
              <a:t>mimeTypes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[ ]</a:t>
            </a:r>
          </a:p>
          <a:p>
            <a:pPr marL="534988" lvl="3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plugins[ ]</a:t>
            </a:r>
          </a:p>
          <a:p>
            <a:pPr marL="534988" lvl="3">
              <a:defRPr/>
            </a:pPr>
            <a:r>
              <a:rPr lang="en-US" altLang="en-US" sz="1800" kern="0" dirty="0" err="1" smtClean="0">
                <a:solidFill>
                  <a:srgbClr val="000000"/>
                </a:solidFill>
              </a:rPr>
              <a:t>appname</a:t>
            </a:r>
            <a:endParaRPr lang="en-US" altLang="en-US" sz="1800" kern="0" dirty="0" smtClean="0">
              <a:solidFill>
                <a:srgbClr val="000000"/>
              </a:solidFill>
            </a:endParaRPr>
          </a:p>
          <a:p>
            <a:pPr marL="534988" lvl="3">
              <a:defRPr/>
            </a:pPr>
            <a:r>
              <a:rPr lang="en-US" altLang="en-US" sz="1800" kern="0" dirty="0" err="1" smtClean="0">
                <a:solidFill>
                  <a:srgbClr val="000000"/>
                </a:solidFill>
              </a:rPr>
              <a:t>appversion</a:t>
            </a:r>
            <a:endParaRPr lang="en-US" altLang="en-US" sz="1800" kern="0" dirty="0" smtClean="0">
              <a:solidFill>
                <a:srgbClr val="000000"/>
              </a:solidFill>
            </a:endParaRPr>
          </a:p>
          <a:p>
            <a:pPr marL="534988" lvl="3"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platform</a:t>
            </a:r>
          </a:p>
        </p:txBody>
      </p:sp>
      <p:sp>
        <p:nvSpPr>
          <p:cNvPr id="27" name="12-Point Star 26"/>
          <p:cNvSpPr/>
          <p:nvPr/>
        </p:nvSpPr>
        <p:spPr>
          <a:xfrm>
            <a:off x="533400" y="4471988"/>
            <a:ext cx="2325688" cy="1150937"/>
          </a:xfrm>
          <a:prstGeom prst="star12">
            <a:avLst/>
          </a:prstGeom>
          <a:solidFill>
            <a:srgbClr val="25258B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Please Search &amp;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9E0BC1-4540-4878-B3BC-4F88FBB2BBB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25083" y="1353753"/>
            <a:ext cx="553998" cy="198090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Variables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Introduction to Objects</a:t>
            </a:r>
          </a:p>
        </p:txBody>
      </p:sp>
      <p:pic>
        <p:nvPicPr>
          <p:cNvPr id="1024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6" name="Group 1"/>
          <p:cNvGrpSpPr>
            <a:grpSpLocks/>
          </p:cNvGrpSpPr>
          <p:nvPr/>
        </p:nvGrpSpPr>
        <p:grpSpPr bwMode="auto">
          <a:xfrm>
            <a:off x="1597025" y="866775"/>
            <a:ext cx="7094538" cy="3027363"/>
            <a:chOff x="1182688" y="1792751"/>
            <a:chExt cx="7093631" cy="3027203"/>
          </a:xfrm>
        </p:grpSpPr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1257291" y="1865772"/>
              <a:ext cx="6942837" cy="430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00" dirty="0" smtClean="0">
                  <a:solidFill>
                    <a:schemeClr val="tx1"/>
                  </a:solidFill>
                </a:rPr>
                <a:t>Holds a Single Value and Treated as Isolated Values </a:t>
              </a:r>
              <a:endParaRPr lang="en-US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0255" name="TextBox 6"/>
            <p:cNvSpPr txBox="1">
              <a:spLocks noChangeArrowheads="1"/>
            </p:cNvSpPr>
            <p:nvPr/>
          </p:nvSpPr>
          <p:spPr bwMode="auto">
            <a:xfrm>
              <a:off x="1257299" y="2373316"/>
              <a:ext cx="6942819" cy="430887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Using Variables </a:t>
              </a:r>
              <a:r>
                <a:rPr lang="en-US" altLang="en-US" sz="2200">
                  <a:solidFill>
                    <a:schemeClr val="tx1"/>
                  </a:solidFill>
                  <a:sym typeface="Wingdings" panose="05000000000000000000" pitchFamily="2" charset="2"/>
                </a:rPr>
                <a:t> Need for Many Variable Names </a:t>
              </a:r>
              <a:endParaRPr lang="en-US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0256" name="TextBox 6"/>
            <p:cNvSpPr txBox="1">
              <a:spLocks noChangeArrowheads="1"/>
            </p:cNvSpPr>
            <p:nvPr/>
          </p:nvSpPr>
          <p:spPr bwMode="auto">
            <a:xfrm>
              <a:off x="1257299" y="2906716"/>
              <a:ext cx="6942819" cy="430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Date Representation: 3 Variables – Year, Month, Day </a:t>
              </a:r>
            </a:p>
          </p:txBody>
        </p:sp>
        <p:sp>
          <p:nvSpPr>
            <p:cNvPr id="10257" name="TextBox 6"/>
            <p:cNvSpPr txBox="1">
              <a:spLocks noChangeArrowheads="1"/>
            </p:cNvSpPr>
            <p:nvPr/>
          </p:nvSpPr>
          <p:spPr bwMode="auto">
            <a:xfrm>
              <a:off x="1257299" y="3440116"/>
              <a:ext cx="6942819" cy="430887"/>
            </a:xfrm>
            <a:prstGeom prst="rect">
              <a:avLst/>
            </a:prstGeom>
            <a:solidFill>
              <a:srgbClr val="886128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Association between Date Elements are Ignored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82688" y="1792751"/>
              <a:ext cx="7093631" cy="302720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</p:grpSp>
      <p:sp>
        <p:nvSpPr>
          <p:cNvPr id="1024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79488" y="2170113"/>
            <a:ext cx="608012" cy="34766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249" name="TextBox 6"/>
          <p:cNvSpPr txBox="1">
            <a:spLocks noChangeArrowheads="1"/>
          </p:cNvSpPr>
          <p:nvPr/>
        </p:nvSpPr>
        <p:spPr bwMode="auto">
          <a:xfrm>
            <a:off x="1671638" y="3065463"/>
            <a:ext cx="6943725" cy="769937"/>
          </a:xfrm>
          <a:prstGeom prst="rect">
            <a:avLst/>
          </a:prstGeom>
          <a:solidFill>
            <a:srgbClr val="FFC00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Code (Functions) Manipulating Data will be Duplicated in Every Program that Uses this Data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286000" y="4162346"/>
            <a:ext cx="4604118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Object Oriented Programming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116013" y="4783138"/>
            <a:ext cx="6943725" cy="1262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Based on </a:t>
            </a:r>
            <a:r>
              <a:rPr lang="en-US" altLang="en-US" sz="2200" b="1" dirty="0" smtClean="0">
                <a:solidFill>
                  <a:schemeClr val="accent2">
                    <a:lumMod val="75000"/>
                  </a:schemeClr>
                </a:solidFill>
              </a:rPr>
              <a:t>Objects </a:t>
            </a:r>
            <a:r>
              <a:rPr lang="en-US" altLang="en-US" sz="2200" b="1" dirty="0" smtClean="0">
                <a:solidFill>
                  <a:srgbClr val="006600"/>
                </a:solidFill>
              </a:rPr>
              <a:t>created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from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200" b="1" dirty="0" smtClean="0">
                <a:solidFill>
                  <a:srgbClr val="C00000"/>
                </a:solidFill>
              </a:rPr>
              <a:t>Classes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200" b="1" dirty="0" smtClean="0">
                <a:solidFill>
                  <a:schemeClr val="accent2">
                    <a:lumMod val="75000"/>
                  </a:schemeClr>
                </a:solidFill>
              </a:rPr>
              <a:t>Objects</a:t>
            </a:r>
            <a:r>
              <a:rPr lang="en-US" altLang="en-US" sz="2200" dirty="0" smtClean="0">
                <a:solidFill>
                  <a:schemeClr val="tx1"/>
                </a:solidFill>
              </a:rPr>
              <a:t> are used to </a:t>
            </a:r>
            <a:r>
              <a:rPr lang="en-US" altLang="en-US" sz="2200" b="1" dirty="0" smtClean="0">
                <a:solidFill>
                  <a:srgbClr val="C00000"/>
                </a:solidFill>
              </a:rPr>
              <a:t>model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b="1" dirty="0" smtClean="0">
                <a:solidFill>
                  <a:srgbClr val="006600"/>
                </a:solidFill>
              </a:rPr>
              <a:t>things</a:t>
            </a:r>
            <a:r>
              <a:rPr lang="en-US" altLang="en-US" sz="2200" dirty="0" smtClean="0">
                <a:solidFill>
                  <a:schemeClr val="tx1"/>
                </a:solidFill>
              </a:rPr>
              <a:t> inside the script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2200" dirty="0" smtClean="0">
                <a:solidFill>
                  <a:srgbClr val="C00000"/>
                </a:solidFill>
              </a:rPr>
              <a:t>Provides</a:t>
            </a:r>
            <a:r>
              <a:rPr lang="en-US" altLang="en-US" sz="2200" dirty="0" smtClean="0">
                <a:solidFill>
                  <a:schemeClr val="tx1"/>
                </a:solidFill>
              </a:rPr>
              <a:t> a </a:t>
            </a:r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</a:rPr>
              <a:t>simple way to access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rgbClr val="C00000"/>
                </a:solidFill>
              </a:rPr>
              <a:t>functionality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D67388-D049-45EC-A858-28B9EC59673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635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Date Object</a:t>
            </a:r>
          </a:p>
        </p:txBody>
      </p:sp>
      <p:pic>
        <p:nvPicPr>
          <p:cNvPr id="6554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219200" y="788313"/>
            <a:ext cx="5562600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It is used to work with dates and times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749627" y="5867400"/>
            <a:ext cx="2259924" cy="369332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Day6/ dateobj.html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377950"/>
          <a:ext cx="8077200" cy="39766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7830"/>
                <a:gridCol w="4669370"/>
              </a:tblGrid>
              <a:tr h="370737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Internal date</a:t>
                      </a:r>
                      <a:r>
                        <a:rPr lang="en-CA" sz="1800" baseline="0" dirty="0" smtClean="0"/>
                        <a:t> = # of milliseconds since midnight, January 1, 1970  </a:t>
                      </a:r>
                      <a:endParaRPr lang="en-CA" sz="1800" dirty="0"/>
                    </a:p>
                  </a:txBody>
                  <a:tcPr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737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toString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CA" sz="1800" dirty="0" smtClean="0"/>
                        <a:t>Converts a Date object to a string</a:t>
                      </a:r>
                      <a:endParaRPr lang="en-US" altLang="en-US" sz="1800" b="0" dirty="0" smtClean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37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valueOf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dirty="0" smtClean="0">
                          <a:solidFill>
                            <a:srgbClr val="000000"/>
                          </a:solidFill>
                        </a:rPr>
                        <a:t>Milliseconds since 01Jan1970</a:t>
                      </a:r>
                      <a:endParaRPr lang="en-US" altLang="en-US" sz="1800" b="0" dirty="0" smtClean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37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getTime</a:t>
                      </a:r>
                      <a:r>
                        <a:rPr lang="en-CA" sz="1800" b="1" dirty="0" smtClean="0"/>
                        <a:t>() - </a:t>
                      </a:r>
                      <a:r>
                        <a:rPr lang="en-CA" sz="1800" b="1" dirty="0" err="1" smtClean="0"/>
                        <a:t>setTime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Get/Set the time in </a:t>
                      </a:r>
                      <a:r>
                        <a:rPr lang="en-US" altLang="en-US" sz="1800" dirty="0" err="1" smtClean="0"/>
                        <a:t>ms</a:t>
                      </a:r>
                      <a:r>
                        <a:rPr lang="en-US" altLang="en-US" sz="1800" dirty="0" smtClean="0"/>
                        <a:t> </a:t>
                      </a:r>
                      <a:endParaRPr lang="en-CA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37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getFullYear</a:t>
                      </a:r>
                      <a:r>
                        <a:rPr lang="en-CA" sz="1800" b="1" dirty="0" smtClean="0"/>
                        <a:t>() – </a:t>
                      </a:r>
                      <a:r>
                        <a:rPr lang="en-CA" sz="1800" b="1" dirty="0" err="1" smtClean="0"/>
                        <a:t>setFullYear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buFont typeface="Monotype Sorts"/>
                        <a:buNone/>
                      </a:pP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Get/Set the year.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37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setDate</a:t>
                      </a:r>
                      <a:r>
                        <a:rPr lang="en-CA" sz="1800" b="1" dirty="0" smtClean="0"/>
                        <a:t>() – </a:t>
                      </a:r>
                      <a:r>
                        <a:rPr lang="en-CA" sz="1800" b="1" dirty="0" err="1" smtClean="0"/>
                        <a:t>getDate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Setting/Getting the day of the month</a:t>
                      </a:r>
                      <a:endParaRPr lang="en-CA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37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getHours</a:t>
                      </a:r>
                      <a:r>
                        <a:rPr lang="en-CA" sz="1800" b="1" dirty="0" smtClean="0"/>
                        <a:t>() – </a:t>
                      </a:r>
                      <a:r>
                        <a:rPr lang="en-CA" sz="1800" b="1" dirty="0" err="1" smtClean="0"/>
                        <a:t>setHours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dirty="0" err="1" smtClean="0">
                          <a:effectLst/>
                        </a:rPr>
                        <a:t>getMinutes</a:t>
                      </a:r>
                      <a:r>
                        <a:rPr lang="en-CA" sz="1800" b="1" dirty="0" smtClean="0">
                          <a:effectLst/>
                        </a:rPr>
                        <a:t>() – </a:t>
                      </a:r>
                      <a:r>
                        <a:rPr lang="en-CA" sz="1800" b="1" dirty="0" err="1" smtClean="0">
                          <a:effectLst/>
                        </a:rPr>
                        <a:t>setMinutes</a:t>
                      </a:r>
                      <a:r>
                        <a:rPr lang="en-CA" sz="1800" b="1" dirty="0" smtClean="0">
                          <a:effectLst/>
                        </a:rPr>
                        <a:t>()</a:t>
                      </a:r>
                      <a:endParaRPr lang="en-CA" sz="1800" b="1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37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getSeconds</a:t>
                      </a:r>
                      <a:r>
                        <a:rPr lang="en-CA" sz="1800" b="1" dirty="0" smtClean="0"/>
                        <a:t>() – </a:t>
                      </a:r>
                      <a:r>
                        <a:rPr lang="en-CA" sz="1800" b="1" dirty="0" err="1" smtClean="0"/>
                        <a:t>setSeconds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Match</a:t>
                      </a:r>
                      <a:r>
                        <a:rPr lang="en-CA" sz="1800" baseline="0" dirty="0" smtClean="0">
                          <a:effectLst/>
                        </a:rPr>
                        <a:t> any character that is not in the set</a:t>
                      </a:r>
                      <a:endParaRPr lang="en-CA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5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parse()</a:t>
                      </a:r>
                      <a:endParaRPr lang="en-CA" sz="1800" b="1" dirty="0"/>
                    </a:p>
                  </a:txBody>
                  <a:tcPr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Parses a date string and returns the number of milliseconds since January 1, 1970</a:t>
                      </a:r>
                      <a:endParaRPr lang="en-CA" sz="1800" dirty="0"/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37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Much more: </a:t>
                      </a:r>
                      <a:r>
                        <a:rPr lang="en-CA" sz="1800" dirty="0" smtClean="0">
                          <a:solidFill>
                            <a:schemeClr val="bg1"/>
                          </a:solidFill>
                          <a:hlinkClick r:id="rId4"/>
                        </a:rPr>
                        <a:t>https://www.w3schools.com/jsref/jsref_obj_date.asp</a:t>
                      </a:r>
                      <a:r>
                        <a:rPr lang="en-CA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CA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D2E4AC-024C-4FEA-B686-A7B74C678BB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635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String Object</a:t>
            </a:r>
          </a:p>
        </p:txBody>
      </p:sp>
      <p:pic>
        <p:nvPicPr>
          <p:cNvPr id="67588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762000"/>
          <a:ext cx="8229600" cy="4987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/>
                <a:gridCol w="5791200"/>
              </a:tblGrid>
              <a:tr h="370780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String Methods</a:t>
                      </a:r>
                      <a:endParaRPr lang="en-CA" sz="1800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length()</a:t>
                      </a:r>
                      <a:endParaRPr lang="en-CA" sz="1800" b="1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CA" sz="1800" dirty="0" smtClean="0"/>
                        <a:t>Return the length of a string</a:t>
                      </a:r>
                      <a:endParaRPr lang="en-US" altLang="en-US" sz="1800" b="0" dirty="0" smtClean="0"/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toUpperCase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dirty="0" smtClean="0">
                          <a:solidFill>
                            <a:srgbClr val="000000"/>
                          </a:solidFill>
                        </a:rPr>
                        <a:t>Convert to</a:t>
                      </a:r>
                      <a:r>
                        <a:rPr lang="en-US" altLang="en-US" sz="1800" baseline="0" dirty="0" smtClean="0">
                          <a:solidFill>
                            <a:srgbClr val="000000"/>
                          </a:solidFill>
                        </a:rPr>
                        <a:t> upper case letters</a:t>
                      </a:r>
                      <a:endParaRPr lang="en-US" altLang="en-US" sz="1800" b="0" dirty="0" smtClean="0"/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toLowerCase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Convert to lower case letters</a:t>
                      </a:r>
                      <a:endParaRPr lang="en-CA" sz="1800" dirty="0"/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charAt</a:t>
                      </a:r>
                      <a:r>
                        <a:rPr lang="en-CA" sz="1800" b="1" dirty="0" smtClean="0"/>
                        <a:t>(position)</a:t>
                      </a:r>
                      <a:endParaRPr lang="en-CA" sz="1800" b="1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buFont typeface="Monotype Sorts"/>
                        <a:buNone/>
                      </a:pPr>
                      <a:r>
                        <a:rPr lang="en-US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 a character at a position/index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charCodeAt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effectLst/>
                        </a:rPr>
                        <a:t>Return the Unicode of a character at index</a:t>
                      </a:r>
                      <a:endParaRPr lang="en-CA" sz="1800" dirty="0"/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61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indexOf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0" dirty="0" smtClean="0">
                          <a:effectLst/>
                        </a:rPr>
                        <a:t>Return the index of the 1</a:t>
                      </a:r>
                      <a:r>
                        <a:rPr lang="en-CA" sz="1800" b="0" baseline="30000" dirty="0" smtClean="0">
                          <a:effectLst/>
                        </a:rPr>
                        <a:t>st</a:t>
                      </a:r>
                      <a:r>
                        <a:rPr lang="en-CA" sz="1800" b="0" dirty="0" smtClean="0">
                          <a:effectLst/>
                        </a:rPr>
                        <a:t> occurrence of a text</a:t>
                      </a:r>
                      <a:r>
                        <a:rPr lang="en-CA" sz="1800" b="0" baseline="0" dirty="0" smtClean="0">
                          <a:effectLst/>
                        </a:rPr>
                        <a:t> in a string</a:t>
                      </a:r>
                      <a:endParaRPr lang="en-CA" sz="1800" b="0" dirty="0"/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61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lastIndexOf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0" dirty="0" smtClean="0">
                          <a:effectLst/>
                        </a:rPr>
                        <a:t>Return the index of the 1</a:t>
                      </a:r>
                      <a:r>
                        <a:rPr lang="en-CA" sz="1800" b="0" baseline="30000" dirty="0" smtClean="0">
                          <a:effectLst/>
                        </a:rPr>
                        <a:t>st</a:t>
                      </a:r>
                      <a:r>
                        <a:rPr lang="en-CA" sz="1800" b="0" dirty="0" smtClean="0">
                          <a:effectLst/>
                        </a:rPr>
                        <a:t> occurrence of a text</a:t>
                      </a:r>
                      <a:r>
                        <a:rPr lang="en-CA" sz="1800" b="0" baseline="0" dirty="0" smtClean="0">
                          <a:effectLst/>
                        </a:rPr>
                        <a:t> in a string</a:t>
                      </a:r>
                      <a:endParaRPr lang="en-CA" sz="1800" dirty="0"/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split(</a:t>
                      </a:r>
                      <a:r>
                        <a:rPr lang="en-CA" sz="1800" b="1" dirty="0" err="1" smtClean="0"/>
                        <a:t>sep</a:t>
                      </a:r>
                      <a:r>
                        <a:rPr lang="en-CA" sz="1800" b="1" dirty="0" smtClean="0"/>
                        <a:t>)</a:t>
                      </a:r>
                      <a:endParaRPr lang="en-CA" sz="1800" b="1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Split on separator “</a:t>
                      </a:r>
                      <a:r>
                        <a:rPr lang="en-CA" sz="1800" dirty="0" err="1" smtClean="0"/>
                        <a:t>sep</a:t>
                      </a:r>
                      <a:r>
                        <a:rPr lang="en-CA" sz="1800" dirty="0" smtClean="0"/>
                        <a:t>”</a:t>
                      </a:r>
                      <a:endParaRPr lang="en-CA" sz="1800" dirty="0"/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substring(</a:t>
                      </a:r>
                      <a:r>
                        <a:rPr lang="en-CA" sz="1800" b="1" dirty="0" err="1" smtClean="0"/>
                        <a:t>start,end</a:t>
                      </a:r>
                      <a:r>
                        <a:rPr lang="en-CA" sz="1800" b="1" dirty="0" smtClean="0"/>
                        <a:t>)</a:t>
                      </a:r>
                      <a:endParaRPr lang="en-CA" sz="1800" b="1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Extracts a part of string</a:t>
                      </a:r>
                      <a:endParaRPr lang="en-CA" sz="1800" dirty="0"/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substr</a:t>
                      </a:r>
                      <a:r>
                        <a:rPr lang="en-CA" sz="1800" b="1" dirty="0" smtClean="0"/>
                        <a:t>(</a:t>
                      </a:r>
                      <a:r>
                        <a:rPr lang="en-CA" sz="1800" b="1" dirty="0" err="1" smtClean="0"/>
                        <a:t>start,length</a:t>
                      </a:r>
                      <a:r>
                        <a:rPr lang="en-CA" sz="1800" b="1" dirty="0" smtClean="0"/>
                        <a:t>)</a:t>
                      </a:r>
                      <a:endParaRPr lang="en-CA" sz="1800" b="1" dirty="0"/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Extracts a part of string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80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Much more: </a:t>
                      </a:r>
                      <a:r>
                        <a:rPr lang="en-CA" sz="1800" dirty="0" smtClean="0">
                          <a:solidFill>
                            <a:schemeClr val="bg1"/>
                          </a:solidFill>
                        </a:rPr>
                        <a:t>https://www.w3schools.com/js/js_string_methods.asp</a:t>
                      </a:r>
                      <a:endParaRPr lang="en-CA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0260B6-C32C-4D18-8AFD-BCE135B11F5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635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JS Global Properties &amp; Functions</a:t>
            </a:r>
          </a:p>
        </p:txBody>
      </p:sp>
      <p:pic>
        <p:nvPicPr>
          <p:cNvPr id="6963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866900" y="609600"/>
            <a:ext cx="5410200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Can be used with all built-in JS objects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19150" y="4646613"/>
            <a:ext cx="7505700" cy="154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/>
              <a:buNone/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</a:rPr>
              <a:t>myInt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= </a:t>
            </a:r>
            <a:r>
              <a:rPr lang="en-US" altLang="en-US" sz="2000" kern="0" dirty="0" err="1" smtClean="0">
                <a:solidFill>
                  <a:schemeClr val="accent2">
                    <a:lumMod val="75000"/>
                  </a:schemeClr>
                </a:solidFill>
              </a:rPr>
              <a:t>parseInt</a:t>
            </a:r>
            <a:r>
              <a:rPr lang="en-US" altLang="en-US" sz="2000" kern="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en-US" sz="2000" kern="0" dirty="0" err="1" smtClean="0">
                <a:solidFill>
                  <a:schemeClr val="accent2">
                    <a:lumMod val="75000"/>
                  </a:schemeClr>
                </a:solidFill>
              </a:rPr>
              <a:t>document.myForm.intEntry.value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);</a:t>
            </a:r>
          </a:p>
          <a:p>
            <a:pPr>
              <a:buFont typeface="Monotype Sorts"/>
              <a:buNone/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</a:rPr>
              <a:t>myInt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= </a:t>
            </a:r>
            <a:r>
              <a:rPr lang="en-US" altLang="en-US" sz="2000" kern="0" dirty="0" err="1" smtClean="0">
                <a:solidFill>
                  <a:srgbClr val="C00000"/>
                </a:solidFill>
              </a:rPr>
              <a:t>String.parseInt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(</a:t>
            </a:r>
            <a:r>
              <a:rPr lang="en-US" altLang="en-US" sz="2000" kern="0" dirty="0" err="1" smtClean="0">
                <a:solidFill>
                  <a:srgbClr val="000000"/>
                </a:solidFill>
              </a:rPr>
              <a:t>document.myForm.intEntry.value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);</a:t>
            </a:r>
          </a:p>
          <a:p>
            <a:pPr>
              <a:buFont typeface="Monotype Sorts"/>
              <a:buNone/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</a:rPr>
              <a:t>myFloat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= </a:t>
            </a:r>
            <a:r>
              <a:rPr lang="en-US" altLang="en-US" sz="2000" kern="0" dirty="0" err="1" smtClean="0">
                <a:solidFill>
                  <a:schemeClr val="accent2">
                    <a:lumMod val="75000"/>
                  </a:schemeClr>
                </a:solidFill>
              </a:rPr>
              <a:t>parseFloat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(</a:t>
            </a:r>
            <a:r>
              <a:rPr lang="en-US" altLang="en-US" sz="2000" kern="0" dirty="0" err="1" smtClean="0">
                <a:solidFill>
                  <a:srgbClr val="000000"/>
                </a:solidFill>
              </a:rPr>
              <a:t>document.myForm.floatEntry.value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);</a:t>
            </a:r>
          </a:p>
          <a:p>
            <a:pPr>
              <a:buFont typeface="Monotype Sorts"/>
              <a:buNone/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</a:rPr>
              <a:t>myFloat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 = </a:t>
            </a:r>
            <a:r>
              <a:rPr lang="en-US" altLang="en-US" sz="2000" kern="0" dirty="0" err="1" smtClean="0">
                <a:solidFill>
                  <a:srgbClr val="C00000"/>
                </a:solidFill>
              </a:rPr>
              <a:t>String.parseFloat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(</a:t>
            </a:r>
            <a:r>
              <a:rPr lang="en-US" altLang="en-US" sz="2000" kern="0" dirty="0" err="1" smtClean="0">
                <a:solidFill>
                  <a:srgbClr val="000000"/>
                </a:solidFill>
              </a:rPr>
              <a:t>document.myForm.floatEntry.value</a:t>
            </a:r>
            <a:r>
              <a:rPr lang="en-US" altLang="en-US" sz="2000" kern="0" dirty="0" smtClean="0">
                <a:solidFill>
                  <a:srgbClr val="000000"/>
                </a:solidFill>
              </a:rPr>
              <a:t>);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1163638"/>
          <a:ext cx="8077200" cy="33385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0"/>
                <a:gridCol w="5867400"/>
              </a:tblGrid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Properties</a:t>
                      </a:r>
                      <a:r>
                        <a:rPr lang="en-CA" sz="1800" baseline="0" dirty="0" smtClean="0"/>
                        <a:t> and Functions</a:t>
                      </a:r>
                      <a:endParaRPr lang="en-CA" sz="1800" dirty="0"/>
                    </a:p>
                  </a:txBody>
                  <a:tcPr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NaN</a:t>
                      </a:r>
                      <a:endParaRPr lang="en-CA" sz="1800" b="1" dirty="0"/>
                    </a:p>
                  </a:txBody>
                  <a:tcPr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CA" sz="1800" dirty="0" smtClean="0"/>
                        <a:t>Not-a-Number</a:t>
                      </a:r>
                      <a:r>
                        <a:rPr lang="en-CA" sz="1800" baseline="0" dirty="0" smtClean="0"/>
                        <a:t> value</a:t>
                      </a:r>
                      <a:endParaRPr lang="en-US" altLang="en-US" sz="1800" b="0" dirty="0" smtClean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parseInt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CA" sz="1800" dirty="0" smtClean="0"/>
                        <a:t>Parses a string and returns an integer</a:t>
                      </a:r>
                      <a:endParaRPr lang="en-US" altLang="en-US" sz="1800" b="0" dirty="0" smtClean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parseFloat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Parses a string and returns a floating point number</a:t>
                      </a:r>
                      <a:endParaRPr lang="en-CA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isNaN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buFont typeface="Monotype Sorts"/>
                        <a:buNone/>
                      </a:pPr>
                      <a:r>
                        <a:rPr lang="en-CA" sz="1800" dirty="0" smtClean="0"/>
                        <a:t>Determines whether a value is an illegal number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isFinite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Determines whether a value is a finite, legal number</a:t>
                      </a:r>
                      <a:endParaRPr lang="en-CA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Number()</a:t>
                      </a:r>
                      <a:endParaRPr lang="en-CA" sz="1800" b="1" dirty="0"/>
                    </a:p>
                  </a:txBody>
                  <a:tcPr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Converts an object's value to a number</a:t>
                      </a:r>
                      <a:endParaRPr lang="en-CA" sz="1800" b="1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String()</a:t>
                      </a:r>
                      <a:endParaRPr lang="en-CA" sz="1800" b="1" dirty="0"/>
                    </a:p>
                  </a:txBody>
                  <a:tcPr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Converts an object's value to a string</a:t>
                      </a:r>
                      <a:endParaRPr lang="en-CA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Much more: </a:t>
                      </a:r>
                      <a:r>
                        <a:rPr lang="en-CA" sz="1800" dirty="0" smtClean="0">
                          <a:solidFill>
                            <a:schemeClr val="bg1"/>
                          </a:solidFill>
                          <a:hlinkClick r:id="rId4"/>
                        </a:rPr>
                        <a:t>https://www.w3schools.com/jsref/jsref_obj_global.asp</a:t>
                      </a:r>
                      <a:r>
                        <a:rPr lang="en-CA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CA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389A3C-AABC-46D4-A68A-9F37172175B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635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JS Math Object</a:t>
            </a:r>
          </a:p>
        </p:txBody>
      </p:sp>
      <p:pic>
        <p:nvPicPr>
          <p:cNvPr id="71684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466850" y="601662"/>
            <a:ext cx="6210300" cy="43088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Used in Performing Mathematical Operations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1163638"/>
          <a:ext cx="8077200" cy="47196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6019800"/>
              </a:tblGrid>
              <a:tr h="370865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Properties</a:t>
                      </a:r>
                      <a:r>
                        <a:rPr lang="en-CA" sz="1800" baseline="0" dirty="0" smtClean="0"/>
                        <a:t> and Functions</a:t>
                      </a:r>
                      <a:endParaRPr lang="en-CA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6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Math.PI</a:t>
                      </a:r>
                      <a:endParaRPr lang="en-CA" sz="1800" b="1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CA" sz="1800" dirty="0" smtClean="0"/>
                        <a:t>Return 3.14159265</a:t>
                      </a:r>
                      <a:endParaRPr lang="en-US" altLang="en-US" sz="1800" b="0" dirty="0" smtClean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Math.E</a:t>
                      </a:r>
                      <a:endParaRPr lang="en-CA" sz="1800" b="1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US" altLang="en-US" sz="1800" b="0" dirty="0" smtClean="0"/>
                        <a:t>Return value of e = 2.7183 “Euler’s number”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/>
                        <a:t>Math.SQRT2</a:t>
                      </a:r>
                      <a:endParaRPr lang="en-CA" sz="1800" b="1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C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square root of 2</a:t>
                      </a:r>
                      <a:endParaRPr lang="en-US" altLang="en-US" sz="1800" b="0" dirty="0" smtClean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Math.round</a:t>
                      </a:r>
                      <a:r>
                        <a:rPr lang="en-CA" sz="1800" b="1" dirty="0" smtClean="0"/>
                        <a:t>(x)</a:t>
                      </a:r>
                      <a:endParaRPr lang="en-CA" sz="1800" b="1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buFont typeface="Monotype Sorts"/>
                        <a:buNone/>
                      </a:pPr>
                      <a:r>
                        <a:rPr lang="en-CA" sz="1800" dirty="0" smtClean="0"/>
                        <a:t>Round x to the nearest integer</a:t>
                      </a:r>
                      <a:endParaRPr lang="en-US" altLang="en-US" sz="1800" b="0" dirty="0" smtClean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Math.pow</a:t>
                      </a:r>
                      <a:r>
                        <a:rPr lang="en-CA" sz="1800" b="1" dirty="0" smtClean="0"/>
                        <a:t>(</a:t>
                      </a:r>
                      <a:r>
                        <a:rPr lang="en-CA" sz="1800" b="1" dirty="0" err="1" smtClean="0"/>
                        <a:t>x,y</a:t>
                      </a:r>
                      <a:r>
                        <a:rPr lang="en-CA" sz="1800" b="1" dirty="0" smtClean="0"/>
                        <a:t>)</a:t>
                      </a:r>
                      <a:endParaRPr lang="en-CA" sz="1800" b="1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Return the value of x to the power y</a:t>
                      </a:r>
                      <a:endParaRPr lang="en-CA" sz="18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Math.sqrt</a:t>
                      </a:r>
                      <a:r>
                        <a:rPr lang="en-CA" sz="1800" b="1" dirty="0" smtClean="0"/>
                        <a:t>(x)</a:t>
                      </a:r>
                      <a:endParaRPr lang="en-CA" sz="1800" b="1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buFont typeface="Monotype Sorts"/>
                        <a:buNone/>
                      </a:pPr>
                      <a:r>
                        <a:rPr lang="en-CA" sz="1800" dirty="0" smtClean="0"/>
                        <a:t>Return the square root of x</a:t>
                      </a:r>
                      <a:endParaRPr lang="en-US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Math.abs</a:t>
                      </a:r>
                      <a:r>
                        <a:rPr lang="en-CA" sz="1800" b="1" dirty="0" smtClean="0"/>
                        <a:t>(x)</a:t>
                      </a:r>
                      <a:endParaRPr lang="en-CA" sz="1800" b="1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Return the absolute (positive) value of x</a:t>
                      </a:r>
                      <a:endParaRPr lang="en-CA" sz="1800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Math.ceil</a:t>
                      </a:r>
                      <a:r>
                        <a:rPr lang="en-CA" sz="1800" b="1" dirty="0" smtClean="0"/>
                        <a:t>(x)</a:t>
                      </a:r>
                      <a:endParaRPr lang="en-CA" sz="1800" b="1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Return the value of x rounded </a:t>
                      </a:r>
                      <a:r>
                        <a:rPr lang="en-CA" sz="1800" b="1" dirty="0" smtClean="0"/>
                        <a:t>up</a:t>
                      </a:r>
                      <a:r>
                        <a:rPr lang="en-CA" sz="1800" dirty="0" smtClean="0"/>
                        <a:t> to its nearest integer</a:t>
                      </a:r>
                      <a:endParaRPr lang="en-CA" sz="1800" b="1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Math.floor</a:t>
                      </a:r>
                      <a:r>
                        <a:rPr lang="en-CA" sz="1800" b="1" dirty="0" smtClean="0"/>
                        <a:t>(x)</a:t>
                      </a:r>
                      <a:endParaRPr lang="en-CA" sz="1800" b="1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Return the value of x rounded </a:t>
                      </a:r>
                      <a:r>
                        <a:rPr lang="en-CA" sz="1800" b="1" dirty="0" smtClean="0"/>
                        <a:t>down</a:t>
                      </a:r>
                      <a:r>
                        <a:rPr lang="en-CA" sz="1800" dirty="0" smtClean="0"/>
                        <a:t> to its nearest integer</a:t>
                      </a:r>
                      <a:endParaRPr lang="en-CA" sz="1800" b="1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23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/>
                        <a:t>Math.round</a:t>
                      </a:r>
                      <a:r>
                        <a:rPr lang="en-CA" sz="1800" b="1" dirty="0" smtClean="0"/>
                        <a:t>()</a:t>
                      </a:r>
                      <a:endParaRPr lang="en-CA" sz="1800" b="1" dirty="0"/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Return a random number between 0 (inclusive),  and 1 (exclusive):</a:t>
                      </a:r>
                      <a:endParaRPr lang="en-CA" sz="1800" b="1" dirty="0"/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65"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Much more: </a:t>
                      </a:r>
                      <a:r>
                        <a:rPr lang="en-CA" sz="1800" dirty="0" smtClean="0">
                          <a:solidFill>
                            <a:schemeClr val="bg1"/>
                          </a:solidFill>
                          <a:hlinkClick r:id="rId4"/>
                        </a:rPr>
                        <a:t>https://www.w3schools.com/js/js_math.asp</a:t>
                      </a:r>
                      <a:r>
                        <a:rPr lang="en-CA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CA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02C69E-8F89-42CB-B326-D831743E56B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pic>
        <p:nvPicPr>
          <p:cNvPr id="73731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 bwMode="auto">
          <a:xfrm>
            <a:off x="533400" y="4449762"/>
            <a:ext cx="1634689" cy="46166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Exercise</a:t>
            </a:r>
          </a:p>
        </p:txBody>
      </p:sp>
      <p:sp>
        <p:nvSpPr>
          <p:cNvPr id="73735" name="Rectangle 3"/>
          <p:cNvSpPr txBox="1">
            <a:spLocks noChangeArrowheads="1"/>
          </p:cNvSpPr>
          <p:nvPr/>
        </p:nvSpPr>
        <p:spPr bwMode="auto">
          <a:xfrm>
            <a:off x="533400" y="5135563"/>
            <a:ext cx="8023225" cy="503237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</a:rPr>
              <a:t>Do the exercises in “CPRG210 Exercises Day 6.doc”</a:t>
            </a:r>
          </a:p>
        </p:txBody>
      </p:sp>
      <p:sp>
        <p:nvSpPr>
          <p:cNvPr id="7373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635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JS Math Object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800100" y="923925"/>
            <a:ext cx="7543800" cy="2484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28600" lvl="2">
              <a:buFont typeface="Monotype Sorts"/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function roll( ) {</a:t>
            </a:r>
          </a:p>
          <a:p>
            <a:pPr marL="228600" lvl="2">
              <a:buFont typeface="Monotype Sorts"/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   return </a:t>
            </a:r>
            <a:r>
              <a:rPr lang="en-US" altLang="en-US" kern="0" dirty="0" err="1" smtClean="0">
                <a:solidFill>
                  <a:srgbClr val="000000"/>
                </a:solidFill>
              </a:rPr>
              <a:t>Math.ceil</a:t>
            </a:r>
            <a:r>
              <a:rPr lang="en-US" altLang="en-US" kern="0" dirty="0" smtClean="0">
                <a:solidFill>
                  <a:srgbClr val="000000"/>
                </a:solidFill>
              </a:rPr>
              <a:t>((</a:t>
            </a:r>
            <a:r>
              <a:rPr lang="en-US" altLang="en-US" kern="0" dirty="0" err="1" smtClean="0">
                <a:solidFill>
                  <a:srgbClr val="000000"/>
                </a:solidFill>
              </a:rPr>
              <a:t>Math.random</a:t>
            </a:r>
            <a:r>
              <a:rPr lang="en-US" altLang="en-US" kern="0" dirty="0" smtClean="0">
                <a:solidFill>
                  <a:srgbClr val="000000"/>
                </a:solidFill>
              </a:rPr>
              <a:t>( ) * 6))</a:t>
            </a:r>
          </a:p>
          <a:p>
            <a:pPr marL="228600" lvl="2">
              <a:buFont typeface="Monotype Sorts"/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}</a:t>
            </a:r>
          </a:p>
          <a:p>
            <a:pPr marL="228600" lvl="2">
              <a:buFont typeface="Monotype Sorts"/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…..</a:t>
            </a:r>
          </a:p>
          <a:p>
            <a:pPr marL="228600" lvl="2">
              <a:buFont typeface="Monotype Sorts"/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document.pic1.src = “</a:t>
            </a:r>
            <a:r>
              <a:rPr lang="en-US" altLang="en-US" kern="0" dirty="0" err="1" smtClean="0">
                <a:solidFill>
                  <a:srgbClr val="000000"/>
                </a:solidFill>
              </a:rPr>
              <a:t>dicegif</a:t>
            </a:r>
            <a:r>
              <a:rPr lang="en-US" altLang="en-US" kern="0" dirty="0" smtClean="0">
                <a:solidFill>
                  <a:srgbClr val="000000"/>
                </a:solidFill>
              </a:rPr>
              <a:t>” + roll( ) + “\.gif”;</a:t>
            </a:r>
          </a:p>
          <a:p>
            <a:pPr marL="228600" lvl="2">
              <a:buFont typeface="Monotype Sorts"/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document.pic2.src = “</a:t>
            </a:r>
            <a:r>
              <a:rPr lang="en-US" altLang="en-US" kern="0" dirty="0" err="1" smtClean="0">
                <a:solidFill>
                  <a:srgbClr val="000000"/>
                </a:solidFill>
              </a:rPr>
              <a:t>dicegif</a:t>
            </a:r>
            <a:r>
              <a:rPr lang="en-US" altLang="en-US" kern="0" dirty="0" smtClean="0">
                <a:solidFill>
                  <a:srgbClr val="000000"/>
                </a:solidFill>
              </a:rPr>
              <a:t>” + roll( ) + “\.gif”;</a:t>
            </a:r>
          </a:p>
          <a:p>
            <a:pPr lvl="2">
              <a:buFont typeface="Monotype Sorts"/>
              <a:buNone/>
              <a:defRPr/>
            </a:pPr>
            <a:endParaRPr lang="en-US" altLang="en-US" sz="2400" kern="0" dirty="0" smtClean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124200" y="3613732"/>
            <a:ext cx="2895600" cy="430887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Guess the function?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C63305-31F6-4A11-BCC4-460A5CA8D91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98312" y="939800"/>
            <a:ext cx="553998" cy="198090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Objects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Introduction to Objects</a:t>
            </a:r>
          </a:p>
        </p:txBody>
      </p:sp>
      <p:pic>
        <p:nvPicPr>
          <p:cNvPr id="12293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Group 1"/>
          <p:cNvGrpSpPr>
            <a:grpSpLocks/>
          </p:cNvGrpSpPr>
          <p:nvPr/>
        </p:nvGrpSpPr>
        <p:grpSpPr bwMode="auto">
          <a:xfrm>
            <a:off x="1597025" y="866775"/>
            <a:ext cx="7094538" cy="2146300"/>
            <a:chOff x="1182688" y="1792751"/>
            <a:chExt cx="7093631" cy="2146757"/>
          </a:xfrm>
        </p:grpSpPr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1257291" y="1865792"/>
              <a:ext cx="6942837" cy="43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00" dirty="0" smtClean="0">
                  <a:solidFill>
                    <a:schemeClr val="tx1"/>
                  </a:solidFill>
                </a:rPr>
                <a:t>Encapsulate Data and Code (Functionality)</a:t>
              </a:r>
              <a:endParaRPr lang="en-US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2302" name="TextBox 6"/>
            <p:cNvSpPr txBox="1">
              <a:spLocks noChangeArrowheads="1"/>
            </p:cNvSpPr>
            <p:nvPr/>
          </p:nvSpPr>
          <p:spPr bwMode="auto">
            <a:xfrm>
              <a:off x="1257299" y="2373316"/>
              <a:ext cx="6942819" cy="430999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Data: Variables Called Object Properties </a:t>
              </a:r>
            </a:p>
          </p:txBody>
        </p:sp>
        <p:sp>
          <p:nvSpPr>
            <p:cNvPr id="12303" name="TextBox 6"/>
            <p:cNvSpPr txBox="1">
              <a:spLocks noChangeArrowheads="1"/>
            </p:cNvSpPr>
            <p:nvPr/>
          </p:nvSpPr>
          <p:spPr bwMode="auto">
            <a:xfrm>
              <a:off x="1257299" y="2906716"/>
              <a:ext cx="6942819" cy="430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Functionality/Methods/Behavior: Data Manipulation</a:t>
              </a:r>
            </a:p>
          </p:txBody>
        </p:sp>
        <p:sp>
          <p:nvSpPr>
            <p:cNvPr id="12304" name="TextBox 6"/>
            <p:cNvSpPr txBox="1">
              <a:spLocks noChangeArrowheads="1"/>
            </p:cNvSpPr>
            <p:nvPr/>
          </p:nvSpPr>
          <p:spPr bwMode="auto">
            <a:xfrm>
              <a:off x="1257299" y="3440116"/>
              <a:ext cx="6942819" cy="430887"/>
            </a:xfrm>
            <a:prstGeom prst="rect">
              <a:avLst/>
            </a:prstGeom>
            <a:solidFill>
              <a:srgbClr val="886128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Script Can Use Multiple Objects (Same or different)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82688" y="1792751"/>
              <a:ext cx="7093631" cy="214675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</p:grpSp>
      <p:sp>
        <p:nvSpPr>
          <p:cNvPr id="1229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52500" y="1755775"/>
            <a:ext cx="608013" cy="347663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1229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89288"/>
            <a:ext cx="5943600" cy="2308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8" name="Rectangle 2"/>
          <p:cNvSpPr>
            <a:spLocks noChangeArrowheads="1"/>
          </p:cNvSpPr>
          <p:nvPr/>
        </p:nvSpPr>
        <p:spPr bwMode="auto">
          <a:xfrm>
            <a:off x="4552950" y="5722938"/>
            <a:ext cx="4365625" cy="30797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 sz="1400">
                <a:solidFill>
                  <a:schemeClr val="bg1"/>
                </a:solidFill>
              </a:rPr>
              <a:t>https://brilliant.org/wiki/object-oriented-programming/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263" y="3189288"/>
            <a:ext cx="2881312" cy="2308225"/>
          </a:xfrm>
          <a:prstGeom prst="rect">
            <a:avLst/>
          </a:prstGeom>
          <a:solidFill>
            <a:srgbClr val="CCFFCC">
              <a:alpha val="67843"/>
            </a:srgbClr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indent="-255588" defTabSz="1065213"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Languages  contains programs called “Classes”.</a:t>
            </a:r>
          </a:p>
          <a:p>
            <a:pPr marL="261938" indent="-255588" defTabSz="1065213">
              <a:defRPr/>
            </a:pPr>
            <a:r>
              <a:rPr lang="en-US" altLang="en-US" sz="2000" kern="0" dirty="0" smtClean="0"/>
              <a:t>A class is a blueprint or template that is used to guide object construction.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8750" y="5610225"/>
            <a:ext cx="4275138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dirty="0">
                <a:solidFill>
                  <a:schemeClr val="bg1"/>
                </a:solidFill>
                <a:latin typeface="Palatino"/>
              </a:rPr>
              <a:t>No classes in JS &amp; functions can be used to somewhat simulate classes</a:t>
            </a: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EC3D5F-F8B4-470B-A27D-E03028C4998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98312" y="939800"/>
            <a:ext cx="553998" cy="198090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2400" b="1" dirty="0">
                <a:latin typeface="Arial" charset="0"/>
              </a:rPr>
              <a:t>Object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Introduction to Objects</a:t>
            </a:r>
          </a:p>
        </p:txBody>
      </p:sp>
      <p:pic>
        <p:nvPicPr>
          <p:cNvPr id="14341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2" name="Group 1"/>
          <p:cNvGrpSpPr>
            <a:grpSpLocks/>
          </p:cNvGrpSpPr>
          <p:nvPr/>
        </p:nvGrpSpPr>
        <p:grpSpPr bwMode="auto">
          <a:xfrm>
            <a:off x="1597025" y="866775"/>
            <a:ext cx="7094538" cy="2054225"/>
            <a:chOff x="1182688" y="1792751"/>
            <a:chExt cx="7093631" cy="2054012"/>
          </a:xfrm>
        </p:grpSpPr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1257291" y="1865768"/>
              <a:ext cx="6942837" cy="7698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00" dirty="0" smtClean="0">
                  <a:solidFill>
                    <a:schemeClr val="tx1"/>
                  </a:solidFill>
                </a:rPr>
                <a:t>Class Instance: Objects are Instantiated/Constructed from a Class using </a:t>
              </a:r>
              <a:r>
                <a:rPr lang="en-US" altLang="en-US" sz="2200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new</a:t>
              </a:r>
              <a:r>
                <a:rPr lang="en-US" altLang="en-US" sz="2200" dirty="0" smtClean="0">
                  <a:solidFill>
                    <a:schemeClr val="tx1"/>
                  </a:solidFill>
                </a:rPr>
                <a:t> keyword </a:t>
              </a:r>
              <a:endParaRPr lang="en-US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4361" name="TextBox 6"/>
            <p:cNvSpPr txBox="1">
              <a:spLocks noChangeArrowheads="1"/>
            </p:cNvSpPr>
            <p:nvPr/>
          </p:nvSpPr>
          <p:spPr bwMode="auto">
            <a:xfrm>
              <a:off x="1257299" y="2754575"/>
              <a:ext cx="6942819" cy="430999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var myDate = new Date();</a:t>
              </a:r>
            </a:p>
          </p:txBody>
        </p:sp>
        <p:sp>
          <p:nvSpPr>
            <p:cNvPr id="14362" name="TextBox 6"/>
            <p:cNvSpPr txBox="1">
              <a:spLocks noChangeArrowheads="1"/>
            </p:cNvSpPr>
            <p:nvPr/>
          </p:nvSpPr>
          <p:spPr bwMode="auto">
            <a:xfrm>
              <a:off x="1257299" y="3314547"/>
              <a:ext cx="6942819" cy="430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myDate: Reference Variable Holding Object Address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82688" y="1792751"/>
              <a:ext cx="7093631" cy="2054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/>
            </a:p>
          </p:txBody>
        </p:sp>
      </p:grpSp>
      <p:sp>
        <p:nvSpPr>
          <p:cNvPr id="1434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52500" y="1755775"/>
            <a:ext cx="608013" cy="347663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pSp>
        <p:nvGrpSpPr>
          <p:cNvPr id="14345" name="Group 10"/>
          <p:cNvGrpSpPr>
            <a:grpSpLocks/>
          </p:cNvGrpSpPr>
          <p:nvPr/>
        </p:nvGrpSpPr>
        <p:grpSpPr bwMode="auto">
          <a:xfrm>
            <a:off x="290513" y="3263900"/>
            <a:ext cx="3190875" cy="2679700"/>
            <a:chOff x="290286" y="3263900"/>
            <a:chExt cx="3190875" cy="2679700"/>
          </a:xfrm>
        </p:grpSpPr>
        <p:pic>
          <p:nvPicPr>
            <p:cNvPr id="1435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263900"/>
              <a:ext cx="915988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86" y="4787900"/>
              <a:ext cx="1738313" cy="115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5443" y="3377817"/>
              <a:ext cx="10668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Arrow Connector 22"/>
            <p:cNvCxnSpPr/>
            <p:nvPr/>
          </p:nvCxnSpPr>
          <p:spPr>
            <a:xfrm flipH="1">
              <a:off x="1142773" y="4483100"/>
              <a:ext cx="1588" cy="3048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35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036" y="4831408"/>
              <a:ext cx="1000125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2028598" y="5384800"/>
              <a:ext cx="452438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355" idx="2"/>
            </p:cNvCxnSpPr>
            <p:nvPr/>
          </p:nvCxnSpPr>
          <p:spPr>
            <a:xfrm>
              <a:off x="2919186" y="4359275"/>
              <a:ext cx="0" cy="55245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46" name="Rectangle 3"/>
          <p:cNvSpPr>
            <a:spLocks noGrp="1" noChangeArrowheads="1"/>
          </p:cNvSpPr>
          <p:nvPr>
            <p:ph idx="1"/>
          </p:nvPr>
        </p:nvSpPr>
        <p:spPr>
          <a:xfrm>
            <a:off x="3805238" y="3657600"/>
            <a:ext cx="5033962" cy="2039938"/>
          </a:xfrm>
          <a:solidFill>
            <a:srgbClr val="CCFFCC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2200" smtClean="0">
                <a:solidFill>
                  <a:srgbClr val="000000"/>
                </a:solidFill>
              </a:rPr>
              <a:t>DOM: When the HTML page loads, the browser creates objects for most of the tags.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>
                <a:solidFill>
                  <a:srgbClr val="000000"/>
                </a:solidFill>
              </a:rPr>
              <a:t>JavaScript can interact with the objects, modify them and create new objects.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671638" y="3472934"/>
            <a:ext cx="799910" cy="369332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Class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2069552" y="5916875"/>
            <a:ext cx="989937" cy="369332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DF3F2A-D26B-4404-8899-BA42E0178B6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86229" y="967683"/>
            <a:ext cx="2300514" cy="43970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Object Creation</a:t>
            </a: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Introduction to Objects</a:t>
            </a:r>
          </a:p>
        </p:txBody>
      </p:sp>
      <p:pic>
        <p:nvPicPr>
          <p:cNvPr id="16391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2" name="Group 1"/>
          <p:cNvGrpSpPr>
            <a:grpSpLocks/>
          </p:cNvGrpSpPr>
          <p:nvPr/>
        </p:nvGrpSpPr>
        <p:grpSpPr bwMode="auto">
          <a:xfrm>
            <a:off x="490538" y="993775"/>
            <a:ext cx="8010525" cy="1873250"/>
            <a:chOff x="-118888" y="2259089"/>
            <a:chExt cx="8009493" cy="1873139"/>
          </a:xfrm>
        </p:grpSpPr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2481102" y="2259089"/>
              <a:ext cx="5409503" cy="4317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00" dirty="0" err="1">
                  <a:solidFill>
                    <a:schemeClr val="tx1"/>
                  </a:solidFill>
                </a:rPr>
                <a:t>var</a:t>
              </a:r>
              <a:r>
                <a:rPr lang="en-US" altLang="en-US" sz="2200" dirty="0">
                  <a:solidFill>
                    <a:schemeClr val="tx1"/>
                  </a:solidFill>
                </a:rPr>
                <a:t> </a:t>
              </a:r>
              <a:r>
                <a:rPr lang="en-US" altLang="en-US" sz="2200" dirty="0" err="1">
                  <a:solidFill>
                    <a:schemeClr val="tx1"/>
                  </a:solidFill>
                </a:rPr>
                <a:t>myDate</a:t>
              </a:r>
              <a:r>
                <a:rPr lang="en-US" altLang="en-US" sz="2200" dirty="0">
                  <a:solidFill>
                    <a:schemeClr val="tx1"/>
                  </a:solidFill>
                </a:rPr>
                <a:t> = new Date();</a:t>
              </a:r>
            </a:p>
          </p:txBody>
        </p:sp>
        <p:sp>
          <p:nvSpPr>
            <p:cNvPr id="16405" name="TextBox 6"/>
            <p:cNvSpPr txBox="1">
              <a:spLocks noChangeArrowheads="1"/>
            </p:cNvSpPr>
            <p:nvPr/>
          </p:nvSpPr>
          <p:spPr bwMode="auto">
            <a:xfrm>
              <a:off x="-118878" y="2826329"/>
              <a:ext cx="8009483" cy="431000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Date: Class Name		Date(): Constructor - Initialization</a:t>
              </a:r>
            </a:p>
          </p:txBody>
        </p:sp>
        <p:sp>
          <p:nvSpPr>
            <p:cNvPr id="16406" name="TextBox 6"/>
            <p:cNvSpPr txBox="1">
              <a:spLocks noChangeArrowheads="1"/>
            </p:cNvSpPr>
            <p:nvPr/>
          </p:nvSpPr>
          <p:spPr bwMode="auto">
            <a:xfrm>
              <a:off x="-118888" y="3362586"/>
              <a:ext cx="8009493" cy="769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var myString = new String(“Welcome Web Fans”);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</a:rPr>
                <a:t>var myString = “Welcome in Web World”; // Special for String</a:t>
              </a:r>
            </a:p>
          </p:txBody>
        </p:sp>
      </p:grpSp>
      <p:sp>
        <p:nvSpPr>
          <p:cNvPr id="1639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6229" y="3315701"/>
            <a:ext cx="2300514" cy="43970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Object Usage</a:t>
            </a:r>
          </a:p>
        </p:txBody>
      </p:sp>
      <p:grpSp>
        <p:nvGrpSpPr>
          <p:cNvPr id="16397" name="Group 1"/>
          <p:cNvGrpSpPr>
            <a:grpSpLocks/>
          </p:cNvGrpSpPr>
          <p:nvPr/>
        </p:nvGrpSpPr>
        <p:grpSpPr bwMode="auto">
          <a:xfrm>
            <a:off x="490538" y="3341688"/>
            <a:ext cx="8010525" cy="2243137"/>
            <a:chOff x="-118888" y="2259089"/>
            <a:chExt cx="8009493" cy="2243020"/>
          </a:xfrm>
        </p:grpSpPr>
        <p:sp>
          <p:nvSpPr>
            <p:cNvPr id="30" name="TextBox 6"/>
            <p:cNvSpPr txBox="1">
              <a:spLocks noChangeArrowheads="1"/>
            </p:cNvSpPr>
            <p:nvPr/>
          </p:nvSpPr>
          <p:spPr bwMode="auto">
            <a:xfrm>
              <a:off x="2481102" y="2259089"/>
              <a:ext cx="5409503" cy="431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200" dirty="0" err="1" smtClean="0">
                  <a:solidFill>
                    <a:schemeClr val="tx1"/>
                  </a:solidFill>
                </a:rPr>
                <a:t>ObjectName.Member</a:t>
              </a:r>
              <a:r>
                <a:rPr lang="en-US" altLang="en-US" sz="2200" dirty="0">
                  <a:solidFill>
                    <a:schemeClr val="tx1"/>
                  </a:solidFill>
                </a:rPr>
                <a:t> </a:t>
              </a:r>
              <a:r>
                <a:rPr lang="en-US" altLang="en-US" sz="22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 Dot Notation</a:t>
              </a:r>
              <a:endParaRPr lang="en-US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6402" name="TextBox 6"/>
            <p:cNvSpPr txBox="1">
              <a:spLocks noChangeArrowheads="1"/>
            </p:cNvSpPr>
            <p:nvPr/>
          </p:nvSpPr>
          <p:spPr bwMode="auto">
            <a:xfrm>
              <a:off x="-118878" y="2826329"/>
              <a:ext cx="8009483" cy="1108285"/>
            </a:xfrm>
            <a:prstGeom prst="rect">
              <a:avLst/>
            </a:prstGeom>
            <a:solidFill>
              <a:srgbClr val="E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>
                  <a:solidFill>
                    <a:schemeClr val="tx1"/>
                  </a:solidFill>
                </a:rPr>
                <a:t>myDate.getFullYear(); // Calls a method in the date object pointed by myDate &amp; returns the year number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2200">
                  <a:solidFill>
                    <a:schemeClr val="tx1"/>
                  </a:solidFill>
                </a:rPr>
                <a:t>myDate.setFullYear(2000); // Sets the year number to 2000</a:t>
              </a:r>
            </a:p>
          </p:txBody>
        </p:sp>
        <p:sp>
          <p:nvSpPr>
            <p:cNvPr id="16403" name="TextBox 6"/>
            <p:cNvSpPr txBox="1">
              <a:spLocks noChangeArrowheads="1"/>
            </p:cNvSpPr>
            <p:nvPr/>
          </p:nvSpPr>
          <p:spPr bwMode="auto">
            <a:xfrm>
              <a:off x="-118888" y="4071109"/>
              <a:ext cx="8009493" cy="431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>
                  <a:solidFill>
                    <a:schemeClr val="tx1"/>
                  </a:solidFill>
                </a:rPr>
                <a:t>myString.length; // Gets the value from the length property</a:t>
              </a:r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1660071" y="5740539"/>
            <a:ext cx="5823857" cy="430887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Object Members: Properties &amp;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86F66-A39C-4C2E-983D-C7990F480CE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9314" y="1840162"/>
            <a:ext cx="2300514" cy="76944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Object </a:t>
            </a:r>
            <a:r>
              <a:rPr lang="en-US" sz="2200" b="1" dirty="0">
                <a:latin typeface="Arial" charset="0"/>
              </a:rPr>
              <a:t>Declaration</a:t>
            </a:r>
            <a:endParaRPr lang="en-US" sz="2200" b="1" dirty="0">
              <a:latin typeface="Arial" charset="0"/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User-Defined Objects</a:t>
            </a:r>
          </a:p>
        </p:txBody>
      </p:sp>
      <p:pic>
        <p:nvPicPr>
          <p:cNvPr id="18439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2757488" y="993775"/>
            <a:ext cx="6053137" cy="2462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err="1" smtClean="0">
                <a:solidFill>
                  <a:schemeClr val="tx1"/>
                </a:solidFill>
              </a:rPr>
              <a:t>var</a:t>
            </a:r>
            <a:r>
              <a:rPr lang="en-US" altLang="en-US" sz="2200" dirty="0" smtClean="0">
                <a:solidFill>
                  <a:schemeClr val="tx1"/>
                </a:solidFill>
              </a:rPr>
              <a:t> Student </a:t>
            </a:r>
            <a:r>
              <a:rPr lang="en-US" altLang="en-US" sz="2200" dirty="0">
                <a:solidFill>
                  <a:schemeClr val="tx1"/>
                </a:solidFill>
              </a:rPr>
              <a:t>= </a:t>
            </a:r>
            <a:r>
              <a:rPr lang="en-US" altLang="en-US" sz="2200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</a:rPr>
              <a:t>name: “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abc</a:t>
            </a:r>
            <a:r>
              <a:rPr lang="en-US" altLang="en-US" sz="22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def</a:t>
            </a:r>
            <a:r>
              <a:rPr lang="en-US" altLang="en-US" sz="2200" dirty="0" smtClean="0">
                <a:solidFill>
                  <a:schemeClr val="tx1"/>
                </a:solidFill>
              </a:rPr>
              <a:t>”, // name value pairs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getName</a:t>
            </a:r>
            <a:r>
              <a:rPr lang="en-US" altLang="en-US" sz="2200" dirty="0" smtClean="0">
                <a:solidFill>
                  <a:schemeClr val="tx1"/>
                </a:solidFill>
              </a:rPr>
              <a:t>: function(){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</a:rPr>
              <a:t>return “Student Name is”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</a:rPr>
              <a:t>+ this.name;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</a:rPr>
              <a:t>}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};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84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657600" y="3810000"/>
            <a:ext cx="5153025" cy="1108075"/>
          </a:xfrm>
          <a:prstGeom prst="rect">
            <a:avLst/>
          </a:prstGeom>
          <a:solidFill>
            <a:srgbClr val="EA9ADB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sz="2200" dirty="0" err="1">
                <a:solidFill>
                  <a:srgbClr val="000000"/>
                </a:solidFill>
                <a:latin typeface="+mj-lt"/>
              </a:rPr>
              <a:t>objectName.propertyName</a:t>
            </a:r>
            <a:endParaRPr lang="en-CA" sz="22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r>
              <a:rPr lang="en-CA" sz="2200" dirty="0" err="1">
                <a:solidFill>
                  <a:srgbClr val="000000"/>
                </a:solidFill>
              </a:rPr>
              <a:t>objectName.methodName</a:t>
            </a:r>
            <a:r>
              <a:rPr lang="en-CA" sz="2200" dirty="0">
                <a:solidFill>
                  <a:srgbClr val="000000"/>
                </a:solidFill>
              </a:rPr>
              <a:t>() // without (), it will return function definition </a:t>
            </a:r>
            <a:endParaRPr lang="en-CA" sz="2200" dirty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319314" y="3810000"/>
            <a:ext cx="2971800" cy="1107996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Accessing Object Properties &amp; Methods</a:t>
            </a:r>
            <a:endParaRPr lang="en-US" sz="2200" b="1" dirty="0"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0" y="5360988"/>
            <a:ext cx="3429000" cy="430212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sz="2200" dirty="0">
                <a:solidFill>
                  <a:schemeClr val="bg1"/>
                </a:solidFill>
                <a:latin typeface="+mj-lt"/>
              </a:rPr>
              <a:t>Userdefinedobject1.html</a:t>
            </a:r>
            <a:endParaRPr lang="en-CA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52C8BA-220A-4D9C-9321-7C0A6FD4854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9314" y="1840162"/>
            <a:ext cx="2300514" cy="76944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class Declaration</a:t>
            </a:r>
            <a:endParaRPr lang="en-US" sz="2200" b="1" dirty="0">
              <a:latin typeface="Arial" charset="0"/>
            </a:endParaRPr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017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User-Defined Objects</a:t>
            </a:r>
          </a:p>
        </p:txBody>
      </p:sp>
      <p:pic>
        <p:nvPicPr>
          <p:cNvPr id="20487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Box 6"/>
          <p:cNvSpPr txBox="1">
            <a:spLocks noChangeArrowheads="1"/>
          </p:cNvSpPr>
          <p:nvPr/>
        </p:nvSpPr>
        <p:spPr bwMode="auto">
          <a:xfrm>
            <a:off x="2757488" y="993775"/>
            <a:ext cx="5853112" cy="24622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function Instructor (name)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</a:rPr>
              <a:t>this.name= name; // name value pairs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this.getName</a:t>
            </a:r>
            <a:r>
              <a:rPr lang="en-US" altLang="en-US" sz="2200" dirty="0" smtClean="0">
                <a:solidFill>
                  <a:schemeClr val="tx1"/>
                </a:solidFill>
              </a:rPr>
              <a:t>= function(){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</a:rPr>
              <a:t>return “Student Name is”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</a:rPr>
              <a:t>+ this.name;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altLang="en-US" sz="2200" dirty="0" smtClean="0">
                <a:solidFill>
                  <a:schemeClr val="tx1"/>
                </a:solidFill>
              </a:rPr>
              <a:t>}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};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2048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7500" y="5262563"/>
            <a:ext cx="3429000" cy="430212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sz="2200" dirty="0">
                <a:solidFill>
                  <a:schemeClr val="bg1"/>
                </a:solidFill>
                <a:latin typeface="+mj-lt"/>
              </a:rPr>
              <a:t>Userdefinedobject2.html</a:t>
            </a:r>
            <a:endParaRPr lang="en-CA" sz="2200" dirty="0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417638" y="3878263"/>
            <a:ext cx="6308725" cy="7699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err="1" smtClean="0">
                <a:solidFill>
                  <a:schemeClr val="tx1"/>
                </a:solidFill>
              </a:rPr>
              <a:t>var</a:t>
            </a:r>
            <a:r>
              <a:rPr lang="en-US" altLang="en-US" sz="2200" dirty="0" smtClean="0">
                <a:solidFill>
                  <a:schemeClr val="tx1"/>
                </a:solidFill>
              </a:rPr>
              <a:t> instructor1 = new Instructor(“Hamdy”);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err="1">
                <a:solidFill>
                  <a:schemeClr val="tx1"/>
                </a:solidFill>
              </a:rPr>
              <a:t>var</a:t>
            </a:r>
            <a:r>
              <a:rPr lang="en-US" altLang="en-US" sz="2200" dirty="0">
                <a:solidFill>
                  <a:schemeClr val="tx1"/>
                </a:solidFill>
              </a:rPr>
              <a:t> instructor</a:t>
            </a:r>
            <a:r>
              <a:rPr lang="en-US" altLang="en-US" sz="2200" dirty="0" smtClean="0">
                <a:solidFill>
                  <a:schemeClr val="tx1"/>
                </a:solidFill>
              </a:rPr>
              <a:t>2 </a:t>
            </a:r>
            <a:r>
              <a:rPr lang="en-US" altLang="en-US" sz="2200" dirty="0">
                <a:solidFill>
                  <a:schemeClr val="tx1"/>
                </a:solidFill>
              </a:rPr>
              <a:t>= new Instructor</a:t>
            </a:r>
            <a:r>
              <a:rPr lang="en-US" altLang="en-US" sz="2200" dirty="0" smtClean="0">
                <a:solidFill>
                  <a:schemeClr val="tx1"/>
                </a:solidFill>
              </a:rPr>
              <a:t>(“Kitty”);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3214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DC1FB-507A-48A6-BC2B-1464856D964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35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Built-in Objects</a:t>
            </a:r>
          </a:p>
        </p:txBody>
      </p:sp>
      <p:pic>
        <p:nvPicPr>
          <p:cNvPr id="22532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CPRG 210: Web Application Development</a:t>
            </a:r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1389063"/>
            <a:ext cx="51974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 bwMode="auto">
          <a:xfrm>
            <a:off x="228600" y="761353"/>
            <a:ext cx="2300514" cy="43970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screen Object</a:t>
            </a: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3292475" y="769938"/>
            <a:ext cx="5595938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Contains Information about Visitor’s Screen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228600" y="1439863"/>
            <a:ext cx="3429000" cy="1108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b="1" u="sng" dirty="0" smtClean="0">
                <a:solidFill>
                  <a:schemeClr val="accent2">
                    <a:lumMod val="75000"/>
                  </a:schemeClr>
                </a:solidFill>
              </a:rPr>
              <a:t>Properties</a:t>
            </a:r>
            <a:r>
              <a:rPr lang="en-US" altLang="en-US" sz="2200" dirty="0" smtClean="0">
                <a:solidFill>
                  <a:schemeClr val="tx1"/>
                </a:solidFill>
              </a:rPr>
              <a:t>: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availHeight</a:t>
            </a:r>
            <a:r>
              <a:rPr lang="en-US" altLang="en-US" sz="2200" dirty="0" smtClean="0">
                <a:solidFill>
                  <a:schemeClr val="tx1"/>
                </a:solidFill>
              </a:rPr>
              <a:t>,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availWidth</a:t>
            </a:r>
            <a:r>
              <a:rPr lang="en-US" altLang="en-US" sz="2200" dirty="0" smtClean="0">
                <a:solidFill>
                  <a:schemeClr val="tx1"/>
                </a:solidFill>
              </a:rPr>
              <a:t>, height, width, etc.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228600" y="4238625"/>
            <a:ext cx="3429000" cy="768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>
                <a:solidFill>
                  <a:schemeClr val="tx1"/>
                </a:solidFill>
              </a:rPr>
              <a:t>Represents &amp; control the browser’s window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532063" y="866775"/>
            <a:ext cx="746125" cy="22225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TextBox 18"/>
          <p:cNvSpPr txBox="1"/>
          <p:nvPr/>
        </p:nvSpPr>
        <p:spPr bwMode="auto">
          <a:xfrm>
            <a:off x="410935" y="2769513"/>
            <a:ext cx="3064329" cy="430887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screenobj1.html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28600" y="3701142"/>
            <a:ext cx="2300514" cy="43970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latin typeface="Arial" charset="0"/>
              </a:rPr>
              <a:t>window Object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228600" y="5173663"/>
            <a:ext cx="4648200" cy="430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b="1" u="sng" dirty="0" smtClean="0">
                <a:solidFill>
                  <a:schemeClr val="accent2">
                    <a:lumMod val="75000"/>
                  </a:schemeClr>
                </a:solidFill>
              </a:rPr>
              <a:t>Properties</a:t>
            </a:r>
            <a:r>
              <a:rPr lang="en-US" altLang="en-US" sz="2200" dirty="0" smtClean="0">
                <a:solidFill>
                  <a:schemeClr val="tx1"/>
                </a:solidFill>
              </a:rPr>
              <a:t>: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innerHeight</a:t>
            </a:r>
            <a:r>
              <a:rPr lang="en-US" altLang="en-US" sz="2200" dirty="0" smtClean="0">
                <a:solidFill>
                  <a:schemeClr val="tx1"/>
                </a:solidFill>
              </a:rPr>
              <a:t>,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innerWidth</a:t>
            </a: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172200" y="5167086"/>
            <a:ext cx="2378529" cy="43686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windowobj.html</a:t>
            </a: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228600" y="5761038"/>
            <a:ext cx="5410200" cy="430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b="1" u="sng" dirty="0" smtClean="0">
                <a:solidFill>
                  <a:schemeClr val="accent2">
                    <a:lumMod val="75000"/>
                  </a:schemeClr>
                </a:solidFill>
              </a:rPr>
              <a:t>Methods</a:t>
            </a:r>
            <a:r>
              <a:rPr lang="en-US" altLang="en-US" sz="2200" dirty="0" smtClean="0">
                <a:solidFill>
                  <a:schemeClr val="tx1"/>
                </a:solidFill>
              </a:rPr>
              <a:t>: open(), close(),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resizeTo</a:t>
            </a:r>
            <a:r>
              <a:rPr lang="en-US" altLang="en-US" sz="2200" dirty="0" smtClean="0">
                <a:solidFill>
                  <a:schemeClr val="tx1"/>
                </a:solidFill>
              </a:rPr>
              <a:t>(),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64401</TotalTime>
  <Words>4001</Words>
  <Application>Microsoft Office PowerPoint</Application>
  <PresentationFormat>On-screen Show (4:3)</PresentationFormat>
  <Paragraphs>727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Times New Roman</vt:lpstr>
      <vt:lpstr>Calibri</vt:lpstr>
      <vt:lpstr>Wingdings</vt:lpstr>
      <vt:lpstr>Palatino</vt:lpstr>
      <vt:lpstr>Monotype Sorts</vt:lpstr>
      <vt:lpstr>3_Default Design</vt:lpstr>
      <vt:lpstr>2_Default Design</vt:lpstr>
      <vt:lpstr>1_Default Design</vt:lpstr>
      <vt:lpstr>CPRG 210  Web Application Development</vt:lpstr>
      <vt:lpstr>Outlines</vt:lpstr>
      <vt:lpstr>Introduction to Objects</vt:lpstr>
      <vt:lpstr>Introduction to Objects</vt:lpstr>
      <vt:lpstr>Introduction to Objects</vt:lpstr>
      <vt:lpstr>Introduction to Objects</vt:lpstr>
      <vt:lpstr>User-Defined Objects</vt:lpstr>
      <vt:lpstr>User-Defined Objects</vt:lpstr>
      <vt:lpstr>Built-in Objects</vt:lpstr>
      <vt:lpstr>Built-in Objects</vt:lpstr>
      <vt:lpstr>Built-in Objects</vt:lpstr>
      <vt:lpstr>Built-in Objects</vt:lpstr>
      <vt:lpstr>Built-in Objects</vt:lpstr>
      <vt:lpstr>Form Object</vt:lpstr>
      <vt:lpstr>Form Object</vt:lpstr>
      <vt:lpstr>Form Validation</vt:lpstr>
      <vt:lpstr>Form Validation</vt:lpstr>
      <vt:lpstr>Form Object – Element Object</vt:lpstr>
      <vt:lpstr>Form Object – Element Object</vt:lpstr>
      <vt:lpstr>Regular Expression Object</vt:lpstr>
      <vt:lpstr>Regular Expression Object</vt:lpstr>
      <vt:lpstr>Regular Expression Object</vt:lpstr>
      <vt:lpstr>Regular Expression Object</vt:lpstr>
      <vt:lpstr>Image Object</vt:lpstr>
      <vt:lpstr>Image Object Instantiation</vt:lpstr>
      <vt:lpstr>Window Object</vt:lpstr>
      <vt:lpstr>Window Object</vt:lpstr>
      <vt:lpstr>Window Object</vt:lpstr>
      <vt:lpstr>Browser Objects</vt:lpstr>
      <vt:lpstr>Date Object</vt:lpstr>
      <vt:lpstr>String Object</vt:lpstr>
      <vt:lpstr>JS Global Properties &amp; Functions</vt:lpstr>
      <vt:lpstr>JS Math Object</vt:lpstr>
      <vt:lpstr>JS Math Object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USER</dc:creator>
  <cp:lastModifiedBy>Harvey Peters</cp:lastModifiedBy>
  <cp:revision>1108</cp:revision>
  <dcterms:created xsi:type="dcterms:W3CDTF">2007-07-09T21:56:01Z</dcterms:created>
  <dcterms:modified xsi:type="dcterms:W3CDTF">2019-11-06T04:47:17Z</dcterms:modified>
</cp:coreProperties>
</file>