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1.xml" ContentType="application/vnd.openxmlformats-officedocument.presentationml.tags+xml"/>
  <Override PartName="/ppt/notesSlides/notesSlide45.xml" ContentType="application/vnd.openxmlformats-officedocument.presentationml.notesSlide+xml"/>
  <Override PartName="/ppt/tags/tag2.xml" ContentType="application/vnd.openxmlformats-officedocument.presentationml.tags+xml"/>
  <Override PartName="/ppt/notesSlides/notesSlide46.xml" ContentType="application/vnd.openxmlformats-officedocument.presentationml.notesSlide+xml"/>
  <Override PartName="/ppt/tags/tag3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0" r:id="rId2"/>
    <p:sldMasterId id="2147483649" r:id="rId3"/>
  </p:sldMasterIdLst>
  <p:notesMasterIdLst>
    <p:notesMasterId r:id="rId54"/>
  </p:notesMasterIdLst>
  <p:sldIdLst>
    <p:sldId id="319" r:id="rId4"/>
    <p:sldId id="722" r:id="rId5"/>
    <p:sldId id="751" r:id="rId6"/>
    <p:sldId id="794" r:id="rId7"/>
    <p:sldId id="795" r:id="rId8"/>
    <p:sldId id="796" r:id="rId9"/>
    <p:sldId id="797" r:id="rId10"/>
    <p:sldId id="799" r:id="rId11"/>
    <p:sldId id="800" r:id="rId12"/>
    <p:sldId id="801" r:id="rId13"/>
    <p:sldId id="803" r:id="rId14"/>
    <p:sldId id="804" r:id="rId15"/>
    <p:sldId id="805" r:id="rId16"/>
    <p:sldId id="806" r:id="rId17"/>
    <p:sldId id="807" r:id="rId18"/>
    <p:sldId id="808" r:id="rId19"/>
    <p:sldId id="809" r:id="rId20"/>
    <p:sldId id="810" r:id="rId21"/>
    <p:sldId id="811" r:id="rId22"/>
    <p:sldId id="812" r:id="rId23"/>
    <p:sldId id="813" r:id="rId24"/>
    <p:sldId id="814" r:id="rId25"/>
    <p:sldId id="815" r:id="rId26"/>
    <p:sldId id="816" r:id="rId27"/>
    <p:sldId id="817" r:id="rId28"/>
    <p:sldId id="818" r:id="rId29"/>
    <p:sldId id="819" r:id="rId30"/>
    <p:sldId id="820" r:id="rId31"/>
    <p:sldId id="827" r:id="rId32"/>
    <p:sldId id="829" r:id="rId33"/>
    <p:sldId id="828" r:id="rId34"/>
    <p:sldId id="822" r:id="rId35"/>
    <p:sldId id="824" r:id="rId36"/>
    <p:sldId id="830" r:id="rId37"/>
    <p:sldId id="826" r:id="rId38"/>
    <p:sldId id="831" r:id="rId39"/>
    <p:sldId id="832" r:id="rId40"/>
    <p:sldId id="834" r:id="rId41"/>
    <p:sldId id="835" r:id="rId42"/>
    <p:sldId id="836" r:id="rId43"/>
    <p:sldId id="786" r:id="rId44"/>
    <p:sldId id="838" r:id="rId45"/>
    <p:sldId id="839" r:id="rId46"/>
    <p:sldId id="840" r:id="rId47"/>
    <p:sldId id="841" r:id="rId48"/>
    <p:sldId id="842" r:id="rId49"/>
    <p:sldId id="843" r:id="rId50"/>
    <p:sldId id="844" r:id="rId51"/>
    <p:sldId id="845" r:id="rId52"/>
    <p:sldId id="852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ADB"/>
    <a:srgbClr val="006600"/>
    <a:srgbClr val="6E5642"/>
    <a:srgbClr val="007E39"/>
    <a:srgbClr val="C66269"/>
    <a:srgbClr val="BA46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3" autoAdjust="0"/>
    <p:restoredTop sz="94654" autoAdjust="0"/>
  </p:normalViewPr>
  <p:slideViewPr>
    <p:cSldViewPr>
      <p:cViewPr varScale="1">
        <p:scale>
          <a:sx n="56" d="100"/>
          <a:sy n="56" d="100"/>
        </p:scale>
        <p:origin x="13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015909B7-392D-44D0-B778-67F48B19A2DE}" type="datetimeFigureOut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418B810-2201-44E7-B0AB-C76EDCA685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1797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AD2137-0CB3-43F5-817A-CD11372CF6B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  <p:extLst>
      <p:ext uri="{BB962C8B-B14F-4D97-AF65-F5344CB8AC3E}">
        <p14:creationId xmlns:p14="http://schemas.microsoft.com/office/powerpoint/2010/main" val="21868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F4FE45-ADAB-40E2-84AA-50441EBEF8E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093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sym typeface="Lucida Grande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15666E-FC58-4DDF-91CF-94EBAF9031F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56B91C-FA43-4071-AB56-7BF843B4238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430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A5ECB4-E449-4320-ACA5-FA47C308A8E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838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BD65F6-E844-4A6E-ADC7-C510E12B87F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51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C3A16C-C73F-4844-9A66-1BC78602C96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025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60895C-A12B-48A3-9555-FA95D9E259F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362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772C0F-6BDB-489E-B181-520F2E407B0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779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63BCC1-9DCC-4FB3-B10D-28F4E98BD28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843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36556A-34E9-4862-A760-4DC35C42D89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08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3C5214-CFC5-46FC-9740-B9CC7B3A500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069993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B8061B-ED84-443E-B054-085AEDFAF1E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156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6E9D10-2A58-4383-9FA9-5F0C4D2F887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326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6D4127-89EC-45A5-AC84-28AD9F84F66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35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A8BDF6-E078-49A4-B934-B15AF4F0737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186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06515E-1D17-41A3-BD1E-4E4B1796921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31357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851C98-15E7-48AF-A23C-792A2E8E7B2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2337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8DC202-862F-4F14-B6AD-9AB18A99557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5029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EC5386-8739-4C30-9ED7-9E66B45FBEE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632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4D658F-300C-4A27-8333-12D53A737CC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1847430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08BCA0-5588-4BE5-B93F-920BFC3355E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01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16F8D0-F025-4DEA-9AE3-1AECDF8EB35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5395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EEBA89-B68E-4D32-BB92-51656B090D5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7733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F97827-4393-4D26-AEC2-93D6AC2719B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5866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6DD119-D612-4367-AD80-9D5E477CB0D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2872795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3559BB-D6D8-48A9-9CCA-E050EE2C18E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866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0F64C9-06E7-4C35-89BD-8332271A77F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3122706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16BBC1-9737-41E4-8693-8FE2DC06279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7881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sym typeface="Helvetica" panose="020B0604020202020204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DD255D-FD0A-439B-9268-AF0E49E1415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9887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sym typeface="Helvetica" panose="020B0604020202020204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2F68D9-CA5E-4D90-815C-43105560FE9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28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sym typeface="Helvetica" panose="020B0604020202020204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C24749-29EE-4C79-BDA9-0FFB58C3BDA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527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mtClean="0">
              <a:sym typeface="Helvetica" panose="020B0604020202020204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0930FA-7EF4-43F1-8582-CF616217B63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7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672B88-FE7B-4F5D-AE3E-D8E90D39C8C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804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sym typeface="Helvetica" panose="020B0604020202020204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5FFCF0-DEA3-4AFA-9B42-6DC06E29AC4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255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79CC7F-3AD9-4212-BC0C-DC78E3B3FDD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8873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E1974A-8F8D-4A5D-A2DB-6B4DB68D07E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769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mtClean="0">
              <a:solidFill>
                <a:srgbClr val="FFFFFF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1C1B58-65E0-476C-87C3-8598C7B1B45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0765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mtClean="0">
              <a:solidFill>
                <a:srgbClr val="FFFFFF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B2484F-9FDE-45FF-A235-1B7AF7033C9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471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</a:rPr>
              <a:t>Cascading Style Sheets: Pixel-Level Control with HTML Ease</a:t>
            </a:r>
          </a:p>
        </p:txBody>
      </p:sp>
      <p:sp>
        <p:nvSpPr>
          <p:cNvPr id="972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AACBFFB-2028-471C-B4EC-3DBB96132E9F}" type="slidenum">
              <a:rPr lang="en-US" altLang="en-US" smtClean="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45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145862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</a:rPr>
              <a:t>Cascading Style Sheets: Pixel-Level Control with HTML Ease</a:t>
            </a:r>
          </a:p>
        </p:txBody>
      </p:sp>
      <p:sp>
        <p:nvSpPr>
          <p:cNvPr id="993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94FB59E-D07A-4A13-BF79-23EC67598A48}" type="slidenum">
              <a:rPr lang="en-US" altLang="en-US" smtClean="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46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93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482946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</a:rPr>
              <a:t>Cascading Style Sheets: Pixel-Level Control with HTML Ease</a:t>
            </a:r>
          </a:p>
        </p:txBody>
      </p:sp>
      <p:sp>
        <p:nvSpPr>
          <p:cNvPr id="1013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D89AA4-5E1B-484B-B5CD-0B3D8E36A240}" type="slidenum">
              <a:rPr lang="en-US" altLang="en-US" smtClean="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47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13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739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mtClean="0">
              <a:sym typeface="Helvetica" panose="020B0604020202020204" pitchFamily="34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B9F0A3-8309-4FB6-A862-F09A2CFC81E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0460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mtClean="0">
              <a:sym typeface="Helvetica" panose="020B0604020202020204" pitchFamily="34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C7AF02-32E0-4AB7-BCB2-75962A3D3D4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682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FA582E-1F71-49E6-A530-F488E759DEA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6363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mtClean="0">
              <a:sym typeface="Helvetica" panose="020B0604020202020204" pitchFamily="34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FEED8D-2BCE-442D-913C-3C6B3F05CDF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267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60186D-9B8F-4799-8483-67C04DDBF27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456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EC8379-E3AD-41FA-B4E4-41146A52B20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758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221AC9-9DEF-42A8-8477-BB1FD150F2D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960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BE0F7B-811F-4338-804A-723624EF653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3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D1C42-63E5-4003-9E66-CB96884A1110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5A7E0-18D4-4E6F-9DB5-C533AB4E4A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65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4586B-3219-4BF0-AC9A-BBC7868F75F3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D694B-EA0F-42B7-850D-C1DE3A7C75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33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36EAB-61F8-4BA8-B446-BE5F07E4E1AB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94066-A82B-4552-8F8E-408C60106E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874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934BC-4730-4662-BF8D-10A5B4048F4D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EE083-AA04-450F-ABFF-278D46B35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180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3164A-EA67-4B37-A395-A4B771E23355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9500B-1910-4EEC-8221-FE67A396BE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2460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15EFB-BCE7-491B-8963-68EE01AADC3C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42600-F1DD-484E-9AE5-6799D6605E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6039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4F245-3DCA-41EE-8AC3-4FB164701E6A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5850C-1420-4561-8098-16BE080CA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772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82423-6844-458F-B0F9-7F8EC104CA1E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F7550-9195-4799-883C-042E04D56A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4269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89437-216D-46F2-999A-F2486E962144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1E083-2325-4461-9AB9-1A709ED656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377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1148D-4BC6-4A04-A3C2-A2C3AB0833C4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4FF24-7A2C-4471-85C4-D4FF0F0BA2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0312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E646D-D5B7-4E6C-8C7A-A8E3F2C4CD2E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AE6F4-B489-45C6-A5C6-B9409AE9BA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45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A9BED-8813-4763-8643-8D6198C33A3F}" type="datetime1">
              <a:rPr lang="en-US"/>
              <a:pPr>
                <a:defRPr/>
              </a:pPr>
              <a:t>11/5/2019</a:t>
            </a:fld>
            <a:r>
              <a:rPr lang="en-US" dirty="0"/>
              <a:t> </a:t>
            </a:r>
            <a:r>
              <a:rPr lang="en-US" dirty="0" smtClean="0"/>
              <a:t>Oracle 11g</a:t>
            </a:r>
            <a:endParaRPr lang="en-US" i="1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AA0CC-DF73-4608-857A-710DEA43A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213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3645A-A221-4130-B24E-90F30AAB2063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D496C-55CE-48D5-9F51-AB50D18D84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487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816EB-1C9E-416A-9C64-8E63FA492B83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0FE2D-730C-471C-BFD7-9A361D71B3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126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AB606-BD64-40EC-9F00-43286E5E6ED6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94F9B-77FD-48B5-89A3-188589534A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2899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CF2E2-F95A-4E7D-83A7-DCDABB932088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83E01-A7D6-48D0-A5E6-717F6D790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348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DD5EC-A5C1-4663-90C5-EDFA65484729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0349C-5ECC-40BC-929F-AC90CBC149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3834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55E03-AD52-4EE7-B193-E8ECF4E48346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89CE5-3D5F-4DFF-91FE-608A6D85E1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604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4EA55-EFE9-49E8-AEB4-F38A99CECA8E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DE70B-1C47-4DF8-8099-A6A524C072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1904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32354-F5C4-4369-A61C-CBE9DB814C74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F2357-8A59-4A9E-A219-64D818BA21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68063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CAA61-0F24-43CC-A4A1-C7307CD6CC2E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C72A5-8E39-41E4-999A-06E4EC8403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6484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DA5B-3533-4496-A900-54594FA65EB1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0D7BA-1E62-4550-9506-849152B8F9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97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2F845-1878-407C-B1BF-CA2D4A4197BC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7C2C8-B3F6-438D-95C3-39E29B1E27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946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32279-A388-4D15-A661-7AB5929094B5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36BE9-ECAB-40C5-845D-AD27F47898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3524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3415B-DC3D-442E-8545-C421816B8B8C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32AD8-268E-4A9D-B89B-1415BCDD96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5606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E3A4D-CF1D-4F29-8C8D-85914E8774A1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1741C-AF41-4C97-A7F9-64249C2556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7514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59640-4BB1-420A-A1A5-B2444D4D87A7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9069C-1B92-41AD-B285-515D4165AC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671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B47F9-5ABC-43C8-BC73-28CC45E16499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2EBDD-0329-4DFA-B8E6-7FC3DE4328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67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A43A3-A488-43C1-8402-3A44D179828A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614AA-B9F1-4E35-A584-0B41107FC4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08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DA4E3-494C-4507-85D5-3A9C56AD8428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51732-EB9B-4C2C-9876-768CF180FE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03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2649E-E887-4D81-BA4C-82009DD9A91E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5747E-BE24-4039-B926-27B9FCF12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114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CAF24-D3E1-46A5-8AC1-2B3EA889C280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292D6-3409-44E1-B340-6F220CD020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77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CE0A6-B6FA-4B9E-8500-E7401CA3736C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ECDE9-62A2-480A-809C-A4C5D3D671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69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E4310DB-142D-4C4B-B074-FC71AAE5B1C6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7F04D7B-0448-4F9C-B6B0-2987784575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14" r:id="rId1"/>
    <p:sldLayoutId id="2147487046" r:id="rId2"/>
    <p:sldLayoutId id="2147487015" r:id="rId3"/>
    <p:sldLayoutId id="2147487016" r:id="rId4"/>
    <p:sldLayoutId id="2147487017" r:id="rId5"/>
    <p:sldLayoutId id="2147487018" r:id="rId6"/>
    <p:sldLayoutId id="2147487019" r:id="rId7"/>
    <p:sldLayoutId id="2147487020" r:id="rId8"/>
    <p:sldLayoutId id="2147487021" r:id="rId9"/>
    <p:sldLayoutId id="2147487022" r:id="rId10"/>
    <p:sldLayoutId id="214748702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C4852EC-063D-4A3F-992A-958F28103817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E894A0A-ECB5-47BA-BBC4-7129833BDF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24" r:id="rId1"/>
    <p:sldLayoutId id="2147487025" r:id="rId2"/>
    <p:sldLayoutId id="2147487026" r:id="rId3"/>
    <p:sldLayoutId id="2147487027" r:id="rId4"/>
    <p:sldLayoutId id="2147487028" r:id="rId5"/>
    <p:sldLayoutId id="2147487029" r:id="rId6"/>
    <p:sldLayoutId id="2147487030" r:id="rId7"/>
    <p:sldLayoutId id="2147487031" r:id="rId8"/>
    <p:sldLayoutId id="2147487032" r:id="rId9"/>
    <p:sldLayoutId id="2147487033" r:id="rId10"/>
    <p:sldLayoutId id="214748703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465D0C2-6C96-46D7-A358-C26C8A4C0681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8CA7059-D17A-41E1-854E-9B25EBCA73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35" r:id="rId1"/>
    <p:sldLayoutId id="2147487036" r:id="rId2"/>
    <p:sldLayoutId id="2147487037" r:id="rId3"/>
    <p:sldLayoutId id="2147487038" r:id="rId4"/>
    <p:sldLayoutId id="2147487039" r:id="rId5"/>
    <p:sldLayoutId id="2147487040" r:id="rId6"/>
    <p:sldLayoutId id="2147487041" r:id="rId7"/>
    <p:sldLayoutId id="2147487042" r:id="rId8"/>
    <p:sldLayoutId id="2147487043" r:id="rId9"/>
    <p:sldLayoutId id="2147487044" r:id="rId10"/>
    <p:sldLayoutId id="214748704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_form_input_types.as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html/html5_syntax.asp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w3schools.com/tags/att_input_type.asp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code.tutsplus.com/tutorials/weekend-quick-tip-create-your-own-resetcss-file--net-206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eyerweb.com/eric/tools/css/reset/" TargetMode="External"/><Relationship Id="rId5" Type="http://schemas.openxmlformats.org/officeDocument/2006/relationships/hyperlink" Target="http://www.w3schools.com/html/html_layout.asp" TargetMode="External"/><Relationship Id="rId4" Type="http://schemas.openxmlformats.org/officeDocument/2006/relationships/hyperlink" Target="http://www.w3schools.com/html/html5_semantic_elements.asp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2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style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7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8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8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0" y="609600"/>
            <a:ext cx="9144000" cy="1600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en-US" sz="3400" b="1" smtClean="0">
                <a:solidFill>
                  <a:srgbClr val="FF0000"/>
                </a:solidFill>
              </a:rPr>
              <a:t>CPRG 210</a:t>
            </a:r>
            <a:br>
              <a:rPr lang="en-US" altLang="en-US" sz="3400" b="1" smtClean="0">
                <a:solidFill>
                  <a:srgbClr val="FF0000"/>
                </a:solidFill>
              </a:rPr>
            </a:br>
            <a:r>
              <a:rPr lang="en-US" altLang="en-US" sz="3400" b="1" smtClean="0"/>
              <a:t> Web Application Development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0" y="2895600"/>
            <a:ext cx="9144000" cy="1447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3400" b="1" i="1" dirty="0" smtClean="0"/>
              <a:t>Module 2: </a:t>
            </a:r>
            <a:r>
              <a:rPr lang="en-US" altLang="en-US" sz="3400" b="1" i="1" dirty="0" smtClean="0">
                <a:solidFill>
                  <a:schemeClr val="accent2"/>
                </a:solidFill>
              </a:rPr>
              <a:t>Forms, Semantic Elements &amp; Introduction to </a:t>
            </a:r>
            <a:r>
              <a:rPr lang="en-US" altLang="en-US" sz="3400" b="1" i="1" dirty="0" smtClean="0">
                <a:solidFill>
                  <a:schemeClr val="accent2"/>
                </a:solidFill>
              </a:rPr>
              <a:t>CSS</a:t>
            </a:r>
            <a:endParaRPr lang="en-US" altLang="en-US" sz="3400" b="1" i="1" dirty="0" smtClean="0">
              <a:solidFill>
                <a:schemeClr val="accent2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pic>
        <p:nvPicPr>
          <p:cNvPr id="6149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HTML Forms &lt;INPUT&gt; Tag</a:t>
            </a:r>
          </a:p>
        </p:txBody>
      </p:sp>
      <p:sp>
        <p:nvSpPr>
          <p:cNvPr id="24579" name="Slide Number Placeholder 4"/>
          <p:cNvSpPr txBox="1">
            <a:spLocks/>
          </p:cNvSpPr>
          <p:nvPr/>
        </p:nvSpPr>
        <p:spPr bwMode="auto">
          <a:xfrm>
            <a:off x="7239000" y="62944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0B86E1A-5D99-4088-B4B9-B6CABC9DFD37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419600" y="1363663"/>
            <a:ext cx="304800" cy="609600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 bwMode="auto">
          <a:xfrm>
            <a:off x="3048000" y="870858"/>
            <a:ext cx="3048000" cy="46166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&lt;INPUT&gt;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1474788" y="2913063"/>
            <a:ext cx="6197600" cy="4508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ts val="2763"/>
              </a:lnSpc>
              <a:spcBef>
                <a:spcPct val="0"/>
              </a:spcBef>
              <a:buFontTx/>
              <a:buNone/>
              <a:defRPr/>
            </a:pPr>
            <a:r>
              <a:rPr lang="en-CA" altLang="en-US" sz="2400" dirty="0" smtClean="0">
                <a:solidFill>
                  <a:srgbClr val="000000"/>
                </a:solidFill>
                <a:latin typeface="+mj-lt"/>
                <a:ea typeface="Constantia" pitchFamily="18" charset="0"/>
                <a:cs typeface="Constantia" pitchFamily="18" charset="0"/>
              </a:rPr>
              <a:t>Type: Text, Password, Button, etc.</a:t>
            </a:r>
            <a:endParaRPr lang="en-CA" altLang="en-US" sz="2400" dirty="0">
              <a:solidFill>
                <a:srgbClr val="000000"/>
              </a:solidFill>
              <a:latin typeface="+mj-lt"/>
              <a:ea typeface="Constantia" pitchFamily="18" charset="0"/>
              <a:cs typeface="Constantia" pitchFamily="18" charset="0"/>
            </a:endParaRPr>
          </a:p>
        </p:txBody>
      </p:sp>
      <p:sp>
        <p:nvSpPr>
          <p:cNvPr id="24585" name="TextBox 9"/>
          <p:cNvSpPr txBox="1">
            <a:spLocks noChangeArrowheads="1"/>
          </p:cNvSpPr>
          <p:nvPr/>
        </p:nvSpPr>
        <p:spPr bwMode="auto">
          <a:xfrm>
            <a:off x="1473200" y="3957638"/>
            <a:ext cx="6175375" cy="450850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ts val="2763"/>
              </a:lnSpc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Name &amp; Value Attributes</a:t>
            </a:r>
          </a:p>
        </p:txBody>
      </p:sp>
      <p:sp>
        <p:nvSpPr>
          <p:cNvPr id="24586" name="TextBox 15"/>
          <p:cNvSpPr txBox="1">
            <a:spLocks noChangeArrowheads="1"/>
          </p:cNvSpPr>
          <p:nvPr/>
        </p:nvSpPr>
        <p:spPr bwMode="auto">
          <a:xfrm>
            <a:off x="1476375" y="2157413"/>
            <a:ext cx="6196013" cy="4619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Create Most, but Not All Elements</a:t>
            </a: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1473200" y="4491038"/>
            <a:ext cx="6175375" cy="4619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ts val="2763"/>
              </a:lnSpc>
              <a:spcBef>
                <a:spcPct val="0"/>
              </a:spcBef>
              <a:buFontTx/>
              <a:buNone/>
              <a:defRPr/>
            </a:pPr>
            <a:r>
              <a:rPr lang="en-CA" altLang="en-US" sz="2400" dirty="0" err="1" smtClean="0">
                <a:solidFill>
                  <a:srgbClr val="000000"/>
                </a:solidFill>
                <a:latin typeface="Constantia" pitchFamily="18" charset="0"/>
                <a:ea typeface="Constantia" pitchFamily="18" charset="0"/>
                <a:cs typeface="Constantia" pitchFamily="18" charset="0"/>
              </a:rPr>
              <a:t>Readonly</a:t>
            </a:r>
            <a:r>
              <a:rPr lang="en-CA" altLang="en-US" sz="2400" dirty="0" smtClean="0">
                <a:solidFill>
                  <a:srgbClr val="000000"/>
                </a:solidFill>
                <a:latin typeface="Constantia" pitchFamily="18" charset="0"/>
                <a:ea typeface="Constantia" pitchFamily="18" charset="0"/>
                <a:cs typeface="Constantia" pitchFamily="18" charset="0"/>
              </a:rPr>
              <a:t> Attribute</a:t>
            </a:r>
            <a:endParaRPr lang="en-CA" altLang="en-US" sz="2400" dirty="0">
              <a:solidFill>
                <a:srgbClr val="000000"/>
              </a:solidFill>
              <a:latin typeface="Constantia" pitchFamily="18" charset="0"/>
              <a:ea typeface="Constantia" pitchFamily="18" charset="0"/>
              <a:cs typeface="Constantia" pitchFamily="18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419600" y="3370263"/>
            <a:ext cx="304800" cy="457200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589" name="TextBox 15"/>
          <p:cNvSpPr txBox="1">
            <a:spLocks noChangeArrowheads="1"/>
          </p:cNvSpPr>
          <p:nvPr/>
        </p:nvSpPr>
        <p:spPr bwMode="auto">
          <a:xfrm>
            <a:off x="1476375" y="5057775"/>
            <a:ext cx="6175375" cy="450850"/>
          </a:xfrm>
          <a:prstGeom prst="rect">
            <a:avLst/>
          </a:prstGeom>
          <a:solidFill>
            <a:srgbClr val="BB8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ts val="2763"/>
              </a:lnSpc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Disabled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49375" y="3895725"/>
            <a:ext cx="6438900" cy="167005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4591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 bwMode="auto">
          <a:xfrm>
            <a:off x="1422400" y="2043113"/>
            <a:ext cx="6323013" cy="144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59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4406900"/>
            <a:ext cx="6172200" cy="15811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868363"/>
            <a:ext cx="6226175" cy="27178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628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Forms Elements: Text Field</a:t>
            </a:r>
          </a:p>
        </p:txBody>
      </p:sp>
      <p:sp>
        <p:nvSpPr>
          <p:cNvPr id="26629" name="Slide Number Placeholder 4"/>
          <p:cNvSpPr txBox="1">
            <a:spLocks/>
          </p:cNvSpPr>
          <p:nvPr/>
        </p:nvSpPr>
        <p:spPr bwMode="auto">
          <a:xfrm>
            <a:off x="7239000" y="62944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E202E38-09BA-4931-8A74-DC8C849043D7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4800" y="2514600"/>
            <a:ext cx="3403600" cy="520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 bwMode="auto">
          <a:xfrm>
            <a:off x="3048000" y="3468469"/>
            <a:ext cx="1600200" cy="584775"/>
          </a:xfrm>
          <a:prstGeom prst="rect">
            <a:avLst/>
          </a:prstGeom>
          <a:solidFill>
            <a:srgbClr val="EA9ADB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 b="1" dirty="0">
                <a:latin typeface="Arial" charset="0"/>
              </a:rPr>
              <a:t>How big is the text box?</a:t>
            </a:r>
          </a:p>
        </p:txBody>
      </p:sp>
      <p:sp>
        <p:nvSpPr>
          <p:cNvPr id="10" name="Down Arrow 9"/>
          <p:cNvSpPr/>
          <p:nvPr/>
        </p:nvSpPr>
        <p:spPr>
          <a:xfrm>
            <a:off x="3848100" y="3011488"/>
            <a:ext cx="266700" cy="457200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4876800" y="3479225"/>
            <a:ext cx="1600200" cy="584775"/>
          </a:xfrm>
          <a:prstGeom prst="rect">
            <a:avLst/>
          </a:prstGeom>
          <a:solidFill>
            <a:srgbClr val="EA9ADB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 b="1" dirty="0">
                <a:latin typeface="Arial" charset="0"/>
              </a:rPr>
              <a:t>Max # of Characters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5181600" y="3022600"/>
            <a:ext cx="266700" cy="457200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26639" name="Group 12"/>
          <p:cNvGrpSpPr>
            <a:grpSpLocks/>
          </p:cNvGrpSpPr>
          <p:nvPr/>
        </p:nvGrpSpPr>
        <p:grpSpPr bwMode="auto">
          <a:xfrm>
            <a:off x="2489200" y="4052888"/>
            <a:ext cx="1257300" cy="1509712"/>
            <a:chOff x="2489200" y="4053244"/>
            <a:chExt cx="1257300" cy="1509356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3746500" y="5410236"/>
              <a:ext cx="0" cy="152364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489200" y="5410236"/>
              <a:ext cx="0" cy="152364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489200" y="5410236"/>
              <a:ext cx="12573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581400" y="4053244"/>
              <a:ext cx="0" cy="1356992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640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26642" name="TextBox 12"/>
          <p:cNvSpPr txBox="1">
            <a:spLocks noChangeArrowheads="1"/>
          </p:cNvSpPr>
          <p:nvPr/>
        </p:nvSpPr>
        <p:spPr bwMode="auto">
          <a:xfrm>
            <a:off x="215900" y="5572125"/>
            <a:ext cx="1231900" cy="3381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</a:rPr>
              <a:t>Bold Label</a:t>
            </a:r>
          </a:p>
        </p:txBody>
      </p:sp>
      <p:sp>
        <p:nvSpPr>
          <p:cNvPr id="26643" name="TextBox 11"/>
          <p:cNvSpPr txBox="1">
            <a:spLocks noChangeArrowheads="1"/>
          </p:cNvSpPr>
          <p:nvPr/>
        </p:nvSpPr>
        <p:spPr bwMode="auto">
          <a:xfrm>
            <a:off x="7113588" y="2420938"/>
            <a:ext cx="1801812" cy="70802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Enable Users to Type Text</a:t>
            </a:r>
          </a:p>
        </p:txBody>
      </p:sp>
      <p:sp>
        <p:nvSpPr>
          <p:cNvPr id="26644" name="TextBox 12"/>
          <p:cNvSpPr txBox="1">
            <a:spLocks noChangeArrowheads="1"/>
          </p:cNvSpPr>
          <p:nvPr/>
        </p:nvSpPr>
        <p:spPr bwMode="auto">
          <a:xfrm>
            <a:off x="4402138" y="944563"/>
            <a:ext cx="2684462" cy="4000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bg1"/>
                </a:solidFill>
              </a:rPr>
              <a:t>&lt;input type=“text”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914400"/>
            <a:ext cx="6708775" cy="33782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Forms Elements: Password</a:t>
            </a:r>
          </a:p>
        </p:txBody>
      </p:sp>
      <p:sp>
        <p:nvSpPr>
          <p:cNvPr id="28676" name="Slide Number Placeholder 4"/>
          <p:cNvSpPr txBox="1">
            <a:spLocks/>
          </p:cNvSpPr>
          <p:nvPr/>
        </p:nvSpPr>
        <p:spPr bwMode="auto">
          <a:xfrm>
            <a:off x="7239000" y="62944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43EFBE3-DBED-4BED-8AC8-D95CB76E5AB4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8925" y="2960688"/>
            <a:ext cx="3952875" cy="793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867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4533900"/>
            <a:ext cx="6708775" cy="17145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438400" y="2171700"/>
            <a:ext cx="406400" cy="217488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451100" y="2805113"/>
            <a:ext cx="406400" cy="217487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681" name="TextBox 9"/>
          <p:cNvSpPr txBox="1">
            <a:spLocks noChangeArrowheads="1"/>
          </p:cNvSpPr>
          <p:nvPr/>
        </p:nvSpPr>
        <p:spPr bwMode="auto">
          <a:xfrm>
            <a:off x="3962400" y="5627688"/>
            <a:ext cx="2362200" cy="369887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Spaces in Between</a:t>
            </a:r>
          </a:p>
        </p:txBody>
      </p:sp>
      <p:pic>
        <p:nvPicPr>
          <p:cNvPr id="28682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3" name="TextBox 12"/>
          <p:cNvSpPr txBox="1">
            <a:spLocks noChangeArrowheads="1"/>
          </p:cNvSpPr>
          <p:nvPr/>
        </p:nvSpPr>
        <p:spPr bwMode="auto">
          <a:xfrm>
            <a:off x="7010400" y="2805113"/>
            <a:ext cx="1981200" cy="1016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Typed Characters are Masked</a:t>
            </a:r>
          </a:p>
        </p:txBody>
      </p:sp>
      <p:sp>
        <p:nvSpPr>
          <p:cNvPr id="28684" name="TextBox 12"/>
          <p:cNvSpPr txBox="1">
            <a:spLocks noChangeArrowheads="1"/>
          </p:cNvSpPr>
          <p:nvPr/>
        </p:nvSpPr>
        <p:spPr bwMode="auto">
          <a:xfrm>
            <a:off x="3998913" y="1019175"/>
            <a:ext cx="3492500" cy="4000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bg1"/>
                </a:solidFill>
              </a:rPr>
              <a:t>&lt;input type=“password” /&gt;</a:t>
            </a:r>
          </a:p>
        </p:txBody>
      </p:sp>
      <p:sp>
        <p:nvSpPr>
          <p:cNvPr id="2868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581400" y="3657600"/>
            <a:ext cx="2667000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7" name="TextBox 12"/>
          <p:cNvSpPr txBox="1">
            <a:spLocks noChangeArrowheads="1"/>
          </p:cNvSpPr>
          <p:nvPr/>
        </p:nvSpPr>
        <p:spPr bwMode="auto">
          <a:xfrm>
            <a:off x="3998913" y="3805238"/>
            <a:ext cx="1447800" cy="40163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CSS: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Forms Elements: Submit Button</a:t>
            </a:r>
          </a:p>
        </p:txBody>
      </p:sp>
      <p:sp>
        <p:nvSpPr>
          <p:cNvPr id="30723" name="Slide Number Placeholder 4"/>
          <p:cNvSpPr txBox="1">
            <a:spLocks/>
          </p:cNvSpPr>
          <p:nvPr/>
        </p:nvSpPr>
        <p:spPr bwMode="auto">
          <a:xfrm>
            <a:off x="7239000" y="62944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7D747A9-1252-4789-9420-243CC028C328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914400"/>
            <a:ext cx="6199188" cy="3049588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276600" y="2986088"/>
            <a:ext cx="3810000" cy="315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07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43375"/>
            <a:ext cx="6221413" cy="20288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27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TextBox 12"/>
          <p:cNvSpPr txBox="1">
            <a:spLocks noChangeArrowheads="1"/>
          </p:cNvSpPr>
          <p:nvPr/>
        </p:nvSpPr>
        <p:spPr bwMode="auto">
          <a:xfrm>
            <a:off x="4343400" y="990600"/>
            <a:ext cx="3111500" cy="4000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bg1"/>
                </a:solidFill>
              </a:rPr>
              <a:t>&lt;input type=“submit” /&gt;</a:t>
            </a:r>
          </a:p>
        </p:txBody>
      </p:sp>
      <p:sp>
        <p:nvSpPr>
          <p:cNvPr id="30729" name="TextBox 11"/>
          <p:cNvSpPr txBox="1">
            <a:spLocks noChangeArrowheads="1"/>
          </p:cNvSpPr>
          <p:nvPr/>
        </p:nvSpPr>
        <p:spPr bwMode="auto">
          <a:xfrm>
            <a:off x="152400" y="2438400"/>
            <a:ext cx="2706688" cy="7080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Clickable/Send Form Data to a Server</a:t>
            </a:r>
          </a:p>
        </p:txBody>
      </p:sp>
      <p:sp>
        <p:nvSpPr>
          <p:cNvPr id="30730" name="TextBox 12"/>
          <p:cNvSpPr txBox="1">
            <a:spLocks noChangeArrowheads="1"/>
          </p:cNvSpPr>
          <p:nvPr/>
        </p:nvSpPr>
        <p:spPr bwMode="auto">
          <a:xfrm>
            <a:off x="5045075" y="5281613"/>
            <a:ext cx="3157538" cy="70802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Data is Sent to the Page Referenced in Action </a:t>
            </a:r>
          </a:p>
        </p:txBody>
      </p:sp>
      <p:sp>
        <p:nvSpPr>
          <p:cNvPr id="3073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838200"/>
            <a:ext cx="7978775" cy="32004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2771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Forms Elements: Reset Button</a:t>
            </a:r>
          </a:p>
        </p:txBody>
      </p:sp>
      <p:sp>
        <p:nvSpPr>
          <p:cNvPr id="32772" name="Slide Number Placeholder 4"/>
          <p:cNvSpPr txBox="1">
            <a:spLocks/>
          </p:cNvSpPr>
          <p:nvPr/>
        </p:nvSpPr>
        <p:spPr bwMode="auto">
          <a:xfrm>
            <a:off x="7239000" y="62944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31325EC-BEC5-44DF-B2D2-256518735D74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3600" y="2755900"/>
            <a:ext cx="5029200" cy="48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277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581400"/>
            <a:ext cx="4267200" cy="2438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1701800" y="2881313"/>
            <a:ext cx="406400" cy="217487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 bwMode="auto">
          <a:xfrm>
            <a:off x="5206425" y="1487269"/>
            <a:ext cx="2184975" cy="646331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Arial" charset="0"/>
              </a:rPr>
              <a:t>Creating Buttons using &lt;button&gt;</a:t>
            </a:r>
          </a:p>
        </p:txBody>
      </p:sp>
      <p:pic>
        <p:nvPicPr>
          <p:cNvPr id="32779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32781" name="TextBox 11"/>
          <p:cNvSpPr txBox="1">
            <a:spLocks noChangeArrowheads="1"/>
          </p:cNvSpPr>
          <p:nvPr/>
        </p:nvSpPr>
        <p:spPr bwMode="auto">
          <a:xfrm>
            <a:off x="396875" y="4460875"/>
            <a:ext cx="2879725" cy="7080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Reset Form Data to Its Initial Values</a:t>
            </a:r>
          </a:p>
        </p:txBody>
      </p:sp>
      <p:sp>
        <p:nvSpPr>
          <p:cNvPr id="32782" name="TextBox 12"/>
          <p:cNvSpPr txBox="1">
            <a:spLocks noChangeArrowheads="1"/>
          </p:cNvSpPr>
          <p:nvPr/>
        </p:nvSpPr>
        <p:spPr bwMode="auto">
          <a:xfrm>
            <a:off x="396875" y="5391150"/>
            <a:ext cx="2879725" cy="400050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&lt;input type=“reset”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Forms Elements: Text Area</a:t>
            </a:r>
          </a:p>
        </p:txBody>
      </p:sp>
      <p:sp>
        <p:nvSpPr>
          <p:cNvPr id="34819" name="Slide Number Placeholder 4"/>
          <p:cNvSpPr txBox="1">
            <a:spLocks/>
          </p:cNvSpPr>
          <p:nvPr/>
        </p:nvSpPr>
        <p:spPr bwMode="auto">
          <a:xfrm>
            <a:off x="7239000" y="62944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2B27718-35A5-4D8E-B583-65C00B216B47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34820" name="Group 1"/>
          <p:cNvGrpSpPr>
            <a:grpSpLocks/>
          </p:cNvGrpSpPr>
          <p:nvPr/>
        </p:nvGrpSpPr>
        <p:grpSpPr bwMode="auto">
          <a:xfrm>
            <a:off x="1295400" y="711200"/>
            <a:ext cx="6467475" cy="2895600"/>
            <a:chOff x="1381125" y="835734"/>
            <a:chExt cx="6381750" cy="2562225"/>
          </a:xfrm>
        </p:grpSpPr>
        <p:pic>
          <p:nvPicPr>
            <p:cNvPr id="3482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1125" y="835734"/>
              <a:ext cx="6381750" cy="2562225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2324133" y="2364079"/>
              <a:ext cx="5181843" cy="4298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pic>
        <p:nvPicPr>
          <p:cNvPr id="348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21100"/>
            <a:ext cx="6467475" cy="24844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4822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34824" name="TextBox 11"/>
          <p:cNvSpPr txBox="1">
            <a:spLocks noChangeArrowheads="1"/>
          </p:cNvSpPr>
          <p:nvPr/>
        </p:nvSpPr>
        <p:spPr bwMode="auto">
          <a:xfrm>
            <a:off x="3657600" y="812800"/>
            <a:ext cx="2590800" cy="4000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bg1"/>
                </a:solidFill>
              </a:rPr>
              <a:t>Multiline Text Field</a:t>
            </a:r>
          </a:p>
        </p:txBody>
      </p:sp>
      <p:sp>
        <p:nvSpPr>
          <p:cNvPr id="34825" name="TextBox 9"/>
          <p:cNvSpPr txBox="1">
            <a:spLocks noChangeArrowheads="1"/>
          </p:cNvSpPr>
          <p:nvPr/>
        </p:nvSpPr>
        <p:spPr bwMode="auto">
          <a:xfrm>
            <a:off x="3489325" y="3533775"/>
            <a:ext cx="1966913" cy="3698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Text Area Width</a:t>
            </a:r>
          </a:p>
        </p:txBody>
      </p:sp>
      <p:sp>
        <p:nvSpPr>
          <p:cNvPr id="15" name="Down Arrow 14"/>
          <p:cNvSpPr/>
          <p:nvPr/>
        </p:nvSpPr>
        <p:spPr>
          <a:xfrm rot="10800000">
            <a:off x="4321175" y="2727325"/>
            <a:ext cx="292100" cy="806450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34827" name="TextBox 9"/>
          <p:cNvSpPr txBox="1">
            <a:spLocks noChangeArrowheads="1"/>
          </p:cNvSpPr>
          <p:nvPr/>
        </p:nvSpPr>
        <p:spPr bwMode="auto">
          <a:xfrm>
            <a:off x="4749800" y="3048000"/>
            <a:ext cx="1546225" cy="369888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No. of Rows</a:t>
            </a:r>
          </a:p>
        </p:txBody>
      </p:sp>
      <p:sp>
        <p:nvSpPr>
          <p:cNvPr id="17" name="Down Arrow 16"/>
          <p:cNvSpPr/>
          <p:nvPr/>
        </p:nvSpPr>
        <p:spPr>
          <a:xfrm rot="10800000">
            <a:off x="5138738" y="2701925"/>
            <a:ext cx="236537" cy="336550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Forms Elements: Radio/Option Button</a:t>
            </a:r>
          </a:p>
        </p:txBody>
      </p:sp>
      <p:sp>
        <p:nvSpPr>
          <p:cNvPr id="36867" name="Slide Number Placeholder 4"/>
          <p:cNvSpPr txBox="1">
            <a:spLocks/>
          </p:cNvSpPr>
          <p:nvPr/>
        </p:nvSpPr>
        <p:spPr bwMode="auto">
          <a:xfrm>
            <a:off x="7239000" y="62944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E7F9E7A-316C-4E53-A873-15E29386609F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36868" name="Group 1"/>
          <p:cNvGrpSpPr>
            <a:grpSpLocks/>
          </p:cNvGrpSpPr>
          <p:nvPr/>
        </p:nvGrpSpPr>
        <p:grpSpPr bwMode="auto">
          <a:xfrm>
            <a:off x="871538" y="1219200"/>
            <a:ext cx="7358062" cy="3124200"/>
            <a:chOff x="1100138" y="1066800"/>
            <a:chExt cx="6943725" cy="2828925"/>
          </a:xfrm>
        </p:grpSpPr>
        <p:pic>
          <p:nvPicPr>
            <p:cNvPr id="3687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138" y="1066800"/>
              <a:ext cx="6943725" cy="2828925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2057428" y="2481263"/>
              <a:ext cx="5562471" cy="5577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479675" y="2851150"/>
            <a:ext cx="2120900" cy="463550"/>
          </a:xfrm>
          <a:prstGeom prst="rect">
            <a:avLst/>
          </a:prstGeom>
          <a:noFill/>
          <a:ln>
            <a:solidFill>
              <a:srgbClr val="007E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24400" y="2844800"/>
            <a:ext cx="2438400" cy="463550"/>
          </a:xfrm>
          <a:prstGeom prst="rect">
            <a:avLst/>
          </a:prstGeom>
          <a:noFill/>
          <a:ln>
            <a:solidFill>
              <a:srgbClr val="007E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68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8" y="3810000"/>
            <a:ext cx="3840162" cy="19319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 bwMode="auto">
          <a:xfrm>
            <a:off x="5358825" y="5218668"/>
            <a:ext cx="2870775" cy="369332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Arial" charset="0"/>
              </a:rPr>
              <a:t>Horizontal Radio Button</a:t>
            </a:r>
          </a:p>
        </p:txBody>
      </p:sp>
      <p:pic>
        <p:nvPicPr>
          <p:cNvPr id="36875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36877" name="TextBox 12"/>
          <p:cNvSpPr txBox="1">
            <a:spLocks noChangeArrowheads="1"/>
          </p:cNvSpPr>
          <p:nvPr/>
        </p:nvSpPr>
        <p:spPr bwMode="auto">
          <a:xfrm>
            <a:off x="2322513" y="1006475"/>
            <a:ext cx="4457700" cy="4000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bg1"/>
                </a:solidFill>
              </a:rPr>
              <a:t>User Can Choose Only One Option</a:t>
            </a:r>
          </a:p>
        </p:txBody>
      </p:sp>
      <p:sp>
        <p:nvSpPr>
          <p:cNvPr id="36878" name="TextBox 12"/>
          <p:cNvSpPr txBox="1">
            <a:spLocks noChangeArrowheads="1"/>
          </p:cNvSpPr>
          <p:nvPr/>
        </p:nvSpPr>
        <p:spPr bwMode="auto">
          <a:xfrm>
            <a:off x="3021013" y="5842000"/>
            <a:ext cx="3060700" cy="40005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&lt;input type=radio”…..&gt;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Forms Elements: Radio/Option Button</a:t>
            </a:r>
          </a:p>
        </p:txBody>
      </p:sp>
      <p:sp>
        <p:nvSpPr>
          <p:cNvPr id="38915" name="Slide Number Placeholder 4"/>
          <p:cNvSpPr txBox="1">
            <a:spLocks/>
          </p:cNvSpPr>
          <p:nvPr/>
        </p:nvSpPr>
        <p:spPr bwMode="auto">
          <a:xfrm>
            <a:off x="7239000" y="62944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2629F3C-8E73-4F4E-9E91-6CAD539385B6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38916" name="Group 2"/>
          <p:cNvGrpSpPr>
            <a:grpSpLocks/>
          </p:cNvGrpSpPr>
          <p:nvPr/>
        </p:nvGrpSpPr>
        <p:grpSpPr bwMode="auto">
          <a:xfrm>
            <a:off x="685800" y="1433513"/>
            <a:ext cx="7543800" cy="2882900"/>
            <a:chOff x="871537" y="1231900"/>
            <a:chExt cx="7358063" cy="2552700"/>
          </a:xfrm>
        </p:grpSpPr>
        <p:pic>
          <p:nvPicPr>
            <p:cNvPr id="3892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537" y="1231900"/>
              <a:ext cx="7358063" cy="2552700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1885749" y="2654440"/>
              <a:ext cx="5972232" cy="4947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8" y="3783013"/>
            <a:ext cx="3840162" cy="193198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3886200" y="5067300"/>
            <a:ext cx="2870775" cy="369332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Arial" charset="0"/>
              </a:rPr>
              <a:t>Vertical Radio Button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620000" y="3254375"/>
            <a:ext cx="0" cy="25082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564313" y="3330575"/>
            <a:ext cx="381000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23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Forms Elements: Checkbox</a:t>
            </a:r>
          </a:p>
        </p:txBody>
      </p:sp>
      <p:sp>
        <p:nvSpPr>
          <p:cNvPr id="40963" name="Slide Number Placeholder 4"/>
          <p:cNvSpPr txBox="1">
            <a:spLocks/>
          </p:cNvSpPr>
          <p:nvPr/>
        </p:nvSpPr>
        <p:spPr bwMode="auto">
          <a:xfrm>
            <a:off x="7239000" y="62944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1D99797-C596-4080-9D0A-FC9999C1AC35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962025"/>
            <a:ext cx="7315200" cy="31527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38" y="3581400"/>
            <a:ext cx="4505325" cy="22098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67200" y="2654300"/>
            <a:ext cx="1676400" cy="1841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0967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40969" name="TextBox 11"/>
          <p:cNvSpPr txBox="1">
            <a:spLocks noChangeArrowheads="1"/>
          </p:cNvSpPr>
          <p:nvPr/>
        </p:nvSpPr>
        <p:spPr bwMode="auto">
          <a:xfrm>
            <a:off x="3048000" y="1092200"/>
            <a:ext cx="4114800" cy="4000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bg1"/>
                </a:solidFill>
              </a:rPr>
              <a:t>Use Select One or More Options</a:t>
            </a:r>
          </a:p>
        </p:txBody>
      </p:sp>
      <p:sp>
        <p:nvSpPr>
          <p:cNvPr id="40970" name="TextBox 11"/>
          <p:cNvSpPr txBox="1">
            <a:spLocks noChangeArrowheads="1"/>
          </p:cNvSpPr>
          <p:nvPr/>
        </p:nvSpPr>
        <p:spPr bwMode="auto">
          <a:xfrm>
            <a:off x="2876550" y="5864225"/>
            <a:ext cx="3416300" cy="40005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&lt;input type=“checkbox”/&gt;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Forms Elements: Drop-Down List</a:t>
            </a:r>
          </a:p>
        </p:txBody>
      </p:sp>
      <p:sp>
        <p:nvSpPr>
          <p:cNvPr id="43012" name="Slide Number Placeholder 4"/>
          <p:cNvSpPr txBox="1">
            <a:spLocks/>
          </p:cNvSpPr>
          <p:nvPr/>
        </p:nvSpPr>
        <p:spPr bwMode="auto">
          <a:xfrm>
            <a:off x="7239000" y="62944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056648C-5EAB-4632-84B9-153BE20140D4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8156575" cy="37147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2146300" y="2654300"/>
            <a:ext cx="5092700" cy="12319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en-US"/>
          </a:p>
        </p:txBody>
      </p:sp>
      <p:pic>
        <p:nvPicPr>
          <p:cNvPr id="430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013200"/>
            <a:ext cx="3200400" cy="272097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30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43017" name="TextBox 11"/>
          <p:cNvSpPr txBox="1">
            <a:spLocks noChangeArrowheads="1"/>
          </p:cNvSpPr>
          <p:nvPr/>
        </p:nvSpPr>
        <p:spPr bwMode="auto">
          <a:xfrm>
            <a:off x="4465638" y="1006475"/>
            <a:ext cx="4216400" cy="400050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Having Several Options</a:t>
            </a:r>
          </a:p>
        </p:txBody>
      </p:sp>
      <p:sp>
        <p:nvSpPr>
          <p:cNvPr id="43018" name="TextBox 11"/>
          <p:cNvSpPr txBox="1">
            <a:spLocks noChangeArrowheads="1"/>
          </p:cNvSpPr>
          <p:nvPr/>
        </p:nvSpPr>
        <p:spPr bwMode="auto">
          <a:xfrm>
            <a:off x="4465638" y="1498600"/>
            <a:ext cx="4216400" cy="40005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Used to Select One Option or More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315200" y="2916307"/>
            <a:ext cx="1295400" cy="707886"/>
          </a:xfrm>
          <a:prstGeom prst="rect">
            <a:avLst/>
          </a:prstGeom>
          <a:solidFill>
            <a:srgbClr val="BB8E4D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b="1" dirty="0">
                <a:latin typeface="Arial" charset="0"/>
              </a:rPr>
              <a:t>&lt;select&gt;</a:t>
            </a:r>
          </a:p>
          <a:p>
            <a:pPr eaLnBrk="1" hangingPunct="1">
              <a:defRPr/>
            </a:pPr>
            <a:r>
              <a:rPr lang="en-US" sz="2000" b="1" dirty="0">
                <a:latin typeface="Arial" charset="0"/>
              </a:rPr>
              <a:t>&lt;option&gt;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Outlines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6300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altLang="en-US" sz="2800" b="1" dirty="0" smtClean="0">
                <a:solidFill>
                  <a:srgbClr val="C00000"/>
                </a:solidFill>
              </a:rPr>
              <a:t>HTML Forms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altLang="en-US" sz="2800" b="1" dirty="0" smtClean="0">
                <a:solidFill>
                  <a:srgbClr val="C00000"/>
                </a:solidFill>
              </a:rPr>
              <a:t>HTML Sectioning/Semantics Elements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sz="2800" b="1" dirty="0" smtClean="0">
                <a:solidFill>
                  <a:srgbClr val="C00000"/>
                </a:solidFill>
              </a:rPr>
              <a:t>Introduction to CSS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Adding CSS to HTML (Inline, on page, external file)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General </a:t>
            </a: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Syntax, Selectors,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and </a:t>
            </a: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CSS Rule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Resolving conflicting CSS Rules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Styling Examples</a:t>
            </a:r>
          </a:p>
          <a:p>
            <a:pPr marL="0" indent="0" eaLnBrk="1" hangingPunct="1">
              <a:spcBef>
                <a:spcPct val="0"/>
              </a:spcBef>
              <a:spcAft>
                <a:spcPts val="1800"/>
              </a:spcAft>
              <a:buFontTx/>
              <a:buNone/>
              <a:defRPr/>
            </a:pPr>
            <a:endParaRPr lang="en-US" altLang="en-US" sz="2800" b="1" dirty="0" smtClean="0">
              <a:solidFill>
                <a:srgbClr val="C00000"/>
              </a:solidFill>
            </a:endParaRP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1C88C5-6340-4675-A1B8-5631DD6F2D8F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8197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Forms Elements: Drop-Down List</a:t>
            </a:r>
          </a:p>
        </p:txBody>
      </p:sp>
      <p:sp>
        <p:nvSpPr>
          <p:cNvPr id="45059" name="Slide Number Placeholder 4"/>
          <p:cNvSpPr txBox="1">
            <a:spLocks/>
          </p:cNvSpPr>
          <p:nvPr/>
        </p:nvSpPr>
        <p:spPr bwMode="auto">
          <a:xfrm>
            <a:off x="7239000" y="62944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9CD7FBA-7212-475E-B842-1FD6C93BADA9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942975"/>
            <a:ext cx="7756525" cy="35528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581400"/>
            <a:ext cx="3916363" cy="25146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56138" y="2514600"/>
            <a:ext cx="906462" cy="30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5063" name="TextBox 9"/>
          <p:cNvSpPr txBox="1">
            <a:spLocks noChangeArrowheads="1"/>
          </p:cNvSpPr>
          <p:nvPr/>
        </p:nvSpPr>
        <p:spPr bwMode="auto">
          <a:xfrm>
            <a:off x="5829300" y="5237163"/>
            <a:ext cx="2362200" cy="368300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2 Visible Items</a:t>
            </a:r>
          </a:p>
        </p:txBody>
      </p:sp>
      <p:sp>
        <p:nvSpPr>
          <p:cNvPr id="45064" name="TextBox 9"/>
          <p:cNvSpPr txBox="1">
            <a:spLocks noChangeArrowheads="1"/>
          </p:cNvSpPr>
          <p:nvPr/>
        </p:nvSpPr>
        <p:spPr bwMode="auto">
          <a:xfrm>
            <a:off x="4652963" y="1676400"/>
            <a:ext cx="2890837" cy="64611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Size: No. of visible items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Default: 1</a:t>
            </a:r>
          </a:p>
        </p:txBody>
      </p:sp>
      <p:pic>
        <p:nvPicPr>
          <p:cNvPr id="45065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914400"/>
            <a:ext cx="7756525" cy="357981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7107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Forms Elements: Drop-Down List</a:t>
            </a:r>
          </a:p>
        </p:txBody>
      </p:sp>
      <p:sp>
        <p:nvSpPr>
          <p:cNvPr id="47108" name="Slide Number Placeholder 4"/>
          <p:cNvSpPr txBox="1">
            <a:spLocks/>
          </p:cNvSpPr>
          <p:nvPr/>
        </p:nvSpPr>
        <p:spPr bwMode="auto">
          <a:xfrm>
            <a:off x="7239000" y="62944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B677166-FD42-4DE8-ACDC-A28CA4A12790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4863" y="2514600"/>
            <a:ext cx="2189162" cy="30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71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3581400"/>
            <a:ext cx="3992562" cy="25146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7111" name="TextBox 9"/>
          <p:cNvSpPr txBox="1">
            <a:spLocks noChangeArrowheads="1"/>
          </p:cNvSpPr>
          <p:nvPr/>
        </p:nvSpPr>
        <p:spPr bwMode="auto">
          <a:xfrm>
            <a:off x="5749925" y="5237163"/>
            <a:ext cx="2362200" cy="368300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3 Visible Items</a:t>
            </a:r>
          </a:p>
        </p:txBody>
      </p:sp>
      <p:sp>
        <p:nvSpPr>
          <p:cNvPr id="47112" name="TextBox 10"/>
          <p:cNvSpPr txBox="1">
            <a:spLocks noChangeArrowheads="1"/>
          </p:cNvSpPr>
          <p:nvPr/>
        </p:nvSpPr>
        <p:spPr bwMode="auto">
          <a:xfrm>
            <a:off x="4546600" y="1560513"/>
            <a:ext cx="4073525" cy="64611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Multiple: Enable Multiple Selection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Default: False</a:t>
            </a:r>
          </a:p>
        </p:txBody>
      </p:sp>
      <p:pic>
        <p:nvPicPr>
          <p:cNvPr id="47113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756525" cy="357981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9155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Forms Elements: Drop-Down List</a:t>
            </a:r>
          </a:p>
        </p:txBody>
      </p:sp>
      <p:sp>
        <p:nvSpPr>
          <p:cNvPr id="49156" name="Slide Number Placeholder 4"/>
          <p:cNvSpPr txBox="1">
            <a:spLocks/>
          </p:cNvSpPr>
          <p:nvPr/>
        </p:nvSpPr>
        <p:spPr bwMode="auto">
          <a:xfrm>
            <a:off x="7239000" y="62944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92CD8D6-7EB3-40A9-A770-21B1C9289E53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6763" y="2997200"/>
            <a:ext cx="1655762" cy="228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915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63" y="3581400"/>
            <a:ext cx="3992562" cy="25146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9159" name="TextBox 10"/>
          <p:cNvSpPr txBox="1">
            <a:spLocks noChangeArrowheads="1"/>
          </p:cNvSpPr>
          <p:nvPr/>
        </p:nvSpPr>
        <p:spPr bwMode="auto">
          <a:xfrm>
            <a:off x="5373688" y="5410200"/>
            <a:ext cx="3390900" cy="369888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2</a:t>
            </a:r>
            <a:r>
              <a:rPr lang="en-US" altLang="en-US" sz="1800" b="1" baseline="30000">
                <a:solidFill>
                  <a:schemeClr val="tx1"/>
                </a:solidFill>
              </a:rPr>
              <a:t>nd</a:t>
            </a:r>
            <a:r>
              <a:rPr lang="en-US" altLang="en-US" sz="1800" b="1">
                <a:solidFill>
                  <a:schemeClr val="tx1"/>
                </a:solidFill>
              </a:rPr>
              <a:t> Option is initially selected</a:t>
            </a:r>
          </a:p>
        </p:txBody>
      </p:sp>
      <p:sp>
        <p:nvSpPr>
          <p:cNvPr id="49160" name="TextBox 10"/>
          <p:cNvSpPr txBox="1">
            <a:spLocks noChangeArrowheads="1"/>
          </p:cNvSpPr>
          <p:nvPr/>
        </p:nvSpPr>
        <p:spPr bwMode="auto">
          <a:xfrm>
            <a:off x="4495800" y="1560513"/>
            <a:ext cx="3590925" cy="64611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selected: which item is initially selected</a:t>
            </a:r>
          </a:p>
        </p:txBody>
      </p:sp>
      <p:pic>
        <p:nvPicPr>
          <p:cNvPr id="49161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Forms Elements: File Input Box</a:t>
            </a:r>
          </a:p>
        </p:txBody>
      </p:sp>
      <p:sp>
        <p:nvSpPr>
          <p:cNvPr id="51203" name="Slide Number Placeholder 4"/>
          <p:cNvSpPr txBox="1">
            <a:spLocks/>
          </p:cNvSpPr>
          <p:nvPr/>
        </p:nvSpPr>
        <p:spPr bwMode="auto">
          <a:xfrm>
            <a:off x="7239000" y="62944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683D58E-7C11-462B-BBC0-ECD30698E030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29550" cy="3048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00200" y="2971800"/>
            <a:ext cx="6096000" cy="431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81400"/>
            <a:ext cx="4419600" cy="2605088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07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HTML Forms: Grouping Elements</a:t>
            </a:r>
          </a:p>
        </p:txBody>
      </p:sp>
      <p:sp>
        <p:nvSpPr>
          <p:cNvPr id="53251" name="Slide Number Placeholder 4"/>
          <p:cNvSpPr txBox="1">
            <a:spLocks/>
          </p:cNvSpPr>
          <p:nvPr/>
        </p:nvSpPr>
        <p:spPr bwMode="auto">
          <a:xfrm>
            <a:off x="7239000" y="62944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FFFC12E-4858-4B4A-8867-4C40DED195A8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5816600" cy="43735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22375" y="2528888"/>
            <a:ext cx="4419600" cy="23018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32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52800"/>
            <a:ext cx="3505200" cy="27432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3255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pic>
        <p:nvPicPr>
          <p:cNvPr id="55299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Forms Elements: Form Validation</a:t>
            </a:r>
          </a:p>
        </p:txBody>
      </p:sp>
      <p:sp>
        <p:nvSpPr>
          <p:cNvPr id="55301" name="Slide Number Placeholder 4"/>
          <p:cNvSpPr txBox="1">
            <a:spLocks/>
          </p:cNvSpPr>
          <p:nvPr/>
        </p:nvSpPr>
        <p:spPr bwMode="auto">
          <a:xfrm>
            <a:off x="7239000" y="62944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47CDD79-34BA-4DD5-A7AB-5A6DCB03D1FB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530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954088"/>
            <a:ext cx="8196263" cy="37576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24500" y="2997200"/>
            <a:ext cx="1981200" cy="228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3600" y="3467100"/>
            <a:ext cx="1981200" cy="228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5305" name="TextBox 10"/>
          <p:cNvSpPr txBox="1">
            <a:spLocks noChangeArrowheads="1"/>
          </p:cNvSpPr>
          <p:nvPr/>
        </p:nvSpPr>
        <p:spPr bwMode="auto">
          <a:xfrm>
            <a:off x="2590800" y="762000"/>
            <a:ext cx="4000500" cy="369888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Validation using required attribute</a:t>
            </a:r>
          </a:p>
        </p:txBody>
      </p:sp>
      <p:pic>
        <p:nvPicPr>
          <p:cNvPr id="5530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4065588"/>
            <a:ext cx="5562600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Forms Elements: Color Input</a:t>
            </a:r>
          </a:p>
        </p:txBody>
      </p:sp>
      <p:sp>
        <p:nvSpPr>
          <p:cNvPr id="57347" name="Slide Number Placeholder 4"/>
          <p:cNvSpPr txBox="1">
            <a:spLocks/>
          </p:cNvSpPr>
          <p:nvPr/>
        </p:nvSpPr>
        <p:spPr bwMode="auto">
          <a:xfrm>
            <a:off x="7239000" y="62944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EF780FF-F9C5-4060-8413-1A824B27B58B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838200"/>
            <a:ext cx="8296275" cy="3505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38600"/>
            <a:ext cx="3509963" cy="2106613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28800" y="2514600"/>
            <a:ext cx="5410200" cy="838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7351" name="TextBox 11"/>
          <p:cNvSpPr txBox="1">
            <a:spLocks noChangeArrowheads="1"/>
          </p:cNvSpPr>
          <p:nvPr/>
        </p:nvSpPr>
        <p:spPr bwMode="auto">
          <a:xfrm>
            <a:off x="7239000" y="1866900"/>
            <a:ext cx="1600200" cy="646113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Initial Color: Red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705600" y="2513013"/>
            <a:ext cx="533400" cy="3063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35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038600"/>
            <a:ext cx="2895600" cy="2106613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7354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HTML 5 Input Types</a:t>
            </a:r>
          </a:p>
        </p:txBody>
      </p:sp>
      <p:sp>
        <p:nvSpPr>
          <p:cNvPr id="59395" name="Slide Number Placeholder 4"/>
          <p:cNvSpPr txBox="1">
            <a:spLocks/>
          </p:cNvSpPr>
          <p:nvPr/>
        </p:nvSpPr>
        <p:spPr bwMode="auto">
          <a:xfrm>
            <a:off x="7239000" y="62944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5E00701-3B3B-48A1-BCA0-8AAF8D06B3B6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219200"/>
          <a:ext cx="60960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1016000"/>
                <a:gridCol w="1016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Color</a:t>
                      </a:r>
                      <a:endParaRPr lang="en-CA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Date</a:t>
                      </a:r>
                      <a:endParaRPr lang="en-CA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Email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Month</a:t>
                      </a:r>
                      <a:endParaRPr lang="en-CA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Number</a:t>
                      </a:r>
                      <a:endParaRPr lang="en-CA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Range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Search</a:t>
                      </a:r>
                      <a:endParaRPr lang="en-CA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Tel</a:t>
                      </a:r>
                      <a:endParaRPr lang="en-CA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Time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CA" sz="2400" dirty="0" err="1" smtClean="0"/>
                        <a:t>url</a:t>
                      </a:r>
                      <a:endParaRPr lang="en-CA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Week</a:t>
                      </a:r>
                      <a:endParaRPr lang="en-CA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418" name="Rectangle 3"/>
          <p:cNvSpPr>
            <a:spLocks noChangeArrowheads="1"/>
          </p:cNvSpPr>
          <p:nvPr/>
        </p:nvSpPr>
        <p:spPr bwMode="auto">
          <a:xfrm>
            <a:off x="1524000" y="3298825"/>
            <a:ext cx="6172200" cy="6461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schemeClr val="tx1"/>
                </a:solidFill>
                <a:hlinkClick r:id="rId3"/>
              </a:rPr>
              <a:t>http://www.w3schools.com/html/html_form_input_types.asp</a:t>
            </a:r>
            <a:endParaRPr lang="en-CA" altLang="en-US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hlinkClick r:id="rId4"/>
              </a:rPr>
              <a:t>http://www.w3schools.com/tags/att_input_type.asp</a:t>
            </a:r>
            <a:r>
              <a:rPr lang="en-US" altLang="en-US" sz="1800"/>
              <a:t> </a:t>
            </a:r>
            <a:r>
              <a:rPr lang="en-CA" altLang="en-US" sz="1800">
                <a:solidFill>
                  <a:schemeClr val="tx1"/>
                </a:solidFill>
              </a:rPr>
              <a:t>   </a:t>
            </a:r>
          </a:p>
        </p:txBody>
      </p:sp>
      <p:pic>
        <p:nvPicPr>
          <p:cNvPr id="59419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2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2533650" y="4424581"/>
            <a:ext cx="4152900" cy="830997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US" sz="2400" b="1" dirty="0"/>
              <a:t>Recommendations for best practices in coding</a:t>
            </a:r>
          </a:p>
        </p:txBody>
      </p:sp>
      <p:sp>
        <p:nvSpPr>
          <p:cNvPr id="59424" name="Rectangle 3"/>
          <p:cNvSpPr>
            <a:spLocks noChangeArrowheads="1"/>
          </p:cNvSpPr>
          <p:nvPr/>
        </p:nvSpPr>
        <p:spPr bwMode="auto">
          <a:xfrm>
            <a:off x="1524000" y="5449888"/>
            <a:ext cx="6172200" cy="3413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hlinkClick r:id="rId6"/>
              </a:rPr>
              <a:t>http://www.w3schools.com/html/html5_syntax.asp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Sectioning</a:t>
            </a:r>
            <a:r>
              <a:rPr lang="en-CA" altLang="en-US" smtClean="0"/>
              <a:t>/Semantic</a:t>
            </a:r>
            <a:r>
              <a:rPr lang="en-US" altLang="en-US" smtClean="0"/>
              <a:t> Elements</a:t>
            </a:r>
          </a:p>
        </p:txBody>
      </p:sp>
      <p:sp>
        <p:nvSpPr>
          <p:cNvPr id="61443" name="Slide Number Placeholder 4"/>
          <p:cNvSpPr txBox="1">
            <a:spLocks/>
          </p:cNvSpPr>
          <p:nvPr/>
        </p:nvSpPr>
        <p:spPr bwMode="auto">
          <a:xfrm>
            <a:off x="7239000" y="63055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829CAC5-BB9D-47A0-8AF3-7097E3518770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1444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45" name="Group 3"/>
          <p:cNvGrpSpPr>
            <a:grpSpLocks/>
          </p:cNvGrpSpPr>
          <p:nvPr/>
        </p:nvGrpSpPr>
        <p:grpSpPr bwMode="auto">
          <a:xfrm>
            <a:off x="774700" y="990600"/>
            <a:ext cx="7531100" cy="1776413"/>
            <a:chOff x="607378" y="2594293"/>
            <a:chExt cx="7530782" cy="1777087"/>
          </a:xfrm>
        </p:grpSpPr>
        <p:sp>
          <p:nvSpPr>
            <p:cNvPr id="61449" name="TextBox 9"/>
            <p:cNvSpPr txBox="1">
              <a:spLocks noChangeArrowheads="1"/>
            </p:cNvSpPr>
            <p:nvPr/>
          </p:nvSpPr>
          <p:spPr bwMode="auto">
            <a:xfrm>
              <a:off x="677862" y="3910013"/>
              <a:ext cx="7399338" cy="430887"/>
            </a:xfrm>
            <a:prstGeom prst="rect">
              <a:avLst/>
            </a:prstGeom>
            <a:solidFill>
              <a:srgbClr val="EA9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  <a:latin typeface="Times New Roman" panose="02020603050405020304" pitchFamily="18" charset="0"/>
                </a:rPr>
                <a:t>More Semantic Meanings: Browsers Better Understand Content</a:t>
              </a:r>
            </a:p>
          </p:txBody>
        </p:sp>
        <p:sp>
          <p:nvSpPr>
            <p:cNvPr id="61450" name="TextBox 10"/>
            <p:cNvSpPr txBox="1">
              <a:spLocks noChangeArrowheads="1"/>
            </p:cNvSpPr>
            <p:nvPr/>
          </p:nvSpPr>
          <p:spPr bwMode="auto">
            <a:xfrm>
              <a:off x="677862" y="2659063"/>
              <a:ext cx="7399338" cy="43088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  <a:latin typeface="Times New Roman" panose="02020603050405020304" pitchFamily="18" charset="0"/>
                </a:rPr>
                <a:t>Dividing Webpage into Sections/Regions/Divisions/Areas</a:t>
              </a:r>
            </a:p>
          </p:txBody>
        </p:sp>
        <p:sp>
          <p:nvSpPr>
            <p:cNvPr id="61451" name="TextBox 9"/>
            <p:cNvSpPr txBox="1">
              <a:spLocks noChangeArrowheads="1"/>
            </p:cNvSpPr>
            <p:nvPr/>
          </p:nvSpPr>
          <p:spPr bwMode="auto">
            <a:xfrm>
              <a:off x="677862" y="3300413"/>
              <a:ext cx="7399338" cy="430887"/>
            </a:xfrm>
            <a:prstGeom prst="rect">
              <a:avLst/>
            </a:prstGeom>
            <a:solidFill>
              <a:srgbClr val="B57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  <a:latin typeface="Times New Roman" panose="02020603050405020304" pitchFamily="18" charset="0"/>
                </a:rPr>
                <a:t>Easy To Structure &amp; Style Webpage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607378" y="2594293"/>
              <a:ext cx="7530782" cy="177708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</p:grpSp>
      <p:pic>
        <p:nvPicPr>
          <p:cNvPr id="61446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994025"/>
            <a:ext cx="3843337" cy="30940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3" y="2994025"/>
            <a:ext cx="3843337" cy="30940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144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Section Element: 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95400" y="5562600"/>
            <a:ext cx="6553200" cy="40011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latin typeface="Arial" charset="0"/>
              </a:rPr>
              <a:t>Semantic: Compare Section &amp; Subsection Headings </a:t>
            </a:r>
          </a:p>
        </p:txBody>
      </p:sp>
      <p:sp>
        <p:nvSpPr>
          <p:cNvPr id="6349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055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6B7966-4967-4194-865D-1D0D5BC43AE0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grpSp>
        <p:nvGrpSpPr>
          <p:cNvPr id="63495" name="Group 1"/>
          <p:cNvGrpSpPr>
            <a:grpSpLocks/>
          </p:cNvGrpSpPr>
          <p:nvPr/>
        </p:nvGrpSpPr>
        <p:grpSpPr bwMode="auto">
          <a:xfrm>
            <a:off x="228600" y="1066800"/>
            <a:ext cx="6689725" cy="4191000"/>
            <a:chOff x="1371600" y="1295400"/>
            <a:chExt cx="6689725" cy="4191000"/>
          </a:xfrm>
        </p:grpSpPr>
        <p:pic>
          <p:nvPicPr>
            <p:cNvPr id="6350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1295400"/>
              <a:ext cx="6689725" cy="41910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2590800" y="2895600"/>
              <a:ext cx="4038600" cy="1905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63504" name="Group 8"/>
            <p:cNvGrpSpPr>
              <a:grpSpLocks/>
            </p:cNvGrpSpPr>
            <p:nvPr/>
          </p:nvGrpSpPr>
          <p:grpSpPr bwMode="auto">
            <a:xfrm>
              <a:off x="2400300" y="3657600"/>
              <a:ext cx="473075" cy="422275"/>
              <a:chOff x="2400300" y="3657600"/>
              <a:chExt cx="472440" cy="422910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>
                <a:off x="2400300" y="4080510"/>
                <a:ext cx="456586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2416154" y="3657600"/>
                <a:ext cx="456586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2416154" y="3657600"/>
                <a:ext cx="0" cy="42291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505" name="Group 11"/>
            <p:cNvGrpSpPr>
              <a:grpSpLocks/>
            </p:cNvGrpSpPr>
            <p:nvPr/>
          </p:nvGrpSpPr>
          <p:grpSpPr bwMode="auto">
            <a:xfrm>
              <a:off x="2201863" y="3101975"/>
              <a:ext cx="655637" cy="1546225"/>
              <a:chOff x="2202180" y="3101340"/>
              <a:chExt cx="655320" cy="154686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2210113" y="4648200"/>
                <a:ext cx="647387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2210113" y="3101340"/>
                <a:ext cx="647387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202180" y="3101340"/>
                <a:ext cx="7933" cy="154686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349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grpSp>
        <p:nvGrpSpPr>
          <p:cNvPr id="63498" name="Group 3"/>
          <p:cNvGrpSpPr>
            <a:grpSpLocks/>
          </p:cNvGrpSpPr>
          <p:nvPr/>
        </p:nvGrpSpPr>
        <p:grpSpPr bwMode="auto">
          <a:xfrm>
            <a:off x="5924550" y="1573213"/>
            <a:ext cx="2981325" cy="3214687"/>
            <a:chOff x="5924733" y="1573688"/>
            <a:chExt cx="2981549" cy="3214688"/>
          </a:xfrm>
        </p:grpSpPr>
        <p:pic>
          <p:nvPicPr>
            <p:cNvPr id="6349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4733" y="1573688"/>
              <a:ext cx="2981549" cy="3214688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04114" y="2723038"/>
              <a:ext cx="1681289" cy="2952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83475" y="3469164"/>
              <a:ext cx="1530465" cy="279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HTML Forms: Concepts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1538" y="63103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3573D4-144A-4729-818C-B55F8CCE706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10244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0246" name="TextBox 15"/>
          <p:cNvSpPr txBox="1">
            <a:spLocks noChangeArrowheads="1"/>
          </p:cNvSpPr>
          <p:nvPr/>
        </p:nvSpPr>
        <p:spPr bwMode="auto">
          <a:xfrm>
            <a:off x="304800" y="792163"/>
            <a:ext cx="8534400" cy="187801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en-US" sz="2400">
                <a:solidFill>
                  <a:schemeClr val="tx1"/>
                </a:solidFill>
              </a:rPr>
              <a:t>An Area Containing Form Elements. 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en-US" sz="2400">
                <a:solidFill>
                  <a:schemeClr val="tx1"/>
                </a:solidFill>
              </a:rPr>
              <a:t>Gathering/Accepting User-Entered Information that can be Processed. 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en-US" sz="2400">
                <a:solidFill>
                  <a:schemeClr val="tx1"/>
                </a:solidFill>
              </a:rPr>
              <a:t>Created using &lt;FORM&gt;.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82613" y="2849563"/>
          <a:ext cx="7978774" cy="7922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6086"/>
                <a:gridCol w="1576099"/>
                <a:gridCol w="1440294"/>
                <a:gridCol w="2366295"/>
              </a:tblGrid>
              <a:tr h="396081">
                <a:tc gridSpan="4"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Form Examples</a:t>
                      </a:r>
                      <a:endParaRPr lang="en-CA" sz="2000" dirty="0"/>
                    </a:p>
                  </a:txBody>
                  <a:tcPr marL="91447" marR="91447" marT="45657" marB="45657" anchor="ctr"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96081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Account Registration</a:t>
                      </a:r>
                      <a:endParaRPr lang="en-CA" sz="2000" dirty="0"/>
                    </a:p>
                  </a:txBody>
                  <a:tcPr marL="91447" marR="91447" marT="45657" marB="45657"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Contact-Us</a:t>
                      </a:r>
                      <a:endParaRPr lang="en-CA" sz="2000" dirty="0"/>
                    </a:p>
                  </a:txBody>
                  <a:tcPr marL="91447" marR="91447" marT="45657" marB="45657"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Sign/log in</a:t>
                      </a:r>
                      <a:endParaRPr lang="en-CA" sz="2000" dirty="0"/>
                    </a:p>
                  </a:txBody>
                  <a:tcPr marL="91447" marR="91447" marT="45657" marB="45657"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Reservation/Order</a:t>
                      </a:r>
                      <a:endParaRPr lang="en-CA" sz="2000" dirty="0"/>
                    </a:p>
                  </a:txBody>
                  <a:tcPr marL="91447" marR="91447" marT="45657" marB="45657"/>
                </a:tc>
              </a:tr>
            </a:tbl>
          </a:graphicData>
        </a:graphic>
      </p:graphicFrame>
      <p:pic>
        <p:nvPicPr>
          <p:cNvPr id="10261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3878263"/>
            <a:ext cx="23526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ight Arrow 33"/>
          <p:cNvSpPr/>
          <p:nvPr/>
        </p:nvSpPr>
        <p:spPr>
          <a:xfrm>
            <a:off x="1952625" y="4433888"/>
            <a:ext cx="609600" cy="1651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1952625" y="5246688"/>
            <a:ext cx="609600" cy="1651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1990725" y="5780088"/>
            <a:ext cx="609600" cy="1651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65" name="TextBox 9"/>
          <p:cNvSpPr txBox="1">
            <a:spLocks noChangeArrowheads="1"/>
          </p:cNvSpPr>
          <p:nvPr/>
        </p:nvSpPr>
        <p:spPr bwMode="auto">
          <a:xfrm>
            <a:off x="949325" y="4322763"/>
            <a:ext cx="1104900" cy="3683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Text Box</a:t>
            </a:r>
          </a:p>
        </p:txBody>
      </p:sp>
      <p:sp>
        <p:nvSpPr>
          <p:cNvPr id="10266" name="TextBox 10"/>
          <p:cNvSpPr txBox="1">
            <a:spLocks noChangeArrowheads="1"/>
          </p:cNvSpPr>
          <p:nvPr/>
        </p:nvSpPr>
        <p:spPr bwMode="auto">
          <a:xfrm>
            <a:off x="962025" y="5127625"/>
            <a:ext cx="1104900" cy="3683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Password</a:t>
            </a:r>
          </a:p>
        </p:txBody>
      </p:sp>
      <p:sp>
        <p:nvSpPr>
          <p:cNvPr id="10267" name="TextBox 11"/>
          <p:cNvSpPr txBox="1">
            <a:spLocks noChangeArrowheads="1"/>
          </p:cNvSpPr>
          <p:nvPr/>
        </p:nvSpPr>
        <p:spPr bwMode="auto">
          <a:xfrm>
            <a:off x="962025" y="5665788"/>
            <a:ext cx="1104900" cy="3683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Button</a:t>
            </a:r>
          </a:p>
        </p:txBody>
      </p:sp>
      <p:pic>
        <p:nvPicPr>
          <p:cNvPr id="1026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3902075"/>
            <a:ext cx="3143250" cy="23066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838200"/>
            <a:ext cx="6110287" cy="581501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5540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Aside Element Example</a:t>
            </a:r>
          </a:p>
        </p:txBody>
      </p:sp>
      <p:sp>
        <p:nvSpPr>
          <p:cNvPr id="6554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055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952206-367E-4C39-BCA8-E64B53837B4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5729288"/>
            <a:ext cx="4648200" cy="5302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50925" y="1665288"/>
            <a:ext cx="3216275" cy="38719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6554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8800"/>
            <a:ext cx="4419600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 bwMode="auto">
          <a:xfrm>
            <a:off x="106085" y="3035945"/>
            <a:ext cx="1295995" cy="92333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US" b="1" dirty="0"/>
              <a:t>CSS is very important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93920" y="1018957"/>
            <a:ext cx="2087880" cy="646331"/>
          </a:xfrm>
          <a:prstGeom prst="rect">
            <a:avLst/>
          </a:prstGeom>
          <a:solidFill>
            <a:srgbClr val="EA9ADB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Arial" charset="0"/>
              </a:rPr>
              <a:t>Styling using tag name “body”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DIV Element Example</a:t>
            </a:r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055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3D0D38-D5B4-45D5-8EBC-F0AAACE24EF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77888"/>
            <a:ext cx="7543800" cy="37369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210050"/>
            <a:ext cx="6805613" cy="165735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87513" y="2792413"/>
            <a:ext cx="5867400" cy="1246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06563" y="1916113"/>
            <a:ext cx="5303837" cy="6143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67592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2800" y="1869351"/>
            <a:ext cx="1798320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Arial" charset="0"/>
              </a:rPr>
              <a:t>Styling is very important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29100" y="1077258"/>
            <a:ext cx="1905000" cy="646331"/>
          </a:xfrm>
          <a:prstGeom prst="rect">
            <a:avLst/>
          </a:prstGeom>
          <a:solidFill>
            <a:srgbClr val="EA9ADB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Arial" charset="0"/>
              </a:rPr>
              <a:t>Styling using tag name “li”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HTML 5 Sectioning Elements</a:t>
            </a:r>
          </a:p>
        </p:txBody>
      </p:sp>
      <p:sp>
        <p:nvSpPr>
          <p:cNvPr id="6963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055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9CED1-2C69-4C20-AAC5-5BD670433B80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6963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8600" y="1006475"/>
            <a:ext cx="7848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2400" kern="0" dirty="0" smtClean="0"/>
              <a:t>Semantic Web</a:t>
            </a:r>
          </a:p>
          <a:p>
            <a:pPr lvl="1">
              <a:defRPr/>
            </a:pPr>
            <a:r>
              <a:rPr lang="en-US" altLang="en-US" kern="0" dirty="0" smtClean="0"/>
              <a:t>&lt;article&gt;</a:t>
            </a:r>
          </a:p>
          <a:p>
            <a:pPr lvl="1">
              <a:defRPr/>
            </a:pPr>
            <a:r>
              <a:rPr lang="en-US" altLang="en-US" kern="0" dirty="0" smtClean="0"/>
              <a:t>&lt;aside&gt;</a:t>
            </a:r>
          </a:p>
          <a:p>
            <a:pPr lvl="1">
              <a:defRPr/>
            </a:pPr>
            <a:r>
              <a:rPr lang="en-US" altLang="en-US" kern="0" dirty="0" smtClean="0"/>
              <a:t>&lt;details&gt;</a:t>
            </a:r>
          </a:p>
          <a:p>
            <a:pPr lvl="1">
              <a:defRPr/>
            </a:pPr>
            <a:r>
              <a:rPr lang="en-US" altLang="en-US" kern="0" dirty="0" smtClean="0"/>
              <a:t>&lt;</a:t>
            </a:r>
            <a:r>
              <a:rPr lang="en-US" altLang="en-US" kern="0" dirty="0" err="1" smtClean="0"/>
              <a:t>figcaption</a:t>
            </a:r>
            <a:r>
              <a:rPr lang="en-US" altLang="en-US" kern="0" dirty="0" smtClean="0"/>
              <a:t>&gt;</a:t>
            </a:r>
          </a:p>
          <a:p>
            <a:pPr lvl="1">
              <a:defRPr/>
            </a:pPr>
            <a:r>
              <a:rPr lang="en-US" altLang="en-US" kern="0" dirty="0" smtClean="0"/>
              <a:t>&lt;figure&gt;</a:t>
            </a:r>
          </a:p>
          <a:p>
            <a:pPr lvl="1">
              <a:defRPr/>
            </a:pPr>
            <a:r>
              <a:rPr lang="en-US" altLang="en-US" kern="0" dirty="0" smtClean="0"/>
              <a:t>&lt;footer&gt;</a:t>
            </a:r>
          </a:p>
          <a:p>
            <a:pPr lvl="1">
              <a:defRPr/>
            </a:pPr>
            <a:r>
              <a:rPr lang="en-US" altLang="en-US" kern="0" dirty="0" smtClean="0"/>
              <a:t>&lt;header&gt;</a:t>
            </a:r>
          </a:p>
          <a:p>
            <a:pPr lvl="1">
              <a:defRPr/>
            </a:pPr>
            <a:r>
              <a:rPr lang="en-US" altLang="en-US" kern="0" dirty="0" smtClean="0"/>
              <a:t>&lt;main&gt;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86300" y="990600"/>
            <a:ext cx="39243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defRPr/>
            </a:pPr>
            <a:r>
              <a:rPr lang="en-US" kern="0" dirty="0" smtClean="0"/>
              <a:t>&lt;mark&gt;</a:t>
            </a:r>
          </a:p>
          <a:p>
            <a:pPr lvl="1">
              <a:defRPr/>
            </a:pPr>
            <a:r>
              <a:rPr lang="en-US" kern="0" dirty="0" smtClean="0"/>
              <a:t>&lt;</a:t>
            </a:r>
            <a:r>
              <a:rPr lang="en-US" kern="0" dirty="0" err="1" smtClean="0"/>
              <a:t>nav</a:t>
            </a:r>
            <a:r>
              <a:rPr lang="en-US" kern="0" dirty="0" smtClean="0"/>
              <a:t>&gt;</a:t>
            </a:r>
          </a:p>
          <a:p>
            <a:pPr lvl="1">
              <a:defRPr/>
            </a:pPr>
            <a:r>
              <a:rPr lang="en-US" kern="0" dirty="0" smtClean="0"/>
              <a:t>&lt;section&gt;</a:t>
            </a:r>
          </a:p>
          <a:p>
            <a:pPr lvl="1">
              <a:defRPr/>
            </a:pPr>
            <a:r>
              <a:rPr lang="en-US" kern="0" dirty="0" smtClean="0"/>
              <a:t>&lt;summary&gt;</a:t>
            </a:r>
          </a:p>
          <a:p>
            <a:pPr lvl="1">
              <a:defRPr/>
            </a:pPr>
            <a:r>
              <a:rPr lang="en-US" kern="0" dirty="0" smtClean="0"/>
              <a:t>&lt;time&gt;</a:t>
            </a:r>
            <a:endParaRPr lang="en-US" kern="0" dirty="0"/>
          </a:p>
        </p:txBody>
      </p:sp>
      <p:sp>
        <p:nvSpPr>
          <p:cNvPr id="3" name="Rectangle 2"/>
          <p:cNvSpPr/>
          <p:nvPr/>
        </p:nvSpPr>
        <p:spPr>
          <a:xfrm>
            <a:off x="2441575" y="3157538"/>
            <a:ext cx="6629400" cy="3698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kern="0" dirty="0">
                <a:hlinkClick r:id="rId4"/>
              </a:rPr>
              <a:t>http://www.w3schools.com/html/html5_semantic_elements.asp</a:t>
            </a:r>
            <a:endParaRPr lang="en-US" altLang="en-US" kern="0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6363" y="5410200"/>
            <a:ext cx="8843962" cy="76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2200" kern="0" dirty="0" smtClean="0"/>
              <a:t>At this point you probably realize that HTML5 is very dependent on CSS, so let’s have a look at it so we can combine the two…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3200400" y="3663950"/>
            <a:ext cx="5102225" cy="3413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defRPr/>
            </a:pPr>
            <a:r>
              <a:rPr lang="en-US" altLang="en-US" dirty="0">
                <a:hlinkClick r:id="rId5"/>
              </a:rPr>
              <a:t>http://www.w3schools.com/html/html_layout.asp</a:t>
            </a: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160713" y="4148138"/>
            <a:ext cx="5181600" cy="10890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marL="0" lvl="1">
              <a:lnSpc>
                <a:spcPct val="90000"/>
              </a:lnSpc>
              <a:defRPr/>
            </a:pPr>
            <a:r>
              <a:rPr lang="en-US" altLang="en-US" b="1" u="sng" dirty="0">
                <a:solidFill>
                  <a:schemeClr val="bg1"/>
                </a:solidFill>
              </a:rPr>
              <a:t>Resetting Styles</a:t>
            </a:r>
          </a:p>
          <a:p>
            <a:pPr marL="0" lvl="1">
              <a:lnSpc>
                <a:spcPct val="90000"/>
              </a:lnSpc>
              <a:defRPr/>
            </a:pPr>
            <a:r>
              <a:rPr lang="en-US" altLang="en-US" dirty="0">
                <a:hlinkClick r:id="rId6"/>
              </a:rPr>
              <a:t>http://meyerweb.com/eric/tools/css/reset/</a:t>
            </a:r>
            <a:endParaRPr lang="en-US" altLang="en-US" dirty="0"/>
          </a:p>
          <a:p>
            <a:pPr marL="0" lvl="1">
              <a:lnSpc>
                <a:spcPct val="90000"/>
              </a:lnSpc>
              <a:defRPr/>
            </a:pPr>
            <a:r>
              <a:rPr lang="en-US" altLang="en-US" dirty="0">
                <a:hlinkClick r:id="rId7"/>
              </a:rPr>
              <a:t>http://code.tutsplus.com/tutorials/weekend-quick-tip-create-your-own-resetcss-file--net-206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r>
              <a:rPr lang="en-US" altLang="en-US" smtClean="0"/>
              <a:t>ID Attribute</a:t>
            </a:r>
          </a:p>
        </p:txBody>
      </p:sp>
      <p:sp>
        <p:nvSpPr>
          <p:cNvPr id="7168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055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AC3556-E945-42AC-805E-EC62C3116082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7168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6989763" cy="3276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68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3752850"/>
            <a:ext cx="3933825" cy="2655888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52400" y="4343400"/>
            <a:ext cx="4391025" cy="707886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latin typeface="Arial" charset="0"/>
              </a:rPr>
              <a:t>Same ID should be used with only one element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2133600" y="2198688"/>
            <a:ext cx="1752600" cy="457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05000" y="3105150"/>
            <a:ext cx="3886200" cy="5556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52900" y="2190690"/>
            <a:ext cx="2895599" cy="400110"/>
          </a:xfrm>
          <a:prstGeom prst="rect">
            <a:avLst/>
          </a:prstGeom>
          <a:solidFill>
            <a:srgbClr val="EA9ADB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latin typeface="Arial" charset="0"/>
              </a:rPr>
              <a:t>ID Selector: #</a:t>
            </a:r>
            <a:r>
              <a:rPr lang="en-US" sz="2000" b="1" dirty="0" err="1">
                <a:latin typeface="Arial" charset="0"/>
              </a:rPr>
              <a:t>ID_Name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7169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71696" name="TextBox 9"/>
          <p:cNvSpPr txBox="1">
            <a:spLocks noChangeArrowheads="1"/>
          </p:cNvSpPr>
          <p:nvPr/>
        </p:nvSpPr>
        <p:spPr bwMode="auto">
          <a:xfrm>
            <a:off x="5453063" y="1524000"/>
            <a:ext cx="3309937" cy="4079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Used by CSS and Javascript</a:t>
            </a:r>
          </a:p>
        </p:txBody>
      </p:sp>
      <p:sp>
        <p:nvSpPr>
          <p:cNvPr id="71697" name="TextBox 10"/>
          <p:cNvSpPr txBox="1">
            <a:spLocks noChangeArrowheads="1"/>
          </p:cNvSpPr>
          <p:nvPr/>
        </p:nvSpPr>
        <p:spPr bwMode="auto">
          <a:xfrm>
            <a:off x="3114675" y="1017588"/>
            <a:ext cx="4124325" cy="4000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Uniquely Identify HTML Element</a:t>
            </a: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152400" y="5181600"/>
            <a:ext cx="4391025" cy="10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ID value begins with A-Z Letter or _</a:t>
            </a:r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Followed by letters and digits</a:t>
            </a:r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Case sensitive (me != 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Styling Using ID</a:t>
            </a:r>
          </a:p>
        </p:txBody>
      </p:sp>
      <p:pic>
        <p:nvPicPr>
          <p:cNvPr id="7373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6075363" cy="3200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37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76400"/>
            <a:ext cx="3962400" cy="30892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37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055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5BC1ED-84D1-40EA-AA9B-E91FE1AE6A22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3835400"/>
            <a:ext cx="2590800" cy="523220"/>
          </a:xfrm>
          <a:prstGeom prst="rect">
            <a:avLst/>
          </a:prstGeom>
          <a:solidFill>
            <a:srgbClr val="EA9ADB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400" b="1" dirty="0">
                <a:latin typeface="Arial" charset="0"/>
              </a:rPr>
              <a:t>Add Footer &amp; Format each Section in main</a:t>
            </a:r>
          </a:p>
        </p:txBody>
      </p:sp>
      <p:sp>
        <p:nvSpPr>
          <p:cNvPr id="7373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pic>
        <p:nvPicPr>
          <p:cNvPr id="7373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448175"/>
            <a:ext cx="5116513" cy="2243138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Up Arrow 1"/>
          <p:cNvSpPr/>
          <p:nvPr/>
        </p:nvSpPr>
        <p:spPr>
          <a:xfrm>
            <a:off x="7005638" y="4533900"/>
            <a:ext cx="325437" cy="719138"/>
          </a:xfrm>
          <a:prstGeom prst="up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1" name="TextBox 10"/>
          <p:cNvSpPr txBox="1"/>
          <p:nvPr/>
        </p:nvSpPr>
        <p:spPr bwMode="auto">
          <a:xfrm>
            <a:off x="5730240" y="5247471"/>
            <a:ext cx="2894806" cy="40011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US" sz="2000" b="1" dirty="0"/>
              <a:t>CSS is very 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CLASS Attribute Example</a:t>
            </a:r>
          </a:p>
        </p:txBody>
      </p:sp>
      <p:sp>
        <p:nvSpPr>
          <p:cNvPr id="7578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055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8AE8A4-518F-4DD4-88C7-21029331BEA3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7578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6426200" cy="31892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578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00" y="3962400"/>
            <a:ext cx="4038600" cy="23368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33700" y="2384425"/>
            <a:ext cx="1752600" cy="457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3306763"/>
            <a:ext cx="4495800" cy="5572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84421" y="2411670"/>
            <a:ext cx="3886199" cy="400110"/>
          </a:xfrm>
          <a:prstGeom prst="rect">
            <a:avLst/>
          </a:prstGeom>
          <a:solidFill>
            <a:srgbClr val="EA9ADB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latin typeface="Arial" charset="0"/>
              </a:rPr>
              <a:t>Class Selector: .</a:t>
            </a:r>
            <a:r>
              <a:rPr lang="en-US" sz="2000" b="1" dirty="0" err="1">
                <a:latin typeface="Arial" charset="0"/>
              </a:rPr>
              <a:t>Class_Name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7578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75789" name="TextBox 10"/>
          <p:cNvSpPr txBox="1">
            <a:spLocks noChangeArrowheads="1"/>
          </p:cNvSpPr>
          <p:nvPr/>
        </p:nvSpPr>
        <p:spPr bwMode="auto">
          <a:xfrm>
            <a:off x="3190875" y="914400"/>
            <a:ext cx="2981325" cy="4111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Identify HTML Element</a:t>
            </a:r>
          </a:p>
        </p:txBody>
      </p:sp>
      <p:sp>
        <p:nvSpPr>
          <p:cNvPr id="75790" name="TextBox 9"/>
          <p:cNvSpPr txBox="1">
            <a:spLocks noChangeArrowheads="1"/>
          </p:cNvSpPr>
          <p:nvPr/>
        </p:nvSpPr>
        <p:spPr bwMode="auto">
          <a:xfrm>
            <a:off x="5453063" y="1584325"/>
            <a:ext cx="3309937" cy="4079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Used by CSS and Javascript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4930914"/>
            <a:ext cx="3398520" cy="707886"/>
          </a:xfrm>
          <a:prstGeom prst="rect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latin typeface="Arial" charset="0"/>
              </a:rPr>
              <a:t>CLASS can be used with many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r>
              <a:rPr lang="en-US" altLang="en-US" smtClean="0"/>
              <a:t>Adding CSS to HTML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421130" y="986135"/>
            <a:ext cx="6336348" cy="46166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CSS: Cascading Style Sheets</a:t>
            </a:r>
          </a:p>
        </p:txBody>
      </p:sp>
      <p:sp>
        <p:nvSpPr>
          <p:cNvPr id="778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71AE3B-8180-4544-A36D-314B360790C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778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1695450"/>
            <a:ext cx="8150225" cy="30051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52538" y="4854575"/>
          <a:ext cx="6596063" cy="1311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918"/>
                <a:gridCol w="1524076"/>
                <a:gridCol w="1066853"/>
                <a:gridCol w="1414216"/>
              </a:tblGrid>
              <a:tr h="4268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Attribute Name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Separator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Attributes are separated by ;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963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A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Black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0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Background-color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A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Yellow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4495800" y="2278618"/>
            <a:ext cx="3886200" cy="369332"/>
          </a:xfrm>
          <a:prstGeom prst="rect">
            <a:avLst/>
          </a:prstGeom>
          <a:solidFill>
            <a:srgbClr val="EA9ADB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Arial" charset="0"/>
              </a:rPr>
              <a:t>Inline Style using Style Attribute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95400" y="2947988"/>
            <a:ext cx="7010400" cy="116681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3798888"/>
            <a:ext cx="2667000" cy="261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81200" y="3197225"/>
            <a:ext cx="4038600" cy="311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7858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5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1095375"/>
            <a:ext cx="6953250" cy="30003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987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F61321-10EC-4E10-B5DF-4E506697C147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876800" y="1464945"/>
            <a:ext cx="3048000" cy="369332"/>
          </a:xfrm>
          <a:prstGeom prst="rect">
            <a:avLst/>
          </a:prstGeom>
          <a:solidFill>
            <a:srgbClr val="EA9ADB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Arial" charset="0"/>
              </a:rPr>
              <a:t>On page using Style Tag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49525" y="2066925"/>
            <a:ext cx="4765675" cy="762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988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pic>
        <p:nvPicPr>
          <p:cNvPr id="7988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13" y="3686175"/>
            <a:ext cx="3786187" cy="240982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98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r>
              <a:rPr lang="en-US" altLang="en-US" smtClean="0"/>
              <a:t>Adding CSS to 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031345-261B-4C76-889A-7D2AA1960E8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8192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1600200"/>
            <a:ext cx="5756275" cy="3200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 bwMode="auto">
          <a:xfrm>
            <a:off x="5945822" y="2237858"/>
            <a:ext cx="2857818" cy="400110"/>
          </a:xfrm>
          <a:prstGeom prst="rect">
            <a:avLst/>
          </a:prstGeom>
          <a:solidFill>
            <a:srgbClr val="EA9ADB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latin typeface="Arial" charset="0"/>
              </a:rPr>
              <a:t>Selector HTML </a:t>
            </a:r>
            <a:r>
              <a:rPr lang="en-US" sz="2000" b="1" dirty="0" err="1">
                <a:latin typeface="Arial" charset="0"/>
              </a:rPr>
              <a:t>Tage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945822" y="3259414"/>
            <a:ext cx="2857818" cy="400110"/>
          </a:xfrm>
          <a:prstGeom prst="rect">
            <a:avLst/>
          </a:prstGeom>
          <a:solidFill>
            <a:srgbClr val="EA9ADB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latin typeface="Arial" charset="0"/>
              </a:rPr>
              <a:t>ID Selector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141720" y="4155300"/>
            <a:ext cx="2819400" cy="923330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Arial" charset="0"/>
              </a:rPr>
              <a:t>How about Styling With Class?</a:t>
            </a:r>
          </a:p>
          <a:p>
            <a:pPr algn="ctr" eaLnBrk="1" hangingPunct="1">
              <a:defRPr/>
            </a:pPr>
            <a:r>
              <a:rPr lang="en-US" b="1" dirty="0">
                <a:solidFill>
                  <a:srgbClr val="0000CC"/>
                </a:solidFill>
                <a:latin typeface="Arial" charset="0"/>
              </a:rPr>
              <a:t>.</a:t>
            </a:r>
            <a:r>
              <a:rPr lang="en-US" b="1" dirty="0" err="1">
                <a:solidFill>
                  <a:srgbClr val="0000CC"/>
                </a:solidFill>
                <a:latin typeface="Arial" charset="0"/>
              </a:rPr>
              <a:t>class_name</a:t>
            </a:r>
            <a:r>
              <a:rPr lang="en-US" b="1" dirty="0">
                <a:solidFill>
                  <a:srgbClr val="0000CC"/>
                </a:solidFill>
                <a:latin typeface="Arial" charset="0"/>
              </a:rPr>
              <a:t>{CSS rules}</a:t>
            </a:r>
          </a:p>
        </p:txBody>
      </p:sp>
      <p:pic>
        <p:nvPicPr>
          <p:cNvPr id="81933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819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r>
              <a:rPr lang="en-US" altLang="en-US" smtClean="0"/>
              <a:t>Adding CSS to HTML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1442997" y="762000"/>
            <a:ext cx="6425327" cy="40011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latin typeface="Arial" charset="0"/>
              </a:rPr>
              <a:t>Styling using External Style File(s): Recommended</a:t>
            </a:r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319088" y="1417638"/>
            <a:ext cx="2727325" cy="708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b="1" smtClean="0">
                <a:solidFill>
                  <a:schemeClr val="tx1"/>
                </a:solidFill>
              </a:rPr>
              <a:t>All Style Rules are saved in a File</a:t>
            </a:r>
          </a:p>
        </p:txBody>
      </p:sp>
      <p:sp>
        <p:nvSpPr>
          <p:cNvPr id="81940" name="TextBox 6"/>
          <p:cNvSpPr txBox="1">
            <a:spLocks noChangeArrowheads="1"/>
          </p:cNvSpPr>
          <p:nvPr/>
        </p:nvSpPr>
        <p:spPr bwMode="auto">
          <a:xfrm>
            <a:off x="319088" y="2239963"/>
            <a:ext cx="2727325" cy="70802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Text-Based with CSS Extension File</a:t>
            </a:r>
          </a:p>
        </p:txBody>
      </p:sp>
      <p:sp>
        <p:nvSpPr>
          <p:cNvPr id="81941" name="TextBox 6"/>
          <p:cNvSpPr txBox="1">
            <a:spLocks noChangeArrowheads="1"/>
          </p:cNvSpPr>
          <p:nvPr/>
        </p:nvSpPr>
        <p:spPr bwMode="auto">
          <a:xfrm>
            <a:off x="1219200" y="5418138"/>
            <a:ext cx="6521450" cy="708025"/>
          </a:xfrm>
          <a:prstGeom prst="rect">
            <a:avLst/>
          </a:prstGeom>
          <a:solidFill>
            <a:srgbClr val="886128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Defining Relation Between HTML and CSS Files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&lt;link rel="stylesheet" type="text/css" href=“myfile.css" /&gt;</a:t>
            </a: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330200" y="3084513"/>
            <a:ext cx="2716213" cy="7064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b="1" smtClean="0">
                <a:solidFill>
                  <a:schemeClr val="tx1"/>
                </a:solidFill>
              </a:rPr>
              <a:t>Consistent Look of Webpages</a:t>
            </a:r>
          </a:p>
        </p:txBody>
      </p:sp>
      <p:sp>
        <p:nvSpPr>
          <p:cNvPr id="81943" name="TextBox 6"/>
          <p:cNvSpPr txBox="1">
            <a:spLocks noChangeArrowheads="1"/>
          </p:cNvSpPr>
          <p:nvPr/>
        </p:nvSpPr>
        <p:spPr bwMode="auto">
          <a:xfrm>
            <a:off x="319088" y="3952875"/>
            <a:ext cx="2716212" cy="1016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Independent Change of Structure &amp;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4F67DF-F9D8-4BF2-AED9-5473FDB2271B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839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990600"/>
            <a:ext cx="8701087" cy="28765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397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3533775"/>
            <a:ext cx="4175125" cy="26670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3177856" y="4676989"/>
            <a:ext cx="1741487" cy="646331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Arial" charset="0"/>
              </a:rPr>
              <a:t>External Style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1535113" y="1981200"/>
            <a:ext cx="5029200" cy="30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3977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4221163"/>
            <a:ext cx="3722688" cy="155892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397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8398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r>
              <a:rPr lang="en-US" altLang="en-US" smtClean="0"/>
              <a:t>Adding CSS to 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9443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AA7852-B489-43B5-B42C-8B549173BDBD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2291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Form Elements/Controls/Fields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312025" cy="1370013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7312025" cy="137001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14400" y="4876800"/>
            <a:ext cx="7312025" cy="990600"/>
            <a:chOff x="76200" y="4762500"/>
            <a:chExt cx="8915400" cy="1674022"/>
          </a:xfrm>
        </p:grpSpPr>
        <p:pic>
          <p:nvPicPr>
            <p:cNvPr id="12300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4762500"/>
              <a:ext cx="5268024" cy="1674021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0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3100" y="4762501"/>
              <a:ext cx="3238500" cy="1674021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295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TextBox 9"/>
          <p:cNvSpPr txBox="1">
            <a:spLocks noChangeArrowheads="1"/>
          </p:cNvSpPr>
          <p:nvPr/>
        </p:nvSpPr>
        <p:spPr bwMode="auto">
          <a:xfrm>
            <a:off x="3897313" y="2676525"/>
            <a:ext cx="1284287" cy="4000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Selection</a:t>
            </a:r>
          </a:p>
        </p:txBody>
      </p:sp>
      <p:sp>
        <p:nvSpPr>
          <p:cNvPr id="12297" name="TextBox 9"/>
          <p:cNvSpPr txBox="1">
            <a:spLocks noChangeArrowheads="1"/>
          </p:cNvSpPr>
          <p:nvPr/>
        </p:nvSpPr>
        <p:spPr bwMode="auto">
          <a:xfrm>
            <a:off x="1905000" y="5695950"/>
            <a:ext cx="2209800" cy="4000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Clickable Buttons</a:t>
            </a:r>
          </a:p>
        </p:txBody>
      </p:sp>
      <p:sp>
        <p:nvSpPr>
          <p:cNvPr id="12298" name="TextBox 9"/>
          <p:cNvSpPr txBox="1">
            <a:spLocks noChangeArrowheads="1"/>
          </p:cNvSpPr>
          <p:nvPr/>
        </p:nvSpPr>
        <p:spPr bwMode="auto">
          <a:xfrm>
            <a:off x="3465513" y="769938"/>
            <a:ext cx="2209800" cy="4000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Gathering Input</a:t>
            </a:r>
          </a:p>
        </p:txBody>
      </p:sp>
      <p:sp>
        <p:nvSpPr>
          <p:cNvPr id="1229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9A51B4-D6CA-4796-BF88-D005B40969E3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860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412875"/>
            <a:ext cx="8150225" cy="39973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60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90600"/>
            <a:ext cx="4392613" cy="2614613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57400" y="2403475"/>
            <a:ext cx="2297113" cy="9731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7850" y="3662363"/>
            <a:ext cx="6457950" cy="113823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 bwMode="auto">
          <a:xfrm>
            <a:off x="609600" y="2537400"/>
            <a:ext cx="1268730" cy="400110"/>
          </a:xfrm>
          <a:prstGeom prst="rect">
            <a:avLst/>
          </a:prstGeom>
          <a:solidFill>
            <a:srgbClr val="EA9ADB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latin typeface="Arial" charset="0"/>
              </a:rPr>
              <a:t>On Page</a:t>
            </a:r>
          </a:p>
        </p:txBody>
      </p:sp>
      <p:sp>
        <p:nvSpPr>
          <p:cNvPr id="86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CSS Rules: Conflict Resolution</a:t>
            </a:r>
          </a:p>
        </p:txBody>
      </p:sp>
      <p:pic>
        <p:nvPicPr>
          <p:cNvPr id="86027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094685" y="5734943"/>
            <a:ext cx="5034003" cy="40011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latin typeface="Arial" charset="0"/>
              </a:rPr>
              <a:t>Most Specific CSS Rule will be applied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33400" y="-1524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CA" altLang="en-US" sz="3600" kern="0" dirty="0">
                <a:solidFill>
                  <a:srgbClr val="222222"/>
                </a:solidFill>
                <a:latin typeface="+mj-lt"/>
                <a:ea typeface="+mj-ea"/>
                <a:cs typeface="+mj-cs"/>
              </a:rPr>
              <a:t>Styling Declaration</a:t>
            </a:r>
            <a:endParaRPr lang="en-US" altLang="en-US" sz="3600" kern="0" dirty="0">
              <a:solidFill>
                <a:srgbClr val="2222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806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DACFFE-7B13-400B-9834-C980C3B61F02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88068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4963" y="850900"/>
            <a:ext cx="3744912" cy="34163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rgbClr val="006600"/>
            </a:solidFill>
          </a:ln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1800"/>
              </a:spcAft>
              <a:buFont typeface="Wingdings" pitchFamily="-128" charset="2"/>
              <a:buNone/>
              <a:defRPr/>
            </a:pPr>
            <a:r>
              <a:rPr lang="en-US" altLang="en-US" b="1" kern="0" dirty="0">
                <a:latin typeface="Arial" charset="0"/>
              </a:rPr>
              <a:t>Selector {</a:t>
            </a:r>
          </a:p>
          <a:p>
            <a:pPr eaLnBrk="1" hangingPunct="1">
              <a:spcBef>
                <a:spcPts val="0"/>
              </a:spcBef>
              <a:spcAft>
                <a:spcPts val="1800"/>
              </a:spcAft>
              <a:buFont typeface="Wingdings" pitchFamily="-128" charset="2"/>
              <a:buNone/>
              <a:defRPr/>
            </a:pPr>
            <a:r>
              <a:rPr lang="en-US" altLang="en-US" b="1" kern="0" dirty="0">
                <a:solidFill>
                  <a:srgbClr val="FF0000"/>
                </a:solidFill>
                <a:latin typeface="Arial" charset="0"/>
              </a:rPr>
              <a:t>	Property 0</a:t>
            </a:r>
            <a:r>
              <a:rPr lang="en-US" altLang="en-US" b="1" kern="0" dirty="0">
                <a:latin typeface="Arial" charset="0"/>
              </a:rPr>
              <a:t>: </a:t>
            </a:r>
            <a:r>
              <a:rPr lang="en-US" altLang="en-US" b="1" kern="0" dirty="0">
                <a:solidFill>
                  <a:schemeClr val="accent2"/>
                </a:solidFill>
                <a:latin typeface="Arial" charset="0"/>
              </a:rPr>
              <a:t>value 0</a:t>
            </a:r>
            <a:r>
              <a:rPr lang="en-US" altLang="en-US" b="1" kern="0" dirty="0">
                <a:latin typeface="Arial" charset="0"/>
              </a:rPr>
              <a:t>;</a:t>
            </a:r>
          </a:p>
          <a:p>
            <a:pPr eaLnBrk="1" hangingPunct="1">
              <a:spcBef>
                <a:spcPts val="0"/>
              </a:spcBef>
              <a:spcAft>
                <a:spcPts val="1800"/>
              </a:spcAft>
              <a:buFont typeface="Wingdings" pitchFamily="-128" charset="2"/>
              <a:buNone/>
              <a:defRPr/>
            </a:pPr>
            <a:r>
              <a:rPr lang="en-US" altLang="en-US" b="1" kern="0" dirty="0">
                <a:solidFill>
                  <a:srgbClr val="FF0000"/>
                </a:solidFill>
                <a:latin typeface="Arial" charset="0"/>
              </a:rPr>
              <a:t>	Property 1</a:t>
            </a:r>
            <a:r>
              <a:rPr lang="en-US" altLang="en-US" b="1" kern="0" dirty="0">
                <a:solidFill>
                  <a:schemeClr val="accent2"/>
                </a:solidFill>
                <a:latin typeface="Arial" charset="0"/>
              </a:rPr>
              <a:t>: value 1</a:t>
            </a:r>
            <a:r>
              <a:rPr lang="en-US" altLang="en-US" b="1" kern="0" dirty="0">
                <a:latin typeface="Arial" charset="0"/>
              </a:rPr>
              <a:t>;</a:t>
            </a:r>
          </a:p>
          <a:p>
            <a:pPr eaLnBrk="1" hangingPunct="1">
              <a:spcBef>
                <a:spcPts val="0"/>
              </a:spcBef>
              <a:spcAft>
                <a:spcPts val="1800"/>
              </a:spcAft>
              <a:buFont typeface="Wingdings" pitchFamily="-128" charset="2"/>
              <a:buNone/>
              <a:defRPr/>
            </a:pPr>
            <a:r>
              <a:rPr lang="en-US" altLang="en-US" b="1" kern="0" dirty="0">
                <a:latin typeface="Arial" charset="0"/>
              </a:rPr>
              <a:t>	………..</a:t>
            </a:r>
          </a:p>
          <a:p>
            <a:pPr eaLnBrk="1" hangingPunct="1">
              <a:spcBef>
                <a:spcPts val="0"/>
              </a:spcBef>
              <a:spcAft>
                <a:spcPts val="1800"/>
              </a:spcAft>
              <a:buFont typeface="Wingdings" pitchFamily="-128" charset="2"/>
              <a:buNone/>
              <a:defRPr/>
            </a:pPr>
            <a:r>
              <a:rPr lang="en-US" altLang="en-US" b="1" kern="0" dirty="0">
                <a:latin typeface="Arial" charset="0"/>
              </a:rPr>
              <a:t>	………..</a:t>
            </a:r>
          </a:p>
          <a:p>
            <a:pPr eaLnBrk="1" hangingPunct="1">
              <a:spcBef>
                <a:spcPts val="0"/>
              </a:spcBef>
              <a:spcAft>
                <a:spcPts val="1800"/>
              </a:spcAft>
              <a:buFont typeface="Wingdings" pitchFamily="-128" charset="2"/>
              <a:buNone/>
              <a:defRPr/>
            </a:pPr>
            <a:r>
              <a:rPr lang="en-US" altLang="en-US" b="1" kern="0" dirty="0">
                <a:solidFill>
                  <a:srgbClr val="FF0000"/>
                </a:solidFill>
                <a:latin typeface="Arial" charset="0"/>
              </a:rPr>
              <a:t>	Property n</a:t>
            </a:r>
            <a:r>
              <a:rPr lang="en-US" altLang="en-US" b="1" kern="0" dirty="0">
                <a:solidFill>
                  <a:schemeClr val="accent2"/>
                </a:solidFill>
                <a:latin typeface="Arial" charset="0"/>
              </a:rPr>
              <a:t>: value n;</a:t>
            </a:r>
          </a:p>
          <a:p>
            <a:pPr eaLnBrk="1" hangingPunct="1">
              <a:spcBef>
                <a:spcPts val="0"/>
              </a:spcBef>
              <a:spcAft>
                <a:spcPts val="1800"/>
              </a:spcAft>
              <a:buFont typeface="Wingdings" pitchFamily="-128" charset="2"/>
              <a:buNone/>
              <a:defRPr/>
            </a:pPr>
            <a:r>
              <a:rPr lang="en-US" altLang="en-US" b="1" kern="0" dirty="0">
                <a:latin typeface="Arial" charset="0"/>
              </a:rPr>
              <a:t>	}</a:t>
            </a:r>
          </a:p>
        </p:txBody>
      </p:sp>
      <p:grpSp>
        <p:nvGrpSpPr>
          <p:cNvPr id="88071" name="Group 1"/>
          <p:cNvGrpSpPr>
            <a:grpSpLocks/>
          </p:cNvGrpSpPr>
          <p:nvPr/>
        </p:nvGrpSpPr>
        <p:grpSpPr bwMode="auto">
          <a:xfrm>
            <a:off x="584200" y="1184275"/>
            <a:ext cx="8239125" cy="2668588"/>
            <a:chOff x="401955" y="1335976"/>
            <a:chExt cx="8239125" cy="2669541"/>
          </a:xfrm>
        </p:grpSpPr>
        <p:sp>
          <p:nvSpPr>
            <p:cNvPr id="19" name="Rectangle 18"/>
            <p:cNvSpPr/>
            <p:nvPr/>
          </p:nvSpPr>
          <p:spPr>
            <a:xfrm>
              <a:off x="4297680" y="1335976"/>
              <a:ext cx="4343400" cy="26695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Rectangle 15"/>
            <p:cNvSpPr>
              <a:spLocks/>
            </p:cNvSpPr>
            <p:nvPr/>
          </p:nvSpPr>
          <p:spPr bwMode="auto">
            <a:xfrm>
              <a:off x="401955" y="1837310"/>
              <a:ext cx="544513" cy="184848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vert270" lIns="0" tIns="0" rIns="0" bIns="0" anchor="ctr"/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800" b="1" dirty="0" smtClean="0">
                  <a:solidFill>
                    <a:schemeClr val="tx1"/>
                  </a:solidFill>
                  <a:latin typeface="Helvetica" panose="020B0604020202020204" pitchFamily="34" charset="0"/>
                  <a:ea typeface="ヒラギノ角ゴ ProN W3"/>
                  <a:cs typeface="Helvetica" panose="020B0604020202020204" pitchFamily="34" charset="0"/>
                  <a:sym typeface="Helvetica" panose="020B0604020202020204" pitchFamily="34" charset="0"/>
                </a:rPr>
                <a:t>DECLARATION</a:t>
              </a:r>
            </a:p>
          </p:txBody>
        </p:sp>
        <p:sp>
          <p:nvSpPr>
            <p:cNvPr id="88094" name="Rectangle 9"/>
            <p:cNvSpPr>
              <a:spLocks/>
            </p:cNvSpPr>
            <p:nvPr/>
          </p:nvSpPr>
          <p:spPr bwMode="auto">
            <a:xfrm>
              <a:off x="5054917" y="2115479"/>
              <a:ext cx="3385542" cy="61555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chemeClr val="tx1"/>
                  </a:solidFill>
                  <a:latin typeface="Courier"/>
                  <a:ea typeface="ヒラギノ角ゴ ProN W3"/>
                  <a:cs typeface="ヒラギノ角ゴ ProN W3"/>
                  <a:sym typeface="Courier"/>
                </a:rPr>
                <a:t>p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chemeClr val="tx1"/>
                  </a:solidFill>
                  <a:latin typeface="Courier"/>
                  <a:ea typeface="ヒラギノ角ゴ ProN W3"/>
                  <a:cs typeface="ヒラギノ角ゴ ProN W3"/>
                  <a:sym typeface="Courier"/>
                </a:rPr>
                <a:t>  font-family: Arial;}</a:t>
              </a:r>
            </a:p>
          </p:txBody>
        </p:sp>
        <p:sp>
          <p:nvSpPr>
            <p:cNvPr id="88095" name="Rectangle 17"/>
            <p:cNvSpPr>
              <a:spLocks/>
            </p:cNvSpPr>
            <p:nvPr/>
          </p:nvSpPr>
          <p:spPr bwMode="auto">
            <a:xfrm>
              <a:off x="4373880" y="1447697"/>
              <a:ext cx="1371600" cy="339765"/>
            </a:xfrm>
            <a:prstGeom prst="rect">
              <a:avLst/>
            </a:prstGeom>
            <a:solidFill>
              <a:srgbClr val="EA9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  <a:latin typeface="Helvetica" panose="020B0604020202020204" pitchFamily="34" charset="0"/>
                  <a:ea typeface="ヒラギノ角ゴ ProN W3"/>
                  <a:cs typeface="Helvetica" panose="020B0604020202020204" pitchFamily="34" charset="0"/>
                  <a:sym typeface="Helvetica" panose="020B0604020202020204" pitchFamily="34" charset="0"/>
                </a:rPr>
                <a:t>SELECTOR</a:t>
              </a:r>
            </a:p>
          </p:txBody>
        </p:sp>
        <p:grpSp>
          <p:nvGrpSpPr>
            <p:cNvPr id="88096" name="Group 3"/>
            <p:cNvGrpSpPr>
              <a:grpSpLocks/>
            </p:cNvGrpSpPr>
            <p:nvPr/>
          </p:nvGrpSpPr>
          <p:grpSpPr bwMode="auto">
            <a:xfrm>
              <a:off x="4794567" y="1787462"/>
              <a:ext cx="495301" cy="501650"/>
              <a:chOff x="1793082" y="2806701"/>
              <a:chExt cx="495301" cy="501650"/>
            </a:xfrm>
          </p:grpSpPr>
          <p:sp>
            <p:nvSpPr>
              <p:cNvPr id="88103" name="Line 4"/>
              <p:cNvSpPr>
                <a:spLocks noChangeShapeType="1"/>
              </p:cNvSpPr>
              <p:nvPr/>
            </p:nvSpPr>
            <p:spPr bwMode="auto">
              <a:xfrm rot="10800000" flipH="1" flipV="1">
                <a:off x="1807370" y="3063875"/>
                <a:ext cx="479426" cy="948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8104" name="Line 5"/>
              <p:cNvSpPr>
                <a:spLocks noChangeShapeType="1"/>
              </p:cNvSpPr>
              <p:nvPr/>
            </p:nvSpPr>
            <p:spPr bwMode="auto">
              <a:xfrm flipH="1">
                <a:off x="1793082" y="3046413"/>
                <a:ext cx="0" cy="25082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8105" name="Line 6"/>
              <p:cNvSpPr>
                <a:spLocks noChangeShapeType="1"/>
              </p:cNvSpPr>
              <p:nvPr/>
            </p:nvSpPr>
            <p:spPr bwMode="auto">
              <a:xfrm flipH="1">
                <a:off x="2286795" y="3049588"/>
                <a:ext cx="1588" cy="25876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8106" name="Line 7"/>
              <p:cNvSpPr>
                <a:spLocks noChangeShapeType="1"/>
              </p:cNvSpPr>
              <p:nvPr/>
            </p:nvSpPr>
            <p:spPr bwMode="auto">
              <a:xfrm>
                <a:off x="2042955" y="2806701"/>
                <a:ext cx="1588" cy="27463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88097" name="Rectangle 15"/>
            <p:cNvSpPr>
              <a:spLocks/>
            </p:cNvSpPr>
            <p:nvPr/>
          </p:nvSpPr>
          <p:spPr bwMode="auto">
            <a:xfrm>
              <a:off x="6553200" y="3434017"/>
              <a:ext cx="1778000" cy="4953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  <a:latin typeface="Helvetica" panose="020B0604020202020204" pitchFamily="34" charset="0"/>
                  <a:ea typeface="ヒラギノ角ゴ ProN W3"/>
                  <a:cs typeface="Helvetica" panose="020B0604020202020204" pitchFamily="34" charset="0"/>
                  <a:sym typeface="Helvetica" panose="020B0604020202020204" pitchFamily="34" charset="0"/>
                </a:rPr>
                <a:t>DECLARATION</a:t>
              </a:r>
            </a:p>
          </p:txBody>
        </p:sp>
        <p:grpSp>
          <p:nvGrpSpPr>
            <p:cNvPr id="88098" name="Group 4"/>
            <p:cNvGrpSpPr>
              <a:grpSpLocks/>
            </p:cNvGrpSpPr>
            <p:nvPr/>
          </p:nvGrpSpPr>
          <p:grpSpPr bwMode="auto">
            <a:xfrm>
              <a:off x="5361305" y="2761552"/>
              <a:ext cx="3051175" cy="596900"/>
              <a:chOff x="4629943" y="4568825"/>
              <a:chExt cx="3051176" cy="596901"/>
            </a:xfrm>
          </p:grpSpPr>
          <p:sp>
            <p:nvSpPr>
              <p:cNvPr id="88099" name="Line 9"/>
              <p:cNvSpPr>
                <a:spLocks noChangeShapeType="1"/>
              </p:cNvSpPr>
              <p:nvPr/>
            </p:nvSpPr>
            <p:spPr bwMode="auto">
              <a:xfrm>
                <a:off x="7604919" y="4590415"/>
                <a:ext cx="3175" cy="28575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8100" name="Line 10"/>
              <p:cNvSpPr>
                <a:spLocks noChangeShapeType="1"/>
              </p:cNvSpPr>
              <p:nvPr/>
            </p:nvSpPr>
            <p:spPr bwMode="auto">
              <a:xfrm rot="10800000" flipH="1" flipV="1">
                <a:off x="4629943" y="4876799"/>
                <a:ext cx="3051176" cy="2663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8101" name="Line 11"/>
              <p:cNvSpPr>
                <a:spLocks noChangeShapeType="1"/>
              </p:cNvSpPr>
              <p:nvPr/>
            </p:nvSpPr>
            <p:spPr bwMode="auto">
              <a:xfrm>
                <a:off x="6696869" y="4876166"/>
                <a:ext cx="0" cy="28956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8102" name="Line 13"/>
              <p:cNvSpPr>
                <a:spLocks noChangeShapeType="1"/>
              </p:cNvSpPr>
              <p:nvPr/>
            </p:nvSpPr>
            <p:spPr bwMode="auto">
              <a:xfrm>
                <a:off x="4641374" y="4568825"/>
                <a:ext cx="0" cy="28575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1143000" y="4333875"/>
          <a:ext cx="6934200" cy="2235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3505200"/>
              </a:tblGrid>
              <a:tr h="4197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Selector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A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CSS Example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ADB"/>
                    </a:solidFill>
                  </a:tcPr>
                </a:tc>
              </a:tr>
              <a:tr h="3917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Universal (All Elements)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* {Declaration}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17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HTML Tag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h1, h2, h3 {Declaration}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4018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4" marB="45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.important {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Declarartion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p.Important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{Declaration}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17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#Introduction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{Declaration}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33400" y="-1524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CA" altLang="en-US" sz="3600" kern="0" dirty="0">
                <a:solidFill>
                  <a:srgbClr val="222222"/>
                </a:solidFill>
                <a:latin typeface="+mj-lt"/>
                <a:ea typeface="+mj-ea"/>
                <a:cs typeface="+mj-cs"/>
              </a:rPr>
              <a:t>Styling Declaration</a:t>
            </a:r>
            <a:endParaRPr lang="en-US" altLang="en-US" sz="3600" kern="0" dirty="0">
              <a:solidFill>
                <a:srgbClr val="2222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01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6B0A5F-54E1-4A64-8CEE-0E6B739D7CF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9011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685800" y="1287463"/>
          <a:ext cx="77724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5791200"/>
              </a:tblGrid>
              <a:tr h="4198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Selector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A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CSS Example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ADB"/>
                    </a:solidFill>
                  </a:tcPr>
                </a:tc>
              </a:tr>
              <a:tr h="64029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Descendent Selector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62" marB="457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h1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{font-style: italic}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/*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en-US" sz="1800" dirty="0" smtClean="0"/>
                        <a:t>matches no matter how deep h1 is inside the div</a:t>
                      </a:r>
                      <a:r>
                        <a:rPr lang="en-US" altLang="en-US" sz="1800" b="1" dirty="0" smtClean="0">
                          <a:solidFill>
                            <a:schemeClr val="tx1"/>
                          </a:solidFill>
                        </a:rPr>
                        <a:t>*/</a:t>
                      </a:r>
                      <a:endParaRPr lang="en-US" altLang="en-US" sz="1800" b="1" dirty="0" smtClean="0"/>
                    </a:p>
                  </a:txBody>
                  <a:tcPr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323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Child Selector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62" marB="457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Font typeface="Monotype Sorts" pitchFamily="2" charset="2"/>
                        <a:buNone/>
                      </a:pPr>
                      <a:r>
                        <a:rPr lang="en-US" altLang="en-US" sz="1800" b="1" dirty="0" smtClean="0"/>
                        <a:t>div &gt; h1 { font-style: italic }</a:t>
                      </a:r>
                    </a:p>
                    <a:p>
                      <a:pPr marL="0" lvl="2" indent="0">
                        <a:lnSpc>
                          <a:spcPct val="90000"/>
                        </a:lnSpc>
                      </a:pPr>
                      <a:r>
                        <a:rPr lang="en-US" altLang="en-US" sz="1800" b="1" dirty="0" smtClean="0"/>
                        <a:t>/*</a:t>
                      </a:r>
                      <a:r>
                        <a:rPr lang="en-US" altLang="en-US" sz="1800" dirty="0" smtClean="0"/>
                        <a:t>h1 must be a direct child of the div (not a grandchild)</a:t>
                      </a:r>
                      <a:r>
                        <a:rPr lang="en-US" altLang="en-US" sz="1800" b="1" dirty="0" smtClean="0"/>
                        <a:t>*/</a:t>
                      </a:r>
                    </a:p>
                  </a:txBody>
                  <a:tcPr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07931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Attribute Selector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62" marB="457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Font typeface="Monotype Sorts" pitchFamily="2" charset="2"/>
                        <a:buNone/>
                      </a:pPr>
                      <a:r>
                        <a:rPr lang="en-US" altLang="en-US" sz="1800" b="1" dirty="0" smtClean="0"/>
                        <a:t>input[value] { background-color: red;} </a:t>
                      </a:r>
                    </a:p>
                    <a:p>
                      <a:pPr>
                        <a:lnSpc>
                          <a:spcPct val="90000"/>
                        </a:lnSpc>
                        <a:buFont typeface="Monotype Sorts" pitchFamily="2" charset="2"/>
                        <a:buNone/>
                      </a:pPr>
                      <a:r>
                        <a:rPr lang="en-US" altLang="en-US" sz="1800" b="1" dirty="0" smtClean="0"/>
                        <a:t>input[type=‘password’] { background-color: blue;}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 smtClean="0"/>
                        <a:t>/* </a:t>
                      </a:r>
                      <a:r>
                        <a:rPr lang="en-US" altLang="en-US" sz="1800" dirty="0" smtClean="0"/>
                        <a:t>matches if “value” or “type=‘password’” is found anywhere in input attributes</a:t>
                      </a:r>
                      <a:r>
                        <a:rPr lang="en-US" altLang="en-US" sz="1800" b="1" dirty="0" smtClean="0"/>
                        <a:t>*/</a:t>
                      </a:r>
                    </a:p>
                  </a:txBody>
                  <a:tcPr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2528888" y="4868863"/>
            <a:ext cx="4086225" cy="7699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  <a:defRPr/>
            </a:pPr>
            <a:r>
              <a:rPr lang="en-US" altLang="en-US" sz="2000" b="1" dirty="0" smtClean="0"/>
              <a:t>/* Single Line or Multiple Lines</a:t>
            </a:r>
          </a:p>
          <a:p>
            <a:pPr algn="ctr">
              <a:buFontTx/>
              <a:buNone/>
              <a:defRPr/>
            </a:pPr>
            <a:r>
              <a:rPr lang="en-US" altLang="en-US" sz="2000" b="1" dirty="0" smtClean="0"/>
              <a:t> CSS Comment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CSS: Text Styling Example</a:t>
            </a:r>
          </a:p>
        </p:txBody>
      </p:sp>
      <p:sp>
        <p:nvSpPr>
          <p:cNvPr id="9216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939399-F2A2-4153-831F-AFA82DC000C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921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6543675" cy="2905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6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484563"/>
            <a:ext cx="3686175" cy="211137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781300" y="2079625"/>
            <a:ext cx="4000500" cy="5873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92167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948238" y="2478088"/>
            <a:ext cx="1954212" cy="33972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 b="1" dirty="0"/>
              <a:t>1em = 12pt = 16px</a:t>
            </a:r>
          </a:p>
        </p:txBody>
      </p:sp>
      <p:sp>
        <p:nvSpPr>
          <p:cNvPr id="9216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3213" y="5078413"/>
            <a:ext cx="4629150" cy="400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/>
              <a:t>font-family:"Times</a:t>
            </a:r>
            <a:r>
              <a:rPr lang="en-US" sz="2000" dirty="0"/>
              <a:t> New Roman“, serif;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8588" y="5761038"/>
            <a:ext cx="5815012" cy="400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&lt;p style="</a:t>
            </a:r>
            <a:r>
              <a:rPr lang="en-US" sz="2000" dirty="0" err="1"/>
              <a:t>font-family:'Times</a:t>
            </a:r>
            <a:r>
              <a:rPr lang="en-US" sz="2000" dirty="0"/>
              <a:t> New Roman‘, serif;&gt;</a:t>
            </a:r>
          </a:p>
        </p:txBody>
      </p:sp>
      <p:sp>
        <p:nvSpPr>
          <p:cNvPr id="92172" name="Rectangle 3"/>
          <p:cNvSpPr>
            <a:spLocks noChangeArrowheads="1"/>
          </p:cNvSpPr>
          <p:nvPr/>
        </p:nvSpPr>
        <p:spPr bwMode="auto">
          <a:xfrm>
            <a:off x="144463" y="4170363"/>
            <a:ext cx="4945062" cy="708025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If a css value contains a space, the value must be contained in quotations marks</a:t>
            </a:r>
          </a:p>
        </p:txBody>
      </p:sp>
      <p:sp>
        <p:nvSpPr>
          <p:cNvPr id="92173" name="Rectangle 1"/>
          <p:cNvSpPr>
            <a:spLocks noChangeArrowheads="1"/>
          </p:cNvSpPr>
          <p:nvPr/>
        </p:nvSpPr>
        <p:spPr bwMode="auto">
          <a:xfrm>
            <a:off x="4186238" y="1200150"/>
            <a:ext cx="4470400" cy="4000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tabLst>
                <a:tab pos="92075" algn="l"/>
              </a:tabLst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92075">
              <a:spcBef>
                <a:spcPct val="20000"/>
              </a:spcBef>
              <a:buChar char="–"/>
              <a:tabLst>
                <a:tab pos="92075" algn="l"/>
              </a:tabLst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2075" algn="l"/>
              </a:tabLst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2075" algn="l"/>
              </a:tabLst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2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2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2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2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2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ctr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bg1"/>
                </a:solidFill>
              </a:rPr>
              <a:t>text-align (left,center, right, justify)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CSS: Text Styling Example</a:t>
            </a:r>
          </a:p>
        </p:txBody>
      </p:sp>
      <p:sp>
        <p:nvSpPr>
          <p:cNvPr id="942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E9D205-71E0-47B4-955E-1946CD9AD31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94212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667000" y="5280025"/>
            <a:ext cx="3962400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2200" kern="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Getting information:</a:t>
            </a:r>
          </a:p>
          <a:p>
            <a:pPr lvl="1">
              <a:defRPr/>
            </a:pPr>
            <a:r>
              <a:rPr lang="en-US" altLang="en-US" sz="2200" kern="0" dirty="0" smtClean="0">
                <a:hlinkClick r:id="rId4"/>
              </a:rPr>
              <a:t>http://www.w3.org/style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736725" y="838200"/>
            <a:ext cx="5791200" cy="42449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2200" b="1" kern="0" dirty="0" smtClean="0"/>
              <a:t>Applying backgrounds to specific tags</a:t>
            </a:r>
          </a:p>
          <a:p>
            <a:pPr lvl="1">
              <a:spcBef>
                <a:spcPts val="100"/>
              </a:spcBef>
              <a:buFont typeface="Monotype Sorts" pitchFamily="2" charset="2"/>
              <a:buNone/>
              <a:defRPr/>
            </a:pPr>
            <a:r>
              <a:rPr lang="en-US" altLang="en-US" sz="2000" kern="0" dirty="0" smtClean="0"/>
              <a:t>&lt;head&gt;</a:t>
            </a:r>
          </a:p>
          <a:p>
            <a:pPr lvl="1">
              <a:spcBef>
                <a:spcPts val="100"/>
              </a:spcBef>
              <a:buFont typeface="Monotype Sorts" pitchFamily="2" charset="2"/>
              <a:buNone/>
              <a:defRPr/>
            </a:pPr>
            <a:r>
              <a:rPr lang="en-US" altLang="en-US" sz="2000" kern="0" dirty="0" smtClean="0"/>
              <a:t>   &lt;style type=“text/</a:t>
            </a:r>
            <a:r>
              <a:rPr lang="en-US" altLang="en-US" sz="2000" kern="0" dirty="0" err="1" smtClean="0"/>
              <a:t>css</a:t>
            </a:r>
            <a:r>
              <a:rPr lang="en-US" altLang="en-US" sz="2000" kern="0" dirty="0" smtClean="0"/>
              <a:t>”&gt;</a:t>
            </a:r>
          </a:p>
          <a:p>
            <a:pPr lvl="1">
              <a:spcBef>
                <a:spcPts val="100"/>
              </a:spcBef>
              <a:buFont typeface="Monotype Sorts" pitchFamily="2" charset="2"/>
              <a:buNone/>
              <a:defRPr/>
            </a:pPr>
            <a:r>
              <a:rPr lang="en-US" altLang="en-US" sz="2000" b="1" kern="0" dirty="0" smtClean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altLang="en-US" sz="2000" b="1" kern="0" dirty="0" err="1" smtClean="0">
                <a:solidFill>
                  <a:schemeClr val="accent2">
                    <a:lumMod val="75000"/>
                  </a:schemeClr>
                </a:solidFill>
              </a:rPr>
              <a:t>ol</a:t>
            </a:r>
            <a:r>
              <a:rPr lang="en-US" altLang="en-US" sz="2000" b="1" kern="0" dirty="0" smtClean="0">
                <a:solidFill>
                  <a:schemeClr val="accent2">
                    <a:lumMod val="75000"/>
                  </a:schemeClr>
                </a:solidFill>
              </a:rPr>
              <a:t> {</a:t>
            </a:r>
            <a:r>
              <a:rPr lang="en-US" altLang="en-US" sz="2000" b="1" kern="0" dirty="0" err="1" smtClean="0">
                <a:solidFill>
                  <a:schemeClr val="accent2">
                    <a:lumMod val="75000"/>
                  </a:schemeClr>
                </a:solidFill>
              </a:rPr>
              <a:t>background-image:URL</a:t>
            </a:r>
            <a:r>
              <a:rPr lang="en-US" altLang="en-US" sz="2000" b="1" kern="0" dirty="0" smtClean="0">
                <a:solidFill>
                  <a:schemeClr val="accent2">
                    <a:lumMod val="75000"/>
                  </a:schemeClr>
                </a:solidFill>
              </a:rPr>
              <a:t>(pic.gif)};</a:t>
            </a:r>
          </a:p>
          <a:p>
            <a:pPr lvl="1">
              <a:spcBef>
                <a:spcPts val="100"/>
              </a:spcBef>
              <a:buFont typeface="Monotype Sorts" pitchFamily="2" charset="2"/>
              <a:buNone/>
              <a:defRPr/>
            </a:pPr>
            <a:r>
              <a:rPr lang="en-US" altLang="en-US" sz="2000" kern="0" dirty="0" smtClean="0"/>
              <a:t>   &lt;/style&gt;</a:t>
            </a:r>
          </a:p>
          <a:p>
            <a:pPr lvl="1">
              <a:spcBef>
                <a:spcPts val="100"/>
              </a:spcBef>
              <a:buFont typeface="Monotype Sorts" pitchFamily="2" charset="2"/>
              <a:buNone/>
              <a:defRPr/>
            </a:pPr>
            <a:r>
              <a:rPr lang="en-US" altLang="en-US" sz="2000" kern="0" dirty="0" smtClean="0"/>
              <a:t>&lt;/head&gt;</a:t>
            </a:r>
          </a:p>
          <a:p>
            <a:pPr lvl="1">
              <a:spcBef>
                <a:spcPts val="100"/>
              </a:spcBef>
              <a:buFont typeface="Monotype Sorts" pitchFamily="2" charset="2"/>
              <a:buNone/>
              <a:defRPr/>
            </a:pPr>
            <a:r>
              <a:rPr lang="en-US" altLang="en-US" sz="2000" kern="0" dirty="0" smtClean="0"/>
              <a:t>&lt;body&gt;</a:t>
            </a:r>
          </a:p>
          <a:p>
            <a:pPr lvl="1">
              <a:spcBef>
                <a:spcPts val="100"/>
              </a:spcBef>
              <a:buFont typeface="Monotype Sorts" pitchFamily="2" charset="2"/>
              <a:buNone/>
              <a:defRPr/>
            </a:pPr>
            <a:r>
              <a:rPr lang="en-US" altLang="en-US" sz="2000" kern="0" dirty="0" smtClean="0"/>
              <a:t>   &lt;</a:t>
            </a:r>
            <a:r>
              <a:rPr lang="en-US" altLang="en-US" sz="2000" kern="0" dirty="0" err="1" smtClean="0"/>
              <a:t>ol</a:t>
            </a:r>
            <a:r>
              <a:rPr lang="en-US" altLang="en-US" sz="2000" kern="0" dirty="0" smtClean="0"/>
              <a:t>&gt;</a:t>
            </a:r>
          </a:p>
          <a:p>
            <a:pPr lvl="1">
              <a:spcBef>
                <a:spcPts val="100"/>
              </a:spcBef>
              <a:buFont typeface="Monotype Sorts" pitchFamily="2" charset="2"/>
              <a:buNone/>
              <a:defRPr/>
            </a:pPr>
            <a:r>
              <a:rPr lang="en-US" altLang="en-US" sz="2000" kern="0" dirty="0" smtClean="0"/>
              <a:t>    &lt;li&gt;Item 1&lt;/li&gt;</a:t>
            </a:r>
          </a:p>
          <a:p>
            <a:pPr lvl="1">
              <a:spcBef>
                <a:spcPts val="100"/>
              </a:spcBef>
              <a:buFont typeface="Monotype Sorts" pitchFamily="2" charset="2"/>
              <a:buNone/>
              <a:defRPr/>
            </a:pPr>
            <a:r>
              <a:rPr lang="en-US" altLang="en-US" sz="2000" kern="0" dirty="0" smtClean="0"/>
              <a:t>    &lt;li&gt;Item 2&lt;/li&gt;</a:t>
            </a:r>
          </a:p>
          <a:p>
            <a:pPr lvl="1">
              <a:spcBef>
                <a:spcPts val="100"/>
              </a:spcBef>
              <a:buFont typeface="Monotype Sorts" pitchFamily="2" charset="2"/>
              <a:buNone/>
              <a:defRPr/>
            </a:pPr>
            <a:r>
              <a:rPr lang="en-US" altLang="en-US" sz="2000" kern="0" dirty="0" smtClean="0"/>
              <a:t>    &lt;li&gt;Item 3&lt;/li&gt;</a:t>
            </a:r>
          </a:p>
          <a:p>
            <a:pPr lvl="1">
              <a:spcBef>
                <a:spcPts val="100"/>
              </a:spcBef>
              <a:buFont typeface="Monotype Sorts" pitchFamily="2" charset="2"/>
              <a:buNone/>
              <a:defRPr/>
            </a:pPr>
            <a:r>
              <a:rPr lang="en-US" altLang="en-US" sz="2000" kern="0" dirty="0" smtClean="0"/>
              <a:t>   &lt;/</a:t>
            </a:r>
            <a:r>
              <a:rPr lang="en-US" altLang="en-US" sz="2000" kern="0" dirty="0" err="1" smtClean="0"/>
              <a:t>ol</a:t>
            </a:r>
            <a:r>
              <a:rPr lang="en-US" altLang="en-US" sz="2000" kern="0" dirty="0" smtClean="0"/>
              <a:t>&gt;</a:t>
            </a:r>
          </a:p>
          <a:p>
            <a:pPr lvl="1">
              <a:spcBef>
                <a:spcPts val="100"/>
              </a:spcBef>
              <a:buFont typeface="Monotype Sorts" pitchFamily="2" charset="2"/>
              <a:buNone/>
              <a:defRPr/>
            </a:pPr>
            <a:r>
              <a:rPr lang="en-US" altLang="en-US" sz="2000" kern="0" dirty="0" smtClean="0"/>
              <a:t>&lt;/body&gt;</a:t>
            </a:r>
          </a:p>
        </p:txBody>
      </p:sp>
      <p:sp>
        <p:nvSpPr>
          <p:cNvPr id="94216" name="Rectangle 2"/>
          <p:cNvSpPr>
            <a:spLocks noChangeArrowheads="1"/>
          </p:cNvSpPr>
          <p:nvPr/>
        </p:nvSpPr>
        <p:spPr bwMode="auto">
          <a:xfrm>
            <a:off x="4724400" y="2835275"/>
            <a:ext cx="4191000" cy="1630363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lvl="1">
              <a:spcBef>
                <a:spcPct val="0"/>
              </a:spcBef>
              <a:buFont typeface="Monotype Sorts"/>
              <a:buNone/>
            </a:pPr>
            <a:r>
              <a:rPr lang="en-US" altLang="en-US" sz="2000">
                <a:solidFill>
                  <a:schemeClr val="tx1"/>
                </a:solidFill>
              </a:rPr>
              <a:t>&lt;style type=“text/css”&gt;</a:t>
            </a:r>
          </a:p>
          <a:p>
            <a:pPr marL="0" lvl="1">
              <a:spcBef>
                <a:spcPct val="0"/>
              </a:spcBef>
              <a:buFont typeface="Monotype Sorts"/>
              <a:buNone/>
            </a:pPr>
            <a:r>
              <a:rPr lang="en-US" altLang="en-US" sz="2000">
                <a:solidFill>
                  <a:schemeClr val="tx1"/>
                </a:solidFill>
              </a:rPr>
              <a:t>body {</a:t>
            </a:r>
          </a:p>
          <a:p>
            <a:pPr marL="0" lvl="1">
              <a:spcBef>
                <a:spcPct val="0"/>
              </a:spcBef>
              <a:buFont typeface="Monotype Sorts"/>
              <a:buNone/>
            </a:pPr>
            <a:r>
              <a:rPr lang="en-US" altLang="en-US" sz="2000">
                <a:solidFill>
                  <a:schemeClr val="tx1"/>
                </a:solidFill>
              </a:rPr>
              <a:t>   background-image:URL(pic.gif);</a:t>
            </a:r>
          </a:p>
          <a:p>
            <a:pPr marL="0" lvl="1">
              <a:spcBef>
                <a:spcPct val="0"/>
              </a:spcBef>
              <a:buFont typeface="Monotype Sorts"/>
              <a:buNone/>
            </a:pPr>
            <a:r>
              <a:rPr lang="en-US" altLang="en-US" sz="2000">
                <a:solidFill>
                  <a:schemeClr val="tx1"/>
                </a:solidFill>
              </a:rPr>
              <a:t>   background-color:black;</a:t>
            </a:r>
          </a:p>
          <a:p>
            <a:pPr marL="0" lvl="1">
              <a:spcBef>
                <a:spcPct val="0"/>
              </a:spcBef>
              <a:buFont typeface="Monotype Sorts"/>
              <a:buNone/>
            </a:pPr>
            <a:r>
              <a:rPr lang="en-US" altLang="en-US" sz="200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671513"/>
          </a:xfrm>
        </p:spPr>
        <p:txBody>
          <a:bodyPr/>
          <a:lstStyle/>
          <a:p>
            <a:pPr eaLnBrk="1" hangingPunct="1"/>
            <a:r>
              <a:rPr lang="en-US" altLang="en-US" smtClean="0"/>
              <a:t>Border (top, right, bottom, left)</a:t>
            </a:r>
          </a:p>
        </p:txBody>
      </p:sp>
      <p:sp>
        <p:nvSpPr>
          <p:cNvPr id="9625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406FB3-3DBD-4AC1-8ECD-1DAAA5E19ADD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96260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41363"/>
            <a:ext cx="3048000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1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04913"/>
            <a:ext cx="47244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2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438400"/>
            <a:ext cx="8283575" cy="2667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626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4718050"/>
            <a:ext cx="3302000" cy="1454150"/>
          </a:xfrm>
          <a:prstGeom prst="rect">
            <a:avLst/>
          </a:prstGeom>
          <a:noFill/>
          <a:ln w="25400">
            <a:solidFill>
              <a:schemeClr val="accent2">
                <a:alpha val="98822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626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362200" y="-76200"/>
            <a:ext cx="4114800" cy="990600"/>
          </a:xfrm>
        </p:spPr>
        <p:txBody>
          <a:bodyPr/>
          <a:lstStyle/>
          <a:p>
            <a:pPr algn="l" eaLnBrk="1" hangingPunct="1"/>
            <a:r>
              <a:rPr lang="en-US" altLang="en-US" smtClean="0"/>
              <a:t>Padding Example</a:t>
            </a:r>
          </a:p>
        </p:txBody>
      </p:sp>
      <p:pic>
        <p:nvPicPr>
          <p:cNvPr id="9830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1066800"/>
            <a:ext cx="8094662" cy="2895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830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429000"/>
            <a:ext cx="3657600" cy="16002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830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57E82A-B671-4F9A-9F32-B7A94792BA2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98310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419600" y="1714500"/>
            <a:ext cx="3733800" cy="3698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CA" alt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Padding: </a:t>
            </a:r>
            <a:r>
              <a:rPr lang="en-US" alt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Spaces around the content</a:t>
            </a:r>
          </a:p>
        </p:txBody>
      </p:sp>
      <p:pic>
        <p:nvPicPr>
          <p:cNvPr id="98312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200"/>
            <a:ext cx="34734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050"/>
          <p:cNvSpPr txBox="1">
            <a:spLocks noChangeArrowheads="1"/>
          </p:cNvSpPr>
          <p:nvPr/>
        </p:nvSpPr>
        <p:spPr bwMode="auto">
          <a:xfrm>
            <a:off x="4495800" y="5410200"/>
            <a:ext cx="37338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kern="0" smtClean="0">
                <a:solidFill>
                  <a:schemeClr val="bg1"/>
                </a:solidFill>
              </a:rPr>
              <a:t>Padding (top, right, bottom, left)</a:t>
            </a:r>
            <a:endParaRPr lang="en-US" altLang="en-US" sz="2000" kern="0" dirty="0" smtClean="0">
              <a:solidFill>
                <a:schemeClr val="bg1"/>
              </a:solidFill>
            </a:endParaRPr>
          </a:p>
        </p:txBody>
      </p:sp>
      <p:sp>
        <p:nvSpPr>
          <p:cNvPr id="983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486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Margin Example </a:t>
            </a:r>
          </a:p>
        </p:txBody>
      </p:sp>
      <p:pic>
        <p:nvPicPr>
          <p:cNvPr id="1003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01713"/>
            <a:ext cx="8135938" cy="3048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035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3" y="3581400"/>
            <a:ext cx="3359150" cy="22098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035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1A989F-BA9C-4479-B0F2-BEEB306A64F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100358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050"/>
          <p:cNvSpPr txBox="1">
            <a:spLocks noChangeArrowheads="1"/>
          </p:cNvSpPr>
          <p:nvPr/>
        </p:nvSpPr>
        <p:spPr bwMode="auto">
          <a:xfrm>
            <a:off x="4495800" y="1458913"/>
            <a:ext cx="35814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kern="0" dirty="0" smtClean="0">
                <a:solidFill>
                  <a:schemeClr val="bg1"/>
                </a:solidFill>
              </a:rPr>
              <a:t>Margin (top, right, bottom, left)</a:t>
            </a:r>
          </a:p>
        </p:txBody>
      </p:sp>
      <p:pic>
        <p:nvPicPr>
          <p:cNvPr id="100360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354513"/>
            <a:ext cx="47529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Multi-columns Layout: Float</a:t>
            </a:r>
          </a:p>
        </p:txBody>
      </p:sp>
      <p:sp>
        <p:nvSpPr>
          <p:cNvPr id="10240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3B0487-4B54-4985-B010-07195B188ADA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872490" y="1371600"/>
            <a:ext cx="7391400" cy="492443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600" b="1" dirty="0">
                <a:latin typeface="Arial" charset="0"/>
              </a:rPr>
              <a:t>Float Attribute</a:t>
            </a:r>
          </a:p>
        </p:txBody>
      </p:sp>
      <p:sp>
        <p:nvSpPr>
          <p:cNvPr id="102407" name="TextBox 6"/>
          <p:cNvSpPr txBox="1">
            <a:spLocks noChangeArrowheads="1"/>
          </p:cNvSpPr>
          <p:nvPr/>
        </p:nvSpPr>
        <p:spPr bwMode="auto">
          <a:xfrm>
            <a:off x="860425" y="2403475"/>
            <a:ext cx="7391400" cy="4921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HTML Element can be Horizontally Floated 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454525" y="1887538"/>
            <a:ext cx="228600" cy="400050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409" name="TextBox 6"/>
          <p:cNvSpPr txBox="1">
            <a:spLocks noChangeArrowheads="1"/>
          </p:cNvSpPr>
          <p:nvPr/>
        </p:nvSpPr>
        <p:spPr bwMode="auto">
          <a:xfrm>
            <a:off x="860425" y="3208338"/>
            <a:ext cx="7391400" cy="492125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Other Elements Wrap around Floated Element</a:t>
            </a:r>
          </a:p>
        </p:txBody>
      </p:sp>
      <p:sp>
        <p:nvSpPr>
          <p:cNvPr id="102410" name="TextBox 6"/>
          <p:cNvSpPr txBox="1">
            <a:spLocks noChangeArrowheads="1"/>
          </p:cNvSpPr>
          <p:nvPr/>
        </p:nvSpPr>
        <p:spPr bwMode="auto">
          <a:xfrm>
            <a:off x="884238" y="4038600"/>
            <a:ext cx="7391400" cy="49212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Float: Left | Right;</a:t>
            </a:r>
          </a:p>
        </p:txBody>
      </p:sp>
      <p:sp>
        <p:nvSpPr>
          <p:cNvPr id="102411" name="TextBox 6"/>
          <p:cNvSpPr txBox="1">
            <a:spLocks noChangeArrowheads="1"/>
          </p:cNvSpPr>
          <p:nvPr/>
        </p:nvSpPr>
        <p:spPr bwMode="auto">
          <a:xfrm>
            <a:off x="892175" y="4857750"/>
            <a:ext cx="7391400" cy="492125"/>
          </a:xfrm>
          <a:prstGeom prst="rect">
            <a:avLst/>
          </a:prstGeom>
          <a:solidFill>
            <a:srgbClr val="886128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Clear: Left | Right| Both;</a:t>
            </a:r>
          </a:p>
        </p:txBody>
      </p:sp>
      <p:pic>
        <p:nvPicPr>
          <p:cNvPr id="102412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762000" y="2327275"/>
            <a:ext cx="7620000" cy="30829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024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2-Columns Layouts</a:t>
            </a:r>
          </a:p>
        </p:txBody>
      </p:sp>
      <p:sp>
        <p:nvSpPr>
          <p:cNvPr id="10445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B95806-83B5-4C74-8FE9-1DD941501F4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1044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7391400" cy="2565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44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252788"/>
            <a:ext cx="3883025" cy="275748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445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52788"/>
            <a:ext cx="3748088" cy="267652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4455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9443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55FC78-D728-489A-B112-E50714D2F31A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How HTML Forms Works?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81063"/>
            <a:ext cx="3529013" cy="26146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341" name="Rectangle 1"/>
          <p:cNvSpPr>
            <a:spLocks/>
          </p:cNvSpPr>
          <p:nvPr/>
        </p:nvSpPr>
        <p:spPr bwMode="auto">
          <a:xfrm>
            <a:off x="1384300" y="3621088"/>
            <a:ext cx="2587625" cy="3683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Helvetica" panose="020B0604020202020204" pitchFamily="34" charset="0"/>
                <a:ea typeface="ヒラギノ角ゴ ProN W3"/>
                <a:cs typeface="Helvetica" panose="020B0604020202020204" pitchFamily="34" charset="0"/>
                <a:sym typeface="Helvetica" panose="020B0604020202020204" pitchFamily="34" charset="0"/>
              </a:rPr>
              <a:t>1. User fills in form</a:t>
            </a:r>
          </a:p>
        </p:txBody>
      </p:sp>
      <p:pic>
        <p:nvPicPr>
          <p:cNvPr id="143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213" y="885825"/>
            <a:ext cx="3529012" cy="261461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4914900" y="2871788"/>
            <a:ext cx="585788" cy="14287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344" name="Rectangle 1"/>
          <p:cNvSpPr>
            <a:spLocks/>
          </p:cNvSpPr>
          <p:nvPr/>
        </p:nvSpPr>
        <p:spPr bwMode="auto">
          <a:xfrm>
            <a:off x="5854700" y="3578225"/>
            <a:ext cx="2427288" cy="6889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Helvetica" panose="020B0604020202020204" pitchFamily="34" charset="0"/>
                <a:ea typeface="ヒラギノ角ゴ ProN W3"/>
                <a:cs typeface="Helvetica" panose="020B0604020202020204" pitchFamily="34" charset="0"/>
                <a:sym typeface="Helvetica" panose="020B0604020202020204" pitchFamily="34" charset="0"/>
              </a:rPr>
              <a:t>2. User presses button to submit info to server</a:t>
            </a:r>
          </a:p>
        </p:txBody>
      </p:sp>
      <p:pic>
        <p:nvPicPr>
          <p:cNvPr id="14345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305300"/>
            <a:ext cx="1625600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 bwMode="auto">
          <a:xfrm>
            <a:off x="5005456" y="4514624"/>
            <a:ext cx="1013619" cy="40011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latin typeface="Arial" charset="0"/>
              </a:rPr>
              <a:t>Server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7556500" y="4252913"/>
            <a:ext cx="9525" cy="88582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350000" y="5138738"/>
            <a:ext cx="1217613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2" name="Rectangle 1"/>
          <p:cNvSpPr>
            <a:spLocks/>
          </p:cNvSpPr>
          <p:nvPr/>
        </p:nvSpPr>
        <p:spPr bwMode="auto">
          <a:xfrm>
            <a:off x="6778625" y="5246688"/>
            <a:ext cx="2212975" cy="69691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Helvetica" panose="020B0604020202020204" pitchFamily="34" charset="0"/>
                <a:ea typeface="ヒラギノ角ゴ ProN W3"/>
                <a:cs typeface="Helvetica" panose="020B0604020202020204" pitchFamily="34" charset="0"/>
                <a:sym typeface="Helvetica" panose="020B0604020202020204" pitchFamily="34" charset="0"/>
              </a:rPr>
              <a:t>3. Name of each form control sent with the value entered by the user</a:t>
            </a:r>
          </a:p>
        </p:txBody>
      </p:sp>
      <p:pic>
        <p:nvPicPr>
          <p:cNvPr id="1435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05300"/>
            <a:ext cx="2862263" cy="19748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3016250" y="5138738"/>
            <a:ext cx="1660525" cy="158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5" name="Rectangle 1"/>
          <p:cNvSpPr>
            <a:spLocks/>
          </p:cNvSpPr>
          <p:nvPr/>
        </p:nvSpPr>
        <p:spPr bwMode="auto">
          <a:xfrm>
            <a:off x="3348038" y="5265738"/>
            <a:ext cx="1223962" cy="725487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Helvetica" panose="020B0604020202020204" pitchFamily="34" charset="0"/>
                <a:ea typeface="ヒラギノ角ゴ ProN W3"/>
                <a:cs typeface="Helvetica" panose="020B0604020202020204" pitchFamily="34" charset="0"/>
                <a:sym typeface="Helvetica" panose="020B0604020202020204" pitchFamily="34" charset="0"/>
              </a:rPr>
              <a:t>4. Processing and sending the page</a:t>
            </a:r>
          </a:p>
        </p:txBody>
      </p:sp>
      <p:sp>
        <p:nvSpPr>
          <p:cNvPr id="1435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5FC197-74EF-4B91-BBDB-4C1688F14DFF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106499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013440" y="2392511"/>
            <a:ext cx="1634689" cy="46166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Exercise</a:t>
            </a:r>
          </a:p>
        </p:txBody>
      </p:sp>
      <p:sp>
        <p:nvSpPr>
          <p:cNvPr id="106504" name="Rectangle 3"/>
          <p:cNvSpPr txBox="1">
            <a:spLocks noChangeArrowheads="1"/>
          </p:cNvSpPr>
          <p:nvPr/>
        </p:nvSpPr>
        <p:spPr bwMode="auto">
          <a:xfrm>
            <a:off x="4953000" y="2970213"/>
            <a:ext cx="3756025" cy="1220787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</a:rPr>
              <a:t>Do the exercises in “CPRG210 Exercises Day 2.doc”</a:t>
            </a:r>
          </a:p>
        </p:txBody>
      </p:sp>
      <p:sp>
        <p:nvSpPr>
          <p:cNvPr id="10650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r>
              <a:rPr lang="en-US" altLang="en-US" smtClean="0"/>
              <a:t>Horizontal Navigation: Self Study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Simple HTML Form: Example </a:t>
            </a:r>
          </a:p>
        </p:txBody>
      </p:sp>
      <p:pic>
        <p:nvPicPr>
          <p:cNvPr id="1638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762000"/>
            <a:ext cx="6675437" cy="3962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9443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B60433-89A8-4B02-9385-3527EAFE174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57400" y="2819400"/>
            <a:ext cx="5410200" cy="1371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639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060825"/>
            <a:ext cx="4181475" cy="250507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 bwMode="auto">
          <a:xfrm>
            <a:off x="6362700" y="5729069"/>
            <a:ext cx="2209800" cy="646331"/>
          </a:xfrm>
          <a:prstGeom prst="rect">
            <a:avLst/>
          </a:prstGeom>
          <a:solidFill>
            <a:srgbClr val="EA9ADB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Arial" charset="0"/>
              </a:rPr>
              <a:t>Elements/Controls/Fields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230563" y="3398838"/>
            <a:ext cx="16764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68675" y="3711575"/>
            <a:ext cx="16764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44863" y="4038600"/>
            <a:ext cx="16764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73275" y="3078163"/>
            <a:ext cx="16764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0" name="TextBox 11"/>
          <p:cNvSpPr txBox="1">
            <a:spLocks noChangeArrowheads="1"/>
          </p:cNvSpPr>
          <p:nvPr/>
        </p:nvSpPr>
        <p:spPr bwMode="auto">
          <a:xfrm>
            <a:off x="212725" y="5181600"/>
            <a:ext cx="3673475" cy="4000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&lt;form&gt;Form Elements&lt;/form&gt;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HTML &lt;FORM&gt; Tag</a:t>
            </a:r>
          </a:p>
        </p:txBody>
      </p:sp>
      <p:sp>
        <p:nvSpPr>
          <p:cNvPr id="18435" name="Slide Number Placeholder 4"/>
          <p:cNvSpPr txBox="1">
            <a:spLocks/>
          </p:cNvSpPr>
          <p:nvPr/>
        </p:nvSpPr>
        <p:spPr bwMode="auto">
          <a:xfrm>
            <a:off x="7239000" y="62944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A519880-27AA-48B0-8D76-15612EDD3C2D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18436" name="Group 2"/>
          <p:cNvGrpSpPr>
            <a:grpSpLocks/>
          </p:cNvGrpSpPr>
          <p:nvPr/>
        </p:nvGrpSpPr>
        <p:grpSpPr bwMode="auto">
          <a:xfrm>
            <a:off x="2895600" y="901700"/>
            <a:ext cx="5562600" cy="1698625"/>
            <a:chOff x="2743200" y="2223780"/>
            <a:chExt cx="5562600" cy="1698477"/>
          </a:xfrm>
        </p:grpSpPr>
        <p:sp>
          <p:nvSpPr>
            <p:cNvPr id="18446" name="TextBox 15"/>
            <p:cNvSpPr txBox="1">
              <a:spLocks noChangeArrowheads="1"/>
            </p:cNvSpPr>
            <p:nvPr/>
          </p:nvSpPr>
          <p:spPr bwMode="auto">
            <a:xfrm>
              <a:off x="2834640" y="2317442"/>
              <a:ext cx="5372100" cy="400110"/>
            </a:xfrm>
            <a:prstGeom prst="rect">
              <a:avLst/>
            </a:prstGeom>
            <a:solidFill>
              <a:srgbClr val="EA9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Action: Where to Send Form Data?</a:t>
              </a:r>
            </a:p>
          </p:txBody>
        </p:sp>
        <p:sp>
          <p:nvSpPr>
            <p:cNvPr id="18447" name="TextBox 15"/>
            <p:cNvSpPr txBox="1">
              <a:spLocks noChangeArrowheads="1"/>
            </p:cNvSpPr>
            <p:nvPr/>
          </p:nvSpPr>
          <p:spPr bwMode="auto">
            <a:xfrm>
              <a:off x="2834640" y="2855457"/>
              <a:ext cx="5372100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Method: How Form Data is Sent?</a:t>
              </a:r>
            </a:p>
          </p:txBody>
        </p:sp>
        <p:sp>
          <p:nvSpPr>
            <p:cNvPr id="19" name="TextBox 15"/>
            <p:cNvSpPr txBox="1">
              <a:spLocks noChangeArrowheads="1"/>
            </p:cNvSpPr>
            <p:nvPr/>
          </p:nvSpPr>
          <p:spPr bwMode="auto">
            <a:xfrm>
              <a:off x="2835275" y="3404777"/>
              <a:ext cx="5372100" cy="4000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dirty="0" smtClean="0">
                  <a:solidFill>
                    <a:schemeClr val="tx1"/>
                  </a:solidFill>
                </a:rPr>
                <a:t>Target: Where to Open Page Sent by a Server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43200" y="2223780"/>
              <a:ext cx="5562600" cy="16984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pic>
        <p:nvPicPr>
          <p:cNvPr id="18437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525781" y="1365647"/>
            <a:ext cx="2057400" cy="769441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latin typeface="Arial" charset="0"/>
              </a:rPr>
              <a:t>&lt;FORM&gt; Tag: Attributes</a:t>
            </a:r>
          </a:p>
        </p:txBody>
      </p:sp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2759075"/>
            <a:ext cx="6675437" cy="356711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057400" y="4619625"/>
            <a:ext cx="4648200" cy="2317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444" name="TextBox 11"/>
          <p:cNvSpPr txBox="1">
            <a:spLocks noChangeArrowheads="1"/>
          </p:cNvSpPr>
          <p:nvPr/>
        </p:nvSpPr>
        <p:spPr bwMode="auto">
          <a:xfrm>
            <a:off x="5575300" y="3582988"/>
            <a:ext cx="3327400" cy="36988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Form Data is Sent to php file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724400" y="3968750"/>
            <a:ext cx="1981200" cy="650875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12656 -3.33333E-6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HTML &lt;FORM&gt; Tag</a:t>
            </a:r>
          </a:p>
        </p:txBody>
      </p:sp>
      <p:sp>
        <p:nvSpPr>
          <p:cNvPr id="20483" name="Slide Number Placeholder 4"/>
          <p:cNvSpPr txBox="1">
            <a:spLocks/>
          </p:cNvSpPr>
          <p:nvPr/>
        </p:nvSpPr>
        <p:spPr bwMode="auto">
          <a:xfrm>
            <a:off x="7239000" y="62944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66C65E5-D75F-4A32-8E28-9A013986B067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048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727075"/>
            <a:ext cx="591978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751263"/>
            <a:ext cx="5915025" cy="250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HTML &lt;FORM&gt; Tag</a:t>
            </a:r>
          </a:p>
        </p:txBody>
      </p:sp>
      <p:sp>
        <p:nvSpPr>
          <p:cNvPr id="22531" name="TextBox 15"/>
          <p:cNvSpPr txBox="1">
            <a:spLocks noChangeArrowheads="1"/>
          </p:cNvSpPr>
          <p:nvPr/>
        </p:nvSpPr>
        <p:spPr bwMode="auto">
          <a:xfrm>
            <a:off x="228600" y="4419600"/>
            <a:ext cx="2632075" cy="46196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Method=“POST” </a:t>
            </a:r>
          </a:p>
        </p:txBody>
      </p:sp>
      <p:sp>
        <p:nvSpPr>
          <p:cNvPr id="22532" name="Slide Number Placeholder 4"/>
          <p:cNvSpPr txBox="1">
            <a:spLocks/>
          </p:cNvSpPr>
          <p:nvPr/>
        </p:nvSpPr>
        <p:spPr bwMode="auto">
          <a:xfrm>
            <a:off x="7239000" y="62944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E8DD3B0-5C5E-4F63-8533-A62106078EB8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762000"/>
            <a:ext cx="5715000" cy="34163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Down Arrow 7"/>
          <p:cNvSpPr/>
          <p:nvPr/>
        </p:nvSpPr>
        <p:spPr>
          <a:xfrm>
            <a:off x="1436688" y="4897438"/>
            <a:ext cx="215900" cy="247650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2535" name="TextBox 15"/>
          <p:cNvSpPr txBox="1">
            <a:spLocks noChangeArrowheads="1"/>
          </p:cNvSpPr>
          <p:nvPr/>
        </p:nvSpPr>
        <p:spPr bwMode="auto">
          <a:xfrm>
            <a:off x="185738" y="5156200"/>
            <a:ext cx="2743200" cy="830263"/>
          </a:xfrm>
          <a:prstGeom prst="rect">
            <a:avLst/>
          </a:prstGeom>
          <a:solidFill>
            <a:srgbClr val="BB8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Form Data is sent within URL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30800" y="2524125"/>
            <a:ext cx="1181100" cy="269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25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722688"/>
            <a:ext cx="5508625" cy="240665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648075" y="4046538"/>
            <a:ext cx="3524250" cy="153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62525" y="4470400"/>
            <a:ext cx="3048000" cy="11255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2540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1"/>
  <p:tag name="CVB" val="31"/>
  <p:tag name="BSN" val="31"/>
  <p:tag name="SPT" val="FALSE"/>
  <p:tag name="SVT" val="FALSE"/>
  <p:tag name="NBP" val="1"/>
  <p:tag name="CII" val="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6"/>
  <p:tag name="CVB" val="36"/>
  <p:tag name="BSN" val="36"/>
  <p:tag name="SPT" val="FALSE"/>
  <p:tag name="SVT" val="FALSE"/>
  <p:tag name="NBP" val="1"/>
  <p:tag name="CII" val="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6"/>
  <p:tag name="CVB" val="36"/>
  <p:tag name="BSN" val="36"/>
  <p:tag name="SPT" val="FALSE"/>
  <p:tag name="SVT" val="FALSE"/>
  <p:tag name="NBP" val="1"/>
  <p:tag name="CII" val="36"/>
</p:tagLst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56887</TotalTime>
  <Words>1706</Words>
  <Application>Microsoft Office PowerPoint</Application>
  <PresentationFormat>On-screen Show (4:3)</PresentationFormat>
  <Paragraphs>437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64" baseType="lpstr">
      <vt:lpstr>Arial</vt:lpstr>
      <vt:lpstr>Times New Roman</vt:lpstr>
      <vt:lpstr>Calibri</vt:lpstr>
      <vt:lpstr>Helvetica</vt:lpstr>
      <vt:lpstr>ヒラギノ角ゴ ProN W3</vt:lpstr>
      <vt:lpstr>Constantia</vt:lpstr>
      <vt:lpstr>Wingdings</vt:lpstr>
      <vt:lpstr>Courier</vt:lpstr>
      <vt:lpstr>Monotype Sorts</vt:lpstr>
      <vt:lpstr>MS PGothic</vt:lpstr>
      <vt:lpstr>Lucida Grande</vt:lpstr>
      <vt:lpstr>3_Default Design</vt:lpstr>
      <vt:lpstr>2_Default Design</vt:lpstr>
      <vt:lpstr>1_Default Design</vt:lpstr>
      <vt:lpstr>CPRG 210  Web Application Development</vt:lpstr>
      <vt:lpstr>Outlines</vt:lpstr>
      <vt:lpstr>HTML Forms: Concepts</vt:lpstr>
      <vt:lpstr>Form Elements/Controls/Fields</vt:lpstr>
      <vt:lpstr>How HTML Forms Works?</vt:lpstr>
      <vt:lpstr>Simple HTML Form: Example </vt:lpstr>
      <vt:lpstr>HTML &lt;FORM&gt; Tag</vt:lpstr>
      <vt:lpstr>HTML &lt;FORM&gt; Tag</vt:lpstr>
      <vt:lpstr>HTML &lt;FORM&gt; Tag</vt:lpstr>
      <vt:lpstr>HTML Forms &lt;INPUT&gt; Tag</vt:lpstr>
      <vt:lpstr>Forms Elements: Text Field</vt:lpstr>
      <vt:lpstr>Forms Elements: Password</vt:lpstr>
      <vt:lpstr>Forms Elements: Submit Button</vt:lpstr>
      <vt:lpstr>Forms Elements: Reset Button</vt:lpstr>
      <vt:lpstr>Forms Elements: Text Area</vt:lpstr>
      <vt:lpstr>Forms Elements: Radio/Option Button</vt:lpstr>
      <vt:lpstr>Forms Elements: Radio/Option Button</vt:lpstr>
      <vt:lpstr>Forms Elements: Checkbox</vt:lpstr>
      <vt:lpstr>Forms Elements: Drop-Down List</vt:lpstr>
      <vt:lpstr>Forms Elements: Drop-Down List</vt:lpstr>
      <vt:lpstr>Forms Elements: Drop-Down List</vt:lpstr>
      <vt:lpstr>Forms Elements: Drop-Down List</vt:lpstr>
      <vt:lpstr>Forms Elements: File Input Box</vt:lpstr>
      <vt:lpstr>HTML Forms: Grouping Elements</vt:lpstr>
      <vt:lpstr>Forms Elements: Form Validation</vt:lpstr>
      <vt:lpstr>Forms Elements: Color Input</vt:lpstr>
      <vt:lpstr>HTML 5 Input Types</vt:lpstr>
      <vt:lpstr>Sectioning/Semantic Elements</vt:lpstr>
      <vt:lpstr>Section Element: Example</vt:lpstr>
      <vt:lpstr>Aside Element Example</vt:lpstr>
      <vt:lpstr>DIV Element Example</vt:lpstr>
      <vt:lpstr>HTML 5 Sectioning Elements</vt:lpstr>
      <vt:lpstr>ID Attribute</vt:lpstr>
      <vt:lpstr>Styling Using ID</vt:lpstr>
      <vt:lpstr>CLASS Attribute Example</vt:lpstr>
      <vt:lpstr>Adding CSS to HTML</vt:lpstr>
      <vt:lpstr>Adding CSS to HTML</vt:lpstr>
      <vt:lpstr>Adding CSS to HTML</vt:lpstr>
      <vt:lpstr>Adding CSS to HTML</vt:lpstr>
      <vt:lpstr>CSS Rules: Conflict Resolution</vt:lpstr>
      <vt:lpstr>PowerPoint Presentation</vt:lpstr>
      <vt:lpstr>PowerPoint Presentation</vt:lpstr>
      <vt:lpstr>CSS: Text Styling Example</vt:lpstr>
      <vt:lpstr>CSS: Text Styling Example</vt:lpstr>
      <vt:lpstr>Border (top, right, bottom, left)</vt:lpstr>
      <vt:lpstr>Padding Example</vt:lpstr>
      <vt:lpstr>Margin Example </vt:lpstr>
      <vt:lpstr>Multi-columns Layout: Float</vt:lpstr>
      <vt:lpstr>2-Columns Layouts</vt:lpstr>
      <vt:lpstr>Horizontal Navigation: Self Study</vt:lpstr>
    </vt:vector>
  </TitlesOfParts>
  <Company>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Presentations</dc:title>
  <dc:creator>USER</dc:creator>
  <cp:lastModifiedBy>Harvey Peters</cp:lastModifiedBy>
  <cp:revision>951</cp:revision>
  <dcterms:created xsi:type="dcterms:W3CDTF">2007-07-09T21:56:01Z</dcterms:created>
  <dcterms:modified xsi:type="dcterms:W3CDTF">2019-11-06T04:40:05Z</dcterms:modified>
</cp:coreProperties>
</file>