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4"/>
  </p:sldMasterIdLst>
  <p:notesMasterIdLst>
    <p:notesMasterId r:id="rId21"/>
  </p:notesMasterIdLst>
  <p:sldIdLst>
    <p:sldId id="285" r:id="rId5"/>
    <p:sldId id="379" r:id="rId6"/>
    <p:sldId id="451" r:id="rId7"/>
    <p:sldId id="478" r:id="rId8"/>
    <p:sldId id="479" r:id="rId9"/>
    <p:sldId id="480" r:id="rId10"/>
    <p:sldId id="452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77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Work Sans" pitchFamily="2" charset="0"/>
      <p:regular r:id="rId26"/>
      <p:bold r:id="rId27"/>
    </p:embeddedFont>
    <p:embeddedFont>
      <p:font typeface="Work Sans Light" pitchFamily="2" charset="0"/>
      <p:regular r:id="rId28"/>
      <p:bold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PNT-262" id="{1A34ADBF-7E79-44D8-98EC-CEC08E1D51EC}">
          <p14:sldIdLst>
            <p14:sldId id="285"/>
            <p14:sldId id="379"/>
            <p14:sldId id="451"/>
            <p14:sldId id="478"/>
            <p14:sldId id="479"/>
            <p14:sldId id="480"/>
            <p14:sldId id="452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5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7AD8F6-CF14-46CA-9D68-6E59D3FBC393}">
  <a:tblStyle styleId="{487AD8F6-CF14-46CA-9D68-6E59D3FBC3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6957" autoAdjust="0"/>
  </p:normalViewPr>
  <p:slideViewPr>
    <p:cSldViewPr snapToGrid="0">
      <p:cViewPr varScale="1">
        <p:scale>
          <a:sx n="96" d="100"/>
          <a:sy n="96" d="100"/>
        </p:scale>
        <p:origin x="3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vey Peters" userId="65f6f8fd-077f-4710-bc44-d7ecd252ed2f" providerId="ADAL" clId="{5E4CAA82-80F1-45FE-A734-2F78C14E535B}"/>
    <pc:docChg chg="delSld modSld modSection">
      <pc:chgData name="Harvey Peters" userId="65f6f8fd-077f-4710-bc44-d7ecd252ed2f" providerId="ADAL" clId="{5E4CAA82-80F1-45FE-A734-2F78C14E535B}" dt="2022-05-25T01:54:49.863" v="6" actId="6549"/>
      <pc:docMkLst>
        <pc:docMk/>
      </pc:docMkLst>
      <pc:sldChg chg="del">
        <pc:chgData name="Harvey Peters" userId="65f6f8fd-077f-4710-bc44-d7ecd252ed2f" providerId="ADAL" clId="{5E4CAA82-80F1-45FE-A734-2F78C14E535B}" dt="2022-05-25T01:53:24.232" v="4" actId="47"/>
        <pc:sldMkLst>
          <pc:docMk/>
          <pc:sldMk cId="450005718" sldId="453"/>
        </pc:sldMkLst>
      </pc:sldChg>
      <pc:sldChg chg="del">
        <pc:chgData name="Harvey Peters" userId="65f6f8fd-077f-4710-bc44-d7ecd252ed2f" providerId="ADAL" clId="{5E4CAA82-80F1-45FE-A734-2F78C14E535B}" dt="2022-05-25T01:53:24.232" v="4" actId="47"/>
        <pc:sldMkLst>
          <pc:docMk/>
          <pc:sldMk cId="3244498558" sldId="454"/>
        </pc:sldMkLst>
      </pc:sldChg>
      <pc:sldChg chg="del">
        <pc:chgData name="Harvey Peters" userId="65f6f8fd-077f-4710-bc44-d7ecd252ed2f" providerId="ADAL" clId="{5E4CAA82-80F1-45FE-A734-2F78C14E535B}" dt="2022-05-25T01:53:24.232" v="4" actId="47"/>
        <pc:sldMkLst>
          <pc:docMk/>
          <pc:sldMk cId="875638575" sldId="458"/>
        </pc:sldMkLst>
      </pc:sldChg>
      <pc:sldChg chg="del">
        <pc:chgData name="Harvey Peters" userId="65f6f8fd-077f-4710-bc44-d7ecd252ed2f" providerId="ADAL" clId="{5E4CAA82-80F1-45FE-A734-2F78C14E535B}" dt="2022-05-25T01:53:24.232" v="4" actId="47"/>
        <pc:sldMkLst>
          <pc:docMk/>
          <pc:sldMk cId="2666487792" sldId="460"/>
        </pc:sldMkLst>
      </pc:sldChg>
      <pc:sldChg chg="del">
        <pc:chgData name="Harvey Peters" userId="65f6f8fd-077f-4710-bc44-d7ecd252ed2f" providerId="ADAL" clId="{5E4CAA82-80F1-45FE-A734-2F78C14E535B}" dt="2022-05-25T01:53:24.232" v="4" actId="47"/>
        <pc:sldMkLst>
          <pc:docMk/>
          <pc:sldMk cId="3692725494" sldId="462"/>
        </pc:sldMkLst>
      </pc:sldChg>
      <pc:sldChg chg="del">
        <pc:chgData name="Harvey Peters" userId="65f6f8fd-077f-4710-bc44-d7ecd252ed2f" providerId="ADAL" clId="{5E4CAA82-80F1-45FE-A734-2F78C14E535B}" dt="2022-05-25T01:53:24.232" v="4" actId="47"/>
        <pc:sldMkLst>
          <pc:docMk/>
          <pc:sldMk cId="4105699821" sldId="463"/>
        </pc:sldMkLst>
      </pc:sldChg>
      <pc:sldChg chg="del">
        <pc:chgData name="Harvey Peters" userId="65f6f8fd-077f-4710-bc44-d7ecd252ed2f" providerId="ADAL" clId="{5E4CAA82-80F1-45FE-A734-2F78C14E535B}" dt="2022-05-25T01:53:24.232" v="4" actId="47"/>
        <pc:sldMkLst>
          <pc:docMk/>
          <pc:sldMk cId="2675115459" sldId="464"/>
        </pc:sldMkLst>
      </pc:sldChg>
      <pc:sldChg chg="del">
        <pc:chgData name="Harvey Peters" userId="65f6f8fd-077f-4710-bc44-d7ecd252ed2f" providerId="ADAL" clId="{5E4CAA82-80F1-45FE-A734-2F78C14E535B}" dt="2022-05-25T01:53:24.232" v="4" actId="47"/>
        <pc:sldMkLst>
          <pc:docMk/>
          <pc:sldMk cId="2637137955" sldId="466"/>
        </pc:sldMkLst>
      </pc:sldChg>
      <pc:sldChg chg="del">
        <pc:chgData name="Harvey Peters" userId="65f6f8fd-077f-4710-bc44-d7ecd252ed2f" providerId="ADAL" clId="{5E4CAA82-80F1-45FE-A734-2F78C14E535B}" dt="2022-05-25T01:53:24.232" v="4" actId="47"/>
        <pc:sldMkLst>
          <pc:docMk/>
          <pc:sldMk cId="1450557544" sldId="467"/>
        </pc:sldMkLst>
      </pc:sldChg>
      <pc:sldChg chg="del">
        <pc:chgData name="Harvey Peters" userId="65f6f8fd-077f-4710-bc44-d7ecd252ed2f" providerId="ADAL" clId="{5E4CAA82-80F1-45FE-A734-2F78C14E535B}" dt="2022-05-25T01:53:24.232" v="4" actId="47"/>
        <pc:sldMkLst>
          <pc:docMk/>
          <pc:sldMk cId="1625185003" sldId="469"/>
        </pc:sldMkLst>
      </pc:sldChg>
      <pc:sldChg chg="del">
        <pc:chgData name="Harvey Peters" userId="65f6f8fd-077f-4710-bc44-d7ecd252ed2f" providerId="ADAL" clId="{5E4CAA82-80F1-45FE-A734-2F78C14E535B}" dt="2022-05-25T01:53:24.232" v="4" actId="47"/>
        <pc:sldMkLst>
          <pc:docMk/>
          <pc:sldMk cId="4130000818" sldId="470"/>
        </pc:sldMkLst>
      </pc:sldChg>
      <pc:sldChg chg="del">
        <pc:chgData name="Harvey Peters" userId="65f6f8fd-077f-4710-bc44-d7ecd252ed2f" providerId="ADAL" clId="{5E4CAA82-80F1-45FE-A734-2F78C14E535B}" dt="2022-05-25T01:53:24.232" v="4" actId="47"/>
        <pc:sldMkLst>
          <pc:docMk/>
          <pc:sldMk cId="2200193936" sldId="471"/>
        </pc:sldMkLst>
      </pc:sldChg>
      <pc:sldChg chg="del">
        <pc:chgData name="Harvey Peters" userId="65f6f8fd-077f-4710-bc44-d7ecd252ed2f" providerId="ADAL" clId="{5E4CAA82-80F1-45FE-A734-2F78C14E535B}" dt="2022-05-25T01:53:24.232" v="4" actId="47"/>
        <pc:sldMkLst>
          <pc:docMk/>
          <pc:sldMk cId="2880227143" sldId="472"/>
        </pc:sldMkLst>
      </pc:sldChg>
      <pc:sldChg chg="del">
        <pc:chgData name="Harvey Peters" userId="65f6f8fd-077f-4710-bc44-d7ecd252ed2f" providerId="ADAL" clId="{5E4CAA82-80F1-45FE-A734-2F78C14E535B}" dt="2022-05-25T01:53:24.232" v="4" actId="47"/>
        <pc:sldMkLst>
          <pc:docMk/>
          <pc:sldMk cId="510846969" sldId="473"/>
        </pc:sldMkLst>
      </pc:sldChg>
      <pc:sldChg chg="del">
        <pc:chgData name="Harvey Peters" userId="65f6f8fd-077f-4710-bc44-d7ecd252ed2f" providerId="ADAL" clId="{5E4CAA82-80F1-45FE-A734-2F78C14E535B}" dt="2022-05-25T01:53:24.232" v="4" actId="47"/>
        <pc:sldMkLst>
          <pc:docMk/>
          <pc:sldMk cId="3467241660" sldId="474"/>
        </pc:sldMkLst>
      </pc:sldChg>
      <pc:sldChg chg="del">
        <pc:chgData name="Harvey Peters" userId="65f6f8fd-077f-4710-bc44-d7ecd252ed2f" providerId="ADAL" clId="{5E4CAA82-80F1-45FE-A734-2F78C14E535B}" dt="2022-05-25T01:53:24.232" v="4" actId="47"/>
        <pc:sldMkLst>
          <pc:docMk/>
          <pc:sldMk cId="3798500851" sldId="475"/>
        </pc:sldMkLst>
      </pc:sldChg>
      <pc:sldChg chg="del">
        <pc:chgData name="Harvey Peters" userId="65f6f8fd-077f-4710-bc44-d7ecd252ed2f" providerId="ADAL" clId="{5E4CAA82-80F1-45FE-A734-2F78C14E535B}" dt="2022-05-25T01:53:24.232" v="4" actId="47"/>
        <pc:sldMkLst>
          <pc:docMk/>
          <pc:sldMk cId="2812815636" sldId="476"/>
        </pc:sldMkLst>
      </pc:sldChg>
      <pc:sldChg chg="modSp mod">
        <pc:chgData name="Harvey Peters" userId="65f6f8fd-077f-4710-bc44-d7ecd252ed2f" providerId="ADAL" clId="{5E4CAA82-80F1-45FE-A734-2F78C14E535B}" dt="2022-05-25T01:54:49.863" v="6" actId="6549"/>
        <pc:sldMkLst>
          <pc:docMk/>
          <pc:sldMk cId="78718287" sldId="477"/>
        </pc:sldMkLst>
        <pc:spChg chg="mod">
          <ac:chgData name="Harvey Peters" userId="65f6f8fd-077f-4710-bc44-d7ecd252ed2f" providerId="ADAL" clId="{5E4CAA82-80F1-45FE-A734-2F78C14E535B}" dt="2022-05-25T01:54:49.863" v="6" actId="6549"/>
          <ac:spMkLst>
            <pc:docMk/>
            <pc:sldMk cId="78718287" sldId="477"/>
            <ac:spMk id="11" creationId="{A276DF0E-9544-4CAF-A1DB-5CDF22E4826D}"/>
          </ac:spMkLst>
        </pc:spChg>
      </pc:sldChg>
      <pc:sldChg chg="del">
        <pc:chgData name="Harvey Peters" userId="65f6f8fd-077f-4710-bc44-d7ecd252ed2f" providerId="ADAL" clId="{5E4CAA82-80F1-45FE-A734-2F78C14E535B}" dt="2022-05-25T01:54:43.863" v="5" actId="47"/>
        <pc:sldMkLst>
          <pc:docMk/>
          <pc:sldMk cId="349872118" sldId="489"/>
        </pc:sldMkLst>
      </pc:sldChg>
      <pc:sldChg chg="del">
        <pc:chgData name="Harvey Peters" userId="65f6f8fd-077f-4710-bc44-d7ecd252ed2f" providerId="ADAL" clId="{5E4CAA82-80F1-45FE-A734-2F78C14E535B}" dt="2022-05-25T01:54:43.863" v="5" actId="47"/>
        <pc:sldMkLst>
          <pc:docMk/>
          <pc:sldMk cId="549082031" sldId="490"/>
        </pc:sldMkLst>
      </pc:sldChg>
      <pc:sldChg chg="del">
        <pc:chgData name="Harvey Peters" userId="65f6f8fd-077f-4710-bc44-d7ecd252ed2f" providerId="ADAL" clId="{5E4CAA82-80F1-45FE-A734-2F78C14E535B}" dt="2022-05-25T01:54:43.863" v="5" actId="47"/>
        <pc:sldMkLst>
          <pc:docMk/>
          <pc:sldMk cId="70995917" sldId="491"/>
        </pc:sldMkLst>
      </pc:sldChg>
      <pc:sldChg chg="del">
        <pc:chgData name="Harvey Peters" userId="65f6f8fd-077f-4710-bc44-d7ecd252ed2f" providerId="ADAL" clId="{5E4CAA82-80F1-45FE-A734-2F78C14E535B}" dt="2022-05-25T01:53:24.232" v="4" actId="47"/>
        <pc:sldMkLst>
          <pc:docMk/>
          <pc:sldMk cId="4030032775" sldId="4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5976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8024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1238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3342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762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5978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5045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3150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35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We’ve spent time reading and sending files, but wouldn’t it be nice to save and display those blog posts we’re writing?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9054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602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8883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0651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7175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8512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3990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766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sql-statement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CPNT-262</a:t>
            </a:r>
            <a:br>
              <a:rPr lang="en-CA" dirty="0"/>
            </a:br>
            <a:r>
              <a:rPr lang="en-CA" sz="3600" dirty="0"/>
              <a:t>Node.js</a:t>
            </a:r>
            <a:endParaRPr sz="36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7BB6C96-7815-4FC0-9923-3499FE45A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7125" y="675654"/>
            <a:ext cx="1580400" cy="96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24732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49" y="847600"/>
            <a:ext cx="72903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Work Sans" panose="00000500000000000000" pitchFamily="2" charset="0"/>
              </a:rPr>
              <a:t>Using MySQL from node.js</a:t>
            </a:r>
            <a:endParaRPr dirty="0">
              <a:latin typeface="Work Sans" panose="00000500000000000000" pitchFamily="2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35DCD-4BCE-43B4-BEBD-DA6FD239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424" y="1634837"/>
            <a:ext cx="7405800" cy="30550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Get a connection to your database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= require('</a:t>
            </a:r>
            <a:r>
              <a:rPr lang="en-US" dirty="0" err="1"/>
              <a:t>mysql</a:t>
            </a:r>
            <a:r>
              <a:rPr lang="en-US" dirty="0"/>
              <a:t>');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con = </a:t>
            </a:r>
            <a:r>
              <a:rPr lang="en-US" dirty="0" err="1"/>
              <a:t>mysql.createConnection</a:t>
            </a:r>
            <a:r>
              <a:rPr lang="en-US" dirty="0"/>
              <a:t>({</a:t>
            </a:r>
            <a:br>
              <a:rPr lang="en-US" dirty="0"/>
            </a:br>
            <a:r>
              <a:rPr lang="en-US" dirty="0"/>
              <a:t>  host: "localhost",</a:t>
            </a:r>
            <a:br>
              <a:rPr lang="en-US" dirty="0"/>
            </a:br>
            <a:r>
              <a:rPr lang="en-US" dirty="0"/>
              <a:t>  user: “</a:t>
            </a:r>
            <a:r>
              <a:rPr lang="en-US" dirty="0" err="1"/>
              <a:t>harv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password: "password",</a:t>
            </a:r>
            <a:br>
              <a:rPr lang="en-US" dirty="0"/>
            </a:br>
            <a:r>
              <a:rPr lang="en-US" dirty="0"/>
              <a:t>  database: “</a:t>
            </a:r>
            <a:r>
              <a:rPr lang="en-US" dirty="0" err="1"/>
              <a:t>travelexperts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6578116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49" y="847600"/>
            <a:ext cx="72903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Work Sans" panose="00000500000000000000" pitchFamily="2" charset="0"/>
              </a:rPr>
              <a:t>Using MySQL from node.js</a:t>
            </a:r>
            <a:endParaRPr dirty="0">
              <a:latin typeface="Work Sans" panose="00000500000000000000" pitchFamily="2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35DCD-4BCE-43B4-BEBD-DA6FD239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424" y="1634837"/>
            <a:ext cx="7405800" cy="3055062"/>
          </a:xfrm>
        </p:spPr>
        <p:txBody>
          <a:bodyPr>
            <a:normAutofit/>
          </a:bodyPr>
          <a:lstStyle/>
          <a:p>
            <a:r>
              <a:rPr lang="en-US" dirty="0"/>
              <a:t>Selecting data</a:t>
            </a:r>
          </a:p>
          <a:p>
            <a:pPr lvl="1"/>
            <a:r>
              <a:rPr lang="en-US" dirty="0" err="1"/>
              <a:t>con.connect</a:t>
            </a:r>
            <a:r>
              <a:rPr lang="en-US" dirty="0"/>
              <a:t>(function(err) {</a:t>
            </a:r>
            <a:br>
              <a:rPr lang="en-US" dirty="0"/>
            </a:br>
            <a:r>
              <a:rPr lang="en-US" dirty="0"/>
              <a:t>  if (err) throw err;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con.query</a:t>
            </a:r>
            <a:r>
              <a:rPr lang="en-US" dirty="0"/>
              <a:t>("</a:t>
            </a:r>
            <a:r>
              <a:rPr lang="en-US" b="1" dirty="0"/>
              <a:t>SELECT * FROM customers</a:t>
            </a:r>
            <a:r>
              <a:rPr lang="en-US" dirty="0"/>
              <a:t>", function (err, result, fields) {</a:t>
            </a:r>
            <a:br>
              <a:rPr lang="en-US" dirty="0"/>
            </a:br>
            <a:r>
              <a:rPr lang="en-US" dirty="0"/>
              <a:t>    if (err) throw err;</a:t>
            </a:r>
            <a:br>
              <a:rPr lang="en-US" dirty="0"/>
            </a:br>
            <a:r>
              <a:rPr lang="en-US" dirty="0"/>
              <a:t>    console.log(result);</a:t>
            </a:r>
            <a:br>
              <a:rPr lang="en-US" dirty="0"/>
            </a:br>
            <a:r>
              <a:rPr lang="en-US" dirty="0"/>
              <a:t>  });</a:t>
            </a:r>
            <a:br>
              <a:rPr lang="en-US" dirty="0"/>
            </a:br>
            <a:r>
              <a:rPr lang="en-US" dirty="0"/>
              <a:t>});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2542190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49" y="847600"/>
            <a:ext cx="72903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Work Sans" panose="00000500000000000000" pitchFamily="2" charset="0"/>
              </a:rPr>
              <a:t>Using MySQL from node.js</a:t>
            </a:r>
            <a:endParaRPr dirty="0">
              <a:latin typeface="Work Sans" panose="00000500000000000000" pitchFamily="2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35DCD-4BCE-43B4-BEBD-DA6FD239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321" y="1634837"/>
            <a:ext cx="8179878" cy="30550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Selecting data with filtering, first technique</a:t>
            </a:r>
          </a:p>
          <a:p>
            <a:pPr lvl="1"/>
            <a:r>
              <a:rPr lang="en-US" dirty="0" err="1"/>
              <a:t>con.connect</a:t>
            </a:r>
            <a:r>
              <a:rPr lang="en-US" dirty="0"/>
              <a:t>(function(err) {</a:t>
            </a:r>
            <a:br>
              <a:rPr lang="en-US" dirty="0"/>
            </a:br>
            <a:r>
              <a:rPr lang="en-US" dirty="0"/>
              <a:t>  if (err) throw err;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= "SELECT * FROM customers WHERE </a:t>
            </a:r>
            <a:r>
              <a:rPr lang="en-US" dirty="0" err="1"/>
              <a:t>customerId</a:t>
            </a:r>
            <a:r>
              <a:rPr lang="en-US" dirty="0"/>
              <a:t> = 106“;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con.query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function (err, result) {</a:t>
            </a:r>
            <a:br>
              <a:rPr lang="en-US" dirty="0"/>
            </a:br>
            <a:r>
              <a:rPr lang="en-US" dirty="0"/>
              <a:t>         if (err) throw err;</a:t>
            </a:r>
            <a:br>
              <a:rPr lang="en-US" dirty="0"/>
            </a:br>
            <a:r>
              <a:rPr lang="en-US" dirty="0"/>
              <a:t>         console.log(result);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err="1"/>
              <a:t>con.end</a:t>
            </a:r>
            <a:r>
              <a:rPr lang="en-US" dirty="0"/>
              <a:t>(function(err) {</a:t>
            </a:r>
            <a:br>
              <a:rPr lang="en-US" dirty="0"/>
            </a:br>
            <a:r>
              <a:rPr lang="en-US" dirty="0"/>
              <a:t>	  if (err) throw err;</a:t>
            </a:r>
            <a:br>
              <a:rPr lang="en-US" dirty="0"/>
            </a:br>
            <a:r>
              <a:rPr lang="en-US" dirty="0"/>
              <a:t>         });</a:t>
            </a:r>
            <a:br>
              <a:rPr lang="en-US" dirty="0"/>
            </a:br>
            <a:r>
              <a:rPr lang="en-US" dirty="0"/>
              <a:t>     });</a:t>
            </a:r>
            <a:br>
              <a:rPr lang="en-US" dirty="0"/>
            </a:b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36891407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49" y="847600"/>
            <a:ext cx="72903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Work Sans" panose="00000500000000000000" pitchFamily="2" charset="0"/>
              </a:rPr>
              <a:t>Using MySQL from node.js</a:t>
            </a:r>
            <a:endParaRPr dirty="0">
              <a:latin typeface="Work Sans" panose="00000500000000000000" pitchFamily="2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35DCD-4BCE-43B4-BEBD-DA6FD239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321" y="1634837"/>
            <a:ext cx="8179878" cy="30550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Selecting data with filtering, second technique</a:t>
            </a:r>
          </a:p>
          <a:p>
            <a:pPr lvl="1"/>
            <a:r>
              <a:rPr lang="en-US" dirty="0" err="1"/>
              <a:t>con.connect</a:t>
            </a:r>
            <a:r>
              <a:rPr lang="en-US" dirty="0"/>
              <a:t>(function(err) {</a:t>
            </a:r>
            <a:br>
              <a:rPr lang="en-US" dirty="0"/>
            </a:br>
            <a:r>
              <a:rPr lang="en-US" dirty="0"/>
              <a:t>  if (err) throw err;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= "SELECT * FROM customers WHERE </a:t>
            </a:r>
            <a:r>
              <a:rPr lang="en-US" dirty="0" err="1"/>
              <a:t>customerId</a:t>
            </a:r>
            <a:r>
              <a:rPr lang="en-US" dirty="0"/>
              <a:t> = ?“;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con.query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[106],</a:t>
            </a:r>
            <a:br>
              <a:rPr lang="en-US" dirty="0"/>
            </a:br>
            <a:r>
              <a:rPr lang="en-US" dirty="0"/>
              <a:t>     function (err, result) {</a:t>
            </a:r>
            <a:br>
              <a:rPr lang="en-US" dirty="0"/>
            </a:br>
            <a:r>
              <a:rPr lang="en-US" dirty="0"/>
              <a:t>         if (err) throw err;</a:t>
            </a:r>
            <a:br>
              <a:rPr lang="en-US" dirty="0"/>
            </a:br>
            <a:r>
              <a:rPr lang="en-US" dirty="0"/>
              <a:t>         console.log(result);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err="1"/>
              <a:t>con.end</a:t>
            </a:r>
            <a:r>
              <a:rPr lang="en-US" dirty="0"/>
              <a:t>(function(err) {</a:t>
            </a:r>
            <a:br>
              <a:rPr lang="en-US" dirty="0"/>
            </a:br>
            <a:r>
              <a:rPr lang="en-US" dirty="0"/>
              <a:t>	  if (err) throw err;</a:t>
            </a:r>
            <a:br>
              <a:rPr lang="en-US" dirty="0"/>
            </a:br>
            <a:r>
              <a:rPr lang="en-US" dirty="0"/>
              <a:t>         });</a:t>
            </a:r>
            <a:br>
              <a:rPr lang="en-US" dirty="0"/>
            </a:br>
            <a:r>
              <a:rPr lang="en-US" dirty="0"/>
              <a:t>     });</a:t>
            </a:r>
            <a:br>
              <a:rPr lang="en-US" dirty="0"/>
            </a:b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17498995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49" y="847600"/>
            <a:ext cx="72903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Work Sans" panose="00000500000000000000" pitchFamily="2" charset="0"/>
              </a:rPr>
              <a:t>Using MySQL from node.js</a:t>
            </a:r>
            <a:endParaRPr dirty="0">
              <a:latin typeface="Work Sans" panose="00000500000000000000" pitchFamily="2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35DCD-4BCE-43B4-BEBD-DA6FD239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321" y="1634837"/>
            <a:ext cx="8179878" cy="30550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Selecting data with filtering, third technique</a:t>
            </a:r>
          </a:p>
          <a:p>
            <a:pPr lvl="1"/>
            <a:r>
              <a:rPr lang="en-US" dirty="0" err="1"/>
              <a:t>con.connect</a:t>
            </a:r>
            <a:r>
              <a:rPr lang="en-US" dirty="0"/>
              <a:t>(function(err) {</a:t>
            </a:r>
            <a:br>
              <a:rPr lang="en-US" dirty="0"/>
            </a:br>
            <a:r>
              <a:rPr lang="en-US" dirty="0"/>
              <a:t>  if (err) throw err;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= "SELECT * FROM customers WHERE </a:t>
            </a:r>
            <a:r>
              <a:rPr lang="en-US" dirty="0" err="1"/>
              <a:t>customerId</a:t>
            </a:r>
            <a:r>
              <a:rPr lang="en-US" dirty="0"/>
              <a:t> = ?“;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con.query</a:t>
            </a:r>
            <a:r>
              <a:rPr lang="en-US" dirty="0"/>
              <a:t>({ “</a:t>
            </a:r>
            <a:r>
              <a:rPr lang="en-US" dirty="0" err="1"/>
              <a:t>sql</a:t>
            </a:r>
            <a:r>
              <a:rPr lang="en-US" dirty="0"/>
              <a:t>”: </a:t>
            </a:r>
            <a:r>
              <a:rPr lang="en-US" dirty="0" err="1"/>
              <a:t>sql</a:t>
            </a:r>
            <a:r>
              <a:rPr lang="en-US" dirty="0"/>
              <a:t>, “values”: [106] },</a:t>
            </a:r>
            <a:br>
              <a:rPr lang="en-US" dirty="0"/>
            </a:br>
            <a:r>
              <a:rPr lang="en-US" dirty="0"/>
              <a:t>     function (err, result) {</a:t>
            </a:r>
            <a:br>
              <a:rPr lang="en-US" dirty="0"/>
            </a:br>
            <a:r>
              <a:rPr lang="en-US" dirty="0"/>
              <a:t>         if (err) throw err;</a:t>
            </a:r>
            <a:br>
              <a:rPr lang="en-US" dirty="0"/>
            </a:br>
            <a:r>
              <a:rPr lang="en-US" dirty="0"/>
              <a:t>         console.log(result);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err="1"/>
              <a:t>con.end</a:t>
            </a:r>
            <a:r>
              <a:rPr lang="en-US" dirty="0"/>
              <a:t>(function(err) {</a:t>
            </a:r>
            <a:br>
              <a:rPr lang="en-US" dirty="0"/>
            </a:br>
            <a:r>
              <a:rPr lang="en-US" dirty="0"/>
              <a:t>	  if (err) throw err;</a:t>
            </a:r>
            <a:br>
              <a:rPr lang="en-US" dirty="0"/>
            </a:br>
            <a:r>
              <a:rPr lang="en-US" dirty="0"/>
              <a:t>         });</a:t>
            </a:r>
            <a:br>
              <a:rPr lang="en-US" dirty="0"/>
            </a:br>
            <a:r>
              <a:rPr lang="en-US" dirty="0"/>
              <a:t>     });</a:t>
            </a:r>
            <a:br>
              <a:rPr lang="en-US" dirty="0"/>
            </a:b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82157768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49" y="847600"/>
            <a:ext cx="72903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Work Sans" panose="00000500000000000000" pitchFamily="2" charset="0"/>
              </a:rPr>
              <a:t>Using MySQL from node.js</a:t>
            </a:r>
            <a:endParaRPr dirty="0">
              <a:latin typeface="Work Sans" panose="00000500000000000000" pitchFamily="2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35DCD-4BCE-43B4-BEBD-DA6FD239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321" y="1634837"/>
            <a:ext cx="8179878" cy="30550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Selecting data with joins</a:t>
            </a:r>
          </a:p>
          <a:p>
            <a:pPr lvl="1"/>
            <a:r>
              <a:rPr lang="en-US" dirty="0" err="1"/>
              <a:t>con.connect</a:t>
            </a:r>
            <a:r>
              <a:rPr lang="en-US" dirty="0"/>
              <a:t>(function(err) {</a:t>
            </a:r>
            <a:br>
              <a:rPr lang="en-US" dirty="0"/>
            </a:br>
            <a:r>
              <a:rPr lang="en-US" dirty="0"/>
              <a:t>  if (err) throw err;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= "SELECT </a:t>
            </a:r>
            <a:r>
              <a:rPr lang="en-US" dirty="0" err="1"/>
              <a:t>customers.CustFirstName</a:t>
            </a:r>
            <a:r>
              <a:rPr lang="en-US" dirty="0"/>
              <a:t>, </a:t>
            </a:r>
            <a:r>
              <a:rPr lang="en-US" dirty="0" err="1"/>
              <a:t>customers.CustLastName</a:t>
            </a:r>
            <a:r>
              <a:rPr lang="en-US" dirty="0"/>
              <a:t>,”</a:t>
            </a:r>
            <a:br>
              <a:rPr lang="en-US" dirty="0"/>
            </a:br>
            <a:r>
              <a:rPr lang="en-US" dirty="0"/>
              <a:t>    + “ </a:t>
            </a:r>
            <a:r>
              <a:rPr lang="en-US" dirty="0" err="1"/>
              <a:t>bookings.BookingNo</a:t>
            </a:r>
            <a:r>
              <a:rPr lang="en-US" dirty="0"/>
              <a:t> FROM customers JOIN bookings”</a:t>
            </a:r>
            <a:br>
              <a:rPr lang="en-US" dirty="0"/>
            </a:br>
            <a:r>
              <a:rPr lang="en-US" dirty="0"/>
              <a:t>    + “ ON </a:t>
            </a:r>
            <a:r>
              <a:rPr lang="en-US" dirty="0" err="1"/>
              <a:t>customers.CustomerId</a:t>
            </a:r>
            <a:r>
              <a:rPr lang="en-US" dirty="0"/>
              <a:t> = </a:t>
            </a:r>
            <a:r>
              <a:rPr lang="en-US" dirty="0" err="1"/>
              <a:t>bookings.CustomerId</a:t>
            </a:r>
            <a:r>
              <a:rPr lang="en-US" dirty="0"/>
              <a:t>";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con.query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function (err, result) {</a:t>
            </a:r>
            <a:br>
              <a:rPr lang="en-US" dirty="0"/>
            </a:br>
            <a:r>
              <a:rPr lang="en-US" dirty="0"/>
              <a:t>         if (err) throw err;</a:t>
            </a:r>
            <a:br>
              <a:rPr lang="en-US" dirty="0"/>
            </a:br>
            <a:r>
              <a:rPr lang="en-US" dirty="0"/>
              <a:t>         console.log(result);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err="1"/>
              <a:t>con.end</a:t>
            </a:r>
            <a:r>
              <a:rPr lang="en-US" dirty="0"/>
              <a:t>(function(err) {</a:t>
            </a:r>
            <a:br>
              <a:rPr lang="en-US" dirty="0"/>
            </a:br>
            <a:r>
              <a:rPr lang="en-US" dirty="0"/>
              <a:t>	  if (err) throw err;</a:t>
            </a:r>
            <a:br>
              <a:rPr lang="en-US" dirty="0"/>
            </a:br>
            <a:r>
              <a:rPr lang="en-US" dirty="0"/>
              <a:t>         });</a:t>
            </a:r>
            <a:br>
              <a:rPr lang="en-US" dirty="0"/>
            </a:br>
            <a:r>
              <a:rPr lang="en-US" dirty="0"/>
              <a:t>     });</a:t>
            </a:r>
            <a:br>
              <a:rPr lang="en-US" dirty="0"/>
            </a:b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75420213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2948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CA" sz="2600" dirty="0"/>
              <a:t>Activity: </a:t>
            </a:r>
            <a:r>
              <a:rPr lang="en-CA" sz="2800" dirty="0">
                <a:latin typeface="Work Sans" panose="00000500000000000000" pitchFamily="2" charset="0"/>
              </a:rPr>
              <a:t>Database</a:t>
            </a:r>
            <a:endParaRPr sz="2600" dirty="0">
              <a:latin typeface="Consolas" panose="020B0609020204030204" pitchFamily="49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5" name="Google Shape;499;p38">
            <a:extLst>
              <a:ext uri="{FF2B5EF4-FFF2-40B4-BE49-F238E27FC236}">
                <a16:creationId xmlns:a16="http://schemas.microsoft.com/office/drawing/2014/main" id="{548AFBB8-6905-47B9-B1B7-D6913A15442A}"/>
              </a:ext>
            </a:extLst>
          </p:cNvPr>
          <p:cNvGrpSpPr>
            <a:grpSpLocks noChangeAspect="1"/>
          </p:cNvGrpSpPr>
          <p:nvPr/>
        </p:nvGrpSpPr>
        <p:grpSpPr>
          <a:xfrm>
            <a:off x="7164000" y="648000"/>
            <a:ext cx="1260000" cy="932196"/>
            <a:chOff x="5255200" y="3006475"/>
            <a:chExt cx="511700" cy="378575"/>
          </a:xfrm>
          <a:solidFill>
            <a:schemeClr val="tx1"/>
          </a:solidFill>
        </p:grpSpPr>
        <p:sp>
          <p:nvSpPr>
            <p:cNvPr id="6" name="Google Shape;500;p38">
              <a:extLst>
                <a:ext uri="{FF2B5EF4-FFF2-40B4-BE49-F238E27FC236}">
                  <a16:creationId xmlns:a16="http://schemas.microsoft.com/office/drawing/2014/main" id="{A444948D-BDD5-4958-8728-58D9D5C7FBB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1;p38">
              <a:extLst>
                <a:ext uri="{FF2B5EF4-FFF2-40B4-BE49-F238E27FC236}">
                  <a16:creationId xmlns:a16="http://schemas.microsoft.com/office/drawing/2014/main" id="{4A18EAE2-B6E3-4D34-B93A-A3BA4D1B049E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76DF0E-9544-4CAF-A1DB-5CDF22E48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424" y="1634837"/>
            <a:ext cx="7405800" cy="3032261"/>
          </a:xfrm>
        </p:spPr>
        <p:txBody>
          <a:bodyPr>
            <a:normAutofit/>
          </a:bodyPr>
          <a:lstStyle/>
          <a:p>
            <a:r>
              <a:rPr lang="en-CA" dirty="0">
                <a:latin typeface="Work Sans Light" panose="00000400000000000000" pitchFamily="2" charset="0"/>
              </a:rPr>
              <a:t>Use the </a:t>
            </a:r>
            <a:r>
              <a:rPr lang="en-CA" dirty="0" err="1">
                <a:latin typeface="Work Sans Light" panose="00000400000000000000" pitchFamily="2" charset="0"/>
              </a:rPr>
              <a:t>travelexperts</a:t>
            </a:r>
            <a:r>
              <a:rPr lang="en-CA" dirty="0">
                <a:latin typeface="Work Sans Light" panose="00000400000000000000" pitchFamily="2" charset="0"/>
              </a:rPr>
              <a:t> database.</a:t>
            </a:r>
          </a:p>
          <a:p>
            <a:r>
              <a:rPr lang="en-CA" b="1" dirty="0">
                <a:latin typeface="Work Sans Light" panose="00000400000000000000" pitchFamily="2" charset="0"/>
              </a:rPr>
              <a:t>CRUD</a:t>
            </a:r>
            <a:r>
              <a:rPr lang="en-CA" dirty="0">
                <a:latin typeface="Work Sans Light" panose="00000400000000000000" pitchFamily="2" charset="0"/>
              </a:rPr>
              <a:t> – Create, Read, Update, and Delete</a:t>
            </a:r>
          </a:p>
          <a:p>
            <a:r>
              <a:rPr lang="en-CA" dirty="0">
                <a:latin typeface="Work Sans Light" panose="00000400000000000000" pitchFamily="2" charset="0"/>
              </a:rPr>
              <a:t>Practice different MySQL operations in order to:</a:t>
            </a:r>
          </a:p>
          <a:p>
            <a:pPr lvl="1"/>
            <a:r>
              <a:rPr lang="en-CA">
                <a:latin typeface="Work Sans Light" panose="00000400000000000000" pitchFamily="2" charset="0"/>
              </a:rPr>
              <a:t>Create Documents</a:t>
            </a:r>
            <a:endParaRPr lang="en-CA" dirty="0">
              <a:latin typeface="Work Sa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8287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 idx="4294967295"/>
          </p:nvPr>
        </p:nvSpPr>
        <p:spPr>
          <a:xfrm>
            <a:off x="685799" y="2573950"/>
            <a:ext cx="619544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solidFill>
                  <a:srgbClr val="FFFFFF"/>
                </a:solidFill>
              </a:rPr>
              <a:t>Databases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730345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428;p38">
            <a:extLst>
              <a:ext uri="{FF2B5EF4-FFF2-40B4-BE49-F238E27FC236}">
                <a16:creationId xmlns:a16="http://schemas.microsoft.com/office/drawing/2014/main" id="{7A74D5B8-1788-4D2F-AEA8-E950BF94D77F}"/>
              </a:ext>
            </a:extLst>
          </p:cNvPr>
          <p:cNvGrpSpPr>
            <a:grpSpLocks noChangeAspect="1"/>
          </p:cNvGrpSpPr>
          <p:nvPr/>
        </p:nvGrpSpPr>
        <p:grpSpPr>
          <a:xfrm>
            <a:off x="7164000" y="648000"/>
            <a:ext cx="1260000" cy="1260000"/>
            <a:chOff x="1922075" y="1629000"/>
            <a:chExt cx="437200" cy="437200"/>
          </a:xfrm>
          <a:solidFill>
            <a:schemeClr val="bg1"/>
          </a:solidFill>
        </p:grpSpPr>
        <p:sp>
          <p:nvSpPr>
            <p:cNvPr id="10" name="Google Shape;429;p38">
              <a:extLst>
                <a:ext uri="{FF2B5EF4-FFF2-40B4-BE49-F238E27FC236}">
                  <a16:creationId xmlns:a16="http://schemas.microsoft.com/office/drawing/2014/main" id="{C304AC86-172E-4EC8-ACC2-86AFCAC1EBFE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0;p38">
              <a:extLst>
                <a:ext uri="{FF2B5EF4-FFF2-40B4-BE49-F238E27FC236}">
                  <a16:creationId xmlns:a16="http://schemas.microsoft.com/office/drawing/2014/main" id="{E23AD4C5-653E-4F44-9515-AA2162125488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42579387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49" y="847600"/>
            <a:ext cx="72903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Work Sans" panose="00000500000000000000" pitchFamily="2" charset="0"/>
              </a:rPr>
              <a:t>Databases</a:t>
            </a:r>
            <a:endParaRPr dirty="0">
              <a:latin typeface="Work Sans" panose="00000500000000000000" pitchFamily="2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35DCD-4BCE-43B4-BEBD-DA6FD239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424" y="1634837"/>
            <a:ext cx="7405800" cy="3055062"/>
          </a:xfrm>
        </p:spPr>
        <p:txBody>
          <a:bodyPr>
            <a:normAutofit/>
          </a:bodyPr>
          <a:lstStyle/>
          <a:p>
            <a:r>
              <a:rPr lang="en-CA" dirty="0"/>
              <a:t>There are generally 2 types of databases</a:t>
            </a:r>
          </a:p>
          <a:p>
            <a:pPr lvl="1"/>
            <a:r>
              <a:rPr lang="en-CA" dirty="0"/>
              <a:t>SQL – MySQL</a:t>
            </a:r>
          </a:p>
          <a:p>
            <a:pPr lvl="1"/>
            <a:r>
              <a:rPr lang="en-CA" dirty="0"/>
              <a:t>NoSQL - MongoDB</a:t>
            </a:r>
          </a:p>
        </p:txBody>
      </p:sp>
    </p:spTree>
    <p:extLst>
      <p:ext uri="{BB962C8B-B14F-4D97-AF65-F5344CB8AC3E}">
        <p14:creationId xmlns:p14="http://schemas.microsoft.com/office/powerpoint/2010/main" val="232800381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49" y="847600"/>
            <a:ext cx="72903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Work Sans" panose="00000500000000000000" pitchFamily="2" charset="0"/>
              </a:rPr>
              <a:t>MySQL</a:t>
            </a:r>
            <a:endParaRPr dirty="0">
              <a:latin typeface="Work Sans" panose="00000500000000000000" pitchFamily="2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35DCD-4BCE-43B4-BEBD-DA6FD239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424" y="1634837"/>
            <a:ext cx="7405800" cy="3055062"/>
          </a:xfrm>
        </p:spPr>
        <p:txBody>
          <a:bodyPr>
            <a:normAutofit/>
          </a:bodyPr>
          <a:lstStyle/>
          <a:p>
            <a:r>
              <a:rPr lang="en-CA" dirty="0"/>
              <a:t>Assuming you have XAMPP installed</a:t>
            </a:r>
          </a:p>
          <a:p>
            <a:pPr lvl="1"/>
            <a:r>
              <a:rPr lang="en-CA" dirty="0"/>
              <a:t>Open control panel and start MySQL</a:t>
            </a:r>
          </a:p>
          <a:p>
            <a:pPr lvl="1"/>
            <a:r>
              <a:rPr lang="en-CA" dirty="0"/>
              <a:t>Admin button starts </a:t>
            </a:r>
            <a:r>
              <a:rPr lang="en-CA" dirty="0" err="1"/>
              <a:t>phpMyAdmin</a:t>
            </a:r>
            <a:r>
              <a:rPr lang="en-CA" dirty="0"/>
              <a:t> web management for MySQL</a:t>
            </a:r>
          </a:p>
          <a:p>
            <a:r>
              <a:rPr lang="en-CA" dirty="0"/>
              <a:t>Install Driver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In your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= require('</a:t>
            </a:r>
            <a:r>
              <a:rPr lang="en-US" dirty="0" err="1"/>
              <a:t>mysql</a:t>
            </a:r>
            <a:r>
              <a:rPr lang="en-US" dirty="0"/>
              <a:t>');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6631367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49" y="847600"/>
            <a:ext cx="72903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Work Sans" panose="00000500000000000000" pitchFamily="2" charset="0"/>
              </a:rPr>
              <a:t>MySQL</a:t>
            </a:r>
            <a:endParaRPr dirty="0">
              <a:latin typeface="Work Sans" panose="00000500000000000000" pitchFamily="2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35DCD-4BCE-43B4-BEBD-DA6FD239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424" y="1634837"/>
            <a:ext cx="7405800" cy="30550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.</a:t>
            </a:r>
            <a:r>
              <a:rPr lang="en-US" dirty="0" err="1"/>
              <a:t>js</a:t>
            </a:r>
            <a:r>
              <a:rPr lang="en-US" dirty="0"/>
              <a:t> file, get a connection to the server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con = </a:t>
            </a:r>
            <a:r>
              <a:rPr lang="en-US" dirty="0" err="1"/>
              <a:t>mysql.createConnection</a:t>
            </a:r>
            <a:r>
              <a:rPr lang="en-US" dirty="0"/>
              <a:t>({</a:t>
            </a:r>
            <a:br>
              <a:rPr lang="en-US" dirty="0"/>
            </a:br>
            <a:r>
              <a:rPr lang="en-US" dirty="0"/>
              <a:t>  host: "localhost",</a:t>
            </a:r>
            <a:br>
              <a:rPr lang="en-US" dirty="0"/>
            </a:br>
            <a:r>
              <a:rPr lang="en-US" dirty="0"/>
              <a:t>  user: "</a:t>
            </a:r>
            <a:r>
              <a:rPr lang="en-US" i="1" dirty="0" err="1"/>
              <a:t>yourusername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password: "</a:t>
            </a:r>
            <a:r>
              <a:rPr lang="en-US" i="1" dirty="0" err="1"/>
              <a:t>yourpassword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 database: "</a:t>
            </a:r>
            <a:r>
              <a:rPr lang="en-US" dirty="0" err="1"/>
              <a:t>mydb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});</a:t>
            </a:r>
          </a:p>
          <a:p>
            <a:pPr lvl="1"/>
            <a:r>
              <a:rPr lang="en-US" dirty="0" err="1"/>
              <a:t>con.connect</a:t>
            </a:r>
            <a:r>
              <a:rPr lang="en-US" dirty="0"/>
              <a:t>(function(err) {</a:t>
            </a:r>
            <a:br>
              <a:rPr lang="en-US" dirty="0"/>
            </a:br>
            <a:r>
              <a:rPr lang="en-US" dirty="0"/>
              <a:t>  if (err) throw err;</a:t>
            </a:r>
            <a:br>
              <a:rPr lang="en-US" dirty="0"/>
            </a:br>
            <a:r>
              <a:rPr lang="en-US" dirty="0"/>
              <a:t>  console.log("Connected!");</a:t>
            </a:r>
            <a:br>
              <a:rPr lang="en-US" dirty="0"/>
            </a:br>
            <a:r>
              <a:rPr lang="en-US" dirty="0"/>
              <a:t>});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597971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49" y="847600"/>
            <a:ext cx="72903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Work Sans" panose="00000500000000000000" pitchFamily="2" charset="0"/>
              </a:rPr>
              <a:t>MySQL</a:t>
            </a:r>
            <a:endParaRPr dirty="0">
              <a:latin typeface="Work Sans" panose="00000500000000000000" pitchFamily="2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35DCD-4BCE-43B4-BEBD-DA6FD239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424" y="1634837"/>
            <a:ext cx="7405800" cy="30550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Querying the database</a:t>
            </a:r>
          </a:p>
          <a:p>
            <a:pPr lvl="1"/>
            <a:r>
              <a:rPr lang="en-US" dirty="0" err="1"/>
              <a:t>con.connect</a:t>
            </a:r>
            <a:r>
              <a:rPr lang="en-US" dirty="0"/>
              <a:t>(function(err) {</a:t>
            </a:r>
            <a:br>
              <a:rPr lang="en-US" dirty="0"/>
            </a:br>
            <a:r>
              <a:rPr lang="en-US" dirty="0"/>
              <a:t>  if (err) throw err;</a:t>
            </a:r>
            <a:br>
              <a:rPr lang="en-US" dirty="0"/>
            </a:br>
            <a:r>
              <a:rPr lang="en-US" dirty="0"/>
              <a:t>  console.log("Connected!");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= “select * from customers”;</a:t>
            </a:r>
            <a:br>
              <a:rPr lang="en-US" dirty="0"/>
            </a:br>
            <a:r>
              <a:rPr lang="en-US" b="1" dirty="0"/>
              <a:t>  </a:t>
            </a:r>
            <a:r>
              <a:rPr lang="en-US" b="1" dirty="0" err="1"/>
              <a:t>con.query</a:t>
            </a:r>
            <a:r>
              <a:rPr lang="en-US" b="1" dirty="0"/>
              <a:t>(</a:t>
            </a:r>
            <a:r>
              <a:rPr lang="en-US" b="1" i="1" dirty="0" err="1"/>
              <a:t>sql</a:t>
            </a:r>
            <a:r>
              <a:rPr lang="en-US" b="1" dirty="0"/>
              <a:t>, function (err, result) {</a:t>
            </a:r>
            <a:br>
              <a:rPr lang="en-US" b="1" dirty="0"/>
            </a:br>
            <a:r>
              <a:rPr lang="en-US" b="1" dirty="0"/>
              <a:t>    if (err) throw err;</a:t>
            </a:r>
            <a:br>
              <a:rPr lang="en-US" b="1" dirty="0"/>
            </a:br>
            <a:r>
              <a:rPr lang="en-US" b="1" dirty="0"/>
              <a:t>    console.log("Result: " + result);</a:t>
            </a:r>
            <a:br>
              <a:rPr lang="en-US" b="1" dirty="0"/>
            </a:br>
            <a:r>
              <a:rPr lang="en-US" b="1" dirty="0"/>
              <a:t>  });</a:t>
            </a:r>
            <a:br>
              <a:rPr lang="en-US" b="1" dirty="0"/>
            </a:br>
            <a:r>
              <a:rPr lang="en-US" dirty="0"/>
              <a:t>});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2083536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49" y="847600"/>
            <a:ext cx="72903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Work Sans" panose="00000500000000000000" pitchFamily="2" charset="0"/>
              </a:rPr>
              <a:t>SQL</a:t>
            </a:r>
            <a:endParaRPr dirty="0">
              <a:latin typeface="Work Sans" panose="00000500000000000000" pitchFamily="2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35DCD-4BCE-43B4-BEBD-DA6FD239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424" y="1634837"/>
            <a:ext cx="7405800" cy="305506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SQL databases allow you to add and retrieve data using SQL (structured query language)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Existed since 1986</a:t>
            </a:r>
          </a:p>
          <a:p>
            <a:r>
              <a:rPr lang="en-CA" dirty="0"/>
              <a:t>relational database</a:t>
            </a:r>
          </a:p>
          <a:p>
            <a:r>
              <a:rPr lang="en-CA" dirty="0"/>
              <a:t>all of your data must follow the same structure</a:t>
            </a:r>
          </a:p>
          <a:p>
            <a:r>
              <a:rPr lang="en-CA" dirty="0"/>
              <a:t>Table-based</a:t>
            </a:r>
          </a:p>
          <a:p>
            <a:r>
              <a:rPr lang="en-CA" dirty="0"/>
              <a:t>a lot of up-front preparation (you can’t just add a new column dynamically)</a:t>
            </a:r>
          </a:p>
        </p:txBody>
      </p:sp>
      <p:sp>
        <p:nvSpPr>
          <p:cNvPr id="5" name="Google Shape;105;p17">
            <a:extLst>
              <a:ext uri="{FF2B5EF4-FFF2-40B4-BE49-F238E27FC236}">
                <a16:creationId xmlns:a16="http://schemas.microsoft.com/office/drawing/2014/main" id="{1AE0009F-271F-4D5A-A923-59BA805912A1}"/>
              </a:ext>
            </a:extLst>
          </p:cNvPr>
          <p:cNvSpPr txBox="1">
            <a:spLocks/>
          </p:cNvSpPr>
          <p:nvPr/>
        </p:nvSpPr>
        <p:spPr>
          <a:xfrm>
            <a:off x="1172202" y="2234503"/>
            <a:ext cx="6684244" cy="674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50000"/>
              </a:prstClr>
            </a:outerShdw>
          </a:effectLst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101600" indent="0">
              <a:buNone/>
            </a:pPr>
            <a:r>
              <a:rPr lang="en-US" dirty="0">
                <a:solidFill>
                  <a:srgbClr val="A626A4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383A42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626A4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pets</a:t>
            </a:r>
          </a:p>
          <a:p>
            <a:pPr marL="101600" indent="0">
              <a:buNone/>
            </a:pPr>
            <a:r>
              <a:rPr lang="en-US" dirty="0">
                <a:solidFill>
                  <a:srgbClr val="A626A4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626A4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pets </a:t>
            </a:r>
            <a:r>
              <a:rPr lang="en-US" dirty="0">
                <a:solidFill>
                  <a:srgbClr val="A626A4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0A14F"/>
                </a:solidFill>
                <a:latin typeface="Consolas" panose="020B0609020204030204" pitchFamily="49" charset="0"/>
              </a:rPr>
              <a:t>'Spot'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86801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9783842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49" y="847600"/>
            <a:ext cx="72903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Work Sans" panose="00000500000000000000" pitchFamily="2" charset="0"/>
              </a:rPr>
              <a:t>SQL</a:t>
            </a:r>
            <a:endParaRPr dirty="0">
              <a:latin typeface="Work Sans" panose="00000500000000000000" pitchFamily="2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35DCD-4BCE-43B4-BEBD-DA6FD239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424" y="1634837"/>
            <a:ext cx="7405800" cy="305506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 few categories</a:t>
            </a:r>
          </a:p>
          <a:p>
            <a:pPr lvl="1"/>
            <a:r>
              <a:rPr lang="en-CA" dirty="0"/>
              <a:t>Data Definition Language</a:t>
            </a:r>
          </a:p>
          <a:p>
            <a:pPr lvl="2"/>
            <a:r>
              <a:rPr lang="en-CA" dirty="0"/>
              <a:t>Create databases, tables, etc. and modify them</a:t>
            </a:r>
          </a:p>
          <a:p>
            <a:pPr lvl="1"/>
            <a:r>
              <a:rPr lang="en-CA" dirty="0"/>
              <a:t>Data Manipulation Statements</a:t>
            </a:r>
          </a:p>
          <a:p>
            <a:pPr lvl="2"/>
            <a:r>
              <a:rPr lang="en-CA" dirty="0"/>
              <a:t>Select, Insert, Update, Delete data</a:t>
            </a:r>
          </a:p>
          <a:p>
            <a:pPr lvl="2"/>
            <a:r>
              <a:rPr lang="en-CA" dirty="0"/>
              <a:t>This will be our focus as developers</a:t>
            </a:r>
          </a:p>
          <a:p>
            <a:pPr lvl="1"/>
            <a:r>
              <a:rPr lang="en-CA" dirty="0"/>
              <a:t>Database Administration Statements</a:t>
            </a:r>
          </a:p>
          <a:p>
            <a:r>
              <a:rPr lang="en-CA" dirty="0">
                <a:hlinkClick r:id="rId3"/>
              </a:rPr>
              <a:t>https://dev.mysql.com/doc/refman/5.7/en/sql-statements.html</a:t>
            </a:r>
            <a:endParaRPr lang="en-CA" dirty="0"/>
          </a:p>
          <a:p>
            <a:pPr marL="1016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3817165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49" y="847600"/>
            <a:ext cx="72903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>
                <a:latin typeface="Work Sans" panose="00000500000000000000" pitchFamily="2" charset="0"/>
              </a:rPr>
              <a:t>phpMyAdmin</a:t>
            </a:r>
            <a:endParaRPr dirty="0">
              <a:latin typeface="Work Sans" panose="00000500000000000000" pitchFamily="2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35DCD-4BCE-43B4-BEBD-DA6FD239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424" y="1634837"/>
            <a:ext cx="7405800" cy="3055062"/>
          </a:xfrm>
        </p:spPr>
        <p:txBody>
          <a:bodyPr>
            <a:normAutofit/>
          </a:bodyPr>
          <a:lstStyle/>
          <a:p>
            <a:r>
              <a:rPr lang="en-CA" dirty="0"/>
              <a:t>Start it from the XAMPP control panel</a:t>
            </a:r>
          </a:p>
          <a:p>
            <a:r>
              <a:rPr lang="en-CA" dirty="0"/>
              <a:t>Web front-end for MySQL management</a:t>
            </a:r>
          </a:p>
          <a:p>
            <a:r>
              <a:rPr lang="en-CA" dirty="0"/>
              <a:t>Command-line tools available too – </a:t>
            </a:r>
            <a:r>
              <a:rPr lang="en-CA" dirty="0" err="1"/>
              <a:t>mysql</a:t>
            </a:r>
            <a:r>
              <a:rPr lang="en-CA" dirty="0"/>
              <a:t>, </a:t>
            </a:r>
            <a:r>
              <a:rPr lang="en-CA" dirty="0" err="1"/>
              <a:t>mysqladmin</a:t>
            </a:r>
            <a:endParaRPr lang="en-CA" dirty="0"/>
          </a:p>
          <a:p>
            <a:r>
              <a:rPr lang="en-CA" dirty="0"/>
              <a:t>Let’s have a walkthrough of </a:t>
            </a:r>
            <a:r>
              <a:rPr lang="en-CA" dirty="0" err="1"/>
              <a:t>phpMyAdmin</a:t>
            </a:r>
            <a:endParaRPr lang="en-CA" dirty="0"/>
          </a:p>
          <a:p>
            <a:pPr marL="1016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364409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Jacquenetta template">
  <a:themeElements>
    <a:clrScheme name="Custom 2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5DB5"/>
      </a:hlink>
      <a:folHlink>
        <a:srgbClr val="005DB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E3778AFFC15B469F647107311F820B" ma:contentTypeVersion="2" ma:contentTypeDescription="Create a new document." ma:contentTypeScope="" ma:versionID="793b6973b6df1a16cbbcf7642908bbf5">
  <xsd:schema xmlns:xsd="http://www.w3.org/2001/XMLSchema" xmlns:xs="http://www.w3.org/2001/XMLSchema" xmlns:p="http://schemas.microsoft.com/office/2006/metadata/properties" xmlns:ns3="3a0a06b9-772f-475b-99c5-a260a5ad9822" targetNamespace="http://schemas.microsoft.com/office/2006/metadata/properties" ma:root="true" ma:fieldsID="bce8d6a664e82423c3936ea55f2c440b" ns3:_="">
    <xsd:import namespace="3a0a06b9-772f-475b-99c5-a260a5ad98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0a06b9-772f-475b-99c5-a260a5ad98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A1BA66-F439-4397-8F2E-87E0E8EC21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0a06b9-772f-475b-99c5-a260a5ad9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B3E715-2340-4BB4-9D47-F13DCCEA609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C9BFD7B-D32A-455C-8AC1-FAFB8D8290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13153</TotalTime>
  <Words>1052</Words>
  <Application>Microsoft Office PowerPoint</Application>
  <PresentationFormat>On-screen Show (16:9)</PresentationFormat>
  <Paragraphs>87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Work Sans</vt:lpstr>
      <vt:lpstr>Consolas</vt:lpstr>
      <vt:lpstr>Work Sans Light</vt:lpstr>
      <vt:lpstr>Arial</vt:lpstr>
      <vt:lpstr>Jacquenetta template</vt:lpstr>
      <vt:lpstr>CPNT-262 Node.js</vt:lpstr>
      <vt:lpstr>Databases</vt:lpstr>
      <vt:lpstr>Databases</vt:lpstr>
      <vt:lpstr>MySQL</vt:lpstr>
      <vt:lpstr>MySQL</vt:lpstr>
      <vt:lpstr>MySQL</vt:lpstr>
      <vt:lpstr>SQL</vt:lpstr>
      <vt:lpstr>SQL</vt:lpstr>
      <vt:lpstr>phpMyAdmin</vt:lpstr>
      <vt:lpstr>Using MySQL from node.js</vt:lpstr>
      <vt:lpstr>Using MySQL from node.js</vt:lpstr>
      <vt:lpstr>Using MySQL from node.js</vt:lpstr>
      <vt:lpstr>Using MySQL from node.js</vt:lpstr>
      <vt:lpstr>Using MySQL from node.js</vt:lpstr>
      <vt:lpstr>Using MySQL from node.js</vt:lpstr>
      <vt:lpstr>Activity: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htovey</dc:creator>
  <cp:lastModifiedBy>Harvey Peters</cp:lastModifiedBy>
  <cp:revision>393</cp:revision>
  <dcterms:modified xsi:type="dcterms:W3CDTF">2022-05-25T01:54:52Z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0x01010077E3778AFFC15B469F647107311F820B</vt:lpwstr>
  </property>
</Properties>
</file>