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</p:sldMasterIdLst>
  <p:notesMasterIdLst>
    <p:notesMasterId r:id="rId37"/>
  </p:notesMasterIdLst>
  <p:sldIdLst>
    <p:sldId id="319" r:id="rId4"/>
    <p:sldId id="722" r:id="rId5"/>
    <p:sldId id="953" r:id="rId6"/>
    <p:sldId id="954" r:id="rId7"/>
    <p:sldId id="955" r:id="rId8"/>
    <p:sldId id="956" r:id="rId9"/>
    <p:sldId id="957" r:id="rId10"/>
    <p:sldId id="958" r:id="rId11"/>
    <p:sldId id="860" r:id="rId12"/>
    <p:sldId id="914" r:id="rId13"/>
    <p:sldId id="915" r:id="rId14"/>
    <p:sldId id="942" r:id="rId15"/>
    <p:sldId id="943" r:id="rId16"/>
    <p:sldId id="944" r:id="rId17"/>
    <p:sldId id="945" r:id="rId18"/>
    <p:sldId id="946" r:id="rId19"/>
    <p:sldId id="947" r:id="rId20"/>
    <p:sldId id="948" r:id="rId21"/>
    <p:sldId id="949" r:id="rId22"/>
    <p:sldId id="916" r:id="rId23"/>
    <p:sldId id="950" r:id="rId24"/>
    <p:sldId id="951" r:id="rId25"/>
    <p:sldId id="960" r:id="rId26"/>
    <p:sldId id="961" r:id="rId27"/>
    <p:sldId id="962" r:id="rId28"/>
    <p:sldId id="963" r:id="rId29"/>
    <p:sldId id="964" r:id="rId30"/>
    <p:sldId id="965" r:id="rId31"/>
    <p:sldId id="966" r:id="rId32"/>
    <p:sldId id="967" r:id="rId33"/>
    <p:sldId id="968" r:id="rId34"/>
    <p:sldId id="969" r:id="rId35"/>
    <p:sldId id="917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EA9ADB"/>
    <a:srgbClr val="CCFFCC"/>
    <a:srgbClr val="99FF33"/>
    <a:srgbClr val="6E5642"/>
    <a:srgbClr val="007E39"/>
    <a:srgbClr val="C66269"/>
    <a:srgbClr val="BA4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 autoAdjust="0"/>
    <p:restoredTop sz="94654" autoAdjust="0"/>
  </p:normalViewPr>
  <p:slideViewPr>
    <p:cSldViewPr>
      <p:cViewPr varScale="1">
        <p:scale>
          <a:sx n="56" d="100"/>
          <a:sy n="56" d="100"/>
        </p:scale>
        <p:origin x="13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B21BD4E7-12DD-4906-96CC-589F8473C388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E2A0B74-1099-4C44-AEE8-DF4191B8FC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394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35F26B-19BF-41AA-97BF-2D1C947FDD5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2825769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B221BD-F702-4909-BADF-FD1E0C7145B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377271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EE6231-7DCC-4815-9A9F-1D2D41F8833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3286160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D73AE5-AFF5-4195-9C69-B5647366AF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4145231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A15625-87B9-4DA0-96EB-94A2DC86509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586788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98DE60-3393-4B99-836F-55DE1E850D4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3122154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6C6C92-A1C6-4280-A8AE-7438E401A74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2197163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A39CF5-B466-4726-8E2B-7448CF30971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159530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6C8109-101B-422A-BD88-7CD8E2C5526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3878744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003199-B536-4E36-992B-0153E2C5C09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3199173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34E8C1-2A41-488E-9680-DF7FA5656FB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197203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A1693-969B-4522-BFBC-85D0A6A944E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265116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8DAF8F-6844-40B9-9536-279D9300714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2906475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724F43-949F-4D77-99A7-6C841E1FB1B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4118408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CCB124-C758-480B-91BB-E2E9B419A3B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1434972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68971E-1BD1-4ABD-AB9B-4EBF80A51AD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smtClean="0"/>
              <a:t>Advantages of Bootstrap:</a:t>
            </a:r>
          </a:p>
          <a:p>
            <a:r>
              <a:rPr lang="en-CA" altLang="en-US" b="1" smtClean="0"/>
              <a:t>Easy to use:</a:t>
            </a:r>
            <a:r>
              <a:rPr lang="en-CA" altLang="en-US" smtClean="0"/>
              <a:t> Anybody with just basic knowledge of HTML and CSS can start using Bootstrap</a:t>
            </a:r>
          </a:p>
          <a:p>
            <a:r>
              <a:rPr lang="en-CA" altLang="en-US" b="1" smtClean="0"/>
              <a:t>Responsive features:</a:t>
            </a:r>
            <a:r>
              <a:rPr lang="en-CA" altLang="en-US" smtClean="0"/>
              <a:t> Bootstrap's responsive CSS adjusts to phones, tablets, and desktops</a:t>
            </a:r>
          </a:p>
          <a:p>
            <a:r>
              <a:rPr lang="en-CA" altLang="en-US" b="1" smtClean="0"/>
              <a:t>Mobile-first approach:</a:t>
            </a:r>
            <a:r>
              <a:rPr lang="en-CA" altLang="en-US" smtClean="0"/>
              <a:t> In Bootstrap, mobile-first styles are part of the core framework</a:t>
            </a:r>
          </a:p>
          <a:p>
            <a:r>
              <a:rPr lang="en-CA" altLang="en-US" b="1" smtClean="0"/>
              <a:t>Browser compatibility:</a:t>
            </a:r>
            <a:r>
              <a:rPr lang="en-CA" altLang="en-US" smtClean="0"/>
              <a:t> Bootstrap 4 is compatible with all modern browsers (Chrome, Firefox, Internet Explorer 10+, Safari, and Opera)</a:t>
            </a:r>
          </a:p>
        </p:txBody>
      </p:sp>
    </p:spTree>
    <p:extLst>
      <p:ext uri="{BB962C8B-B14F-4D97-AF65-F5344CB8AC3E}">
        <p14:creationId xmlns:p14="http://schemas.microsoft.com/office/powerpoint/2010/main" val="3118424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689ED3-3C6B-4B67-83BA-12B5581CC28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smtClean="0"/>
              <a:t>Advantages of Bootstrap:</a:t>
            </a:r>
          </a:p>
          <a:p>
            <a:r>
              <a:rPr lang="en-CA" altLang="en-US" b="1" smtClean="0"/>
              <a:t>Easy to use:</a:t>
            </a:r>
            <a:r>
              <a:rPr lang="en-CA" altLang="en-US" smtClean="0"/>
              <a:t> Anybody with just basic knowledge of HTML and CSS can start using Bootstrap</a:t>
            </a:r>
          </a:p>
          <a:p>
            <a:r>
              <a:rPr lang="en-CA" altLang="en-US" b="1" smtClean="0"/>
              <a:t>Responsive features:</a:t>
            </a:r>
            <a:r>
              <a:rPr lang="en-CA" altLang="en-US" smtClean="0"/>
              <a:t> Bootstrap's responsive CSS adjusts to phones, tablets, and desktops</a:t>
            </a:r>
          </a:p>
          <a:p>
            <a:r>
              <a:rPr lang="en-CA" altLang="en-US" b="1" smtClean="0"/>
              <a:t>Mobile-first approach:</a:t>
            </a:r>
            <a:r>
              <a:rPr lang="en-CA" altLang="en-US" smtClean="0"/>
              <a:t> In Bootstrap, mobile-first styles are part of the core framework</a:t>
            </a:r>
          </a:p>
          <a:p>
            <a:r>
              <a:rPr lang="en-CA" altLang="en-US" b="1" smtClean="0"/>
              <a:t>Browser compatibility:</a:t>
            </a:r>
            <a:r>
              <a:rPr lang="en-CA" altLang="en-US" smtClean="0"/>
              <a:t> Bootstrap 4 is compatible with all modern browsers (Chrome, Firefox, Internet Explorer 10+, Safari, and Opera)</a:t>
            </a:r>
          </a:p>
        </p:txBody>
      </p:sp>
    </p:spTree>
    <p:extLst>
      <p:ext uri="{BB962C8B-B14F-4D97-AF65-F5344CB8AC3E}">
        <p14:creationId xmlns:p14="http://schemas.microsoft.com/office/powerpoint/2010/main" val="3108111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DAFD03-4664-40D7-A242-577865E5D2B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smtClean="0"/>
              <a:t>Advantages of Bootstrap:</a:t>
            </a:r>
          </a:p>
          <a:p>
            <a:r>
              <a:rPr lang="en-CA" altLang="en-US" b="1" smtClean="0"/>
              <a:t>Easy to use:</a:t>
            </a:r>
            <a:r>
              <a:rPr lang="en-CA" altLang="en-US" smtClean="0"/>
              <a:t> Anybody with just basic knowledge of HTML and CSS can start using Bootstrap</a:t>
            </a:r>
          </a:p>
          <a:p>
            <a:r>
              <a:rPr lang="en-CA" altLang="en-US" b="1" smtClean="0"/>
              <a:t>Responsive features:</a:t>
            </a:r>
            <a:r>
              <a:rPr lang="en-CA" altLang="en-US" smtClean="0"/>
              <a:t> Bootstrap's responsive CSS adjusts to phones, tablets, and desktops</a:t>
            </a:r>
          </a:p>
          <a:p>
            <a:r>
              <a:rPr lang="en-CA" altLang="en-US" b="1" smtClean="0"/>
              <a:t>Mobile-first approach:</a:t>
            </a:r>
            <a:r>
              <a:rPr lang="en-CA" altLang="en-US" smtClean="0"/>
              <a:t> In Bootstrap, mobile-first styles are part of the core framework</a:t>
            </a:r>
          </a:p>
          <a:p>
            <a:r>
              <a:rPr lang="en-CA" altLang="en-US" b="1" smtClean="0"/>
              <a:t>Browser compatibility:</a:t>
            </a:r>
            <a:r>
              <a:rPr lang="en-CA" altLang="en-US" smtClean="0"/>
              <a:t> Bootstrap 4 is compatible with all modern browsers (Chrome, Firefox, Internet Explorer 10+, Safari, and Opera)</a:t>
            </a:r>
          </a:p>
        </p:txBody>
      </p:sp>
    </p:spTree>
    <p:extLst>
      <p:ext uri="{BB962C8B-B14F-4D97-AF65-F5344CB8AC3E}">
        <p14:creationId xmlns:p14="http://schemas.microsoft.com/office/powerpoint/2010/main" val="320002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409E41-359F-4398-A8D4-C232E83E90B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Regular Expression describes/represents a sequence of characters</a:t>
            </a:r>
          </a:p>
        </p:txBody>
      </p:sp>
    </p:spTree>
    <p:extLst>
      <p:ext uri="{BB962C8B-B14F-4D97-AF65-F5344CB8AC3E}">
        <p14:creationId xmlns:p14="http://schemas.microsoft.com/office/powerpoint/2010/main" val="1583867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CF00BD-ABAD-4DB4-8828-53B969CDB30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Regular Expression describes/represents a sequence of characters</a:t>
            </a:r>
          </a:p>
        </p:txBody>
      </p:sp>
    </p:spTree>
    <p:extLst>
      <p:ext uri="{BB962C8B-B14F-4D97-AF65-F5344CB8AC3E}">
        <p14:creationId xmlns:p14="http://schemas.microsoft.com/office/powerpoint/2010/main" val="4142922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753C25-B286-4AAB-ACEA-626B356BE26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i="1" smtClean="0"/>
              <a:t>Verification</a:t>
            </a:r>
            <a:r>
              <a:rPr lang="en-US" altLang="en-US" smtClean="0"/>
              <a:t>: Demonstration of consistency, completeness, and correctness of the software artifacts at each stage of and between each stage of the software life-cycle. </a:t>
            </a:r>
          </a:p>
          <a:p>
            <a:pPr lvl="1" eaLnBrk="1" hangingPunct="1"/>
            <a:r>
              <a:rPr lang="en-US" altLang="en-US" smtClean="0"/>
              <a:t>Different types of verification: manual inspection, testing, formal methods</a:t>
            </a:r>
          </a:p>
          <a:p>
            <a:pPr lvl="1" eaLnBrk="1" hangingPunct="1"/>
            <a:r>
              <a:rPr lang="en-US" altLang="en-US" smtClean="0"/>
              <a:t>Verification answers the question: Am I building the product right?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5239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95E555-4E08-4B86-B661-D0D8D99DDCC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i="1" smtClean="0"/>
              <a:t>Verification</a:t>
            </a:r>
            <a:r>
              <a:rPr lang="en-US" altLang="en-US" smtClean="0"/>
              <a:t>: Demonstration of consistency, completeness, and correctness of the software artifacts at each stage of and between each stage of the software life-cycle. </a:t>
            </a:r>
          </a:p>
          <a:p>
            <a:pPr lvl="1" eaLnBrk="1" hangingPunct="1"/>
            <a:r>
              <a:rPr lang="en-US" altLang="en-US" smtClean="0"/>
              <a:t>Different types of verification: manual inspection, testing, formal methods</a:t>
            </a:r>
          </a:p>
          <a:p>
            <a:pPr lvl="1" eaLnBrk="1" hangingPunct="1"/>
            <a:r>
              <a:rPr lang="en-US" altLang="en-US" smtClean="0"/>
              <a:t>Verification answers the question: Am I building the product right?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147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8DCD28-336D-4D2A-B357-F38D2C26DF7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2553680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01C0A6-BC28-4CDD-B62E-77333987AA7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Functional (Black box) vs. Structural (White box) testing</a:t>
            </a:r>
          </a:p>
          <a:p>
            <a:pPr lvl="1" eaLnBrk="1" hangingPunct="1"/>
            <a:r>
              <a:rPr lang="en-US" altLang="en-US" smtClean="0"/>
              <a:t>Functional testing: Generating test cases based on the functionality of the software </a:t>
            </a:r>
          </a:p>
          <a:p>
            <a:pPr lvl="1" eaLnBrk="1" hangingPunct="1"/>
            <a:r>
              <a:rPr lang="en-US" altLang="en-US" smtClean="0"/>
              <a:t>Structural testing: Generating test cases based on the structure of the program </a:t>
            </a:r>
          </a:p>
          <a:p>
            <a:pPr lvl="1" eaLnBrk="1" hangingPunct="1"/>
            <a:r>
              <a:rPr lang="en-US" altLang="en-US" smtClean="0"/>
              <a:t>Black box testing and white box testing are synonyms for functional and structural testing,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24784418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0D3CB3-98D0-4E2F-A42E-FA88C70E966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i="1" smtClean="0"/>
              <a:t>Verification</a:t>
            </a:r>
            <a:r>
              <a:rPr lang="en-US" altLang="en-US" smtClean="0"/>
              <a:t>: Demonstration of consistency, completeness, and correctness of the software artifacts at each stage of and between each stage of the software life-cycle. </a:t>
            </a:r>
          </a:p>
          <a:p>
            <a:pPr lvl="1" eaLnBrk="1" hangingPunct="1"/>
            <a:r>
              <a:rPr lang="en-US" altLang="en-US" smtClean="0"/>
              <a:t>Different types of verification: manual inspection, testing, formal methods</a:t>
            </a:r>
          </a:p>
          <a:p>
            <a:pPr lvl="1" eaLnBrk="1" hangingPunct="1"/>
            <a:r>
              <a:rPr lang="en-US" altLang="en-US" smtClean="0"/>
              <a:t>Verification answers the question: Am I building the product right?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9376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67E0A0-70EC-4603-944B-45FBDF1083C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i="1" smtClean="0"/>
              <a:t>Verification</a:t>
            </a:r>
            <a:r>
              <a:rPr lang="en-US" altLang="en-US" smtClean="0"/>
              <a:t>: Demonstration of consistency, completeness, and correctness of the software artifacts at each stage of and between each stage of the software life-cycle. </a:t>
            </a:r>
          </a:p>
          <a:p>
            <a:pPr lvl="1" eaLnBrk="1" hangingPunct="1"/>
            <a:r>
              <a:rPr lang="en-US" altLang="en-US" smtClean="0"/>
              <a:t>Different types of verification: manual inspection, testing, formal methods</a:t>
            </a:r>
          </a:p>
          <a:p>
            <a:pPr lvl="1" eaLnBrk="1" hangingPunct="1"/>
            <a:r>
              <a:rPr lang="en-US" altLang="en-US" smtClean="0"/>
              <a:t>Verification answers the question: Am I building the product right?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8176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9A08BF-21C5-4715-8E73-87A3EF1FCB7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3646760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646BA1-C1A3-47A7-B9AA-20BC44BE7EB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92774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007923-CEF6-4033-B144-9E8F6E277EB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1492305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A0265C-C789-4AF7-B0A7-D43A75AA785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3909529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226DA5-931F-4273-BE1E-B02E6B564A6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69573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172868-5B17-4435-8EFC-E924B19CD55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1328476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F00FB5-6DEE-406A-B43D-46778039F2A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sz="2800" smtClean="0"/>
              <a:t>Cookies are data, stored in small text files, on your computer.</a:t>
            </a:r>
          </a:p>
          <a:p>
            <a:r>
              <a:rPr lang="en-CA" altLang="en-US" sz="2800" smtClean="0"/>
              <a:t>When a web server has sent a web page to a browser, the connection is shut down, and the server forgets everything about the user.</a:t>
            </a:r>
          </a:p>
          <a:p>
            <a:r>
              <a:rPr lang="en-CA" altLang="en-US" sz="2800" smtClean="0"/>
              <a:t>Cookies were invented to solve the problem "how to remember information about the user":</a:t>
            </a:r>
          </a:p>
          <a:p>
            <a:r>
              <a:rPr lang="en-CA" altLang="en-US" sz="2800" smtClean="0"/>
              <a:t>When a user visits a web page, his name can be stored in a cookie.</a:t>
            </a:r>
          </a:p>
          <a:p>
            <a:r>
              <a:rPr lang="en-CA" altLang="en-US" sz="2800" smtClean="0"/>
              <a:t>Next time the user visits the page, the cookie "remembers" his name.</a:t>
            </a:r>
          </a:p>
          <a:p>
            <a:endParaRPr lang="en-CA" altLang="en-US" sz="2800" smtClean="0"/>
          </a:p>
          <a:p>
            <a:r>
              <a:rPr lang="en-CA" altLang="en-US" sz="2800" smtClean="0"/>
              <a:t>When a browser requests a web page from a server, cookies belonging to the page is added to the request. This way the server gets the necessary data to "remember" information about users.</a:t>
            </a:r>
          </a:p>
        </p:txBody>
      </p:sp>
    </p:spTree>
    <p:extLst>
      <p:ext uri="{BB962C8B-B14F-4D97-AF65-F5344CB8AC3E}">
        <p14:creationId xmlns:p14="http://schemas.microsoft.com/office/powerpoint/2010/main" val="271022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05F41-4480-4FF1-AB63-13314615B931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1ADF4-731D-4AEB-B1CA-8F3AE6E0FD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9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950F7-3EFB-4E5D-AB86-3BD48C022F48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11A07-36DE-4EE2-B6EF-669A5DB3FC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36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8F559-A3D1-42D6-887F-819A3B23EECC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3CD2C-C8C1-4E06-A6C5-5EAF556DAF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532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307A9-DF1A-4FFE-AE61-6CE19232845F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B0BF1-324C-483D-8749-6060F90AC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13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E2E16-79B0-4D30-AB9B-9F740684A3DE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0D7D1-8822-4D38-BDF4-26A31E1DC0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225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EB6F-6DEA-4CDC-BD9D-4019F2FCAE94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BEFC0-41B4-44C5-A4BC-E20EA9293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22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E299A-CC37-4BF8-9691-7554CC7075C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536DE-DC67-457E-A4E0-1098520AB8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765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64C1D-E5E7-4A18-B4FE-B3E97BC4A6C5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79752-6568-455C-ABD3-DD6CBEA33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86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71992-DF30-4293-A266-1B5C24C92AD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6C40B-8914-408D-9DB9-2263BA86CE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6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F03D1-B7CA-4E4C-8838-317AB25F6E1B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8D59E-3410-4355-877E-F7D4862D0A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02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D9D4A-0FCD-42E6-82D0-08F8D6AF072D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81235-ADFA-436A-B8F1-C28D875508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70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7C3D6-25F3-40B1-8B53-1EB45712389A}" type="datetime1">
              <a:rPr lang="en-US"/>
              <a:pPr>
                <a:defRPr/>
              </a:pPr>
              <a:t>11/5/2019</a:t>
            </a:fld>
            <a:r>
              <a:rPr lang="en-US" dirty="0"/>
              <a:t> </a:t>
            </a:r>
            <a:r>
              <a:rPr lang="en-US" dirty="0" smtClean="0"/>
              <a:t>Oracle 11g</a:t>
            </a:r>
            <a:endParaRPr lang="en-US" i="1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44B5C-DE42-4C79-A930-29436FE9BB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97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D2DD3-41E6-4E9F-AFB0-4BF636263D66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9A602-8504-4111-B123-02D99D3389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290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E731B-2C7F-44EF-BE44-6D79045E9263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64C27-1D9C-4A1E-8229-79AF79236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219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C619B-1E58-4C90-80C4-510E4DD4A4BC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1B580-12B7-49C2-8B87-87F75C061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441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9D439-DE4B-4C0F-93CE-9AB80D0275CE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DDE2B-AB6E-4E31-8CD6-34EECE4A7F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165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8408B-9815-4CB1-B228-75C80B4BA8A0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31A46-0B32-4EFB-B046-739D145E73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509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2628A-E80F-47AA-A57F-788EB807FDF0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029F2-00AC-4C2A-962F-F4773E12E1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1328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BEA57-4267-4B28-9FC7-E198AA20D9ED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F5D08-EEDD-43B1-BE60-462C5930F0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9466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893AC-5335-4260-9548-D8BD5899F63E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276C2-3270-488B-8DD2-26F8D9AE43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589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8FC4A-17EB-42CB-88D8-E358E929EDB8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A0276-B80A-46BC-9A15-2196B6406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4513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00A59-D253-4D4A-B945-A071BAFAB7FF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1CBA-FAAC-4F8D-A3F7-C3CB8E539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75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E6528-A058-4180-B55E-BE8A055EAF3F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01BB6-1A5D-4AD9-B39B-F4AA25E2E2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9588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CED17-12EF-4ADA-88A0-3F3424A6F453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A3582-BC2F-479C-87C4-6F406D5FF6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953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F8DE7-4F5E-4CF2-A117-25E5360DED80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E0A3F-B21D-430E-BDA3-97C5EFCC3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3156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1F237-44FC-4820-B69D-796A09B04BB7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9616-42A4-416C-8292-364C192863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609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29C3C-4422-48DA-9038-D853688BD689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68909-875F-4E78-8513-B933AD45D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13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22CCB-731E-442F-A09C-BE955822DF77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9C968-1945-41E8-8A27-6D67238AF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1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6C5FA-DAAB-43EB-9899-B0C98A4670B5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5BC17-0722-4D3F-BDF3-148F7F81E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92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DE9EF-FE21-4E05-A871-4E61477510C3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63F18-699A-4394-888B-E982B4342F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40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A6F41-DA00-4C71-B067-1B7C292C14FD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9FC7A-219A-4AB9-81BA-76F2C512F1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43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AB464-CFDD-4B61-A42A-DA3FA49A98C2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DA0D2-4EC0-4D4D-97CE-FE51EF1AD6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38BAA-8CD8-462F-8624-E91E1D144F2B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A9004-4D51-4262-9D27-679F4227E2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3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B972F96-75F1-4940-87F5-36221A7F3893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5A0C7E1-EA0A-4857-BE47-F9808484D7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14" r:id="rId1"/>
    <p:sldLayoutId id="2147487046" r:id="rId2"/>
    <p:sldLayoutId id="2147487015" r:id="rId3"/>
    <p:sldLayoutId id="2147487016" r:id="rId4"/>
    <p:sldLayoutId id="2147487017" r:id="rId5"/>
    <p:sldLayoutId id="2147487018" r:id="rId6"/>
    <p:sldLayoutId id="2147487019" r:id="rId7"/>
    <p:sldLayoutId id="2147487020" r:id="rId8"/>
    <p:sldLayoutId id="2147487021" r:id="rId9"/>
    <p:sldLayoutId id="2147487022" r:id="rId10"/>
    <p:sldLayoutId id="214748702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3B09501-2176-46C5-8B6B-27E17CAF748E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CD3452A-B2FE-4715-86C6-02DE93735D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24" r:id="rId1"/>
    <p:sldLayoutId id="2147487025" r:id="rId2"/>
    <p:sldLayoutId id="2147487026" r:id="rId3"/>
    <p:sldLayoutId id="2147487027" r:id="rId4"/>
    <p:sldLayoutId id="2147487028" r:id="rId5"/>
    <p:sldLayoutId id="2147487029" r:id="rId6"/>
    <p:sldLayoutId id="2147487030" r:id="rId7"/>
    <p:sldLayoutId id="2147487031" r:id="rId8"/>
    <p:sldLayoutId id="2147487032" r:id="rId9"/>
    <p:sldLayoutId id="2147487033" r:id="rId10"/>
    <p:sldLayoutId id="214748703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931A29F-8FF2-408D-9AF7-F9FCF87A73A5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8D7645E-7A3B-40F8-8DD2-A4E0694236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35" r:id="rId1"/>
    <p:sldLayoutId id="2147487036" r:id="rId2"/>
    <p:sldLayoutId id="2147487037" r:id="rId3"/>
    <p:sldLayoutId id="2147487038" r:id="rId4"/>
    <p:sldLayoutId id="2147487039" r:id="rId5"/>
    <p:sldLayoutId id="2147487040" r:id="rId6"/>
    <p:sldLayoutId id="2147487041" r:id="rId7"/>
    <p:sldLayoutId id="2147487042" r:id="rId8"/>
    <p:sldLayoutId id="2147487043" r:id="rId9"/>
    <p:sldLayoutId id="2147487044" r:id="rId10"/>
    <p:sldLayoutId id="214748704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www.w3schools.com/jsref/dom_obj_all.asp" TargetMode="External"/><Relationship Id="rId4" Type="http://schemas.openxmlformats.org/officeDocument/2006/relationships/hyperlink" Target="http://www.w3schools.com/jsref/dom_obj_document.a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bootstrap/" TargetMode="External"/><Relationship Id="rId4" Type="http://schemas.openxmlformats.org/officeDocument/2006/relationships/hyperlink" Target="http://getbootstrap.com/getting-started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son/default.asp" TargetMode="External"/><Relationship Id="rId4" Type="http://schemas.openxmlformats.org/officeDocument/2006/relationships/hyperlink" Target="https://developer.mozilla.org/en-US/docs/Web/JavaScript/Closure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Closure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npub.com/tdd-ebook/read" TargetMode="External"/><Relationship Id="rId5" Type="http://schemas.openxmlformats.org/officeDocument/2006/relationships/hyperlink" Target="https://code.tutsplus.com/tutorials/the-newbies-guide-to-test-driven-development--net-13835" TargetMode="External"/><Relationship Id="rId4" Type="http://schemas.openxmlformats.org/officeDocument/2006/relationships/hyperlink" Target="https://www.tutorialspoint.com/software_testing_dictionary/test_driven_development.ht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mpletest.org/en/unit_test_documentation.html" TargetMode="External"/><Relationship Id="rId5" Type="http://schemas.openxmlformats.org/officeDocument/2006/relationships/hyperlink" Target="https://www.sitepoint.com/tutorial-introduction-to-unit-testing-in-php-with-phpunit/" TargetMode="External"/><Relationship Id="rId4" Type="http://schemas.openxmlformats.org/officeDocument/2006/relationships/hyperlink" Target="https://phpunit.de/manual/current/en/index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Working_with_Object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veloper.mozilla.org/en-US/docs/Web/JavaScript/Closur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hyperlink" Target="http://www.google.ca/url?sa=i&amp;amp;rct=j&amp;amp;q&amp;amp;esrc=s&amp;amp;source=images&amp;amp;cd&amp;amp;cad=rja&amp;amp;uact=8&amp;amp;ved=0ahUKEwjwy_n-79zLAhWJsIMKHdYuBKgQjRwIBw&amp;amp;url=http://memegenerator.net/instance/61511406&amp;amp;bvm=bv.117868183,d.amc&amp;amp;psig=AFQjCNF0x6tBuitqKsVxb7h7QuVT-Hyu_A&amp;amp;ust=1459030935105036" TargetMode="Externa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914400"/>
            <a:ext cx="9144000" cy="160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en-US" sz="3400" b="1" smtClean="0">
                <a:solidFill>
                  <a:srgbClr val="FF0000"/>
                </a:solidFill>
              </a:rPr>
              <a:t>CPRG 210</a:t>
            </a:r>
            <a:br>
              <a:rPr lang="en-US" altLang="en-US" sz="3400" b="1" smtClean="0">
                <a:solidFill>
                  <a:srgbClr val="FF0000"/>
                </a:solidFill>
              </a:rPr>
            </a:br>
            <a:r>
              <a:rPr lang="en-US" altLang="en-US" sz="3400" b="1" smtClean="0"/>
              <a:t> Web Application Development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3200400"/>
            <a:ext cx="9144000" cy="144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400" b="1" i="1" dirty="0" smtClean="0"/>
              <a:t>Module 7: </a:t>
            </a:r>
            <a:r>
              <a:rPr lang="en-US" altLang="en-US" sz="3400" b="1" i="1" dirty="0" smtClean="0">
                <a:solidFill>
                  <a:schemeClr val="accent2"/>
                </a:solidFill>
              </a:rPr>
              <a:t>More JS Features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6149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EF6FF6-0363-495F-82D3-D1F824B05B1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69492" y="1834316"/>
            <a:ext cx="523220" cy="198090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Structure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Cookies</a:t>
            </a:r>
          </a:p>
        </p:txBody>
      </p:sp>
      <p:pic>
        <p:nvPicPr>
          <p:cNvPr id="24581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923925" y="2649538"/>
            <a:ext cx="608013" cy="34766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pSp>
        <p:nvGrpSpPr>
          <p:cNvPr id="24584" name="Group 3"/>
          <p:cNvGrpSpPr>
            <a:grpSpLocks/>
          </p:cNvGrpSpPr>
          <p:nvPr/>
        </p:nvGrpSpPr>
        <p:grpSpPr bwMode="auto">
          <a:xfrm>
            <a:off x="1597025" y="881063"/>
            <a:ext cx="7094538" cy="3849687"/>
            <a:chOff x="1597025" y="837747"/>
            <a:chExt cx="7094538" cy="3849764"/>
          </a:xfrm>
        </p:grpSpPr>
        <p:grpSp>
          <p:nvGrpSpPr>
            <p:cNvPr id="24587" name="Group 1"/>
            <p:cNvGrpSpPr>
              <a:grpSpLocks/>
            </p:cNvGrpSpPr>
            <p:nvPr/>
          </p:nvGrpSpPr>
          <p:grpSpPr bwMode="auto">
            <a:xfrm>
              <a:off x="1597025" y="837747"/>
              <a:ext cx="7094538" cy="3849764"/>
              <a:chOff x="1182688" y="1763717"/>
              <a:chExt cx="7093631" cy="3850582"/>
            </a:xfrm>
          </p:grpSpPr>
          <p:sp>
            <p:nvSpPr>
              <p:cNvPr id="18440" name="TextBox 6"/>
              <p:cNvSpPr txBox="1">
                <a:spLocks noChangeArrowheads="1"/>
              </p:cNvSpPr>
              <p:nvPr/>
            </p:nvSpPr>
            <p:spPr bwMode="auto">
              <a:xfrm>
                <a:off x="1257291" y="1865341"/>
                <a:ext cx="6942837" cy="4303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2200" dirty="0" smtClean="0">
                    <a:solidFill>
                      <a:schemeClr val="tx1"/>
                    </a:solidFill>
                  </a:rPr>
                  <a:t>Saved in Name-Value Pairs Separated by ;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90" name="TextBox 6"/>
              <p:cNvSpPr txBox="1">
                <a:spLocks noChangeArrowheads="1"/>
              </p:cNvSpPr>
              <p:nvPr/>
            </p:nvSpPr>
            <p:spPr bwMode="auto">
              <a:xfrm>
                <a:off x="1257299" y="2373316"/>
                <a:ext cx="6942819" cy="769605"/>
              </a:xfrm>
              <a:prstGeom prst="rect">
                <a:avLst/>
              </a:prstGeom>
              <a:solidFill>
                <a:srgbClr val="EA9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expires: Determine Expiry Date – By Default, the Cookie is Deleted when the Browser is Closed</a:t>
                </a:r>
              </a:p>
            </p:txBody>
          </p:sp>
          <p:sp>
            <p:nvSpPr>
              <p:cNvPr id="24591" name="TextBox 6"/>
              <p:cNvSpPr txBox="1">
                <a:spLocks noChangeArrowheads="1"/>
              </p:cNvSpPr>
              <p:nvPr/>
            </p:nvSpPr>
            <p:spPr bwMode="auto">
              <a:xfrm>
                <a:off x="1257299" y="3242429"/>
                <a:ext cx="6942819" cy="40019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vl="1"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Domain: Domain-Name</a:t>
                </a:r>
              </a:p>
            </p:txBody>
          </p:sp>
          <p:sp>
            <p:nvSpPr>
              <p:cNvPr id="24592" name="TextBox 6"/>
              <p:cNvSpPr txBox="1">
                <a:spLocks noChangeArrowheads="1"/>
              </p:cNvSpPr>
              <p:nvPr/>
            </p:nvSpPr>
            <p:spPr bwMode="auto">
              <a:xfrm>
                <a:off x="1257299" y="3775832"/>
                <a:ext cx="6942819" cy="769605"/>
              </a:xfrm>
              <a:prstGeom prst="rect">
                <a:avLst/>
              </a:prstGeom>
              <a:solidFill>
                <a:srgbClr val="886128">
                  <a:alpha val="6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Path: What Path the Cookie Belongs to – Default: Current Page, “/” for All pages in the Website 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82688" y="1763717"/>
                <a:ext cx="7093631" cy="385058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CA"/>
              </a:p>
            </p:txBody>
          </p:sp>
        </p:grpSp>
        <p:sp>
          <p:nvSpPr>
            <p:cNvPr id="24588" name="TextBox 6"/>
            <p:cNvSpPr txBox="1">
              <a:spLocks noChangeArrowheads="1"/>
            </p:cNvSpPr>
            <p:nvPr/>
          </p:nvSpPr>
          <p:spPr bwMode="auto">
            <a:xfrm>
              <a:off x="1671638" y="3760113"/>
              <a:ext cx="6943707" cy="769441"/>
            </a:xfrm>
            <a:prstGeom prst="rect">
              <a:avLst/>
            </a:prstGeom>
            <a:solidFill>
              <a:srgbClr val="FFC000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Secure: </a:t>
              </a:r>
              <a:r>
                <a:rPr lang="en-CA" altLang="en-US" sz="2200"/>
                <a:t>Cookie to only be Transmitted Over Secure Protocol as https</a:t>
              </a:r>
              <a:endParaRPr lang="en-US" altLang="en-US" sz="220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1000" y="5045075"/>
            <a:ext cx="8516938" cy="4000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marL="0" lvl="1">
              <a:defRPr/>
            </a:pPr>
            <a:r>
              <a:rPr lang="en-US" altLang="en-US" sz="2000" i="1" dirty="0">
                <a:solidFill>
                  <a:schemeClr val="bg1"/>
                </a:solidFill>
              </a:rPr>
              <a:t>name</a:t>
            </a:r>
            <a:r>
              <a:rPr lang="en-US" altLang="en-US" sz="2000" dirty="0">
                <a:solidFill>
                  <a:schemeClr val="bg1"/>
                </a:solidFill>
              </a:rPr>
              <a:t>=</a:t>
            </a:r>
            <a:r>
              <a:rPr lang="en-US" altLang="en-US" sz="2000" i="1" dirty="0">
                <a:solidFill>
                  <a:schemeClr val="bg1"/>
                </a:solidFill>
              </a:rPr>
              <a:t>value;</a:t>
            </a:r>
            <a:r>
              <a:rPr lang="en-US" altLang="en-US" sz="2000" dirty="0">
                <a:solidFill>
                  <a:schemeClr val="bg1"/>
                </a:solidFill>
              </a:rPr>
              <a:t> expires=</a:t>
            </a:r>
            <a:r>
              <a:rPr lang="en-US" altLang="en-US" sz="2000" i="1" dirty="0">
                <a:solidFill>
                  <a:schemeClr val="bg1"/>
                </a:solidFill>
              </a:rPr>
              <a:t>date;</a:t>
            </a:r>
            <a:r>
              <a:rPr lang="en-US" altLang="en-US" sz="2000" dirty="0">
                <a:solidFill>
                  <a:schemeClr val="bg1"/>
                </a:solidFill>
              </a:rPr>
              <a:t> path=</a:t>
            </a:r>
            <a:r>
              <a:rPr lang="en-US" altLang="en-US" sz="2000" i="1" dirty="0">
                <a:solidFill>
                  <a:schemeClr val="bg1"/>
                </a:solidFill>
              </a:rPr>
              <a:t>directory;</a:t>
            </a:r>
            <a:r>
              <a:rPr lang="en-US" altLang="en-US" sz="2000" dirty="0">
                <a:solidFill>
                  <a:schemeClr val="bg1"/>
                </a:solidFill>
              </a:rPr>
              <a:t> domain=</a:t>
            </a:r>
            <a:r>
              <a:rPr lang="en-US" altLang="en-US" sz="2000" i="1" dirty="0">
                <a:solidFill>
                  <a:schemeClr val="bg1"/>
                </a:solidFill>
              </a:rPr>
              <a:t>domain-name;</a:t>
            </a:r>
            <a:r>
              <a:rPr lang="en-US" altLang="en-US" sz="2000" dirty="0">
                <a:solidFill>
                  <a:schemeClr val="bg1"/>
                </a:solidFill>
              </a:rPr>
              <a:t> secure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726113"/>
            <a:ext cx="9144000" cy="369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 err="1">
                <a:solidFill>
                  <a:srgbClr val="000000"/>
                </a:solidFill>
              </a:rPr>
              <a:t>document.cookie</a:t>
            </a:r>
            <a:r>
              <a:rPr lang="en-CA" b="1" dirty="0">
                <a:solidFill>
                  <a:srgbClr val="000000"/>
                </a:solidFill>
              </a:rPr>
              <a:t> = </a:t>
            </a:r>
            <a:r>
              <a:rPr lang="en-CA" b="1" dirty="0">
                <a:solidFill>
                  <a:srgbClr val="A52A2A"/>
                </a:solidFill>
              </a:rPr>
              <a:t>“color=blue; expires=Thu, 18 Dec 2018 12:00:00 UTC; path=/"</a:t>
            </a:r>
            <a:r>
              <a:rPr lang="en-CA" b="1" dirty="0">
                <a:solidFill>
                  <a:srgbClr val="000000"/>
                </a:solidFill>
              </a:rPr>
              <a:t>; </a:t>
            </a:r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D004E8-56F4-4CC6-8278-DA89F4E5E86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Cookies Manipulation</a:t>
            </a:r>
          </a:p>
        </p:txBody>
      </p:sp>
      <p:pic>
        <p:nvPicPr>
          <p:cNvPr id="2662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143000"/>
          <a:ext cx="7577138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274"/>
                <a:gridCol w="452886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Operation</a:t>
                      </a:r>
                      <a:endParaRPr lang="en-CA" sz="2000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Description</a:t>
                      </a:r>
                      <a:endParaRPr lang="en-CA" sz="2000" dirty="0"/>
                    </a:p>
                  </a:txBody>
                  <a:tcPr marL="91448" marR="9144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Creating</a:t>
                      </a:r>
                      <a:endParaRPr lang="en-CA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 smtClean="0"/>
                        <a:t>Assign a value to </a:t>
                      </a:r>
                      <a:r>
                        <a:rPr lang="en-CA" sz="2000" dirty="0" err="1" smtClean="0"/>
                        <a:t>document.cookie</a:t>
                      </a:r>
                      <a:endParaRPr lang="en-CA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 smtClean="0"/>
                        <a:t>Set expires</a:t>
                      </a:r>
                      <a:r>
                        <a:rPr lang="en-CA" sz="2000" baseline="0" dirty="0" smtClean="0"/>
                        <a:t> to a future date</a:t>
                      </a:r>
                      <a:endParaRPr lang="en-CA" sz="2000" dirty="0"/>
                    </a:p>
                  </a:txBody>
                  <a:tcPr marL="91448" marR="9144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Accessing/Retrieving</a:t>
                      </a:r>
                      <a:endParaRPr lang="en-CA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Read </a:t>
                      </a:r>
                      <a:r>
                        <a:rPr lang="en-CA" sz="2000" dirty="0" err="1" smtClean="0"/>
                        <a:t>document.cookie</a:t>
                      </a:r>
                      <a:endParaRPr lang="en-CA" sz="2000" dirty="0"/>
                    </a:p>
                  </a:txBody>
                  <a:tcPr marL="91448" marR="9144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Updating</a:t>
                      </a:r>
                      <a:endParaRPr lang="en-CA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Similar</a:t>
                      </a:r>
                      <a:r>
                        <a:rPr lang="en-CA" sz="2000" baseline="0" dirty="0" smtClean="0"/>
                        <a:t> to Creation</a:t>
                      </a:r>
                      <a:endParaRPr lang="en-CA" sz="2000" dirty="0"/>
                    </a:p>
                  </a:txBody>
                  <a:tcPr marL="91448" marR="9144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Deleting</a:t>
                      </a:r>
                      <a:endParaRPr lang="en-CA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Set expiry date to current or passed date/time.</a:t>
                      </a:r>
                      <a:endParaRPr lang="en-CA" sz="2000" dirty="0"/>
                    </a:p>
                  </a:txBody>
                  <a:tcPr marL="91448" marR="91448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4114800"/>
            <a:ext cx="9144000" cy="646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rgbClr val="000000"/>
                </a:solidFill>
              </a:rPr>
              <a:t>// Deletion</a:t>
            </a:r>
          </a:p>
          <a:p>
            <a:pPr>
              <a:defRPr/>
            </a:pPr>
            <a:r>
              <a:rPr lang="en-CA" b="1" dirty="0" err="1">
                <a:solidFill>
                  <a:srgbClr val="000000"/>
                </a:solidFill>
              </a:rPr>
              <a:t>document.cookie</a:t>
            </a:r>
            <a:r>
              <a:rPr lang="en-CA" b="1" dirty="0">
                <a:solidFill>
                  <a:srgbClr val="000000"/>
                </a:solidFill>
              </a:rPr>
              <a:t> = </a:t>
            </a:r>
            <a:r>
              <a:rPr lang="en-CA" b="1" dirty="0">
                <a:solidFill>
                  <a:srgbClr val="A52A2A"/>
                </a:solidFill>
              </a:rPr>
              <a:t>"username=; expires=Thu, 01 Jan 1970 00:00:00 UTC; path=/;"</a:t>
            </a:r>
            <a:r>
              <a:rPr lang="en-CA" b="1" dirty="0">
                <a:solidFill>
                  <a:srgbClr val="000000"/>
                </a:solidFill>
              </a:rPr>
              <a:t>;</a:t>
            </a:r>
            <a:endParaRPr lang="en-CA" b="1" dirty="0"/>
          </a:p>
        </p:txBody>
      </p:sp>
      <p:sp>
        <p:nvSpPr>
          <p:cNvPr id="26651" name="Rectangle 4"/>
          <p:cNvSpPr>
            <a:spLocks noChangeArrowheads="1"/>
          </p:cNvSpPr>
          <p:nvPr/>
        </p:nvSpPr>
        <p:spPr bwMode="auto">
          <a:xfrm>
            <a:off x="2847975" y="5218113"/>
            <a:ext cx="3403600" cy="64611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bg1"/>
                </a:solidFill>
              </a:rPr>
              <a:t>JavaScript cookie basics 2.html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bg1"/>
                </a:solidFill>
              </a:rPr>
              <a:t>JavaScript cookie basics 3.html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AFD599-D10D-4226-9C5A-BDD06A7D6B0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Timers</a:t>
            </a:r>
          </a:p>
        </p:txBody>
      </p:sp>
      <p:pic>
        <p:nvPicPr>
          <p:cNvPr id="2867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381000" y="982663"/>
            <a:ext cx="8234363" cy="9239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Running JS Code After Specified Time</a:t>
            </a:r>
          </a:p>
          <a:p>
            <a:pPr marL="342900" indent="-342900" eaLnBrk="1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Window Object Has 2 </a:t>
            </a:r>
            <a:r>
              <a:rPr lang="en-US" altLang="en-US" sz="2200" dirty="0" smtClean="0">
                <a:solidFill>
                  <a:schemeClr val="tx1"/>
                </a:solidFill>
              </a:rPr>
              <a:t>Methods (</a:t>
            </a:r>
            <a:r>
              <a:rPr lang="en-US" altLang="en-US" sz="2200" dirty="0" err="1" smtClean="0">
                <a:solidFill>
                  <a:schemeClr val="tx1"/>
                </a:solidFill>
              </a:rPr>
              <a:t>setTimeout</a:t>
            </a:r>
            <a:r>
              <a:rPr lang="en-US" altLang="en-US" sz="2200" dirty="0" smtClean="0">
                <a:solidFill>
                  <a:schemeClr val="tx1"/>
                </a:solidFill>
              </a:rPr>
              <a:t>() &amp; </a:t>
            </a:r>
            <a:r>
              <a:rPr lang="en-US" altLang="en-US" sz="2200" dirty="0" err="1" smtClean="0">
                <a:solidFill>
                  <a:schemeClr val="tx1"/>
                </a:solidFill>
              </a:rPr>
              <a:t>setInterval</a:t>
            </a:r>
            <a:r>
              <a:rPr lang="en-US" altLang="en-US" sz="2200" dirty="0" smtClean="0">
                <a:solidFill>
                  <a:schemeClr val="tx1"/>
                </a:solidFill>
              </a:rPr>
              <a:t>().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2209800"/>
          <a:ext cx="8575675" cy="37544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155"/>
                <a:gridCol w="6670520"/>
              </a:tblGrid>
              <a:tr h="370871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Method</a:t>
                      </a:r>
                      <a:endParaRPr lang="en-CA" sz="1800" dirty="0"/>
                    </a:p>
                  </a:txBody>
                  <a:tcPr marL="91447" marR="91447" marT="45724" marB="45724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Description</a:t>
                      </a:r>
                      <a:endParaRPr lang="en-CA" sz="1800" dirty="0"/>
                    </a:p>
                  </a:txBody>
                  <a:tcPr marL="91447" marR="91447" marT="45724" marB="45724"/>
                </a:tc>
              </a:tr>
              <a:tr h="1280268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setTimeout</a:t>
                      </a:r>
                      <a:r>
                        <a:rPr lang="en-CA" sz="2000" dirty="0" smtClean="0"/>
                        <a:t>()</a:t>
                      </a:r>
                      <a:endParaRPr lang="en-CA" sz="2000" dirty="0"/>
                    </a:p>
                  </a:txBody>
                  <a:tcPr marL="91447" marR="91447" marT="45724" marB="45724"/>
                </a:tc>
                <a:tc>
                  <a:txBody>
                    <a:bodyPr/>
                    <a:lstStyle/>
                    <a:p>
                      <a:pPr marL="363538" lvl="1" indent="-342900" algn="l"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</a:rPr>
                        <a:t>Run JS Code Once After a Specified # of Milliseconds</a:t>
                      </a:r>
                    </a:p>
                    <a:p>
                      <a:pPr marL="285750" lvl="1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</a:rPr>
                        <a:t> timer = </a:t>
                      </a:r>
                      <a:r>
                        <a:rPr lang="en-US" altLang="en-US" sz="2000" dirty="0" err="1" smtClean="0">
                          <a:solidFill>
                            <a:schemeClr val="tx1"/>
                          </a:solidFill>
                        </a:rPr>
                        <a:t>setTimeout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</a:rPr>
                        <a:t>(“code to run”, milliseconds);</a:t>
                      </a:r>
                    </a:p>
                    <a:p>
                      <a:pPr lvl="1"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2000" dirty="0" err="1" smtClean="0">
                          <a:solidFill>
                            <a:schemeClr val="tx1"/>
                          </a:solidFill>
                        </a:rPr>
                        <a:t>setTimeout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</a:rPr>
                        <a:t>(function(){ alert("Hello"); }, 3000);</a:t>
                      </a:r>
                    </a:p>
                    <a:p>
                      <a:endParaRPr lang="en-CA" sz="1800" dirty="0"/>
                    </a:p>
                  </a:txBody>
                  <a:tcPr marL="91447" marR="91447" marT="45724" marB="45724"/>
                </a:tc>
              </a:tr>
              <a:tr h="1310751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setInterval</a:t>
                      </a:r>
                      <a:r>
                        <a:rPr lang="en-CA" sz="2000" dirty="0" smtClean="0"/>
                        <a:t>()</a:t>
                      </a:r>
                      <a:endParaRPr lang="en-CA" sz="2000" dirty="0"/>
                    </a:p>
                  </a:txBody>
                  <a:tcPr marL="91447" marR="91447" marT="45724" marB="45724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000" dirty="0" smtClean="0"/>
                        <a:t>Repeatedly Run JS Code After a Specified # of Milliseconds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en-US" sz="2000" dirty="0" err="1" smtClean="0"/>
                        <a:t>setInterval</a:t>
                      </a:r>
                      <a:r>
                        <a:rPr lang="en-US" altLang="en-US" sz="2000" dirty="0" smtClean="0"/>
                        <a:t>(“code to run”, milliseconds);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CA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CA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(function(){ alert("Hello"); }, 3000);</a:t>
                      </a:r>
                      <a:endParaRPr lang="en-CA" sz="2400" dirty="0"/>
                    </a:p>
                  </a:txBody>
                  <a:tcPr marL="91447" marR="91447" marT="45724" marB="45724"/>
                </a:tc>
              </a:tr>
              <a:tr h="396274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clearInterval</a:t>
                      </a:r>
                      <a:r>
                        <a:rPr lang="en-CA" sz="2000" dirty="0" smtClean="0"/>
                        <a:t>()</a:t>
                      </a:r>
                      <a:endParaRPr lang="en-CA" sz="2000" dirty="0"/>
                    </a:p>
                  </a:txBody>
                  <a:tcPr marL="91447" marR="91447" marT="45724" marB="45724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 smtClean="0"/>
                        <a:t>Cancel/Stop the timer</a:t>
                      </a:r>
                      <a:endParaRPr lang="en-CA" sz="2000" dirty="0"/>
                    </a:p>
                  </a:txBody>
                  <a:tcPr marL="91447" marR="91447" marT="45724" marB="45724"/>
                </a:tc>
              </a:tr>
              <a:tr h="396274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cleartimeout</a:t>
                      </a:r>
                      <a:r>
                        <a:rPr lang="en-CA" sz="2000" dirty="0" smtClean="0"/>
                        <a:t>()</a:t>
                      </a:r>
                      <a:endParaRPr lang="en-CA" sz="2000" dirty="0"/>
                    </a:p>
                  </a:txBody>
                  <a:tcPr marL="91447" marR="91447" marT="45724" marB="45724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000" dirty="0" smtClean="0"/>
                        <a:t>Cancel/Stop the timer</a:t>
                      </a:r>
                    </a:p>
                  </a:txBody>
                  <a:tcPr marL="91447" marR="91447" marT="45724" marB="45724"/>
                </a:tc>
              </a:tr>
            </a:tbl>
          </a:graphicData>
        </a:graphic>
      </p:graphicFrame>
      <p:sp>
        <p:nvSpPr>
          <p:cNvPr id="28699" name="Rectangle 6"/>
          <p:cNvSpPr>
            <a:spLocks noChangeArrowheads="1"/>
          </p:cNvSpPr>
          <p:nvPr/>
        </p:nvSpPr>
        <p:spPr bwMode="auto">
          <a:xfrm>
            <a:off x="304800" y="241300"/>
            <a:ext cx="2284413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chemeClr val="bg1"/>
                </a:solidFill>
              </a:rPr>
              <a:t>Timerexample.html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3F8A4D-A5A8-46BC-9356-E3810E223EC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90513"/>
            <a:ext cx="9144000" cy="1143001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Timers</a:t>
            </a:r>
          </a:p>
        </p:txBody>
      </p:sp>
      <p:pic>
        <p:nvPicPr>
          <p:cNvPr id="3072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43000" y="1447800"/>
            <a:ext cx="69342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CA" dirty="0">
                <a:latin typeface="+mn-lt"/>
              </a:rPr>
              <a:t>&lt;html&gt;&lt;head&gt;</a:t>
            </a:r>
          </a:p>
          <a:p>
            <a:pPr>
              <a:defRPr/>
            </a:pPr>
            <a:r>
              <a:rPr lang="en-CA" dirty="0">
                <a:latin typeface="+mn-lt"/>
              </a:rPr>
              <a:t>&lt;script type="text/</a:t>
            </a:r>
            <a:r>
              <a:rPr lang="en-CA" dirty="0" err="1">
                <a:latin typeface="+mn-lt"/>
              </a:rPr>
              <a:t>javascript</a:t>
            </a:r>
            <a:r>
              <a:rPr lang="en-CA" dirty="0">
                <a:latin typeface="+mn-lt"/>
              </a:rPr>
              <a:t>"&gt;</a:t>
            </a:r>
          </a:p>
          <a:p>
            <a:pPr>
              <a:defRPr/>
            </a:pPr>
            <a:r>
              <a:rPr lang="en-CA" dirty="0">
                <a:latin typeface="+mn-lt"/>
              </a:rPr>
              <a:t>   </a:t>
            </a:r>
            <a:r>
              <a:rPr lang="en-CA" dirty="0" err="1">
                <a:latin typeface="+mn-lt"/>
              </a:rPr>
              <a:t>var</a:t>
            </a:r>
            <a:r>
              <a:rPr lang="en-CA" dirty="0">
                <a:latin typeface="+mn-lt"/>
              </a:rPr>
              <a:t> counter=0;</a:t>
            </a:r>
          </a:p>
          <a:p>
            <a:pPr>
              <a:defRPr/>
            </a:pPr>
            <a:r>
              <a:rPr lang="en-CA" dirty="0">
                <a:latin typeface="+mn-lt"/>
              </a:rPr>
              <a:t>   </a:t>
            </a:r>
            <a:r>
              <a:rPr lang="en-CA" dirty="0" err="1">
                <a:latin typeface="+mn-lt"/>
              </a:rPr>
              <a:t>var</a:t>
            </a:r>
            <a:r>
              <a:rPr lang="en-CA" dirty="0">
                <a:latin typeface="+mn-lt"/>
              </a:rPr>
              <a:t> timer;</a:t>
            </a:r>
          </a:p>
          <a:p>
            <a:pPr>
              <a:defRPr/>
            </a:pPr>
            <a:r>
              <a:rPr lang="en-CA" dirty="0">
                <a:latin typeface="+mn-lt"/>
              </a:rPr>
              <a:t>   function </a:t>
            </a:r>
            <a:r>
              <a:rPr lang="en-CA" dirty="0" err="1">
                <a:latin typeface="+mn-lt"/>
              </a:rPr>
              <a:t>startTimer</a:t>
            </a:r>
            <a:r>
              <a:rPr lang="en-CA" dirty="0">
                <a:latin typeface="+mn-lt"/>
              </a:rPr>
              <a:t>()  {</a:t>
            </a:r>
          </a:p>
          <a:p>
            <a:pPr>
              <a:defRPr/>
            </a:pPr>
            <a:r>
              <a:rPr lang="en-CA" dirty="0">
                <a:latin typeface="+mn-lt"/>
              </a:rPr>
              <a:t>       </a:t>
            </a:r>
            <a:r>
              <a:rPr lang="en-CA" dirty="0" err="1">
                <a:latin typeface="+mn-lt"/>
              </a:rPr>
              <a:t>document.getElementById</a:t>
            </a:r>
            <a:r>
              <a:rPr lang="en-CA" dirty="0">
                <a:latin typeface="+mn-lt"/>
              </a:rPr>
              <a:t>('iterations').value=counter;</a:t>
            </a:r>
          </a:p>
          <a:p>
            <a:pPr>
              <a:defRPr/>
            </a:pPr>
            <a:r>
              <a:rPr lang="en-CA" dirty="0">
                <a:latin typeface="+mn-lt"/>
              </a:rPr>
              <a:t>       counter++;</a:t>
            </a:r>
          </a:p>
          <a:p>
            <a:pPr>
              <a:defRPr/>
            </a:pPr>
            <a:r>
              <a:rPr lang="en-CA" dirty="0">
                <a:latin typeface="+mn-lt"/>
              </a:rPr>
              <a:t> </a:t>
            </a:r>
            <a:r>
              <a:rPr lang="en-CA" b="1" dirty="0">
                <a:solidFill>
                  <a:srgbClr val="FF0000"/>
                </a:solidFill>
                <a:latin typeface="+mn-lt"/>
              </a:rPr>
              <a:t>      timer=</a:t>
            </a:r>
            <a:r>
              <a:rPr lang="en-CA" b="1" dirty="0" err="1">
                <a:solidFill>
                  <a:srgbClr val="FF0000"/>
                </a:solidFill>
                <a:latin typeface="+mn-lt"/>
              </a:rPr>
              <a:t>setTimeout</a:t>
            </a:r>
            <a:r>
              <a:rPr lang="en-CA" b="1" dirty="0">
                <a:solidFill>
                  <a:srgbClr val="FF0000"/>
                </a:solidFill>
                <a:latin typeface="+mn-lt"/>
              </a:rPr>
              <a:t>("</a:t>
            </a:r>
            <a:r>
              <a:rPr lang="en-CA" b="1" dirty="0" err="1">
                <a:solidFill>
                  <a:srgbClr val="FF0000"/>
                </a:solidFill>
                <a:latin typeface="+mn-lt"/>
              </a:rPr>
              <a:t>startTimer</a:t>
            </a:r>
            <a:r>
              <a:rPr lang="en-CA" b="1" dirty="0">
                <a:solidFill>
                  <a:srgbClr val="FF0000"/>
                </a:solidFill>
                <a:latin typeface="+mn-lt"/>
              </a:rPr>
              <a:t>()",3000);</a:t>
            </a:r>
          </a:p>
          <a:p>
            <a:pPr>
              <a:defRPr/>
            </a:pPr>
            <a:r>
              <a:rPr lang="en-CA" dirty="0">
                <a:latin typeface="+mn-lt"/>
              </a:rPr>
              <a:t>   }</a:t>
            </a:r>
          </a:p>
          <a:p>
            <a:pPr>
              <a:defRPr/>
            </a:pPr>
            <a:r>
              <a:rPr lang="en-CA" dirty="0">
                <a:latin typeface="+mn-lt"/>
              </a:rPr>
              <a:t>   function </a:t>
            </a:r>
            <a:r>
              <a:rPr lang="en-CA" dirty="0" err="1">
                <a:latin typeface="+mn-lt"/>
              </a:rPr>
              <a:t>stopTimer</a:t>
            </a:r>
            <a:r>
              <a:rPr lang="en-CA" dirty="0">
                <a:latin typeface="+mn-lt"/>
              </a:rPr>
              <a:t>() {</a:t>
            </a:r>
          </a:p>
          <a:p>
            <a:pPr>
              <a:defRPr/>
            </a:pPr>
            <a:r>
              <a:rPr lang="en-CA" dirty="0">
                <a:latin typeface="+mn-lt"/>
              </a:rPr>
              <a:t>       </a:t>
            </a:r>
            <a:r>
              <a:rPr lang="en-CA" b="1" dirty="0" err="1">
                <a:solidFill>
                  <a:srgbClr val="FF0000"/>
                </a:solidFill>
                <a:latin typeface="+mn-lt"/>
              </a:rPr>
              <a:t>clearTimeout</a:t>
            </a:r>
            <a:r>
              <a:rPr lang="en-CA" b="1" dirty="0">
                <a:solidFill>
                  <a:srgbClr val="FF0000"/>
                </a:solidFill>
                <a:latin typeface="+mn-lt"/>
              </a:rPr>
              <a:t>(timer);</a:t>
            </a:r>
          </a:p>
          <a:p>
            <a:pPr>
              <a:defRPr/>
            </a:pPr>
            <a:r>
              <a:rPr lang="en-CA" dirty="0">
                <a:latin typeface="+mn-lt"/>
              </a:rPr>
              <a:t>       </a:t>
            </a:r>
            <a:r>
              <a:rPr lang="en-CA" dirty="0" err="1">
                <a:latin typeface="+mn-lt"/>
              </a:rPr>
              <a:t>document.getElementById</a:t>
            </a:r>
            <a:r>
              <a:rPr lang="en-CA" dirty="0">
                <a:latin typeface="+mn-lt"/>
              </a:rPr>
              <a:t>('iterations').value="timer stopped";</a:t>
            </a:r>
          </a:p>
          <a:p>
            <a:pPr>
              <a:defRPr/>
            </a:pPr>
            <a:r>
              <a:rPr lang="en-CA" dirty="0">
                <a:latin typeface="+mn-lt"/>
              </a:rPr>
              <a:t>   }</a:t>
            </a:r>
          </a:p>
          <a:p>
            <a:pPr>
              <a:defRPr/>
            </a:pPr>
            <a:r>
              <a:rPr lang="en-CA" dirty="0">
                <a:latin typeface="+mn-lt"/>
              </a:rPr>
              <a:t>&lt;/script&gt;</a:t>
            </a:r>
          </a:p>
          <a:p>
            <a:pPr>
              <a:defRPr/>
            </a:pPr>
            <a:r>
              <a:rPr lang="en-CA" dirty="0">
                <a:latin typeface="+mn-lt"/>
              </a:rPr>
              <a:t>&lt;/head&gt;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143000" y="635913"/>
            <a:ext cx="6934200" cy="43088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Look at the code and guess the functionality?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EB127E-D234-4853-8052-250078B6ED1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Timers</a:t>
            </a:r>
          </a:p>
        </p:txBody>
      </p:sp>
      <p:pic>
        <p:nvPicPr>
          <p:cNvPr id="3277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66800" y="1524000"/>
            <a:ext cx="69342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CA" dirty="0">
                <a:latin typeface="+mn-lt"/>
              </a:rPr>
              <a:t>&lt;body&gt;</a:t>
            </a:r>
            <a:br>
              <a:rPr lang="en-CA" dirty="0">
                <a:latin typeface="+mn-lt"/>
              </a:rPr>
            </a:br>
            <a:r>
              <a:rPr lang="en-CA" dirty="0">
                <a:latin typeface="+mn-lt"/>
              </a:rPr>
              <a:t/>
            </a:r>
            <a:br>
              <a:rPr lang="en-CA" dirty="0">
                <a:latin typeface="+mn-lt"/>
              </a:rPr>
            </a:br>
            <a:r>
              <a:rPr lang="en-CA" dirty="0">
                <a:latin typeface="+mn-lt"/>
              </a:rPr>
              <a:t>   &lt;form&gt;</a:t>
            </a:r>
            <a:br>
              <a:rPr lang="en-CA" dirty="0">
                <a:latin typeface="+mn-lt"/>
              </a:rPr>
            </a:br>
            <a:r>
              <a:rPr lang="en-CA" dirty="0">
                <a:latin typeface="+mn-lt"/>
              </a:rPr>
              <a:t>      &lt;input type="text" id=“iterations" /&gt;</a:t>
            </a:r>
            <a:br>
              <a:rPr lang="en-CA" dirty="0">
                <a:latin typeface="+mn-lt"/>
              </a:rPr>
            </a:br>
            <a:r>
              <a:rPr lang="en-CA" dirty="0">
                <a:latin typeface="+mn-lt"/>
              </a:rPr>
              <a:t>      &lt;input type="button" value="Start" </a:t>
            </a:r>
            <a:r>
              <a:rPr lang="en-CA" dirty="0" err="1">
                <a:latin typeface="+mn-lt"/>
              </a:rPr>
              <a:t>onclick</a:t>
            </a:r>
            <a:r>
              <a:rPr lang="en-CA" dirty="0">
                <a:latin typeface="+mn-lt"/>
              </a:rPr>
              <a:t>=“</a:t>
            </a:r>
            <a:r>
              <a:rPr lang="en-CA" dirty="0" err="1">
                <a:latin typeface="+mn-lt"/>
              </a:rPr>
              <a:t>startTimer</a:t>
            </a:r>
            <a:r>
              <a:rPr lang="en-CA" dirty="0">
                <a:latin typeface="+mn-lt"/>
              </a:rPr>
              <a:t>()" /&gt;</a:t>
            </a:r>
            <a:br>
              <a:rPr lang="en-CA" dirty="0">
                <a:latin typeface="+mn-lt"/>
              </a:rPr>
            </a:br>
            <a:r>
              <a:rPr lang="en-CA" dirty="0">
                <a:latin typeface="+mn-lt"/>
              </a:rPr>
              <a:t>      &lt;input type="button" value="Stop" </a:t>
            </a:r>
            <a:r>
              <a:rPr lang="en-CA" dirty="0" err="1">
                <a:latin typeface="+mn-lt"/>
              </a:rPr>
              <a:t>onclick</a:t>
            </a:r>
            <a:r>
              <a:rPr lang="en-CA" dirty="0">
                <a:latin typeface="+mn-lt"/>
              </a:rPr>
              <a:t>="</a:t>
            </a:r>
            <a:r>
              <a:rPr lang="en-CA" dirty="0" err="1">
                <a:latin typeface="+mn-lt"/>
              </a:rPr>
              <a:t>stopTimer</a:t>
            </a:r>
            <a:r>
              <a:rPr lang="en-CA" dirty="0">
                <a:latin typeface="+mn-lt"/>
              </a:rPr>
              <a:t>()" /&gt;</a:t>
            </a:r>
            <a:br>
              <a:rPr lang="en-CA" dirty="0">
                <a:latin typeface="+mn-lt"/>
              </a:rPr>
            </a:br>
            <a:r>
              <a:rPr lang="en-CA" dirty="0">
                <a:latin typeface="+mn-lt"/>
              </a:rPr>
              <a:t>   &lt;/form&gt;</a:t>
            </a:r>
            <a:br>
              <a:rPr lang="en-CA" dirty="0">
                <a:latin typeface="+mn-lt"/>
              </a:rPr>
            </a:br>
            <a:r>
              <a:rPr lang="en-CA" dirty="0">
                <a:latin typeface="+mn-lt"/>
              </a:rPr>
              <a:t/>
            </a:r>
            <a:br>
              <a:rPr lang="en-CA" dirty="0">
                <a:latin typeface="+mn-lt"/>
              </a:rPr>
            </a:br>
            <a:r>
              <a:rPr lang="en-CA" dirty="0">
                <a:latin typeface="+mn-lt"/>
              </a:rPr>
              <a:t>&lt;/body&gt;</a:t>
            </a:r>
            <a:br>
              <a:rPr lang="en-CA" dirty="0">
                <a:latin typeface="+mn-lt"/>
              </a:rPr>
            </a:br>
            <a:r>
              <a:rPr lang="en-CA" dirty="0">
                <a:latin typeface="+mn-lt"/>
              </a:rPr>
              <a:t>&lt;/html&gt;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04800" y="241300"/>
            <a:ext cx="2284413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chemeClr val="bg1"/>
                </a:solidFill>
              </a:rPr>
              <a:t>Timerexample.html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D26BCB-E64F-4F82-B545-436592C7C1D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Dynamic HTML</a:t>
            </a:r>
          </a:p>
        </p:txBody>
      </p:sp>
      <p:pic>
        <p:nvPicPr>
          <p:cNvPr id="3686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2214563" y="4505325"/>
            <a:ext cx="4714875" cy="584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>
                <a:solidFill>
                  <a:schemeClr val="bg1"/>
                </a:solidFill>
              </a:rPr>
              <a:t>JavaScript css with positioning.html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>
                <a:solidFill>
                  <a:schemeClr val="bg1"/>
                </a:solidFill>
              </a:rPr>
              <a:t>JavaScript css with positioning &amp; z-index.html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95263" y="1250950"/>
            <a:ext cx="8763000" cy="30162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Term representing collection of technologies used to create dynamic, interactive, and animated websites</a:t>
            </a:r>
          </a:p>
          <a:p>
            <a:pPr marL="342900" indent="-342900" eaLnBrk="1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Collection of HTML, CSS, JS to create dynamic effects in websites</a:t>
            </a:r>
          </a:p>
          <a:p>
            <a:pPr marL="342900" indent="-342900" eaLnBrk="1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Dynamic effects include:</a:t>
            </a:r>
          </a:p>
          <a:p>
            <a:pPr marL="1085850" lvl="1" indent="-342900" eaLnBrk="1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Resizing, Repositioning, Changing some page contents, Changing styles, Simple animation and much more </a:t>
            </a:r>
          </a:p>
          <a:p>
            <a:pPr marL="342900" lvl="1" indent="-342900" eaLnBrk="1" hangingPunct="1">
              <a:spcBef>
                <a:spcPts val="12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It enables page dynamic in response to what user is doing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91BA76-5F64-498F-9F11-F4C34789D47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Dynamic HTML</a:t>
            </a:r>
          </a:p>
        </p:txBody>
      </p:sp>
      <p:pic>
        <p:nvPicPr>
          <p:cNvPr id="3891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" y="1508125"/>
          <a:ext cx="8826500" cy="31400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7759"/>
                <a:gridCol w="5778741"/>
              </a:tblGrid>
              <a:tr h="370915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Item</a:t>
                      </a:r>
                      <a:endParaRPr lang="en-CA" sz="1800" dirty="0"/>
                    </a:p>
                  </a:txBody>
                  <a:tcPr marL="91433" marR="9143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Description</a:t>
                      </a:r>
                      <a:endParaRPr lang="en-CA" sz="1800" dirty="0"/>
                    </a:p>
                  </a:txBody>
                  <a:tcPr marL="91433" marR="9143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585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Browser Detection</a:t>
                      </a:r>
                      <a:endParaRPr lang="en-CA" sz="1800" dirty="0"/>
                    </a:p>
                  </a:txBody>
                  <a:tcPr marL="91433" marR="9143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3538" lvl="1" indent="-363538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/>
                        <a:t>Use navigator object, checking </a:t>
                      </a:r>
                      <a:r>
                        <a:rPr lang="en-US" altLang="en-US" sz="1800" dirty="0" err="1" smtClean="0"/>
                        <a:t>appName</a:t>
                      </a:r>
                      <a:endParaRPr lang="en-US" altLang="en-US" sz="1800" dirty="0" smtClean="0"/>
                    </a:p>
                    <a:p>
                      <a:pPr marL="363538" lvl="1" indent="-363538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/>
                        <a:t>Check for existence of “</a:t>
                      </a:r>
                      <a:r>
                        <a:rPr lang="en-US" altLang="en-US" sz="1800" dirty="0" err="1" smtClean="0"/>
                        <a:t>document.all</a:t>
                      </a:r>
                      <a:r>
                        <a:rPr lang="en-US" altLang="en-US" sz="1800" dirty="0" smtClean="0"/>
                        <a:t>” (IE)</a:t>
                      </a:r>
                    </a:p>
                    <a:p>
                      <a:pPr marL="363538" lvl="1" indent="-363538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/>
                        <a:t>more recent, check for “</a:t>
                      </a:r>
                      <a:r>
                        <a:rPr lang="en-US" altLang="en-US" sz="1800" dirty="0" err="1" smtClean="0"/>
                        <a:t>window.ActiveXObject</a:t>
                      </a:r>
                      <a:r>
                        <a:rPr lang="en-US" altLang="en-US" sz="1800" dirty="0" smtClean="0"/>
                        <a:t>” (IE)</a:t>
                      </a:r>
                    </a:p>
                  </a:txBody>
                  <a:tcPr marL="91433" marR="9143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915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span vs. div</a:t>
                      </a:r>
                      <a:endParaRPr lang="en-CA" sz="1800" dirty="0"/>
                    </a:p>
                  </a:txBody>
                  <a:tcPr marL="91433" marR="9143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Div</a:t>
                      </a:r>
                      <a:r>
                        <a:rPr lang="en-CA" sz="1800" dirty="0" smtClean="0"/>
                        <a:t> is more universally supported</a:t>
                      </a:r>
                      <a:endParaRPr lang="en-CA" sz="1800" dirty="0"/>
                    </a:p>
                  </a:txBody>
                  <a:tcPr marL="91433" marR="9143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915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Get</a:t>
                      </a:r>
                      <a:r>
                        <a:rPr lang="en-CA" sz="1800" baseline="0" dirty="0" smtClean="0"/>
                        <a:t> Reference to Elements</a:t>
                      </a:r>
                      <a:endParaRPr lang="en-CA" sz="1800" dirty="0"/>
                    </a:p>
                  </a:txBody>
                  <a:tcPr marL="91433" marR="9143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 smtClean="0"/>
                        <a:t>document.getElementById</a:t>
                      </a:r>
                      <a:r>
                        <a:rPr lang="en-US" altLang="en-US" sz="1800" dirty="0" smtClean="0"/>
                        <a:t>(“ID value“)</a:t>
                      </a:r>
                    </a:p>
                  </a:txBody>
                  <a:tcPr marL="91433" marR="9143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915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Changing div contents</a:t>
                      </a:r>
                      <a:endParaRPr lang="en-CA" sz="1800" dirty="0"/>
                    </a:p>
                  </a:txBody>
                  <a:tcPr marL="91433" marR="9143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/>
                        <a:t>Use</a:t>
                      </a:r>
                      <a:r>
                        <a:rPr lang="en-US" altLang="en-US" sz="1800" baseline="0" dirty="0" smtClean="0"/>
                        <a:t> </a:t>
                      </a:r>
                      <a:r>
                        <a:rPr lang="en-US" altLang="en-US" sz="1800" baseline="0" dirty="0" err="1" smtClean="0"/>
                        <a:t>innerHTML</a:t>
                      </a:r>
                      <a:endParaRPr lang="en-US" altLang="en-US" sz="1800" dirty="0" smtClean="0"/>
                    </a:p>
                  </a:txBody>
                  <a:tcPr marL="91433" marR="9143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915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Changing Styles</a:t>
                      </a:r>
                      <a:endParaRPr lang="en-CA" sz="1800" dirty="0"/>
                    </a:p>
                  </a:txBody>
                  <a:tcPr marL="91433" marR="9143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 smtClean="0"/>
                        <a:t>objectName.style.property</a:t>
                      </a:r>
                      <a:r>
                        <a:rPr lang="en-US" altLang="en-US" sz="1800" dirty="0" smtClean="0"/>
                        <a:t> = </a:t>
                      </a:r>
                      <a:r>
                        <a:rPr lang="en-US" altLang="en-US" sz="1800" dirty="0" err="1" smtClean="0"/>
                        <a:t>newvalue</a:t>
                      </a:r>
                      <a:r>
                        <a:rPr lang="en-US" altLang="en-US" sz="1800" dirty="0" smtClean="0"/>
                        <a:t>;</a:t>
                      </a:r>
                    </a:p>
                  </a:txBody>
                  <a:tcPr marL="91433" marR="9143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915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ID and Name Attributes</a:t>
                      </a:r>
                      <a:endParaRPr lang="en-CA" sz="1800" dirty="0"/>
                    </a:p>
                  </a:txBody>
                  <a:tcPr marL="91433" marR="9143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/>
                        <a:t>Connect HTML tags to JS objects</a:t>
                      </a:r>
                    </a:p>
                  </a:txBody>
                  <a:tcPr marL="91433" marR="9143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30D978-9535-4CDB-9A85-D8BE5410AAD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Dynamic HTML</a:t>
            </a:r>
          </a:p>
        </p:txBody>
      </p:sp>
      <p:pic>
        <p:nvPicPr>
          <p:cNvPr id="4096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" y="1401763"/>
          <a:ext cx="8826500" cy="33068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7759"/>
                <a:gridCol w="5778741"/>
              </a:tblGrid>
              <a:tr h="370761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Item</a:t>
                      </a:r>
                      <a:endParaRPr lang="en-CA" sz="1800" dirty="0"/>
                    </a:p>
                  </a:txBody>
                  <a:tcPr marL="91433" marR="9143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Description</a:t>
                      </a:r>
                      <a:endParaRPr lang="en-CA" sz="1800" dirty="0"/>
                    </a:p>
                  </a:txBody>
                  <a:tcPr marL="91433" marR="9143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6247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Cascading Style</a:t>
                      </a:r>
                      <a:r>
                        <a:rPr lang="en-CA" sz="1800" baseline="0" dirty="0" smtClean="0"/>
                        <a:t> Sheet Positioning (CSSP)</a:t>
                      </a:r>
                      <a:endParaRPr lang="en-CA" sz="1800" dirty="0"/>
                    </a:p>
                  </a:txBody>
                  <a:tcPr marL="91433" marR="9143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1" indent="-285750" eaLnBrk="1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/>
                        <a:t>Change position of any HTML object in the window</a:t>
                      </a:r>
                    </a:p>
                    <a:p>
                      <a:pPr marL="285750" lvl="1" indent="-285750" eaLnBrk="1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/>
                        <a:t>Hide or reveal objects</a:t>
                      </a:r>
                    </a:p>
                  </a:txBody>
                  <a:tcPr marL="91433" marR="9143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8231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Relative Positioning</a:t>
                      </a:r>
                      <a:endParaRPr lang="en-CA" sz="1800" dirty="0"/>
                    </a:p>
                  </a:txBody>
                  <a:tcPr marL="91433" marR="9143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1" indent="-285750" eaLnBrk="1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/>
                        <a:t>Changing position:</a:t>
                      </a:r>
                    </a:p>
                    <a:p>
                      <a:pPr marL="547688" lvl="2" indent="-285750" eaLnBrk="1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/>
                        <a:t>Eliminate animated gifs, multiple text pages by animating with CSSP</a:t>
                      </a:r>
                    </a:p>
                    <a:p>
                      <a:pPr marL="547688" lvl="2" indent="-285750" eaLnBrk="1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/>
                        <a:t>JS example – cascading style sheet with positioning.html</a:t>
                      </a:r>
                    </a:p>
                  </a:txBody>
                  <a:tcPr marL="91433" marR="9143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61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Z-Order</a:t>
                      </a:r>
                      <a:endParaRPr lang="en-CA" sz="1800" dirty="0"/>
                    </a:p>
                  </a:txBody>
                  <a:tcPr marL="91433" marR="9143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3538" lvl="1" indent="-363538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/>
                        <a:t>Simulated Depth (e.g. z-index)</a:t>
                      </a:r>
                    </a:p>
                  </a:txBody>
                  <a:tcPr marL="91433" marR="9143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61">
                <a:tc gridSpan="2">
                  <a:txBody>
                    <a:bodyPr/>
                    <a:lstStyle/>
                    <a:p>
                      <a:pPr algn="ctr" eaLnBrk="1" hangingPunct="1"/>
                      <a:r>
                        <a:rPr lang="en-US" altLang="en-US" sz="1800" dirty="0" smtClean="0">
                          <a:solidFill>
                            <a:schemeClr val="bg1"/>
                          </a:solidFill>
                        </a:rPr>
                        <a:t>Example: “JavaScript </a:t>
                      </a:r>
                      <a:r>
                        <a:rPr lang="en-US" altLang="en-US" sz="1800" dirty="0" err="1" smtClean="0">
                          <a:solidFill>
                            <a:schemeClr val="bg1"/>
                          </a:solidFill>
                        </a:rPr>
                        <a:t>css</a:t>
                      </a:r>
                      <a:r>
                        <a:rPr lang="en-US" altLang="en-US" sz="1800" dirty="0" smtClean="0">
                          <a:solidFill>
                            <a:schemeClr val="bg1"/>
                          </a:solidFill>
                        </a:rPr>
                        <a:t> with positioning and z-index.html”</a:t>
                      </a:r>
                    </a:p>
                  </a:txBody>
                  <a:tcPr marL="91433" marR="9143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EA523A-84E0-4BA8-8312-40F0FB9E6BF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Dynamic HTML</a:t>
            </a:r>
          </a:p>
        </p:txBody>
      </p:sp>
      <p:pic>
        <p:nvPicPr>
          <p:cNvPr id="4301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382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CA" dirty="0">
                <a:latin typeface="+mn-lt"/>
              </a:rPr>
              <a:t>&lt;html&gt;&lt;head&gt;</a:t>
            </a:r>
          </a:p>
          <a:p>
            <a:pPr>
              <a:defRPr/>
            </a:pPr>
            <a:r>
              <a:rPr lang="en-CA" dirty="0">
                <a:latin typeface="+mn-lt"/>
              </a:rPr>
              <a:t>&lt;script type="text/</a:t>
            </a:r>
            <a:r>
              <a:rPr lang="en-CA" dirty="0" err="1">
                <a:latin typeface="+mn-lt"/>
              </a:rPr>
              <a:t>javascript</a:t>
            </a:r>
            <a:r>
              <a:rPr lang="en-CA" dirty="0">
                <a:latin typeface="+mn-lt"/>
              </a:rPr>
              <a:t>"&gt;</a:t>
            </a:r>
          </a:p>
          <a:p>
            <a:pPr>
              <a:defRPr/>
            </a:pPr>
            <a:r>
              <a:rPr lang="en-CA" dirty="0">
                <a:latin typeface="+mn-lt"/>
              </a:rPr>
              <a:t>   </a:t>
            </a:r>
            <a:r>
              <a:rPr lang="en-CA" dirty="0" err="1">
                <a:latin typeface="+mn-lt"/>
              </a:rPr>
              <a:t>var</a:t>
            </a:r>
            <a:r>
              <a:rPr lang="en-CA" dirty="0">
                <a:latin typeface="+mn-lt"/>
              </a:rPr>
              <a:t> counter=0;</a:t>
            </a:r>
          </a:p>
          <a:p>
            <a:pPr>
              <a:defRPr/>
            </a:pPr>
            <a:r>
              <a:rPr lang="en-CA" dirty="0">
                <a:latin typeface="+mn-lt"/>
              </a:rPr>
              <a:t>   </a:t>
            </a:r>
            <a:r>
              <a:rPr lang="en-CA" dirty="0" err="1">
                <a:latin typeface="+mn-lt"/>
              </a:rPr>
              <a:t>var</a:t>
            </a:r>
            <a:r>
              <a:rPr lang="en-CA" dirty="0">
                <a:latin typeface="+mn-lt"/>
              </a:rPr>
              <a:t> timer;</a:t>
            </a:r>
          </a:p>
          <a:p>
            <a:pPr>
              <a:defRPr/>
            </a:pPr>
            <a:r>
              <a:rPr lang="en-CA" dirty="0">
                <a:latin typeface="+mn-lt"/>
              </a:rPr>
              <a:t>   function </a:t>
            </a:r>
            <a:r>
              <a:rPr lang="en-CA" dirty="0" err="1">
                <a:latin typeface="+mn-lt"/>
              </a:rPr>
              <a:t>startTimer</a:t>
            </a:r>
            <a:r>
              <a:rPr lang="en-CA" dirty="0">
                <a:latin typeface="+mn-lt"/>
              </a:rPr>
              <a:t>()  {</a:t>
            </a:r>
          </a:p>
          <a:p>
            <a:pPr>
              <a:defRPr/>
            </a:pPr>
            <a:r>
              <a:rPr lang="en-CA" b="1" dirty="0">
                <a:solidFill>
                  <a:srgbClr val="FF0000"/>
                </a:solidFill>
                <a:latin typeface="+mn-lt"/>
              </a:rPr>
              <a:t>       </a:t>
            </a:r>
            <a:r>
              <a:rPr lang="en-CA" b="1" dirty="0" err="1">
                <a:solidFill>
                  <a:srgbClr val="FF0000"/>
                </a:solidFill>
                <a:latin typeface="+mn-lt"/>
              </a:rPr>
              <a:t>document.getElementById</a:t>
            </a:r>
            <a:r>
              <a:rPr lang="en-CA" b="1" dirty="0">
                <a:solidFill>
                  <a:srgbClr val="FF0000"/>
                </a:solidFill>
                <a:latin typeface="+mn-lt"/>
              </a:rPr>
              <a:t>("div1").</a:t>
            </a:r>
            <a:r>
              <a:rPr lang="en-CA" b="1" dirty="0" err="1">
                <a:solidFill>
                  <a:srgbClr val="00B0F0"/>
                </a:solidFill>
                <a:latin typeface="+mn-lt"/>
              </a:rPr>
              <a:t>innerHTML</a:t>
            </a:r>
            <a:r>
              <a:rPr lang="en-CA" b="1" dirty="0">
                <a:solidFill>
                  <a:srgbClr val="FF0000"/>
                </a:solidFill>
                <a:latin typeface="+mn-lt"/>
              </a:rPr>
              <a:t> = </a:t>
            </a:r>
          </a:p>
          <a:p>
            <a:pPr>
              <a:defRPr/>
            </a:pPr>
            <a:r>
              <a:rPr lang="en-CA" b="1" dirty="0">
                <a:solidFill>
                  <a:srgbClr val="FF0000"/>
                </a:solidFill>
                <a:latin typeface="+mn-lt"/>
              </a:rPr>
              <a:t>           "&lt;h1&gt;Count: " + (counter++) + "&lt;/h1&gt;";</a:t>
            </a:r>
          </a:p>
          <a:p>
            <a:pPr>
              <a:defRPr/>
            </a:pPr>
            <a:r>
              <a:rPr lang="en-CA" b="1" dirty="0">
                <a:solidFill>
                  <a:srgbClr val="FF0000"/>
                </a:solidFill>
                <a:latin typeface="+mn-lt"/>
              </a:rPr>
              <a:t>       </a:t>
            </a:r>
            <a:r>
              <a:rPr lang="en-CA" b="1" dirty="0" err="1">
                <a:solidFill>
                  <a:srgbClr val="FF0000"/>
                </a:solidFill>
                <a:latin typeface="+mn-lt"/>
              </a:rPr>
              <a:t>document.getElementById</a:t>
            </a:r>
            <a:r>
              <a:rPr lang="en-CA" b="1" dirty="0">
                <a:solidFill>
                  <a:srgbClr val="FF0000"/>
                </a:solidFill>
                <a:latin typeface="+mn-lt"/>
              </a:rPr>
              <a:t>("div1").</a:t>
            </a:r>
            <a:r>
              <a:rPr lang="en-CA" b="1" dirty="0" err="1">
                <a:solidFill>
                  <a:srgbClr val="00B0F0"/>
                </a:solidFill>
                <a:latin typeface="+mn-lt"/>
              </a:rPr>
              <a:t>style</a:t>
            </a:r>
            <a:r>
              <a:rPr lang="en-CA" b="1" dirty="0" err="1">
                <a:solidFill>
                  <a:srgbClr val="FF0000"/>
                </a:solidFill>
                <a:latin typeface="+mn-lt"/>
              </a:rPr>
              <a:t>.backgroundColor</a:t>
            </a:r>
            <a:r>
              <a:rPr lang="en-CA" b="1" dirty="0">
                <a:solidFill>
                  <a:srgbClr val="FF0000"/>
                </a:solidFill>
                <a:latin typeface="+mn-lt"/>
              </a:rPr>
              <a:t> = "yellow";</a:t>
            </a:r>
          </a:p>
          <a:p>
            <a:pPr>
              <a:defRPr/>
            </a:pPr>
            <a:r>
              <a:rPr lang="en-CA" dirty="0">
                <a:latin typeface="+mn-lt"/>
              </a:rPr>
              <a:t>       timer=</a:t>
            </a:r>
            <a:r>
              <a:rPr lang="en-CA" dirty="0" err="1">
                <a:latin typeface="+mn-lt"/>
              </a:rPr>
              <a:t>setTimeout</a:t>
            </a:r>
            <a:r>
              <a:rPr lang="en-CA" dirty="0">
                <a:latin typeface="+mn-lt"/>
              </a:rPr>
              <a:t>("</a:t>
            </a:r>
            <a:r>
              <a:rPr lang="en-CA" dirty="0" err="1">
                <a:latin typeface="+mn-lt"/>
              </a:rPr>
              <a:t>startTimer</a:t>
            </a:r>
            <a:r>
              <a:rPr lang="en-CA" dirty="0">
                <a:latin typeface="+mn-lt"/>
              </a:rPr>
              <a:t>()",1000);</a:t>
            </a:r>
          </a:p>
          <a:p>
            <a:pPr>
              <a:defRPr/>
            </a:pPr>
            <a:r>
              <a:rPr lang="en-CA" dirty="0">
                <a:latin typeface="+mn-lt"/>
              </a:rPr>
              <a:t>   }</a:t>
            </a:r>
          </a:p>
          <a:p>
            <a:pPr>
              <a:defRPr/>
            </a:pPr>
            <a:r>
              <a:rPr lang="en-CA" dirty="0">
                <a:latin typeface="+mn-lt"/>
              </a:rPr>
              <a:t>   function </a:t>
            </a:r>
            <a:r>
              <a:rPr lang="en-CA" dirty="0" err="1">
                <a:latin typeface="+mn-lt"/>
              </a:rPr>
              <a:t>stopTimer</a:t>
            </a:r>
            <a:r>
              <a:rPr lang="en-CA" dirty="0">
                <a:latin typeface="+mn-lt"/>
              </a:rPr>
              <a:t>() {</a:t>
            </a:r>
          </a:p>
          <a:p>
            <a:pPr>
              <a:defRPr/>
            </a:pPr>
            <a:r>
              <a:rPr lang="en-CA" dirty="0">
                <a:latin typeface="+mn-lt"/>
              </a:rPr>
              <a:t>       </a:t>
            </a:r>
            <a:r>
              <a:rPr lang="en-CA" dirty="0" err="1">
                <a:latin typeface="+mn-lt"/>
              </a:rPr>
              <a:t>clearTimeout</a:t>
            </a:r>
            <a:r>
              <a:rPr lang="en-CA" dirty="0">
                <a:latin typeface="+mn-lt"/>
              </a:rPr>
              <a:t>(timer);</a:t>
            </a:r>
          </a:p>
          <a:p>
            <a:pPr>
              <a:defRPr/>
            </a:pPr>
            <a:r>
              <a:rPr lang="en-CA" dirty="0">
                <a:latin typeface="+mn-lt"/>
              </a:rPr>
              <a:t> </a:t>
            </a:r>
            <a:r>
              <a:rPr lang="en-CA" b="1" dirty="0">
                <a:solidFill>
                  <a:srgbClr val="7030A0"/>
                </a:solidFill>
                <a:latin typeface="+mn-lt"/>
              </a:rPr>
              <a:t>      </a:t>
            </a:r>
            <a:r>
              <a:rPr lang="en-CA" b="1" dirty="0" err="1">
                <a:solidFill>
                  <a:srgbClr val="7030A0"/>
                </a:solidFill>
                <a:latin typeface="+mn-lt"/>
              </a:rPr>
              <a:t>document.getElementById</a:t>
            </a:r>
            <a:r>
              <a:rPr lang="en-CA" b="1" dirty="0">
                <a:solidFill>
                  <a:srgbClr val="7030A0"/>
                </a:solidFill>
                <a:latin typeface="+mn-lt"/>
              </a:rPr>
              <a:t>("div1")</a:t>
            </a:r>
            <a:r>
              <a:rPr lang="en-CA" dirty="0">
                <a:latin typeface="+mn-lt"/>
              </a:rPr>
              <a:t>.</a:t>
            </a:r>
            <a:r>
              <a:rPr lang="en-CA" dirty="0" err="1">
                <a:latin typeface="+mn-lt"/>
              </a:rPr>
              <a:t>innerHTML</a:t>
            </a:r>
            <a:r>
              <a:rPr lang="en-CA" dirty="0">
                <a:latin typeface="+mn-lt"/>
              </a:rPr>
              <a:t> = "timer stopped";</a:t>
            </a:r>
          </a:p>
          <a:p>
            <a:pPr>
              <a:defRPr/>
            </a:pPr>
            <a:r>
              <a:rPr lang="en-CA" dirty="0">
                <a:latin typeface="+mn-lt"/>
              </a:rPr>
              <a:t>       </a:t>
            </a:r>
            <a:r>
              <a:rPr lang="en-CA" dirty="0" err="1">
                <a:latin typeface="+mn-lt"/>
              </a:rPr>
              <a:t>document.getElementById</a:t>
            </a:r>
            <a:r>
              <a:rPr lang="en-CA" dirty="0">
                <a:latin typeface="+mn-lt"/>
              </a:rPr>
              <a:t>("div1").</a:t>
            </a:r>
            <a:r>
              <a:rPr lang="en-CA" dirty="0" err="1">
                <a:latin typeface="+mn-lt"/>
              </a:rPr>
              <a:t>style.backgroundColor</a:t>
            </a:r>
            <a:r>
              <a:rPr lang="en-CA" dirty="0">
                <a:latin typeface="+mn-lt"/>
              </a:rPr>
              <a:t> = "aqua";</a:t>
            </a:r>
          </a:p>
          <a:p>
            <a:pPr>
              <a:defRPr/>
            </a:pPr>
            <a:r>
              <a:rPr lang="en-CA" dirty="0">
                <a:latin typeface="+mn-lt"/>
              </a:rPr>
              <a:t>   }</a:t>
            </a:r>
          </a:p>
          <a:p>
            <a:pPr>
              <a:defRPr/>
            </a:pPr>
            <a:r>
              <a:rPr lang="en-CA" dirty="0">
                <a:latin typeface="+mn-lt"/>
              </a:rPr>
              <a:t>&lt;/script&gt;&lt;/head&gt;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90ECB-17B0-4B84-9F2E-11C9BF35BBA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Dynamic HTML</a:t>
            </a:r>
          </a:p>
        </p:txBody>
      </p:sp>
      <p:pic>
        <p:nvPicPr>
          <p:cNvPr id="4506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0600" y="1219200"/>
            <a:ext cx="7239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CA" dirty="0">
                <a:latin typeface="+mn-lt"/>
              </a:rPr>
              <a:t>&lt;body&gt;</a:t>
            </a:r>
          </a:p>
          <a:p>
            <a:pPr>
              <a:defRPr/>
            </a:pPr>
            <a:endParaRPr lang="en-CA" dirty="0">
              <a:latin typeface="+mn-lt"/>
            </a:endParaRPr>
          </a:p>
          <a:p>
            <a:pPr>
              <a:defRPr/>
            </a:pPr>
            <a:r>
              <a:rPr lang="en-CA" dirty="0">
                <a:latin typeface="+mn-lt"/>
              </a:rPr>
              <a:t>   &lt;form&gt;</a:t>
            </a:r>
          </a:p>
          <a:p>
            <a:pPr>
              <a:defRPr/>
            </a:pPr>
            <a:r>
              <a:rPr lang="en-CA" dirty="0">
                <a:latin typeface="+mn-lt"/>
              </a:rPr>
              <a:t>      &lt;div </a:t>
            </a:r>
            <a:r>
              <a:rPr lang="en-CA" b="1" dirty="0">
                <a:solidFill>
                  <a:srgbClr val="FF0000"/>
                </a:solidFill>
                <a:latin typeface="+mn-lt"/>
              </a:rPr>
              <a:t>id="div1" </a:t>
            </a:r>
            <a:r>
              <a:rPr lang="en-CA" dirty="0">
                <a:latin typeface="+mn-lt"/>
              </a:rPr>
              <a:t>style="background-</a:t>
            </a:r>
            <a:r>
              <a:rPr lang="en-CA" dirty="0" err="1">
                <a:latin typeface="+mn-lt"/>
              </a:rPr>
              <a:t>color:red</a:t>
            </a:r>
            <a:r>
              <a:rPr lang="en-CA" dirty="0">
                <a:latin typeface="+mn-lt"/>
              </a:rPr>
              <a:t>"&gt;</a:t>
            </a:r>
          </a:p>
          <a:p>
            <a:pPr>
              <a:defRPr/>
            </a:pPr>
            <a:r>
              <a:rPr lang="en-CA" dirty="0">
                <a:latin typeface="+mn-lt"/>
              </a:rPr>
              <a:t>         Original Contents</a:t>
            </a:r>
          </a:p>
          <a:p>
            <a:pPr>
              <a:defRPr/>
            </a:pPr>
            <a:r>
              <a:rPr lang="en-CA" dirty="0">
                <a:latin typeface="+mn-lt"/>
              </a:rPr>
              <a:t>      &lt;/div&gt;</a:t>
            </a:r>
          </a:p>
          <a:p>
            <a:pPr>
              <a:defRPr/>
            </a:pPr>
            <a:r>
              <a:rPr lang="en-CA" dirty="0">
                <a:latin typeface="+mn-lt"/>
              </a:rPr>
              <a:t>      &lt;input type="button" value="Start" </a:t>
            </a:r>
            <a:r>
              <a:rPr lang="en-CA" dirty="0" err="1">
                <a:latin typeface="+mn-lt"/>
              </a:rPr>
              <a:t>onclick</a:t>
            </a:r>
            <a:r>
              <a:rPr lang="en-CA" dirty="0">
                <a:latin typeface="+mn-lt"/>
              </a:rPr>
              <a:t>="</a:t>
            </a:r>
            <a:r>
              <a:rPr lang="en-CA" dirty="0" err="1">
                <a:latin typeface="+mn-lt"/>
              </a:rPr>
              <a:t>startTimer</a:t>
            </a:r>
            <a:r>
              <a:rPr lang="en-CA" dirty="0">
                <a:latin typeface="+mn-lt"/>
              </a:rPr>
              <a:t>()" /&gt;</a:t>
            </a:r>
          </a:p>
          <a:p>
            <a:pPr>
              <a:defRPr/>
            </a:pPr>
            <a:r>
              <a:rPr lang="en-CA" dirty="0">
                <a:latin typeface="+mn-lt"/>
              </a:rPr>
              <a:t>      &lt;input type="button" value="Stop" </a:t>
            </a:r>
            <a:r>
              <a:rPr lang="en-CA" dirty="0" err="1">
                <a:latin typeface="+mn-lt"/>
              </a:rPr>
              <a:t>onclick</a:t>
            </a:r>
            <a:r>
              <a:rPr lang="en-CA" dirty="0">
                <a:latin typeface="+mn-lt"/>
              </a:rPr>
              <a:t>="</a:t>
            </a:r>
            <a:r>
              <a:rPr lang="en-CA" dirty="0" err="1">
                <a:latin typeface="+mn-lt"/>
              </a:rPr>
              <a:t>stopTimer</a:t>
            </a:r>
            <a:r>
              <a:rPr lang="en-CA" dirty="0">
                <a:latin typeface="+mn-lt"/>
              </a:rPr>
              <a:t>()" /&gt;</a:t>
            </a:r>
          </a:p>
          <a:p>
            <a:pPr>
              <a:defRPr/>
            </a:pPr>
            <a:r>
              <a:rPr lang="en-CA" dirty="0">
                <a:latin typeface="+mn-lt"/>
              </a:rPr>
              <a:t>   &lt;/form&gt;</a:t>
            </a:r>
          </a:p>
          <a:p>
            <a:pPr>
              <a:defRPr/>
            </a:pPr>
            <a:endParaRPr lang="en-CA" dirty="0">
              <a:latin typeface="+mn-lt"/>
            </a:endParaRPr>
          </a:p>
          <a:p>
            <a:pPr>
              <a:defRPr/>
            </a:pPr>
            <a:r>
              <a:rPr lang="en-CA" dirty="0">
                <a:latin typeface="+mn-lt"/>
              </a:rPr>
              <a:t>&lt;/body&gt;</a:t>
            </a:r>
          </a:p>
          <a:p>
            <a:pPr>
              <a:defRPr/>
            </a:pPr>
            <a:r>
              <a:rPr lang="en-CA" dirty="0">
                <a:latin typeface="+mn-lt"/>
              </a:rPr>
              <a:t>&lt;/html&gt;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Outlines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z="2800" b="1" smtClean="0">
                <a:solidFill>
                  <a:srgbClr val="C00000"/>
                </a:solidFill>
              </a:rPr>
              <a:t>Introduction to JQuery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z="2800" b="1" smtClean="0">
                <a:solidFill>
                  <a:srgbClr val="C00000"/>
                </a:solidFill>
              </a:rPr>
              <a:t>Cookies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z="2800" b="1" smtClean="0">
                <a:solidFill>
                  <a:srgbClr val="C00000"/>
                </a:solidFill>
              </a:rPr>
              <a:t>Timers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z="2800" b="1" smtClean="0">
                <a:solidFill>
                  <a:srgbClr val="C00000"/>
                </a:solidFill>
              </a:rPr>
              <a:t>JSON Overview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z="2800" b="1" smtClean="0">
                <a:solidFill>
                  <a:srgbClr val="C00000"/>
                </a:solidFill>
              </a:rPr>
              <a:t>Dynamic HTML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z="2800" b="1" smtClean="0">
                <a:solidFill>
                  <a:srgbClr val="C00000"/>
                </a:solidFill>
              </a:rPr>
              <a:t>DOM Navigation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FEA73D-CEA0-4E57-A95D-D1CA387B539B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8197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3007EC-D658-4F92-AD38-C9FD3111F98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DOM Navigation</a:t>
            </a:r>
          </a:p>
        </p:txBody>
      </p:sp>
      <p:pic>
        <p:nvPicPr>
          <p:cNvPr id="4710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138113" y="827088"/>
            <a:ext cx="8015287" cy="17033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ts val="1000"/>
              </a:spcAft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The browser generates DOM when it loads  web pages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1000"/>
              </a:spcAft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DOM: Object-based model in which objects are organized in a hierarchal tree structure.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1000"/>
              </a:spcAft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Each object in DOM is a node object 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471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8305800" y="264322"/>
            <a:ext cx="738664" cy="5813534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marL="0" lvl="1" eaLnBrk="1" hangingPunct="1">
              <a:defRPr/>
            </a:pPr>
            <a:r>
              <a:rPr lang="en-US" altLang="en-US" dirty="0">
                <a:hlinkClick r:id="rId4"/>
              </a:rPr>
              <a:t>http://www.w3schools.com/jsref/dom_obj_document.asp</a:t>
            </a:r>
            <a:endParaRPr lang="en-US" altLang="en-US" dirty="0"/>
          </a:p>
          <a:p>
            <a:pPr marL="0" lvl="1" eaLnBrk="1" hangingPunct="1">
              <a:defRPr/>
            </a:pPr>
            <a:r>
              <a:rPr lang="en-US" altLang="en-US" dirty="0">
                <a:hlinkClick r:id="rId5"/>
              </a:rPr>
              <a:t>http://www.w3schools.com/jsref/dom_obj_all.asp</a:t>
            </a:r>
            <a:endParaRPr lang="en-US" altLang="en-US" dirty="0"/>
          </a:p>
        </p:txBody>
      </p:sp>
      <p:pic>
        <p:nvPicPr>
          <p:cNvPr id="4711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14613"/>
            <a:ext cx="6900863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0698C4-AB8C-4C0F-832F-F14B9CC1B50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DOM Navigation</a:t>
            </a:r>
          </a:p>
        </p:txBody>
      </p:sp>
      <p:pic>
        <p:nvPicPr>
          <p:cNvPr id="4915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58863" y="1012825"/>
          <a:ext cx="7026275" cy="24082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0209"/>
                <a:gridCol w="5616066"/>
              </a:tblGrid>
              <a:tr h="396292"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Different Types of Nodes</a:t>
                      </a:r>
                      <a:endParaRPr lang="en-CA" sz="2000" dirty="0"/>
                    </a:p>
                  </a:txBody>
                  <a:tcPr marL="91452" marR="91452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92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Document</a:t>
                      </a:r>
                      <a:endParaRPr lang="en-CA" sz="2000" dirty="0"/>
                    </a:p>
                  </a:txBody>
                  <a:tcPr marL="91452" marR="91452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Top-Level</a:t>
                      </a:r>
                      <a:r>
                        <a:rPr lang="en-CA" sz="2000" baseline="0" dirty="0" smtClean="0"/>
                        <a:t> Node</a:t>
                      </a:r>
                      <a:endParaRPr lang="en-CA" sz="2000" dirty="0"/>
                    </a:p>
                  </a:txBody>
                  <a:tcPr marL="91452" marR="91452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654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Element</a:t>
                      </a:r>
                      <a:endParaRPr lang="en-CA" sz="2000" dirty="0"/>
                    </a:p>
                  </a:txBody>
                  <a:tcPr marL="91452" marR="91452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 smtClean="0"/>
                        <a:t>Represents HTML Tags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 smtClean="0"/>
                        <a:t>Could have child nodes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 smtClean="0"/>
                        <a:t>Child could be element, text, comment nodes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 smtClean="0"/>
                        <a:t>Child nodes have parent, siblings, and child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 smtClean="0"/>
                        <a:t>Element could have attributes</a:t>
                      </a:r>
                      <a:endParaRPr lang="en-CA" sz="2000" dirty="0"/>
                    </a:p>
                  </a:txBody>
                  <a:tcPr marL="91452" marR="91452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31800" y="3962400"/>
          <a:ext cx="8253414" cy="11890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0001"/>
                <a:gridCol w="2554769"/>
                <a:gridCol w="2146756"/>
                <a:gridCol w="1871888"/>
              </a:tblGrid>
              <a:tr h="396346">
                <a:tc gridSpan="4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Methods for Retrieving Nodes Related to Current Node</a:t>
                      </a:r>
                      <a:endParaRPr lang="en-CA" sz="2000" dirty="0"/>
                    </a:p>
                  </a:txBody>
                  <a:tcPr marL="91446" marR="91446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96346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childNodes</a:t>
                      </a:r>
                      <a:r>
                        <a:rPr lang="en-CA" sz="2000" dirty="0" smtClean="0"/>
                        <a:t>()</a:t>
                      </a:r>
                      <a:endParaRPr lang="en-CA" sz="2000" dirty="0"/>
                    </a:p>
                  </a:txBody>
                  <a:tcPr marL="91446" marR="91446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childElementCount</a:t>
                      </a:r>
                      <a:r>
                        <a:rPr lang="en-CA" sz="2000" dirty="0" smtClean="0"/>
                        <a:t>()</a:t>
                      </a:r>
                      <a:endParaRPr lang="en-CA" sz="2000" dirty="0"/>
                    </a:p>
                  </a:txBody>
                  <a:tcPr marL="91446" marR="91446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nextSibling</a:t>
                      </a:r>
                      <a:r>
                        <a:rPr lang="en-CA" sz="2000" dirty="0" smtClean="0"/>
                        <a:t>()</a:t>
                      </a:r>
                      <a:endParaRPr lang="en-CA" sz="2000" dirty="0"/>
                    </a:p>
                  </a:txBody>
                  <a:tcPr marL="91446" marR="91446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getAttribute</a:t>
                      </a:r>
                      <a:r>
                        <a:rPr lang="en-CA" sz="2000" dirty="0" smtClean="0"/>
                        <a:t>()</a:t>
                      </a:r>
                      <a:endParaRPr lang="en-CA" sz="2000" dirty="0"/>
                    </a:p>
                  </a:txBody>
                  <a:tcPr marL="91446" marR="91446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46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nodeType</a:t>
                      </a:r>
                      <a:r>
                        <a:rPr lang="en-CA" sz="2000" dirty="0" smtClean="0"/>
                        <a:t>()</a:t>
                      </a:r>
                      <a:endParaRPr lang="en-CA" sz="2000" dirty="0"/>
                    </a:p>
                  </a:txBody>
                  <a:tcPr marL="91446" marR="91446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2000" dirty="0" err="1" smtClean="0"/>
                        <a:t>parentElement</a:t>
                      </a:r>
                      <a:r>
                        <a:rPr lang="en-CA" sz="2000" dirty="0" smtClean="0"/>
                        <a:t>()</a:t>
                      </a:r>
                      <a:endParaRPr lang="en-CA" sz="2000" dirty="0"/>
                    </a:p>
                  </a:txBody>
                  <a:tcPr marL="91446" marR="91446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2000" dirty="0" err="1" smtClean="0"/>
                        <a:t>previousSibling</a:t>
                      </a:r>
                      <a:r>
                        <a:rPr lang="en-CA" sz="2000" dirty="0" smtClean="0"/>
                        <a:t>()</a:t>
                      </a:r>
                      <a:endParaRPr lang="en-CA" sz="2000" dirty="0"/>
                    </a:p>
                  </a:txBody>
                  <a:tcPr marL="91446" marR="91446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2000" dirty="0" err="1" smtClean="0"/>
                        <a:t>nodeName</a:t>
                      </a:r>
                      <a:r>
                        <a:rPr lang="en-CA" sz="2000" dirty="0" smtClean="0"/>
                        <a:t>()</a:t>
                      </a:r>
                      <a:endParaRPr lang="en-CA" sz="2000" dirty="0"/>
                    </a:p>
                  </a:txBody>
                  <a:tcPr marL="91446" marR="91446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A8FEA0-88F8-4A1F-BAED-714C65AA1C7B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DOM Navigation</a:t>
            </a:r>
          </a:p>
        </p:txBody>
      </p:sp>
      <p:pic>
        <p:nvPicPr>
          <p:cNvPr id="5120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49300" y="1143000"/>
          <a:ext cx="7645400" cy="10971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9883"/>
                <a:gridCol w="1832843"/>
                <a:gridCol w="1981337"/>
                <a:gridCol w="1981337"/>
              </a:tblGrid>
              <a:tr h="700856">
                <a:tc gridSpan="4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Methods for Inserting &amp; Manipulating Nodes Related to Current Node</a:t>
                      </a:r>
                      <a:endParaRPr lang="en-CA" sz="2000" dirty="0"/>
                    </a:p>
                  </a:txBody>
                  <a:tcPr marL="91446" marR="91446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96107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appendChild</a:t>
                      </a:r>
                      <a:r>
                        <a:rPr lang="en-CA" sz="2000" dirty="0" smtClean="0"/>
                        <a:t>()</a:t>
                      </a:r>
                      <a:endParaRPr lang="en-CA" sz="2000" dirty="0"/>
                    </a:p>
                  </a:txBody>
                  <a:tcPr marL="91446" marR="91446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 smtClean="0"/>
                        <a:t>removeChild</a:t>
                      </a:r>
                      <a:r>
                        <a:rPr lang="en-CA" sz="2000" dirty="0" smtClean="0"/>
                        <a:t>()</a:t>
                      </a:r>
                    </a:p>
                  </a:txBody>
                  <a:tcPr marL="91446" marR="91446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 smtClean="0"/>
                        <a:t>insertBefore</a:t>
                      </a:r>
                      <a:r>
                        <a:rPr lang="en-CA" sz="2000" dirty="0" smtClean="0"/>
                        <a:t>()</a:t>
                      </a:r>
                    </a:p>
                  </a:txBody>
                  <a:tcPr marL="91446" marR="91446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replaceChild</a:t>
                      </a:r>
                      <a:r>
                        <a:rPr lang="en-CA" sz="2000" dirty="0" smtClean="0"/>
                        <a:t>()</a:t>
                      </a:r>
                      <a:endParaRPr lang="en-CA" sz="2000" dirty="0"/>
                    </a:p>
                  </a:txBody>
                  <a:tcPr marL="91446" marR="91446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9300" y="2713038"/>
          <a:ext cx="7645400" cy="10971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9883"/>
                <a:gridCol w="1832843"/>
                <a:gridCol w="1740286"/>
                <a:gridCol w="2222388"/>
              </a:tblGrid>
              <a:tr h="700855">
                <a:tc gridSpan="4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Methods for Inserting &amp; Manipulating Attributes Related to Current Node</a:t>
                      </a:r>
                      <a:endParaRPr lang="en-CA" sz="2000" dirty="0"/>
                    </a:p>
                  </a:txBody>
                  <a:tcPr marL="91446" marR="91446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96107">
                <a:tc>
                  <a:txBody>
                    <a:bodyPr/>
                    <a:lstStyle/>
                    <a:p>
                      <a:r>
                        <a:rPr lang="en-CA" sz="2000" dirty="0" err="1" smtClean="0"/>
                        <a:t>getAttribute</a:t>
                      </a:r>
                      <a:r>
                        <a:rPr lang="en-CA" sz="2000" dirty="0" smtClean="0"/>
                        <a:t>()</a:t>
                      </a:r>
                      <a:endParaRPr lang="en-CA" sz="2000" dirty="0"/>
                    </a:p>
                  </a:txBody>
                  <a:tcPr marL="91446" marR="91446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 smtClean="0"/>
                        <a:t>setAttribute</a:t>
                      </a:r>
                      <a:r>
                        <a:rPr lang="en-CA" sz="2000" dirty="0" smtClean="0"/>
                        <a:t>()</a:t>
                      </a:r>
                    </a:p>
                  </a:txBody>
                  <a:tcPr marL="91446" marR="91446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/>
                        <a:t>attributes()</a:t>
                      </a:r>
                    </a:p>
                  </a:txBody>
                  <a:tcPr marL="91446" marR="91446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err="1" smtClean="0"/>
                        <a:t>removeAttribute</a:t>
                      </a:r>
                      <a:r>
                        <a:rPr lang="en-CA" sz="2000" dirty="0" smtClean="0"/>
                        <a:t>()</a:t>
                      </a:r>
                    </a:p>
                  </a:txBody>
                  <a:tcPr marL="91446" marR="91446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99EB73-4C2B-4872-9D96-A868ABEFA6D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024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Introduction to Bootstrap</a:t>
            </a:r>
          </a:p>
        </p:txBody>
      </p:sp>
      <p:grpSp>
        <p:nvGrpSpPr>
          <p:cNvPr id="10246" name="Group 3"/>
          <p:cNvGrpSpPr>
            <a:grpSpLocks/>
          </p:cNvGrpSpPr>
          <p:nvPr/>
        </p:nvGrpSpPr>
        <p:grpSpPr bwMode="auto">
          <a:xfrm>
            <a:off x="762000" y="914400"/>
            <a:ext cx="7758113" cy="2554288"/>
            <a:chOff x="1143405" y="822994"/>
            <a:chExt cx="7758157" cy="2553999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143405" y="822994"/>
              <a:ext cx="7758157" cy="255399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  <p:grpSp>
          <p:nvGrpSpPr>
            <p:cNvPr id="10261" name="Group 2"/>
            <p:cNvGrpSpPr>
              <a:grpSpLocks/>
            </p:cNvGrpSpPr>
            <p:nvPr/>
          </p:nvGrpSpPr>
          <p:grpSpPr bwMode="auto">
            <a:xfrm>
              <a:off x="1237069" y="871964"/>
              <a:ext cx="7544076" cy="2411584"/>
              <a:chOff x="1237069" y="871964"/>
              <a:chExt cx="7544076" cy="2411584"/>
            </a:xfrm>
          </p:grpSpPr>
          <p:sp>
            <p:nvSpPr>
              <p:cNvPr id="27" name="TextBox 6"/>
              <p:cNvSpPr txBox="1">
                <a:spLocks noChangeArrowheads="1"/>
              </p:cNvSpPr>
              <p:nvPr/>
            </p:nvSpPr>
            <p:spPr bwMode="auto">
              <a:xfrm>
                <a:off x="1237069" y="872201"/>
                <a:ext cx="7543843" cy="4396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2200" dirty="0" smtClean="0">
                    <a:solidFill>
                      <a:schemeClr val="tx1"/>
                    </a:solidFill>
                  </a:rPr>
                  <a:t>Free, Open-Source, Front-End Framework 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63" name="TextBox 6"/>
              <p:cNvSpPr txBox="1">
                <a:spLocks noChangeArrowheads="1"/>
              </p:cNvSpPr>
              <p:nvPr/>
            </p:nvSpPr>
            <p:spPr bwMode="auto">
              <a:xfrm>
                <a:off x="1237344" y="1419039"/>
                <a:ext cx="7543801" cy="434359"/>
              </a:xfrm>
              <a:prstGeom prst="rect">
                <a:avLst/>
              </a:prstGeom>
              <a:solidFill>
                <a:srgbClr val="EA9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Faster and Easier Web Development</a:t>
                </a:r>
              </a:p>
            </p:txBody>
          </p:sp>
          <p:sp>
            <p:nvSpPr>
              <p:cNvPr id="10264" name="TextBox 6"/>
              <p:cNvSpPr txBox="1">
                <a:spLocks noChangeArrowheads="1"/>
              </p:cNvSpPr>
              <p:nvPr/>
            </p:nvSpPr>
            <p:spPr bwMode="auto">
              <a:xfrm>
                <a:off x="1237345" y="2849189"/>
                <a:ext cx="7543800" cy="43435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Used to Easily Create Responsive Websites</a:t>
                </a:r>
              </a:p>
            </p:txBody>
          </p:sp>
          <p:sp>
            <p:nvSpPr>
              <p:cNvPr id="10265" name="TextBox 6"/>
              <p:cNvSpPr txBox="1">
                <a:spLocks noChangeArrowheads="1"/>
              </p:cNvSpPr>
              <p:nvPr/>
            </p:nvSpPr>
            <p:spPr bwMode="auto">
              <a:xfrm>
                <a:off x="1237345" y="1966793"/>
                <a:ext cx="7543800" cy="769218"/>
              </a:xfrm>
              <a:prstGeom prst="rect">
                <a:avLst/>
              </a:prstGeom>
              <a:solidFill>
                <a:srgbClr val="FFC000">
                  <a:alpha val="6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Includes HTML &amp; CSS Based Design Templates (e.g., Components)</a:t>
                </a:r>
              </a:p>
            </p:txBody>
          </p:sp>
        </p:grpSp>
      </p:grpSp>
      <p:sp>
        <p:nvSpPr>
          <p:cNvPr id="32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5257800"/>
            <a:ext cx="5105400" cy="8382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buClr>
                <a:schemeClr val="bg1"/>
              </a:buClr>
              <a:defRPr/>
            </a:pPr>
            <a:r>
              <a:rPr lang="en-US" altLang="en-US" sz="2000" dirty="0" smtClean="0">
                <a:hlinkClick r:id="rId4"/>
              </a:rPr>
              <a:t>http://getbootstrap.com/getting-started/</a:t>
            </a:r>
            <a:endParaRPr lang="en-US" altLang="en-US" sz="2000" dirty="0" smtClean="0"/>
          </a:p>
          <a:p>
            <a:pPr>
              <a:buClr>
                <a:schemeClr val="bg1"/>
              </a:buClr>
              <a:defRPr/>
            </a:pPr>
            <a:r>
              <a:rPr lang="en-US" altLang="en-US" sz="2000" dirty="0" smtClean="0">
                <a:hlinkClick r:id="rId5"/>
              </a:rPr>
              <a:t>http://www.w3schools.com/bootstrap/</a:t>
            </a:r>
            <a:endParaRPr lang="en-US" alt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0488" y="3886200"/>
          <a:ext cx="8928100" cy="8540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1290"/>
                <a:gridCol w="3494653"/>
                <a:gridCol w="3712157"/>
              </a:tblGrid>
              <a:tr h="427038">
                <a:tc gridSpan="3"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Why Use Bootstrap?</a:t>
                      </a:r>
                      <a:endParaRPr lang="en-CA" sz="2200" dirty="0"/>
                    </a:p>
                  </a:txBody>
                  <a:tcPr marL="91446" marR="91446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038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Easy to use</a:t>
                      </a:r>
                      <a:endParaRPr lang="en-CA" sz="2200" dirty="0"/>
                    </a:p>
                  </a:txBody>
                  <a:tcPr marL="91446" marR="91446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Supported by all browsers</a:t>
                      </a:r>
                      <a:endParaRPr lang="en-CA" sz="2200" dirty="0"/>
                    </a:p>
                  </a:txBody>
                  <a:tcPr marL="91446" marR="91446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Facilitate responsive design</a:t>
                      </a:r>
                      <a:endParaRPr lang="en-CA" sz="2200" dirty="0"/>
                    </a:p>
                  </a:txBody>
                  <a:tcPr marL="91446" marR="91446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0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C27F1B-419E-46FA-A973-D9A34A40512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229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Bootstrap Grid System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468438"/>
          <a:ext cx="6096000" cy="25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1021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col-2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col-2</a:t>
                      </a: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col-2</a:t>
                      </a: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col-2</a:t>
                      </a: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col-2</a:t>
                      </a: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col-2</a:t>
                      </a: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102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col-3</a:t>
                      </a: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col-3</a:t>
                      </a: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col-3</a:t>
                      </a: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col-3</a:t>
                      </a: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102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col-4</a:t>
                      </a: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col-4</a:t>
                      </a: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col-4</a:t>
                      </a: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102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>
                          <a:solidFill>
                            <a:srgbClr val="C00000"/>
                          </a:solidFill>
                        </a:rPr>
                        <a:t>col-6</a:t>
                      </a: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>
                          <a:solidFill>
                            <a:srgbClr val="C00000"/>
                          </a:solidFill>
                        </a:rPr>
                        <a:t>col-6</a:t>
                      </a: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1021"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col-3</a:t>
                      </a:r>
                      <a:endParaRPr lang="en-CA" sz="1800" b="1" dirty="0"/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/>
                        <a:t>col-9</a:t>
                      </a: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1021">
                <a:tc gridSpan="12"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col-12</a:t>
                      </a:r>
                      <a:endParaRPr lang="en-CA" sz="1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24000" y="838200"/>
            <a:ext cx="3627120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000" b="1" dirty="0"/>
              <a:t>It Allows up to 12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513" y="4364038"/>
            <a:ext cx="8610600" cy="1600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200" dirty="0"/>
              <a:t>Grid system is used to create variety of page layout that best fit with mobile devices, tablets, laptops, and desktops.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200" dirty="0"/>
              <a:t>Layouts are created through rows and columns that house page content</a:t>
            </a:r>
          </a:p>
        </p:txBody>
      </p:sp>
    </p:spTree>
    <p:extLst>
      <p:ext uri="{BB962C8B-B14F-4D97-AF65-F5344CB8AC3E}">
        <p14:creationId xmlns:p14="http://schemas.microsoft.com/office/powerpoint/2010/main" val="9865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09750A-DD92-4C07-9F63-76AD137DD23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434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Bootstrap Grid System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598" y="551544"/>
            <a:ext cx="1981200" cy="4001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000" b="1" dirty="0"/>
              <a:t>How It Works?</a:t>
            </a:r>
            <a:endParaRPr lang="en-US" alt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01600" y="1098550"/>
            <a:ext cx="8991600" cy="43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marL="342900" indent="-342900" fontAlgn="auto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IN" sz="1900" dirty="0"/>
              <a:t>Rows must be placed within a </a:t>
            </a:r>
            <a:r>
              <a:rPr lang="en-IN" sz="1900" dirty="0"/>
              <a:t>container </a:t>
            </a:r>
            <a:r>
              <a:rPr lang="en-IN" sz="1900" dirty="0"/>
              <a:t>class for proper alignment </a:t>
            </a:r>
            <a:r>
              <a:rPr lang="en-IN" sz="1900" dirty="0"/>
              <a:t>&amp; </a:t>
            </a:r>
            <a:r>
              <a:rPr lang="en-IN" sz="1900" dirty="0"/>
              <a:t>padding.</a:t>
            </a:r>
          </a:p>
          <a:p>
            <a:pPr marL="342900" indent="-342900" fontAlgn="auto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IN" sz="1900" dirty="0"/>
              <a:t>Use rows to create horizontal groups of columns.</a:t>
            </a:r>
          </a:p>
          <a:p>
            <a:pPr marL="342900" indent="-342900" fontAlgn="auto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IN" sz="1900" dirty="0"/>
              <a:t>Content should be placed within columns, and only columns may be immediate children of rows.</a:t>
            </a:r>
          </a:p>
          <a:p>
            <a:pPr marL="342900" indent="-342900" fontAlgn="auto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IN" sz="1900" dirty="0"/>
              <a:t>Predefined grid classes like .row and .col-xs-4 are available for quickly making grid layouts. </a:t>
            </a:r>
            <a:r>
              <a:rPr lang="en-IN" sz="1900" dirty="0"/>
              <a:t> </a:t>
            </a:r>
            <a:endParaRPr lang="en-IN" sz="1900" dirty="0"/>
          </a:p>
          <a:p>
            <a:pPr marL="342900" indent="-342900" fontAlgn="auto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IN" sz="1900" dirty="0"/>
              <a:t>Columns create gutters (gaps between column content) via padding. That padding is offset in rows for the first and last column via negative margin on .rows.</a:t>
            </a:r>
          </a:p>
          <a:p>
            <a:pPr marL="342900" indent="-342900" fontAlgn="auto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IN" sz="1900" dirty="0"/>
              <a:t>Grid columns are created by specifying the number of twelve available columns you wish to span. For example, three equal columns would use three .col-xs-4.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984" y="5622220"/>
            <a:ext cx="2238828" cy="400110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000" b="1" dirty="0">
                <a:solidFill>
                  <a:schemeClr val="bg1"/>
                </a:solidFill>
              </a:rPr>
              <a:t>Demo Examples</a:t>
            </a:r>
            <a:endParaRPr lang="en-US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1F27E1-BD73-4BC5-BC27-17171F8F17D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638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JSON: JavaScript Object Notation</a:t>
            </a:r>
          </a:p>
        </p:txBody>
      </p:sp>
      <p:grpSp>
        <p:nvGrpSpPr>
          <p:cNvPr id="16390" name="Group 3"/>
          <p:cNvGrpSpPr>
            <a:grpSpLocks/>
          </p:cNvGrpSpPr>
          <p:nvPr/>
        </p:nvGrpSpPr>
        <p:grpSpPr bwMode="auto">
          <a:xfrm>
            <a:off x="762000" y="949325"/>
            <a:ext cx="7758113" cy="3273425"/>
            <a:chOff x="1143405" y="765632"/>
            <a:chExt cx="7758157" cy="3272475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143405" y="765632"/>
              <a:ext cx="7758157" cy="327247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  <p:grpSp>
          <p:nvGrpSpPr>
            <p:cNvPr id="16393" name="Group 2"/>
            <p:cNvGrpSpPr>
              <a:grpSpLocks/>
            </p:cNvGrpSpPr>
            <p:nvPr/>
          </p:nvGrpSpPr>
          <p:grpSpPr bwMode="auto">
            <a:xfrm>
              <a:off x="1237069" y="871284"/>
              <a:ext cx="7544076" cy="3083574"/>
              <a:chOff x="1237069" y="871284"/>
              <a:chExt cx="7544076" cy="3083574"/>
            </a:xfrm>
          </p:grpSpPr>
          <p:sp>
            <p:nvSpPr>
              <p:cNvPr id="27" name="TextBox 6"/>
              <p:cNvSpPr txBox="1">
                <a:spLocks noChangeArrowheads="1"/>
              </p:cNvSpPr>
              <p:nvPr/>
            </p:nvSpPr>
            <p:spPr bwMode="auto">
              <a:xfrm>
                <a:off x="1237069" y="871964"/>
                <a:ext cx="7543843" cy="43960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2200" dirty="0" smtClean="0">
                    <a:solidFill>
                      <a:schemeClr val="tx1"/>
                    </a:solidFill>
                  </a:rPr>
                  <a:t>Text-Based Data Interchange Format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95" name="TextBox 6"/>
              <p:cNvSpPr txBox="1">
                <a:spLocks noChangeArrowheads="1"/>
              </p:cNvSpPr>
              <p:nvPr/>
            </p:nvSpPr>
            <p:spPr bwMode="auto">
              <a:xfrm>
                <a:off x="1237344" y="1419039"/>
                <a:ext cx="7543801" cy="434359"/>
              </a:xfrm>
              <a:prstGeom prst="rect">
                <a:avLst/>
              </a:prstGeom>
              <a:solidFill>
                <a:srgbClr val="EA9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Used to Send Data ( as Text) Back &amp; Forth to a Server</a:t>
                </a:r>
              </a:p>
            </p:txBody>
          </p:sp>
          <p:sp>
            <p:nvSpPr>
              <p:cNvPr id="16396" name="TextBox 6"/>
              <p:cNvSpPr txBox="1">
                <a:spLocks noChangeArrowheads="1"/>
              </p:cNvSpPr>
              <p:nvPr/>
            </p:nvSpPr>
            <p:spPr bwMode="auto">
              <a:xfrm>
                <a:off x="1237345" y="2605236"/>
                <a:ext cx="7543800" cy="43435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Written using JavaScript Object Notation</a:t>
                </a:r>
              </a:p>
            </p:txBody>
          </p:sp>
          <p:sp>
            <p:nvSpPr>
              <p:cNvPr id="16397" name="TextBox 6"/>
              <p:cNvSpPr txBox="1">
                <a:spLocks noChangeArrowheads="1"/>
              </p:cNvSpPr>
              <p:nvPr/>
            </p:nvSpPr>
            <p:spPr bwMode="auto">
              <a:xfrm>
                <a:off x="1237345" y="3185640"/>
                <a:ext cx="7543800" cy="769218"/>
              </a:xfrm>
              <a:prstGeom prst="rect">
                <a:avLst/>
              </a:prstGeom>
              <a:solidFill>
                <a:srgbClr val="886128">
                  <a:alpha val="6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Replace XML and used with AJAX (Asynchronous JavaScript And XML)</a:t>
                </a:r>
              </a:p>
            </p:txBody>
          </p:sp>
          <p:sp>
            <p:nvSpPr>
              <p:cNvPr id="16398" name="TextBox 6"/>
              <p:cNvSpPr txBox="1">
                <a:spLocks noChangeArrowheads="1"/>
              </p:cNvSpPr>
              <p:nvPr/>
            </p:nvSpPr>
            <p:spPr bwMode="auto">
              <a:xfrm>
                <a:off x="1237345" y="2010323"/>
                <a:ext cx="7543800" cy="430762"/>
              </a:xfrm>
              <a:prstGeom prst="rect">
                <a:avLst/>
              </a:prstGeom>
              <a:solidFill>
                <a:srgbClr val="FFC000">
                  <a:alpha val="6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Popular Notation for Defining Objects </a:t>
                </a:r>
              </a:p>
            </p:txBody>
          </p:sp>
        </p:grpSp>
      </p:grpSp>
      <p:sp>
        <p:nvSpPr>
          <p:cNvPr id="3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4419600"/>
            <a:ext cx="7315200" cy="170021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marL="342900" lvl="1" indent="-342900" eaLnBrk="1" hangingPunct="1">
              <a:buFontTx/>
              <a:buChar char="•"/>
              <a:defRPr/>
            </a:pPr>
            <a:r>
              <a:rPr lang="en-US" altLang="en-US" sz="2000" b="1" u="sng" dirty="0">
                <a:solidFill>
                  <a:schemeClr val="bg1"/>
                </a:solidFill>
                <a:ea typeface="+mn-ea"/>
                <a:cs typeface="+mn-cs"/>
                <a:hlinkClick r:id="rId4"/>
              </a:rPr>
              <a:t>http://json.org</a:t>
            </a:r>
          </a:p>
          <a:p>
            <a:pPr eaLnBrk="1" hangingPunct="1">
              <a:defRPr/>
            </a:pPr>
            <a:r>
              <a:rPr lang="en-US" altLang="en-US" sz="2000" b="1" u="sng" dirty="0" smtClean="0">
                <a:solidFill>
                  <a:schemeClr val="bg1"/>
                </a:solidFill>
              </a:rPr>
              <a:t>Overview</a:t>
            </a:r>
          </a:p>
          <a:p>
            <a:pPr lvl="1" eaLnBrk="1" hangingPunct="1">
              <a:defRPr/>
            </a:pPr>
            <a:r>
              <a:rPr lang="en-US" altLang="en-US" sz="1800" dirty="0">
                <a:hlinkClick r:id="rId5"/>
              </a:rPr>
              <a:t>http://</a:t>
            </a:r>
            <a:r>
              <a:rPr lang="en-US" altLang="en-US" sz="1800" dirty="0" smtClean="0">
                <a:hlinkClick r:id="rId5"/>
              </a:rPr>
              <a:t>www.w3schools.com/json/default.asp</a:t>
            </a:r>
            <a:endParaRPr lang="en-US" altLang="en-US" sz="2000" b="1" u="sng" dirty="0" smtClean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en-US" altLang="en-US" sz="1800" dirty="0" smtClean="0">
                <a:solidFill>
                  <a:schemeClr val="bg1"/>
                </a:solidFill>
                <a:hlinkClick r:id="rId4"/>
              </a:rPr>
              <a:t>https://developer.mozilla.org/en-US/docs/Web/JavaScript/Reference/Global_Objects/JSON</a:t>
            </a:r>
          </a:p>
        </p:txBody>
      </p:sp>
    </p:spTree>
    <p:extLst>
      <p:ext uri="{BB962C8B-B14F-4D97-AF65-F5344CB8AC3E}">
        <p14:creationId xmlns:p14="http://schemas.microsoft.com/office/powerpoint/2010/main" val="101901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D4665F-4A53-4CDD-9B62-C5FED642485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843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JSON: Data Types</a:t>
            </a:r>
          </a:p>
        </p:txBody>
      </p:sp>
      <p:grpSp>
        <p:nvGrpSpPr>
          <p:cNvPr id="18438" name="Group 3"/>
          <p:cNvGrpSpPr>
            <a:grpSpLocks/>
          </p:cNvGrpSpPr>
          <p:nvPr/>
        </p:nvGrpSpPr>
        <p:grpSpPr bwMode="auto">
          <a:xfrm>
            <a:off x="762000" y="949325"/>
            <a:ext cx="7758113" cy="3273425"/>
            <a:chOff x="1143405" y="765632"/>
            <a:chExt cx="7758157" cy="3272475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143405" y="765632"/>
              <a:ext cx="7758157" cy="327247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  <p:grpSp>
          <p:nvGrpSpPr>
            <p:cNvPr id="18441" name="Group 2"/>
            <p:cNvGrpSpPr>
              <a:grpSpLocks/>
            </p:cNvGrpSpPr>
            <p:nvPr/>
          </p:nvGrpSpPr>
          <p:grpSpPr bwMode="auto">
            <a:xfrm>
              <a:off x="1237069" y="871964"/>
              <a:ext cx="7544076" cy="2744438"/>
              <a:chOff x="1237069" y="871964"/>
              <a:chExt cx="7544076" cy="2744438"/>
            </a:xfrm>
          </p:grpSpPr>
          <p:sp>
            <p:nvSpPr>
              <p:cNvPr id="27" name="TextBox 6"/>
              <p:cNvSpPr txBox="1">
                <a:spLocks noChangeArrowheads="1"/>
              </p:cNvSpPr>
              <p:nvPr/>
            </p:nvSpPr>
            <p:spPr bwMode="auto">
              <a:xfrm>
                <a:off x="1237069" y="871964"/>
                <a:ext cx="7543843" cy="43960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2200" dirty="0" smtClean="0">
                    <a:solidFill>
                      <a:schemeClr val="tx1"/>
                    </a:solidFill>
                  </a:rPr>
                  <a:t>String: Sequence of Characters Wrapped in “”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43" name="TextBox 6"/>
              <p:cNvSpPr txBox="1">
                <a:spLocks noChangeArrowheads="1"/>
              </p:cNvSpPr>
              <p:nvPr/>
            </p:nvSpPr>
            <p:spPr bwMode="auto">
              <a:xfrm>
                <a:off x="1237344" y="1419039"/>
                <a:ext cx="7543801" cy="434359"/>
              </a:xfrm>
              <a:prstGeom prst="rect">
                <a:avLst/>
              </a:prstGeom>
              <a:solidFill>
                <a:srgbClr val="EA9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Number: Integer or Real</a:t>
                </a:r>
              </a:p>
            </p:txBody>
          </p:sp>
          <p:sp>
            <p:nvSpPr>
              <p:cNvPr id="18444" name="TextBox 6"/>
              <p:cNvSpPr txBox="1">
                <a:spLocks noChangeArrowheads="1"/>
              </p:cNvSpPr>
              <p:nvPr/>
            </p:nvSpPr>
            <p:spPr bwMode="auto">
              <a:xfrm>
                <a:off x="1237345" y="2605236"/>
                <a:ext cx="7543800" cy="43435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Objects: Wrapped in { }</a:t>
                </a:r>
              </a:p>
            </p:txBody>
          </p:sp>
          <p:sp>
            <p:nvSpPr>
              <p:cNvPr id="18445" name="TextBox 6"/>
              <p:cNvSpPr txBox="1">
                <a:spLocks noChangeArrowheads="1"/>
              </p:cNvSpPr>
              <p:nvPr/>
            </p:nvSpPr>
            <p:spPr bwMode="auto">
              <a:xfrm>
                <a:off x="1237345" y="3185640"/>
                <a:ext cx="7543800" cy="430762"/>
              </a:xfrm>
              <a:prstGeom prst="rect">
                <a:avLst/>
              </a:prstGeom>
              <a:solidFill>
                <a:srgbClr val="886128">
                  <a:alpha val="6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Arrays: Ordered Key/Value Pairs Wrapped in [ ]</a:t>
                </a:r>
              </a:p>
            </p:txBody>
          </p:sp>
          <p:sp>
            <p:nvSpPr>
              <p:cNvPr id="18446" name="TextBox 6"/>
              <p:cNvSpPr txBox="1">
                <a:spLocks noChangeArrowheads="1"/>
              </p:cNvSpPr>
              <p:nvPr/>
            </p:nvSpPr>
            <p:spPr bwMode="auto">
              <a:xfrm>
                <a:off x="1237345" y="2010323"/>
                <a:ext cx="7543800" cy="430762"/>
              </a:xfrm>
              <a:prstGeom prst="rect">
                <a:avLst/>
              </a:prstGeom>
              <a:solidFill>
                <a:srgbClr val="FFC000">
                  <a:alpha val="6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Boolean: true or false</a:t>
                </a:r>
              </a:p>
            </p:txBody>
          </p:sp>
        </p:grpSp>
      </p:grpSp>
      <p:sp>
        <p:nvSpPr>
          <p:cNvPr id="32" name="Rectangle 3"/>
          <p:cNvSpPr>
            <a:spLocks noGrp="1" noChangeArrowheads="1"/>
          </p:cNvSpPr>
          <p:nvPr>
            <p:ph idx="1"/>
          </p:nvPr>
        </p:nvSpPr>
        <p:spPr>
          <a:xfrm>
            <a:off x="3306763" y="4592638"/>
            <a:ext cx="2667000" cy="1481137"/>
          </a:xfrm>
          <a:solidFill>
            <a:srgbClr val="C00000"/>
          </a:solidFill>
        </p:spPr>
        <p:txBody>
          <a:bodyPr/>
          <a:lstStyle/>
          <a:p>
            <a:pPr marL="342900" lvl="1" indent="-342900" eaLnBrk="1" hangingPunct="1">
              <a:buFontTx/>
              <a:buChar char="•"/>
              <a:defRPr/>
            </a:pPr>
            <a:r>
              <a:rPr lang="en-US" altLang="en-US" sz="2000" b="1" u="sng" dirty="0" smtClean="0">
                <a:solidFill>
                  <a:schemeClr val="bg1"/>
                </a:solidFill>
                <a:ea typeface="+mn-ea"/>
                <a:cs typeface="+mn-cs"/>
                <a:hlinkClick r:id="rId4"/>
              </a:rPr>
              <a:t>Index.html</a:t>
            </a: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altLang="en-US" sz="2000" b="1" u="sng" dirty="0" smtClean="0">
                <a:solidFill>
                  <a:schemeClr val="bg1"/>
                </a:solidFill>
                <a:ea typeface="+mn-ea"/>
                <a:cs typeface="+mn-cs"/>
                <a:hlinkClick r:id="rId4"/>
              </a:rPr>
              <a:t>Mycode.js</a:t>
            </a: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altLang="en-US" sz="2000" b="1" u="sng" dirty="0" smtClean="0">
                <a:solidFill>
                  <a:schemeClr val="bg1"/>
                </a:solidFill>
                <a:ea typeface="+mn-ea"/>
                <a:cs typeface="+mn-cs"/>
                <a:hlinkClick r:id="rId4"/>
              </a:rPr>
              <a:t>Customer1.json</a:t>
            </a: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altLang="en-US" sz="1800" b="1" u="sng" dirty="0" smtClean="0">
                <a:solidFill>
                  <a:schemeClr val="bg1"/>
                </a:solidFill>
              </a:rPr>
              <a:t>Customer2.json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5B8BE1-DD7C-4E05-A255-73BE1D1A2AA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2048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Introduction to Testing</a:t>
            </a:r>
          </a:p>
        </p:txBody>
      </p:sp>
      <p:sp>
        <p:nvSpPr>
          <p:cNvPr id="20486" name="Rectangle 1"/>
          <p:cNvSpPr>
            <a:spLocks noChangeArrowheads="1"/>
          </p:cNvSpPr>
          <p:nvPr/>
        </p:nvSpPr>
        <p:spPr bwMode="auto">
          <a:xfrm>
            <a:off x="236538" y="979488"/>
            <a:ext cx="86868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 b="1" i="1">
                <a:solidFill>
                  <a:srgbClr val="C00000"/>
                </a:solidFill>
              </a:rPr>
              <a:t>Testing</a:t>
            </a:r>
            <a:r>
              <a:rPr lang="en-US" altLang="en-US" sz="2200"/>
              <a:t>: Examination of the behavior of a program by executing the program on sample data sets.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/>
              <a:t>Testing is a verification technique used at the implementation stage.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0813" y="2517775"/>
          <a:ext cx="6096000" cy="25115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600"/>
                <a:gridCol w="5105400"/>
              </a:tblGrid>
              <a:tr h="123133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Goal</a:t>
                      </a:r>
                      <a:endParaRPr lang="en-CA" sz="180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1" indent="-285750" eaLnBrk="1" hangingPunct="1">
                        <a:lnSpc>
                          <a:spcPct val="9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/>
                        <a:t>Finding faults in the software</a:t>
                      </a:r>
                    </a:p>
                    <a:p>
                      <a:pPr marL="285750" lvl="1" indent="-28575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/>
                        <a:t>Demonstrating that there are no faults in the software (for the test cases that has been used during testing)</a:t>
                      </a:r>
                    </a:p>
                  </a:txBody>
                  <a:tcPr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4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/>
                        <a:t>It is not possible to </a:t>
                      </a:r>
                      <a:r>
                        <a:rPr lang="en-US" altLang="en-US" sz="1800" i="1" dirty="0" smtClean="0"/>
                        <a:t>prove</a:t>
                      </a:r>
                      <a:r>
                        <a:rPr lang="en-US" altLang="en-US" sz="1800" dirty="0" smtClean="0"/>
                        <a:t> that there are no faults in the software using testing</a:t>
                      </a:r>
                    </a:p>
                  </a:txBody>
                  <a:tcPr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64004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/>
                        <a:t>Testing should help locate errors, not just detect their presence</a:t>
                      </a:r>
                    </a:p>
                  </a:txBody>
                  <a:tcPr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7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A449DA-AEA7-468D-B658-BFD580B2FAD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2253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Introduction to Testing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381000" y="1066800"/>
            <a:ext cx="8382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cs typeface="+mn-cs"/>
              </a:rPr>
              <a:t>Let </a:t>
            </a:r>
            <a:r>
              <a:rPr lang="en-US" i="1" dirty="0" smtClean="0">
                <a:cs typeface="+mn-cs"/>
              </a:rPr>
              <a:t>P</a:t>
            </a:r>
            <a:r>
              <a:rPr lang="en-US" dirty="0" smtClean="0">
                <a:cs typeface="+mn-cs"/>
              </a:rPr>
              <a:t> be a program and let </a:t>
            </a:r>
            <a:r>
              <a:rPr lang="en-US" i="1" dirty="0" smtClean="0">
                <a:cs typeface="+mn-cs"/>
              </a:rPr>
              <a:t>D</a:t>
            </a:r>
            <a:r>
              <a:rPr lang="en-US" dirty="0" smtClean="0">
                <a:cs typeface="+mn-cs"/>
              </a:rPr>
              <a:t> denote its input domain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A </a:t>
            </a:r>
            <a:r>
              <a:rPr lang="en-US" b="1" dirty="0" smtClean="0">
                <a:cs typeface="+mn-cs"/>
              </a:rPr>
              <a:t>test case</a:t>
            </a:r>
            <a:r>
              <a:rPr lang="en-US" dirty="0" smtClean="0">
                <a:cs typeface="+mn-cs"/>
              </a:rPr>
              <a:t> </a:t>
            </a:r>
            <a:r>
              <a:rPr lang="en-US" i="1" dirty="0" smtClean="0">
                <a:cs typeface="+mn-cs"/>
              </a:rPr>
              <a:t>t</a:t>
            </a:r>
            <a:r>
              <a:rPr lang="en-US" dirty="0" smtClean="0">
                <a:cs typeface="+mn-cs"/>
              </a:rPr>
              <a:t> is an element of input domain </a:t>
            </a:r>
            <a:r>
              <a:rPr lang="en-US" i="1" dirty="0" smtClean="0">
                <a:cs typeface="+mn-cs"/>
              </a:rPr>
              <a:t>t</a:t>
            </a:r>
            <a:r>
              <a:rPr lang="en-US" dirty="0" smtClean="0">
                <a:cs typeface="+mn-cs"/>
              </a:rPr>
              <a:t> </a:t>
            </a:r>
            <a:r>
              <a:rPr lang="en-US" dirty="0" smtClean="0">
                <a:cs typeface="+mn-cs"/>
                <a:sym typeface="Symbol" charset="0"/>
              </a:rPr>
              <a:t> </a:t>
            </a:r>
            <a:r>
              <a:rPr lang="en-US" i="1" dirty="0" smtClean="0">
                <a:cs typeface="+mn-cs"/>
                <a:sym typeface="Symbol" charset="0"/>
              </a:rPr>
              <a:t>D</a:t>
            </a:r>
          </a:p>
          <a:p>
            <a:pPr lvl="1" eaLnBrk="1" hangingPunct="1">
              <a:defRPr/>
            </a:pPr>
            <a:r>
              <a:rPr lang="en-US" i="1" dirty="0" smtClean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a test case gives a valuation for all the input variables of the program</a:t>
            </a:r>
          </a:p>
          <a:p>
            <a:pPr lvl="1" eaLnBrk="1" hangingPunct="1">
              <a:defRPr/>
            </a:pPr>
            <a:endParaRPr lang="en-US" dirty="0" smtClean="0">
              <a:sym typeface="Symbol" charset="0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A </a:t>
            </a:r>
            <a:r>
              <a:rPr lang="en-US" b="1" dirty="0" smtClean="0">
                <a:cs typeface="+mn-cs"/>
              </a:rPr>
              <a:t>test set </a:t>
            </a:r>
            <a:r>
              <a:rPr lang="en-US" i="1" dirty="0" smtClean="0">
                <a:cs typeface="+mn-cs"/>
              </a:rPr>
              <a:t>T </a:t>
            </a:r>
            <a:r>
              <a:rPr lang="en-US" dirty="0" smtClean="0">
                <a:cs typeface="+mn-cs"/>
              </a:rPr>
              <a:t>is a finite set of test cases, i.e., a subset of </a:t>
            </a:r>
            <a:r>
              <a:rPr lang="en-US" i="1" dirty="0" smtClean="0">
                <a:cs typeface="+mn-cs"/>
              </a:rPr>
              <a:t>D</a:t>
            </a:r>
            <a:r>
              <a:rPr lang="en-US" dirty="0" smtClean="0">
                <a:cs typeface="+mn-cs"/>
              </a:rPr>
              <a:t>, </a:t>
            </a:r>
            <a:r>
              <a:rPr lang="en-US" i="1" dirty="0" smtClean="0">
                <a:cs typeface="+mn-cs"/>
              </a:rPr>
              <a:t>T</a:t>
            </a:r>
            <a:r>
              <a:rPr lang="en-US" dirty="0" smtClean="0">
                <a:cs typeface="+mn-cs"/>
              </a:rPr>
              <a:t> </a:t>
            </a:r>
            <a:r>
              <a:rPr lang="en-US" dirty="0" smtClean="0">
                <a:cs typeface="+mn-cs"/>
                <a:sym typeface="Symbol" charset="0"/>
              </a:rPr>
              <a:t> </a:t>
            </a:r>
            <a:r>
              <a:rPr lang="en-US" i="1" dirty="0" smtClean="0">
                <a:cs typeface="+mn-cs"/>
                <a:sym typeface="Symbol" charset="0"/>
              </a:rPr>
              <a:t>D</a:t>
            </a:r>
            <a:endParaRPr lang="en-US" dirty="0" smtClean="0">
              <a:cs typeface="+mn-cs"/>
              <a:sym typeface="Symbol" charset="0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The basic difficulty in testing is finding a test set that will uncover the faults in the program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Exhaustive testing corresponds to setting </a:t>
            </a:r>
            <a:r>
              <a:rPr lang="en-US" i="1" dirty="0" smtClean="0">
                <a:cs typeface="+mn-cs"/>
              </a:rPr>
              <a:t>T</a:t>
            </a:r>
            <a:r>
              <a:rPr lang="en-US" dirty="0" smtClean="0">
                <a:cs typeface="+mn-cs"/>
              </a:rPr>
              <a:t> = </a:t>
            </a:r>
            <a:r>
              <a:rPr lang="en-US" i="1" dirty="0" smtClean="0"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75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82A27C-BC97-4759-BBE8-9966D6CF236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Introduction to JQuery</a:t>
            </a:r>
          </a:p>
        </p:txBody>
      </p:sp>
      <p:pic>
        <p:nvPicPr>
          <p:cNvPr id="1024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6" name="object 14"/>
          <p:cNvSpPr txBox="1"/>
          <p:nvPr/>
        </p:nvSpPr>
        <p:spPr>
          <a:xfrm>
            <a:off x="1716088" y="1028700"/>
            <a:ext cx="6629400" cy="409575"/>
          </a:xfrm>
          <a:prstGeom prst="rect">
            <a:avLst/>
          </a:prstGeom>
          <a:solidFill>
            <a:srgbClr val="FFC000"/>
          </a:solidFill>
        </p:spPr>
        <p:txBody>
          <a:bodyPr lIns="0" tIns="38735" rIns="0" bIns="0">
            <a:spAutoFit/>
          </a:bodyPr>
          <a:lstStyle/>
          <a:p>
            <a:pPr marL="1036319">
              <a:spcBef>
                <a:spcPts val="305"/>
              </a:spcBef>
              <a:defRPr/>
            </a:pPr>
            <a:r>
              <a:rPr sz="2400" spc="-5" dirty="0">
                <a:latin typeface="Arial"/>
                <a:cs typeface="Arial"/>
              </a:rPr>
              <a:t>Free and Open Source </a:t>
            </a:r>
            <a:r>
              <a:rPr sz="2400" dirty="0">
                <a:latin typeface="Arial"/>
                <a:cs typeface="Arial"/>
              </a:rPr>
              <a:t>JS</a:t>
            </a:r>
            <a:r>
              <a:rPr sz="2400" spc="-5" dirty="0">
                <a:latin typeface="Arial"/>
                <a:cs typeface="Arial"/>
              </a:rPr>
              <a:t> Library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1716088" y="1706563"/>
            <a:ext cx="6629400" cy="461962"/>
          </a:xfrm>
          <a:prstGeom prst="rect">
            <a:avLst/>
          </a:prstGeom>
          <a:solidFill>
            <a:srgbClr val="EA9ADB"/>
          </a:solidFill>
        </p:spPr>
        <p:txBody>
          <a:bodyPr lIns="0" tIns="38100" rIns="0" bIns="0">
            <a:spAutoFit/>
          </a:bodyPr>
          <a:lstStyle/>
          <a:p>
            <a:pPr marL="1320800">
              <a:spcBef>
                <a:spcPts val="300"/>
              </a:spcBef>
              <a:defRPr/>
            </a:pPr>
            <a:r>
              <a:rPr sz="2400" dirty="0">
                <a:latin typeface="Arial"/>
                <a:cs typeface="Arial"/>
              </a:rPr>
              <a:t>It is a JS script </a:t>
            </a:r>
            <a:r>
              <a:rPr sz="2400" spc="-10" dirty="0">
                <a:latin typeface="Arial"/>
                <a:cs typeface="Arial"/>
              </a:rPr>
              <a:t>(Written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1716088" y="2359025"/>
            <a:ext cx="6629400" cy="461963"/>
          </a:xfrm>
          <a:prstGeom prst="rect">
            <a:avLst/>
          </a:prstGeom>
          <a:solidFill>
            <a:srgbClr val="92D050"/>
          </a:solidFill>
        </p:spPr>
        <p:txBody>
          <a:bodyPr lIns="0" tIns="39370" rIns="0" bIns="0">
            <a:spAutoFit/>
          </a:bodyPr>
          <a:lstStyle/>
          <a:p>
            <a:pPr marL="165735">
              <a:spcBef>
                <a:spcPts val="310"/>
              </a:spcBef>
              <a:defRPr/>
            </a:pPr>
            <a:r>
              <a:rPr sz="2400" spc="-5" dirty="0">
                <a:latin typeface="Arial"/>
                <a:cs typeface="Arial"/>
              </a:rPr>
              <a:t>Making </a:t>
            </a:r>
            <a:r>
              <a:rPr sz="2400" spc="-10" dirty="0">
                <a:latin typeface="Arial"/>
                <a:cs typeface="Arial"/>
              </a:rPr>
              <a:t>Website </a:t>
            </a:r>
            <a:r>
              <a:rPr sz="2400" spc="-5" dirty="0">
                <a:latin typeface="Arial"/>
                <a:cs typeface="Arial"/>
              </a:rPr>
              <a:t>more Interactive and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Dynamic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1716088" y="3033713"/>
            <a:ext cx="6629400" cy="777875"/>
          </a:xfrm>
          <a:prstGeom prst="rect">
            <a:avLst/>
          </a:prstGeom>
          <a:solidFill>
            <a:srgbClr val="876028">
              <a:alpha val="67842"/>
            </a:srgbClr>
          </a:solidFill>
        </p:spPr>
        <p:txBody>
          <a:bodyPr lIns="0" tIns="39369" rIns="0" bIns="0">
            <a:spAutoFit/>
          </a:bodyPr>
          <a:lstStyle/>
          <a:p>
            <a:pPr marL="1932305" indent="-338455">
              <a:spcBef>
                <a:spcPts val="309"/>
              </a:spcBef>
              <a:buFontTx/>
              <a:buAutoNum type="arabicPeriod"/>
              <a:tabLst>
                <a:tab pos="1932939" algn="l"/>
              </a:tabLst>
              <a:defRPr/>
            </a:pPr>
            <a:r>
              <a:rPr sz="2400" spc="-5" dirty="0">
                <a:latin typeface="Arial"/>
                <a:cs typeface="Arial"/>
              </a:rPr>
              <a:t>Select</a:t>
            </a:r>
            <a:r>
              <a:rPr lang="en-CA" sz="2400" spc="-5" dirty="0">
                <a:latin typeface="Arial"/>
                <a:cs typeface="Arial"/>
              </a:rPr>
              <a:t>/Find</a:t>
            </a:r>
            <a:r>
              <a:rPr sz="2400" spc="-5" dirty="0">
                <a:latin typeface="Arial"/>
                <a:cs typeface="Arial"/>
              </a:rPr>
              <a:t> HTML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endParaRPr sz="2400" dirty="0">
              <a:latin typeface="Arial"/>
              <a:cs typeface="Arial"/>
            </a:endParaRPr>
          </a:p>
          <a:p>
            <a:pPr marL="719455" indent="-339090">
              <a:buFontTx/>
              <a:buAutoNum type="arabicPeriod"/>
              <a:tabLst>
                <a:tab pos="720090" algn="l"/>
              </a:tabLst>
              <a:defRPr/>
            </a:pPr>
            <a:r>
              <a:rPr sz="2400" spc="-5" dirty="0">
                <a:latin typeface="Arial"/>
                <a:cs typeface="Arial"/>
              </a:rPr>
              <a:t>Manipulate </a:t>
            </a:r>
            <a:r>
              <a:rPr sz="2400" dirty="0">
                <a:latin typeface="Arial"/>
                <a:cs typeface="Arial"/>
              </a:rPr>
              <a:t>the Selected HTML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Elements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58938" y="914400"/>
            <a:ext cx="6770687" cy="3051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TextBox 21"/>
          <p:cNvSpPr txBox="1"/>
          <p:nvPr/>
        </p:nvSpPr>
        <p:spPr bwMode="auto">
          <a:xfrm>
            <a:off x="686017" y="1793787"/>
            <a:ext cx="553998" cy="12929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 anchor="ctr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JQuery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1239838" y="2330450"/>
            <a:ext cx="388937" cy="23018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TextBox 23"/>
          <p:cNvSpPr txBox="1"/>
          <p:nvPr/>
        </p:nvSpPr>
        <p:spPr bwMode="auto">
          <a:xfrm>
            <a:off x="457200" y="4650690"/>
            <a:ext cx="553998" cy="12929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 anchor="ctr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JQuery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11238" y="5186363"/>
            <a:ext cx="388937" cy="231775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1444625" y="4651375"/>
            <a:ext cx="7250113" cy="12763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21030" indent="-342900">
              <a:spcBef>
                <a:spcPts val="300"/>
              </a:spcBef>
              <a:defRPr/>
            </a:pPr>
            <a:r>
              <a:rPr lang="en-CA" sz="2400" spc="-10" dirty="0" smtClean="0">
                <a:solidFill>
                  <a:schemeClr val="tx1"/>
                </a:solidFill>
                <a:latin typeface="Arial"/>
                <a:cs typeface="Arial"/>
              </a:rPr>
              <a:t>Traversing </a:t>
            </a:r>
            <a:r>
              <a:rPr lang="en-CA" sz="2400" dirty="0" smtClean="0">
                <a:solidFill>
                  <a:schemeClr val="tx1"/>
                </a:solidFill>
                <a:latin typeface="Arial"/>
                <a:cs typeface="Arial"/>
              </a:rPr>
              <a:t>DOM &amp;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Manipulating </a:t>
            </a:r>
            <a:r>
              <a:rPr lang="en-CA" sz="2400" dirty="0" smtClean="0">
                <a:solidFill>
                  <a:schemeClr val="tx1"/>
                </a:solidFill>
                <a:latin typeface="Arial"/>
                <a:cs typeface="Arial"/>
              </a:rPr>
              <a:t>its</a:t>
            </a:r>
            <a:r>
              <a:rPr lang="en-CA" sz="2400" spc="1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Elements</a:t>
            </a:r>
          </a:p>
          <a:p>
            <a:pPr marL="621030" indent="-342900">
              <a:spcBef>
                <a:spcPts val="300"/>
              </a:spcBef>
              <a:defRPr/>
            </a:pP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Event Handling </a:t>
            </a:r>
            <a:r>
              <a:rPr lang="en-CA" sz="2400" dirty="0" smtClean="0">
                <a:solidFill>
                  <a:schemeClr val="tx1"/>
                </a:solidFill>
                <a:latin typeface="Arial"/>
                <a:cs typeface="Arial"/>
              </a:rPr>
              <a:t>&amp;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r>
              <a:rPr lang="en-CA" sz="2400" spc="3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Manipulation</a:t>
            </a:r>
            <a:endParaRPr lang="en-CA" sz="24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21030" indent="-342900">
              <a:spcBef>
                <a:spcPts val="300"/>
              </a:spcBef>
              <a:defRPr/>
            </a:pP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Much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DC27E0-1DC6-4DF4-A81E-EA6B9C96573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2458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Introduction to Testing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228600" y="838200"/>
            <a:ext cx="60198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cs typeface="+mn-cs"/>
              </a:rPr>
              <a:t>Unit (Module) testing</a:t>
            </a:r>
          </a:p>
          <a:p>
            <a:pPr lvl="1" eaLnBrk="1" hangingPunct="1">
              <a:defRPr/>
            </a:pPr>
            <a:r>
              <a:rPr lang="en-US" dirty="0" smtClean="0"/>
              <a:t>testing of a single module in an isolated environment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cs typeface="+mn-cs"/>
              </a:rPr>
              <a:t>Integration testing</a:t>
            </a:r>
          </a:p>
          <a:p>
            <a:pPr lvl="1" eaLnBrk="1" hangingPunct="1">
              <a:defRPr/>
            </a:pPr>
            <a:r>
              <a:rPr lang="en-US" dirty="0" smtClean="0"/>
              <a:t>Testing parts of the system by combining the modules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cs typeface="+mn-cs"/>
              </a:rPr>
              <a:t>System testing</a:t>
            </a:r>
          </a:p>
          <a:p>
            <a:pPr lvl="1" eaLnBrk="1" hangingPunct="1">
              <a:defRPr/>
            </a:pPr>
            <a:r>
              <a:rPr lang="en-US" dirty="0" smtClean="0"/>
              <a:t>Testing of the system as a whole after the integration phase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cs typeface="+mn-cs"/>
              </a:rPr>
              <a:t>Acceptance testing</a:t>
            </a:r>
          </a:p>
          <a:p>
            <a:pPr lvl="1" eaLnBrk="1" hangingPunct="1">
              <a:defRPr/>
            </a:pPr>
            <a:r>
              <a:rPr lang="en-US" dirty="0" smtClean="0"/>
              <a:t>Testing the system as a whole to find out if it satisfies the requirements specifications</a:t>
            </a:r>
          </a:p>
        </p:txBody>
      </p:sp>
      <p:pic>
        <p:nvPicPr>
          <p:cNvPr id="24583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247900"/>
            <a:ext cx="26384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87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453E5C-726D-49B5-BD5A-3252F8C3708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2662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Testing-Driven-Development (TDD)</a:t>
            </a:r>
          </a:p>
        </p:txBody>
      </p:sp>
      <p:sp>
        <p:nvSpPr>
          <p:cNvPr id="26630" name="Rectangle 7"/>
          <p:cNvSpPr>
            <a:spLocks noGrp="1" noChangeArrowheads="1"/>
          </p:cNvSpPr>
          <p:nvPr/>
        </p:nvSpPr>
        <p:spPr bwMode="auto">
          <a:xfrm>
            <a:off x="228600" y="990600"/>
            <a:ext cx="8686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Design tests before writing code</a:t>
            </a:r>
          </a:p>
          <a:p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Automate testing to avoid repeated manual data entry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981200"/>
            <a:ext cx="8686800" cy="1354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hlinkClick r:id="rId4"/>
              </a:rPr>
              <a:t>https://www.tutorialspoint.com/software_testing_dictionary/test_driven_development.htm</a:t>
            </a:r>
            <a:endParaRPr lang="en-US" altLang="en-US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hlinkClick r:id="rId5"/>
              </a:rPr>
              <a:t>https://code.tutsplus.com/tutorials/the-newbies-guide-to-test-driven-development--net-13835</a:t>
            </a:r>
            <a:endParaRPr lang="en-US" altLang="en-US" dirty="0"/>
          </a:p>
        </p:txBody>
      </p:sp>
      <p:sp>
        <p:nvSpPr>
          <p:cNvPr id="26632" name="Rectangle 8"/>
          <p:cNvSpPr>
            <a:spLocks noGrp="1" noChangeArrowheads="1"/>
          </p:cNvSpPr>
          <p:nvPr/>
        </p:nvSpPr>
        <p:spPr bwMode="auto">
          <a:xfrm>
            <a:off x="228600" y="3578225"/>
            <a:ext cx="8686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EBook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4252913"/>
            <a:ext cx="8686800" cy="3698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hlinkClick r:id="rId6"/>
              </a:rPr>
              <a:t>https://leanpub.com/tdd-ebook/read</a:t>
            </a:r>
            <a:endParaRPr lang="en-US" altLang="en-US" dirty="0"/>
          </a:p>
        </p:txBody>
      </p:sp>
      <p:sp>
        <p:nvSpPr>
          <p:cNvPr id="26634" name="Rectangle 10"/>
          <p:cNvSpPr>
            <a:spLocks noGrp="1" noChangeArrowheads="1"/>
          </p:cNvSpPr>
          <p:nvPr/>
        </p:nvSpPr>
        <p:spPr bwMode="auto">
          <a:xfrm>
            <a:off x="228600" y="4975225"/>
            <a:ext cx="8686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271463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/>
            <a:r>
              <a:rPr lang="en-US" altLang="en-US" sz="2400">
                <a:solidFill>
                  <a:schemeClr val="tx1"/>
                </a:solidFill>
              </a:rPr>
              <a:t>Use Java and C# examples. Save this resource for later when you can understand the code</a:t>
            </a:r>
          </a:p>
        </p:txBody>
      </p:sp>
    </p:spTree>
    <p:extLst>
      <p:ext uri="{BB962C8B-B14F-4D97-AF65-F5344CB8AC3E}">
        <p14:creationId xmlns:p14="http://schemas.microsoft.com/office/powerpoint/2010/main" val="16807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19F34D-791F-404A-ACF1-0B7BF962820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2867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Testing-Driven-Development (TDD)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28700" y="930275"/>
          <a:ext cx="7086600" cy="2940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7800"/>
                <a:gridCol w="5638800"/>
              </a:tblGrid>
              <a:tr h="63980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Testing Framework</a:t>
                      </a:r>
                      <a:endParaRPr lang="en-CA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Description</a:t>
                      </a:r>
                      <a:endParaRPr lang="en-CA" sz="1800" dirty="0"/>
                    </a:p>
                  </a:txBody>
                  <a:tcPr marT="45700" marB="45700" anchor="ctr"/>
                </a:tc>
              </a:tr>
              <a:tr h="1188207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err="1" smtClean="0"/>
                        <a:t>HTTPUnit</a:t>
                      </a:r>
                      <a:endParaRPr lang="en-CA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/>
                        <a:t>Framework for building test cases for HTML and JavaScript</a:t>
                      </a:r>
                    </a:p>
                    <a:p>
                      <a:pPr marL="2857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/>
                        <a:t>Use Java to build the test cases, so maybe hold back on this until later</a:t>
                      </a:r>
                    </a:p>
                  </a:txBody>
                  <a:tcPr marT="45700" marB="45700"/>
                </a:tc>
              </a:tr>
              <a:tr h="37068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JUnit</a:t>
                      </a:r>
                      <a:endParaRPr lang="en-CA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1800" dirty="0" smtClean="0"/>
                        <a:t>Java testing framework that will be encounter later</a:t>
                      </a:r>
                    </a:p>
                  </a:txBody>
                  <a:tcPr marT="45700" marB="45700"/>
                </a:tc>
              </a:tr>
              <a:tr h="37068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err="1" smtClean="0"/>
                        <a:t>PHPUnit</a:t>
                      </a:r>
                      <a:endParaRPr lang="en-CA" sz="1800" dirty="0"/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dirty="0" smtClean="0"/>
                        <a:t>PHP unit testing framework</a:t>
                      </a:r>
                      <a:endParaRPr lang="en-CA" sz="1800" dirty="0"/>
                    </a:p>
                  </a:txBody>
                  <a:tcPr marT="45700" marB="45700"/>
                </a:tc>
              </a:tr>
              <a:tr h="37068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PHPUnit</a:t>
                      </a:r>
                      <a:r>
                        <a:rPr lang="en-CA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Manual and Tutorials</a:t>
                      </a:r>
                      <a:endParaRPr lang="en-CA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0" marB="457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28700" y="4075113"/>
            <a:ext cx="7086600" cy="17081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marL="285750" lvl="2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hlinkClick r:id="rId4"/>
              </a:rPr>
              <a:t>https://phpunit.de/manual/current/en/index.html</a:t>
            </a:r>
            <a:endParaRPr lang="en-US" altLang="en-US" dirty="0"/>
          </a:p>
          <a:p>
            <a:pPr marL="285750" lvl="2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hlinkClick r:id="rId5"/>
              </a:rPr>
              <a:t>https://www.sitepoint.com/getting-started-with-phpunit/</a:t>
            </a:r>
          </a:p>
          <a:p>
            <a:pPr marL="285750" lvl="2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hlinkClick r:id="rId5"/>
              </a:rPr>
              <a:t>https://www.sitepoint.com/tutorial-introduction-to-unit-testing-in-php-with-phpunit/</a:t>
            </a:r>
            <a:endParaRPr lang="en-US" altLang="en-US" dirty="0"/>
          </a:p>
          <a:p>
            <a:pPr marL="285750" lvl="2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hlinkClick r:id="rId6"/>
              </a:rPr>
              <a:t>http://www.simpletest.org/en/unit_test_documentation.html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1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3581400"/>
            <a:ext cx="7315200" cy="1676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en-US" sz="2000" b="1" u="sng" kern="0" dirty="0" smtClean="0">
                <a:solidFill>
                  <a:schemeClr val="bg1"/>
                </a:solidFill>
              </a:rPr>
              <a:t>These pages may be of interest too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en-US" sz="1800" kern="0" dirty="0" smtClean="0">
                <a:solidFill>
                  <a:schemeClr val="bg1"/>
                </a:solidFill>
                <a:hlinkClick r:id="rId3"/>
              </a:rPr>
              <a:t>https://developer.mozilla.org/en-US/docs/Web/JavaScript/Guide/Working_with_Objects</a:t>
            </a:r>
            <a:endParaRPr lang="en-US" altLang="en-US" sz="1800" kern="0" dirty="0" smtClean="0">
              <a:solidFill>
                <a:schemeClr val="bg1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en-US" sz="1800" kern="0" dirty="0" smtClean="0">
                <a:solidFill>
                  <a:schemeClr val="bg1"/>
                </a:solidFill>
                <a:hlinkClick r:id="rId4"/>
              </a:rPr>
              <a:t>https://developer.mozilla.org/en-US/docs/Web/JavaScript/Closures</a:t>
            </a:r>
            <a:endParaRPr lang="en-US" altLang="en-US" sz="1800" kern="0" dirty="0" smtClean="0">
              <a:solidFill>
                <a:schemeClr val="bg1"/>
              </a:solidFill>
            </a:endParaRP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F1FB74-CBC7-41EB-8A92-E4470F699EF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53252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 bwMode="auto">
          <a:xfrm>
            <a:off x="533400" y="1143000"/>
            <a:ext cx="1634689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Exercise</a:t>
            </a:r>
          </a:p>
        </p:txBody>
      </p:sp>
      <p:sp>
        <p:nvSpPr>
          <p:cNvPr id="53256" name="Rectangle 3"/>
          <p:cNvSpPr txBox="1">
            <a:spLocks noChangeArrowheads="1"/>
          </p:cNvSpPr>
          <p:nvPr/>
        </p:nvSpPr>
        <p:spPr bwMode="auto">
          <a:xfrm>
            <a:off x="533400" y="1828800"/>
            <a:ext cx="8023225" cy="50323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</a:rPr>
              <a:t>Do the exercises in “CPRG210 Exercises Day 7.doc”</a:t>
            </a:r>
          </a:p>
        </p:txBody>
      </p:sp>
      <p:sp>
        <p:nvSpPr>
          <p:cNvPr id="5325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53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Exercises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F2B9CB-6B16-443C-84BD-468D8BD31B8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Why JQuery?</a:t>
            </a:r>
          </a:p>
        </p:txBody>
      </p:sp>
      <p:pic>
        <p:nvPicPr>
          <p:cNvPr id="1229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0" y="838200"/>
            <a:ext cx="8839200" cy="2146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21030" indent="-342900">
              <a:spcBef>
                <a:spcPts val="300"/>
              </a:spcBef>
              <a:spcAft>
                <a:spcPts val="1200"/>
              </a:spcAft>
              <a:defRPr/>
            </a:pPr>
            <a:r>
              <a:rPr lang="en-CA" sz="2400" spc="-10" dirty="0" smtClean="0">
                <a:solidFill>
                  <a:schemeClr val="tx1"/>
                </a:solidFill>
                <a:latin typeface="Arial"/>
                <a:cs typeface="Arial"/>
              </a:rPr>
              <a:t>Write Less and Do More </a:t>
            </a:r>
            <a:r>
              <a:rPr lang="en-CA" sz="2400" spc="-10" dirty="0" smtClean="0">
                <a:solidFill>
                  <a:schemeClr val="tx1"/>
                </a:solidFill>
                <a:latin typeface="Arial"/>
                <a:cs typeface="Arial"/>
                <a:sym typeface="Wingdings" panose="05000000000000000000" pitchFamily="2" charset="2"/>
              </a:rPr>
              <a:t> Rapid Development</a:t>
            </a:r>
            <a:endParaRPr lang="en-CA" sz="2400" spc="-5" dirty="0">
              <a:solidFill>
                <a:schemeClr val="tx1"/>
              </a:solidFill>
              <a:latin typeface="Arial"/>
              <a:cs typeface="Arial"/>
              <a:sym typeface="Wingdings" panose="05000000000000000000" pitchFamily="2" charset="2"/>
            </a:endParaRPr>
          </a:p>
          <a:p>
            <a:pPr marL="621030" indent="-342900">
              <a:spcBef>
                <a:spcPts val="300"/>
              </a:spcBef>
              <a:spcAft>
                <a:spcPts val="1200"/>
              </a:spcAft>
              <a:defRPr/>
            </a:pPr>
            <a:r>
              <a:rPr lang="en-CA" sz="2400" spc="-20" dirty="0" smtClean="0">
                <a:solidFill>
                  <a:schemeClr val="tx1"/>
                </a:solidFill>
                <a:latin typeface="Arial"/>
                <a:cs typeface="Arial"/>
              </a:rPr>
              <a:t>Well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Documented </a:t>
            </a:r>
            <a:r>
              <a:rPr lang="en-CA" sz="2400" dirty="0" smtClean="0">
                <a:solidFill>
                  <a:schemeClr val="tx1"/>
                </a:solidFill>
                <a:latin typeface="Arial"/>
                <a:cs typeface="Arial"/>
              </a:rPr>
              <a:t>&amp;</a:t>
            </a:r>
            <a:r>
              <a:rPr lang="en-CA" sz="2400" spc="3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Supported</a:t>
            </a:r>
            <a:endParaRPr lang="en-CA" sz="2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621030" indent="-342900">
              <a:spcBef>
                <a:spcPts val="300"/>
              </a:spcBef>
              <a:spcAft>
                <a:spcPts val="1200"/>
              </a:spcAft>
              <a:defRPr/>
            </a:pP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Popular </a:t>
            </a:r>
            <a:r>
              <a:rPr lang="en-CA" sz="2400" dirty="0" smtClean="0">
                <a:solidFill>
                  <a:schemeClr val="tx1"/>
                </a:solidFill>
                <a:latin typeface="Arial"/>
                <a:cs typeface="Arial"/>
              </a:rPr>
              <a:t>&amp;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Easy </a:t>
            </a:r>
            <a:r>
              <a:rPr lang="en-CA" sz="2400" dirty="0" smtClean="0">
                <a:solidFill>
                  <a:schemeClr val="tx1"/>
                </a:solidFill>
                <a:latin typeface="Arial"/>
                <a:cs typeface="Arial"/>
              </a:rPr>
              <a:t>to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Learn</a:t>
            </a:r>
          </a:p>
          <a:p>
            <a:pPr marL="621030" indent="-342900">
              <a:spcBef>
                <a:spcPts val="300"/>
              </a:spcBef>
              <a:spcAft>
                <a:spcPts val="1200"/>
              </a:spcAft>
              <a:defRPr/>
            </a:pP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Compatible with All</a:t>
            </a:r>
            <a:r>
              <a:rPr lang="en-CA" sz="2400" spc="-8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Browsers</a:t>
            </a:r>
            <a:endParaRPr lang="en-CA" sz="24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295" name="object 5"/>
          <p:cNvSpPr>
            <a:spLocks/>
          </p:cNvSpPr>
          <p:nvPr/>
        </p:nvSpPr>
        <p:spPr bwMode="auto">
          <a:xfrm>
            <a:off x="4424363" y="3543300"/>
            <a:ext cx="228600" cy="400050"/>
          </a:xfrm>
          <a:custGeom>
            <a:avLst/>
            <a:gdLst>
              <a:gd name="T0" fmla="*/ 0 w 228600"/>
              <a:gd name="T1" fmla="*/ 285605 h 401320"/>
              <a:gd name="T2" fmla="*/ 57150 w 228600"/>
              <a:gd name="T3" fmla="*/ 285605 h 401320"/>
              <a:gd name="T4" fmla="*/ 57150 w 228600"/>
              <a:gd name="T5" fmla="*/ 0 h 401320"/>
              <a:gd name="T6" fmla="*/ 171450 w 228600"/>
              <a:gd name="T7" fmla="*/ 0 h 401320"/>
              <a:gd name="T8" fmla="*/ 171450 w 228600"/>
              <a:gd name="T9" fmla="*/ 285605 h 401320"/>
              <a:gd name="T10" fmla="*/ 228600 w 228600"/>
              <a:gd name="T11" fmla="*/ 285605 h 401320"/>
              <a:gd name="T12" fmla="*/ 114300 w 228600"/>
              <a:gd name="T13" fmla="*/ 399544 h 401320"/>
              <a:gd name="T14" fmla="*/ 0 w 228600"/>
              <a:gd name="T15" fmla="*/ 285605 h 4013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8600" h="401320">
                <a:moveTo>
                  <a:pt x="0" y="286512"/>
                </a:moveTo>
                <a:lnTo>
                  <a:pt x="57150" y="286512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86512"/>
                </a:lnTo>
                <a:lnTo>
                  <a:pt x="228600" y="286512"/>
                </a:lnTo>
                <a:lnTo>
                  <a:pt x="114300" y="400812"/>
                </a:lnTo>
                <a:lnTo>
                  <a:pt x="0" y="286512"/>
                </a:lnTo>
                <a:close/>
              </a:path>
            </a:pathLst>
          </a:custGeom>
          <a:solidFill>
            <a:srgbClr val="7030A0"/>
          </a:solidFill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object 13"/>
          <p:cNvSpPr txBox="1"/>
          <p:nvPr/>
        </p:nvSpPr>
        <p:spPr>
          <a:xfrm>
            <a:off x="1230313" y="3076575"/>
            <a:ext cx="6629400" cy="461963"/>
          </a:xfrm>
          <a:prstGeom prst="rect">
            <a:avLst/>
          </a:prstGeom>
          <a:solidFill>
            <a:srgbClr val="EA9ADB"/>
          </a:solidFill>
        </p:spPr>
        <p:txBody>
          <a:bodyPr lIns="0" tIns="38100" rIns="0" bIns="0">
            <a:spAutoFit/>
          </a:bodyPr>
          <a:lstStyle/>
          <a:p>
            <a:pPr marL="1271905">
              <a:spcBef>
                <a:spcPts val="300"/>
              </a:spcBef>
              <a:defRPr/>
            </a:pPr>
            <a:r>
              <a:rPr sz="2400" spc="-5" dirty="0">
                <a:latin typeface="Arial"/>
                <a:cs typeface="Arial"/>
              </a:rPr>
              <a:t>Hide divs with pure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JavaScript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297" name="object 14"/>
          <p:cNvSpPr txBox="1">
            <a:spLocks noChangeArrowheads="1"/>
          </p:cNvSpPr>
          <p:nvPr/>
        </p:nvSpPr>
        <p:spPr bwMode="auto">
          <a:xfrm>
            <a:off x="1230313" y="3968750"/>
            <a:ext cx="6629400" cy="120173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9370" rIns="0" bIns="0">
            <a:spAutoFit/>
          </a:bodyPr>
          <a:lstStyle>
            <a:lvl1pPr marL="150813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313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</a:rPr>
              <a:t>divs = document.getElementByTagName(‘div’);  for (i = 0; i &lt; divs.length; i++) {  divs[i].style.display = ‘none’; }</a:t>
            </a:r>
          </a:p>
        </p:txBody>
      </p:sp>
      <p:sp>
        <p:nvSpPr>
          <p:cNvPr id="30" name="object 16"/>
          <p:cNvSpPr txBox="1"/>
          <p:nvPr/>
        </p:nvSpPr>
        <p:spPr>
          <a:xfrm>
            <a:off x="1241425" y="5319713"/>
            <a:ext cx="6629400" cy="777875"/>
          </a:xfrm>
          <a:prstGeom prst="rect">
            <a:avLst/>
          </a:prstGeom>
          <a:solidFill>
            <a:srgbClr val="BEBEBE"/>
          </a:solidFill>
        </p:spPr>
        <p:txBody>
          <a:bodyPr lIns="0" tIns="39369" rIns="0" bIns="0">
            <a:spAutoFit/>
          </a:bodyPr>
          <a:lstStyle/>
          <a:p>
            <a:pPr algn="ctr">
              <a:spcBef>
                <a:spcPts val="309"/>
              </a:spcBef>
              <a:defRPr/>
            </a:pPr>
            <a:r>
              <a:rPr sz="2400" spc="-5" dirty="0">
                <a:latin typeface="Arial"/>
                <a:cs typeface="Arial"/>
              </a:rPr>
              <a:t>Hide divs with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jQuery</a:t>
            </a:r>
            <a:endParaRPr sz="2400" dirty="0">
              <a:latin typeface="Arial"/>
              <a:cs typeface="Arial"/>
            </a:endParaRPr>
          </a:p>
          <a:p>
            <a:pPr algn="ctr">
              <a:defRPr/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$(“div”).hide();</a:t>
            </a:r>
            <a:endParaRPr sz="24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F3FCCF-F1DA-495C-823F-0E702A1DCFD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4339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2" name="object 15"/>
          <p:cNvSpPr txBox="1">
            <a:spLocks noGrp="1"/>
          </p:cNvSpPr>
          <p:nvPr>
            <p:ph type="title"/>
          </p:nvPr>
        </p:nvSpPr>
        <p:spPr>
          <a:xfrm>
            <a:off x="0" y="95250"/>
            <a:ext cx="9144000" cy="514350"/>
          </a:xfrm>
        </p:spPr>
        <p:txBody>
          <a:bodyPr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3200" dirty="0"/>
              <a:t>Adding </a:t>
            </a:r>
            <a:r>
              <a:rPr lang="en-CA" sz="3200" dirty="0" smtClean="0"/>
              <a:t>J</a:t>
            </a:r>
            <a:r>
              <a:rPr sz="3200" dirty="0" smtClean="0"/>
              <a:t>Query </a:t>
            </a:r>
            <a:r>
              <a:rPr sz="3200" dirty="0"/>
              <a:t>to Web</a:t>
            </a:r>
            <a:r>
              <a:rPr sz="3200" spc="-150" dirty="0"/>
              <a:t> </a:t>
            </a:r>
            <a:r>
              <a:rPr sz="3200" spc="-5" dirty="0"/>
              <a:t>Pages</a:t>
            </a:r>
            <a:endParaRPr sz="3200" dirty="0"/>
          </a:p>
        </p:txBody>
      </p:sp>
      <p:sp>
        <p:nvSpPr>
          <p:cNvPr id="14342" name="object 7"/>
          <p:cNvSpPr>
            <a:spLocks noChangeArrowheads="1"/>
          </p:cNvSpPr>
          <p:nvPr/>
        </p:nvSpPr>
        <p:spPr bwMode="auto">
          <a:xfrm>
            <a:off x="685800" y="749300"/>
            <a:ext cx="7348538" cy="34115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4343" name="object 8"/>
          <p:cNvSpPr>
            <a:spLocks/>
          </p:cNvSpPr>
          <p:nvPr/>
        </p:nvSpPr>
        <p:spPr bwMode="auto">
          <a:xfrm>
            <a:off x="706438" y="736600"/>
            <a:ext cx="7375525" cy="3436938"/>
          </a:xfrm>
          <a:custGeom>
            <a:avLst/>
            <a:gdLst>
              <a:gd name="T0" fmla="*/ 0 w 7374890"/>
              <a:gd name="T1" fmla="*/ 3436938 h 3436620"/>
              <a:gd name="T2" fmla="*/ 7375270 w 7374890"/>
              <a:gd name="T3" fmla="*/ 3436938 h 3436620"/>
              <a:gd name="T4" fmla="*/ 7375270 w 7374890"/>
              <a:gd name="T5" fmla="*/ 0 h 3436620"/>
              <a:gd name="T6" fmla="*/ 0 w 7374890"/>
              <a:gd name="T7" fmla="*/ 0 h 3436620"/>
              <a:gd name="T8" fmla="*/ 0 w 7374890"/>
              <a:gd name="T9" fmla="*/ 3436938 h 3436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74890" h="3436620">
                <a:moveTo>
                  <a:pt x="0" y="3436620"/>
                </a:moveTo>
                <a:lnTo>
                  <a:pt x="7374635" y="3436620"/>
                </a:lnTo>
                <a:lnTo>
                  <a:pt x="7374635" y="0"/>
                </a:lnTo>
                <a:lnTo>
                  <a:pt x="0" y="0"/>
                </a:lnTo>
                <a:lnTo>
                  <a:pt x="0" y="3436620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4" name="object 9"/>
          <p:cNvSpPr>
            <a:spLocks noChangeArrowheads="1"/>
          </p:cNvSpPr>
          <p:nvPr/>
        </p:nvSpPr>
        <p:spPr bwMode="auto">
          <a:xfrm>
            <a:off x="1766888" y="3827463"/>
            <a:ext cx="4811712" cy="23447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4345" name="object 11"/>
          <p:cNvSpPr>
            <a:spLocks/>
          </p:cNvSpPr>
          <p:nvPr/>
        </p:nvSpPr>
        <p:spPr bwMode="auto">
          <a:xfrm>
            <a:off x="2168525" y="1970088"/>
            <a:ext cx="4495800" cy="381000"/>
          </a:xfrm>
          <a:custGeom>
            <a:avLst/>
            <a:gdLst>
              <a:gd name="T0" fmla="*/ 0 w 4495800"/>
              <a:gd name="T1" fmla="*/ 381000 h 381000"/>
              <a:gd name="T2" fmla="*/ 4495799 w 4495800"/>
              <a:gd name="T3" fmla="*/ 381000 h 381000"/>
              <a:gd name="T4" fmla="*/ 4495799 w 4495800"/>
              <a:gd name="T5" fmla="*/ 0 h 381000"/>
              <a:gd name="T6" fmla="*/ 0 w 4495800"/>
              <a:gd name="T7" fmla="*/ 0 h 381000"/>
              <a:gd name="T8" fmla="*/ 0 w 44958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95800" h="381000">
                <a:moveTo>
                  <a:pt x="0" y="381000"/>
                </a:moveTo>
                <a:lnTo>
                  <a:pt x="4495799" y="381000"/>
                </a:lnTo>
                <a:lnTo>
                  <a:pt x="44957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noFill/>
          <a:ln w="25908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6" name="object 12"/>
          <p:cNvSpPr>
            <a:spLocks/>
          </p:cNvSpPr>
          <p:nvPr/>
        </p:nvSpPr>
        <p:spPr bwMode="auto">
          <a:xfrm>
            <a:off x="2168525" y="3230563"/>
            <a:ext cx="5486400" cy="381000"/>
          </a:xfrm>
          <a:custGeom>
            <a:avLst/>
            <a:gdLst>
              <a:gd name="T0" fmla="*/ 0 w 5486400"/>
              <a:gd name="T1" fmla="*/ 381000 h 381000"/>
              <a:gd name="T2" fmla="*/ 5486399 w 5486400"/>
              <a:gd name="T3" fmla="*/ 381000 h 381000"/>
              <a:gd name="T4" fmla="*/ 5486399 w 5486400"/>
              <a:gd name="T5" fmla="*/ 0 h 381000"/>
              <a:gd name="T6" fmla="*/ 0 w 5486400"/>
              <a:gd name="T7" fmla="*/ 0 h 381000"/>
              <a:gd name="T8" fmla="*/ 0 w 5486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6400" h="381000">
                <a:moveTo>
                  <a:pt x="0" y="381000"/>
                </a:moveTo>
                <a:lnTo>
                  <a:pt x="5486399" y="381000"/>
                </a:lnTo>
                <a:lnTo>
                  <a:pt x="54863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noFill/>
          <a:ln w="25908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7" name="object 13"/>
          <p:cNvSpPr>
            <a:spLocks/>
          </p:cNvSpPr>
          <p:nvPr/>
        </p:nvSpPr>
        <p:spPr bwMode="auto">
          <a:xfrm>
            <a:off x="2559050" y="4845050"/>
            <a:ext cx="3548063" cy="949325"/>
          </a:xfrm>
          <a:custGeom>
            <a:avLst/>
            <a:gdLst>
              <a:gd name="T0" fmla="*/ 0 w 3548379"/>
              <a:gd name="T1" fmla="*/ 949198 h 948054"/>
              <a:gd name="T2" fmla="*/ 3547555 w 3548379"/>
              <a:gd name="T3" fmla="*/ 949198 h 948054"/>
              <a:gd name="T4" fmla="*/ 3547555 w 3548379"/>
              <a:gd name="T5" fmla="*/ 0 h 948054"/>
              <a:gd name="T6" fmla="*/ 0 w 3548379"/>
              <a:gd name="T7" fmla="*/ 0 h 948054"/>
              <a:gd name="T8" fmla="*/ 0 w 3548379"/>
              <a:gd name="T9" fmla="*/ 949198 h 9480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48379" h="948054">
                <a:moveTo>
                  <a:pt x="0" y="947927"/>
                </a:moveTo>
                <a:lnTo>
                  <a:pt x="3547871" y="947927"/>
                </a:lnTo>
                <a:lnTo>
                  <a:pt x="3547871" y="0"/>
                </a:lnTo>
                <a:lnTo>
                  <a:pt x="0" y="0"/>
                </a:lnTo>
                <a:lnTo>
                  <a:pt x="0" y="947927"/>
                </a:lnTo>
                <a:close/>
              </a:path>
            </a:pathLst>
          </a:custGeom>
          <a:noFill/>
          <a:ln w="25908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8" name="object 14"/>
          <p:cNvSpPr>
            <a:spLocks noChangeArrowheads="1"/>
          </p:cNvSpPr>
          <p:nvPr/>
        </p:nvSpPr>
        <p:spPr bwMode="auto">
          <a:xfrm>
            <a:off x="6746875" y="4019550"/>
            <a:ext cx="2244725" cy="19589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25400">
            <a:solidFill>
              <a:srgbClr val="3333CC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4349" name="object 9"/>
          <p:cNvSpPr>
            <a:spLocks noChangeArrowheads="1"/>
          </p:cNvSpPr>
          <p:nvPr/>
        </p:nvSpPr>
        <p:spPr bwMode="auto">
          <a:xfrm>
            <a:off x="76200" y="4152900"/>
            <a:ext cx="1571625" cy="16859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25400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7" name="object 9"/>
          <p:cNvSpPr txBox="1"/>
          <p:nvPr/>
        </p:nvSpPr>
        <p:spPr>
          <a:xfrm>
            <a:off x="4521200" y="819150"/>
            <a:ext cx="4343400" cy="1054100"/>
          </a:xfrm>
          <a:prstGeom prst="rect">
            <a:avLst/>
          </a:prstGeom>
          <a:solidFill>
            <a:schemeClr val="tx1"/>
          </a:solidFill>
        </p:spPr>
        <p:txBody>
          <a:bodyPr lIns="0" tIns="38100" rIns="0" bIns="0"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$(document).ready(function(){</a:t>
            </a:r>
            <a:endParaRPr sz="2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8305">
              <a:spcBef>
                <a:spcPts val="5"/>
              </a:spcBef>
              <a:defRPr/>
            </a:pPr>
            <a:r>
              <a:rPr sz="2200" i="1" dirty="0">
                <a:solidFill>
                  <a:schemeClr val="bg1"/>
                </a:solidFill>
                <a:latin typeface="Arial"/>
                <a:cs typeface="Arial"/>
              </a:rPr>
              <a:t>// </a:t>
            </a:r>
            <a:r>
              <a:rPr sz="2200" i="1" spc="-5" dirty="0">
                <a:solidFill>
                  <a:schemeClr val="bg1"/>
                </a:solidFill>
                <a:latin typeface="Arial"/>
                <a:cs typeface="Arial"/>
              </a:rPr>
              <a:t>jQuery methods go here...</a:t>
            </a:r>
            <a:endParaRPr sz="22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1BB2E4-8C08-4C9F-B861-FFC835688F0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6387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6389" name="object 15"/>
          <p:cNvSpPr>
            <a:spLocks noGrp="1"/>
          </p:cNvSpPr>
          <p:nvPr>
            <p:ph type="title"/>
          </p:nvPr>
        </p:nvSpPr>
        <p:spPr>
          <a:xfrm>
            <a:off x="0" y="95250"/>
            <a:ext cx="9144000" cy="514350"/>
          </a:xfr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CA" altLang="en-US" sz="3200" smtClean="0"/>
              <a:t>J</a:t>
            </a:r>
            <a:r>
              <a:rPr lang="en-US" altLang="en-US" sz="3200" smtClean="0"/>
              <a:t>Query </a:t>
            </a:r>
            <a:r>
              <a:rPr lang="en-CA" altLang="en-US" sz="3200" smtClean="0"/>
              <a:t>Syntax</a:t>
            </a:r>
            <a:endParaRPr lang="en-US" altLang="en-US" sz="3200" smtClean="0"/>
          </a:p>
        </p:txBody>
      </p:sp>
      <p:sp>
        <p:nvSpPr>
          <p:cNvPr id="15" name="object 15"/>
          <p:cNvSpPr txBox="1"/>
          <p:nvPr/>
        </p:nvSpPr>
        <p:spPr>
          <a:xfrm>
            <a:off x="504825" y="838200"/>
            <a:ext cx="3048000" cy="407988"/>
          </a:xfrm>
          <a:prstGeom prst="rect">
            <a:avLst/>
          </a:prstGeom>
          <a:solidFill>
            <a:schemeClr val="tx1"/>
          </a:solidFill>
        </p:spPr>
        <p:txBody>
          <a:bodyPr lIns="0" tIns="38100" rIns="0" bIns="0" anchor="ctr">
            <a:spAutoFit/>
          </a:bodyPr>
          <a:lstStyle/>
          <a:p>
            <a:pPr algn="ctr">
              <a:defRPr/>
            </a:pP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$(</a:t>
            </a:r>
            <a:r>
              <a:rPr sz="2400" b="1" i="1" spc="-5" dirty="0">
                <a:solidFill>
                  <a:schemeClr val="bg1"/>
                </a:solidFill>
                <a:latin typeface="Arial"/>
                <a:cs typeface="Arial"/>
              </a:rPr>
              <a:t>selector</a:t>
            </a: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).</a:t>
            </a:r>
            <a:r>
              <a:rPr sz="2400" b="1" i="1" spc="-5" dirty="0">
                <a:solidFill>
                  <a:schemeClr val="bg1"/>
                </a:solidFill>
                <a:latin typeface="Arial"/>
                <a:cs typeface="Arial"/>
              </a:rPr>
              <a:t>action</a:t>
            </a: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()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825" y="1479550"/>
            <a:ext cx="8153400" cy="461963"/>
          </a:xfrm>
          <a:prstGeom prst="rect">
            <a:avLst/>
          </a:prstGeom>
          <a:solidFill>
            <a:srgbClr val="EA9ADB"/>
          </a:solidFill>
        </p:spPr>
        <p:txBody>
          <a:bodyPr lIns="0" tIns="38100" rIns="0" bIns="0"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sz="2400" b="1" spc="-5" dirty="0">
                <a:solidFill>
                  <a:srgbClr val="252599"/>
                </a:solidFill>
                <a:latin typeface="Arial"/>
                <a:cs typeface="Arial"/>
              </a:rPr>
              <a:t>$: </a:t>
            </a:r>
            <a:r>
              <a:rPr sz="2400" spc="-5" dirty="0">
                <a:latin typeface="Arial"/>
                <a:cs typeface="Arial"/>
              </a:rPr>
              <a:t>Access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jQuery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825" y="2089150"/>
            <a:ext cx="8153400" cy="407988"/>
          </a:xfrm>
          <a:prstGeom prst="rect">
            <a:avLst/>
          </a:prstGeom>
          <a:solidFill>
            <a:srgbClr val="92D050"/>
          </a:solidFill>
        </p:spPr>
        <p:txBody>
          <a:bodyPr lIns="0" tIns="37465" rIns="0" bIns="0">
            <a:spAutoFit/>
          </a:bodyPr>
          <a:lstStyle/>
          <a:p>
            <a:pPr marL="123825">
              <a:spcBef>
                <a:spcPts val="295"/>
              </a:spcBef>
              <a:defRPr/>
            </a:pP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Selector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ID, </a:t>
            </a:r>
            <a:r>
              <a:rPr sz="2400" spc="-5" dirty="0">
                <a:latin typeface="Arial"/>
                <a:cs typeface="Arial"/>
              </a:rPr>
              <a:t>Class, </a:t>
            </a:r>
            <a:r>
              <a:rPr sz="2400" spc="-90" dirty="0">
                <a:latin typeface="Arial"/>
                <a:cs typeface="Arial"/>
              </a:rPr>
              <a:t>Tag </a:t>
            </a:r>
            <a:r>
              <a:rPr sz="2400" dirty="0">
                <a:latin typeface="Arial"/>
                <a:cs typeface="Arial"/>
              </a:rPr>
              <a:t>Name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Finding HTML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4825" y="2670175"/>
            <a:ext cx="8153400" cy="407988"/>
          </a:xfrm>
          <a:prstGeom prst="rect">
            <a:avLst/>
          </a:prstGeom>
          <a:solidFill>
            <a:srgbClr val="876028">
              <a:alpha val="67842"/>
            </a:srgbClr>
          </a:solidFill>
        </p:spPr>
        <p:txBody>
          <a:bodyPr lIns="0" tIns="39369" rIns="0" bIns="0">
            <a:spAutoFit/>
          </a:bodyPr>
          <a:lstStyle/>
          <a:p>
            <a:pPr marL="142240">
              <a:spcBef>
                <a:spcPts val="309"/>
              </a:spcBef>
              <a:defRPr/>
            </a:pP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action()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Things Performed on Selected HTML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Element(s)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504825" y="3475038"/>
            <a:ext cx="8153400" cy="25003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0" tIns="38100" rIns="0" bIns="0"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lang="en-CA" sz="2400" b="1" u="sng" spc="-5" dirty="0">
                <a:solidFill>
                  <a:srgbClr val="C00000"/>
                </a:solidFill>
                <a:latin typeface="Arial"/>
                <a:cs typeface="Arial"/>
              </a:rPr>
              <a:t>Examples</a:t>
            </a:r>
          </a:p>
          <a:p>
            <a:pPr marL="342900" indent="-34290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$("p").hide()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hides all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&lt;p&gt;</a:t>
            </a:r>
            <a:r>
              <a:rPr sz="2400" spc="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elements.</a:t>
            </a:r>
            <a:endParaRPr lang="en-CA" sz="2400" spc="-5" dirty="0">
              <a:solidFill>
                <a:srgbClr val="212121"/>
              </a:solidFill>
              <a:latin typeface="Arial"/>
              <a:cs typeface="Arial"/>
            </a:endParaRPr>
          </a:p>
          <a:p>
            <a:pPr marL="342900" indent="-34290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CA" sz="2400" spc="-5" dirty="0">
                <a:solidFill>
                  <a:srgbClr val="212121"/>
                </a:solidFill>
                <a:latin typeface="Arial"/>
                <a:cs typeface="Arial"/>
              </a:rPr>
              <a:t>$(".test").hide() </a:t>
            </a:r>
            <a:r>
              <a:rPr lang="en-CA" sz="2400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lang="en-CA" sz="2400" spc="-5" dirty="0">
                <a:solidFill>
                  <a:srgbClr val="212121"/>
                </a:solidFill>
                <a:latin typeface="Arial"/>
                <a:cs typeface="Arial"/>
              </a:rPr>
              <a:t>hides all elements with</a:t>
            </a:r>
            <a:r>
              <a:rPr lang="en-CA" sz="2400" spc="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CA" sz="2400" spc="-5" dirty="0">
                <a:solidFill>
                  <a:srgbClr val="212121"/>
                </a:solidFill>
                <a:latin typeface="Arial"/>
                <a:cs typeface="Arial"/>
              </a:rPr>
              <a:t>class="test".</a:t>
            </a:r>
            <a:endParaRPr lang="en-CA" sz="2400" dirty="0">
              <a:latin typeface="Arial"/>
              <a:cs typeface="Arial"/>
            </a:endParaRPr>
          </a:p>
          <a:p>
            <a:pPr marL="342900" indent="-34290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CA" sz="2400" dirty="0">
                <a:solidFill>
                  <a:srgbClr val="212121"/>
                </a:solidFill>
                <a:latin typeface="Arial"/>
                <a:cs typeface="Arial"/>
              </a:rPr>
              <a:t>$("#test").hide() - </a:t>
            </a:r>
            <a:r>
              <a:rPr lang="en-CA" sz="2400" spc="-5" dirty="0">
                <a:solidFill>
                  <a:srgbClr val="212121"/>
                </a:solidFill>
                <a:latin typeface="Arial"/>
                <a:cs typeface="Arial"/>
              </a:rPr>
              <a:t>hides </a:t>
            </a:r>
            <a:r>
              <a:rPr lang="en-CA" sz="2400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lang="en-CA" sz="2400" spc="-5" dirty="0">
                <a:solidFill>
                  <a:srgbClr val="212121"/>
                </a:solidFill>
                <a:latin typeface="Arial"/>
                <a:cs typeface="Arial"/>
              </a:rPr>
              <a:t>element with </a:t>
            </a:r>
            <a:r>
              <a:rPr lang="en-CA" sz="2400" dirty="0">
                <a:solidFill>
                  <a:srgbClr val="212121"/>
                </a:solidFill>
                <a:latin typeface="Arial"/>
                <a:cs typeface="Arial"/>
              </a:rPr>
              <a:t>id="test".</a:t>
            </a:r>
            <a:endParaRPr lang="en-CA" sz="2400" dirty="0">
              <a:latin typeface="Arial"/>
              <a:cs typeface="Arial"/>
            </a:endParaRPr>
          </a:p>
          <a:p>
            <a:pPr marL="342900" indent="-34290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CA" sz="2400" spc="-5" dirty="0">
                <a:solidFill>
                  <a:srgbClr val="212121"/>
                </a:solidFill>
                <a:latin typeface="Arial"/>
                <a:cs typeface="Arial"/>
              </a:rPr>
              <a:t>$(this).hide() </a:t>
            </a:r>
            <a:r>
              <a:rPr lang="en-CA" sz="2400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lang="en-CA" sz="2400" spc="-5" dirty="0">
                <a:solidFill>
                  <a:srgbClr val="212121"/>
                </a:solidFill>
                <a:latin typeface="Arial"/>
                <a:cs typeface="Arial"/>
              </a:rPr>
              <a:t>hides </a:t>
            </a:r>
            <a:r>
              <a:rPr lang="en-CA" sz="2400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lang="en-CA" sz="2400" spc="-5" dirty="0">
                <a:solidFill>
                  <a:srgbClr val="212121"/>
                </a:solidFill>
                <a:latin typeface="Arial"/>
                <a:cs typeface="Arial"/>
              </a:rPr>
              <a:t>current</a:t>
            </a:r>
            <a:r>
              <a:rPr lang="en-CA" sz="2400" spc="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CA" sz="2400" spc="-5" dirty="0">
                <a:solidFill>
                  <a:srgbClr val="212121"/>
                </a:solidFill>
                <a:latin typeface="Arial"/>
                <a:cs typeface="Arial"/>
              </a:rPr>
              <a:t>element.</a:t>
            </a:r>
            <a:endParaRPr lang="en-CA"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A69834-4F1E-4CE8-9BB8-6290737BDFE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18435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2" name="object 6"/>
          <p:cNvSpPr txBox="1">
            <a:spLocks noGrp="1"/>
          </p:cNvSpPr>
          <p:nvPr>
            <p:ph type="title"/>
          </p:nvPr>
        </p:nvSpPr>
        <p:spPr>
          <a:xfrm>
            <a:off x="0" y="95250"/>
            <a:ext cx="9144000" cy="514350"/>
          </a:xfrm>
        </p:spPr>
        <p:txBody>
          <a:bodyPr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3200" spc="-5" dirty="0"/>
              <a:t>Basic</a:t>
            </a:r>
            <a:r>
              <a:rPr sz="3200" spc="-55" dirty="0"/>
              <a:t> </a:t>
            </a:r>
            <a:r>
              <a:rPr sz="3200" spc="-5" dirty="0"/>
              <a:t>Selectors</a:t>
            </a:r>
            <a:endParaRPr sz="3200" dirty="0"/>
          </a:p>
        </p:txBody>
      </p:sp>
      <p:sp>
        <p:nvSpPr>
          <p:cNvPr id="13" name="object 15"/>
          <p:cNvSpPr txBox="1"/>
          <p:nvPr/>
        </p:nvSpPr>
        <p:spPr>
          <a:xfrm>
            <a:off x="533400" y="914400"/>
            <a:ext cx="8001000" cy="460375"/>
          </a:xfrm>
          <a:prstGeom prst="rect">
            <a:avLst/>
          </a:prstGeom>
          <a:solidFill>
            <a:srgbClr val="FFC000"/>
          </a:solidFill>
        </p:spPr>
        <p:txBody>
          <a:bodyPr lIns="0" tIns="36195" rIns="0" bIns="0">
            <a:spAutoFit/>
          </a:bodyPr>
          <a:lstStyle/>
          <a:p>
            <a:pPr marL="515620">
              <a:spcBef>
                <a:spcPts val="285"/>
              </a:spcBef>
              <a:defRPr/>
            </a:pPr>
            <a:r>
              <a:rPr sz="2400" b="1" spc="-65" dirty="0">
                <a:solidFill>
                  <a:srgbClr val="252599"/>
                </a:solidFill>
                <a:latin typeface="Arial"/>
                <a:cs typeface="Arial"/>
              </a:rPr>
              <a:t>Tag </a:t>
            </a:r>
            <a:r>
              <a:rPr sz="2400" b="1" spc="-5" dirty="0">
                <a:solidFill>
                  <a:srgbClr val="252599"/>
                </a:solidFill>
                <a:latin typeface="Arial"/>
                <a:cs typeface="Arial"/>
              </a:rPr>
              <a:t>Name: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$("tagName") </a:t>
            </a:r>
            <a:r>
              <a:rPr sz="2400" dirty="0">
                <a:solidFill>
                  <a:srgbClr val="212121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$("div"),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$("p"),</a:t>
            </a:r>
            <a:r>
              <a:rPr sz="2400" spc="1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$("div")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533400" y="1781175"/>
            <a:ext cx="8001000" cy="460375"/>
          </a:xfrm>
          <a:prstGeom prst="rect">
            <a:avLst/>
          </a:prstGeom>
          <a:solidFill>
            <a:srgbClr val="EA9ADB"/>
          </a:solidFill>
        </p:spPr>
        <p:txBody>
          <a:bodyPr lIns="0" tIns="36195" rIns="0" bIns="0">
            <a:spAutoFit/>
          </a:bodyPr>
          <a:lstStyle/>
          <a:p>
            <a:pPr marL="954405">
              <a:spcBef>
                <a:spcPts val="285"/>
              </a:spcBef>
              <a:defRPr/>
            </a:pPr>
            <a:r>
              <a:rPr sz="2400" b="1" spc="-65" dirty="0">
                <a:solidFill>
                  <a:srgbClr val="252599"/>
                </a:solidFill>
                <a:latin typeface="Arial"/>
                <a:cs typeface="Arial"/>
              </a:rPr>
              <a:t>Tag </a:t>
            </a:r>
            <a:r>
              <a:rPr sz="2400" b="1" spc="-5" dirty="0">
                <a:solidFill>
                  <a:srgbClr val="252599"/>
                </a:solidFill>
                <a:latin typeface="Arial"/>
                <a:cs typeface="Arial"/>
              </a:rPr>
              <a:t>ID: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$("#id") </a:t>
            </a:r>
            <a:r>
              <a:rPr sz="2400" dirty="0">
                <a:solidFill>
                  <a:srgbClr val="212121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$("#name"),</a:t>
            </a:r>
            <a:r>
              <a:rPr sz="2400" spc="1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$("#address")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533400" y="2673350"/>
            <a:ext cx="8001000" cy="460375"/>
          </a:xfrm>
          <a:prstGeom prst="rect">
            <a:avLst/>
          </a:prstGeom>
          <a:solidFill>
            <a:srgbClr val="92D050"/>
          </a:solidFill>
        </p:spPr>
        <p:txBody>
          <a:bodyPr lIns="0" tIns="36830" rIns="0" bIns="0">
            <a:spAutoFit/>
          </a:bodyPr>
          <a:lstStyle/>
          <a:p>
            <a:pPr marL="158750">
              <a:spcBef>
                <a:spcPts val="290"/>
              </a:spcBef>
              <a:defRPr/>
            </a:pPr>
            <a:r>
              <a:rPr sz="2400" b="1" spc="-65" dirty="0">
                <a:solidFill>
                  <a:srgbClr val="C00000"/>
                </a:solidFill>
                <a:latin typeface="Arial"/>
                <a:cs typeface="Arial"/>
              </a:rPr>
              <a:t>Tag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Class: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$(".className") </a:t>
            </a:r>
            <a:r>
              <a:rPr sz="2400" dirty="0">
                <a:solidFill>
                  <a:srgbClr val="212121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$(".comment"),</a:t>
            </a:r>
            <a:r>
              <a:rPr sz="2400" spc="1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$(".code")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18"/>
          <p:cNvSpPr txBox="1"/>
          <p:nvPr/>
        </p:nvSpPr>
        <p:spPr>
          <a:xfrm>
            <a:off x="533400" y="3562350"/>
            <a:ext cx="8001000" cy="460375"/>
          </a:xfrm>
          <a:prstGeom prst="rect">
            <a:avLst/>
          </a:prstGeom>
          <a:solidFill>
            <a:srgbClr val="876028">
              <a:alpha val="67842"/>
            </a:srgbClr>
          </a:solidFill>
        </p:spPr>
        <p:txBody>
          <a:bodyPr lIns="0" tIns="38100" rIns="0" bIns="0">
            <a:spAutoFit/>
          </a:bodyPr>
          <a:lstStyle/>
          <a:p>
            <a:pPr marL="1451610">
              <a:spcBef>
                <a:spcPts val="300"/>
              </a:spcBef>
              <a:defRPr/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Selecting All HTML Elements </a:t>
            </a:r>
            <a:r>
              <a:rPr sz="2400" spc="-5" dirty="0">
                <a:solidFill>
                  <a:srgbClr val="212121"/>
                </a:solidFill>
                <a:latin typeface="Wingdings"/>
                <a:cs typeface="Wingdings"/>
              </a:rPr>
              <a:t></a:t>
            </a:r>
            <a:r>
              <a:rPr sz="2400" spc="-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$("*")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442" name="Group 22"/>
          <p:cNvGrpSpPr>
            <a:grpSpLocks/>
          </p:cNvGrpSpPr>
          <p:nvPr/>
        </p:nvGrpSpPr>
        <p:grpSpPr bwMode="auto">
          <a:xfrm>
            <a:off x="241300" y="4343400"/>
            <a:ext cx="8767763" cy="1536700"/>
            <a:chOff x="240791" y="4495800"/>
            <a:chExt cx="8767572" cy="1536142"/>
          </a:xfrm>
        </p:grpSpPr>
        <p:sp>
          <p:nvSpPr>
            <p:cNvPr id="18443" name="object 21"/>
            <p:cNvSpPr>
              <a:spLocks noChangeArrowheads="1"/>
            </p:cNvSpPr>
            <p:nvPr/>
          </p:nvSpPr>
          <p:spPr bwMode="auto">
            <a:xfrm>
              <a:off x="242315" y="4727398"/>
              <a:ext cx="1523999" cy="1304544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44" name="object 22"/>
            <p:cNvSpPr>
              <a:spLocks noChangeArrowheads="1"/>
            </p:cNvSpPr>
            <p:nvPr/>
          </p:nvSpPr>
          <p:spPr bwMode="auto">
            <a:xfrm>
              <a:off x="240791" y="4642054"/>
              <a:ext cx="1528571" cy="691896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6" name="object 23"/>
            <p:cNvSpPr/>
            <p:nvPr/>
          </p:nvSpPr>
          <p:spPr>
            <a:xfrm>
              <a:off x="285240" y="4749708"/>
              <a:ext cx="1438244" cy="1220345"/>
            </a:xfrm>
            <a:custGeom>
              <a:avLst/>
              <a:gdLst/>
              <a:ahLst/>
              <a:cxnLst/>
              <a:rect l="l" t="t" r="r" b="b"/>
              <a:pathLst>
                <a:path w="1438910" h="1219200">
                  <a:moveTo>
                    <a:pt x="1316736" y="0"/>
                  </a:moveTo>
                  <a:lnTo>
                    <a:pt x="121919" y="0"/>
                  </a:lnTo>
                  <a:lnTo>
                    <a:pt x="74462" y="9584"/>
                  </a:lnTo>
                  <a:lnTo>
                    <a:pt x="35709" y="35718"/>
                  </a:lnTo>
                  <a:lnTo>
                    <a:pt x="9580" y="74473"/>
                  </a:lnTo>
                  <a:lnTo>
                    <a:pt x="0" y="121919"/>
                  </a:lnTo>
                  <a:lnTo>
                    <a:pt x="0" y="1097280"/>
                  </a:lnTo>
                  <a:lnTo>
                    <a:pt x="9580" y="1144737"/>
                  </a:lnTo>
                  <a:lnTo>
                    <a:pt x="35709" y="1183490"/>
                  </a:lnTo>
                  <a:lnTo>
                    <a:pt x="74462" y="1209619"/>
                  </a:lnTo>
                  <a:lnTo>
                    <a:pt x="121919" y="1219200"/>
                  </a:lnTo>
                  <a:lnTo>
                    <a:pt x="1316736" y="1219200"/>
                  </a:lnTo>
                  <a:lnTo>
                    <a:pt x="1364182" y="1209619"/>
                  </a:lnTo>
                  <a:lnTo>
                    <a:pt x="1402937" y="1183490"/>
                  </a:lnTo>
                  <a:lnTo>
                    <a:pt x="1429071" y="1144737"/>
                  </a:lnTo>
                  <a:lnTo>
                    <a:pt x="1438656" y="1097280"/>
                  </a:lnTo>
                  <a:lnTo>
                    <a:pt x="1438656" y="121919"/>
                  </a:lnTo>
                  <a:lnTo>
                    <a:pt x="1429071" y="74473"/>
                  </a:lnTo>
                  <a:lnTo>
                    <a:pt x="1402937" y="35718"/>
                  </a:lnTo>
                  <a:lnTo>
                    <a:pt x="1364182" y="9584"/>
                  </a:lnTo>
                  <a:lnTo>
                    <a:pt x="131673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txBody>
            <a:bodyPr lIns="0" tIns="0" rIns="0" bIns="0"/>
            <a:lstStyle/>
            <a:p>
              <a:pPr>
                <a:defRPr/>
              </a:pPr>
              <a:endParaRPr/>
            </a:p>
          </p:txBody>
        </p:sp>
        <p:sp>
          <p:nvSpPr>
            <p:cNvPr id="18446" name="object 24"/>
            <p:cNvSpPr>
              <a:spLocks noChangeArrowheads="1"/>
            </p:cNvSpPr>
            <p:nvPr/>
          </p:nvSpPr>
          <p:spPr bwMode="auto">
            <a:xfrm>
              <a:off x="463295" y="5125161"/>
              <a:ext cx="1082040" cy="774192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object 25"/>
            <p:cNvSpPr txBox="1"/>
            <p:nvPr/>
          </p:nvSpPr>
          <p:spPr>
            <a:xfrm>
              <a:off x="443987" y="4495800"/>
              <a:ext cx="1122339" cy="1144172"/>
            </a:xfrm>
            <a:prstGeom prst="rect">
              <a:avLst/>
            </a:prstGeom>
          </p:spPr>
          <p:txBody>
            <a:bodyPr lIns="0" tIns="206375" rIns="0" bIns="0">
              <a:spAutoFit/>
            </a:bodyPr>
            <a:lstStyle/>
            <a:p>
              <a:pPr algn="ctr">
                <a:spcBef>
                  <a:spcPts val="1625"/>
                </a:spcBef>
                <a:defRPr/>
              </a:pPr>
              <a:r>
                <a:rPr sz="2400" b="1" spc="-5" dirty="0">
                  <a:solidFill>
                    <a:srgbClr val="005C00"/>
                  </a:solidFill>
                  <a:latin typeface="Courier New"/>
                  <a:cs typeface="Courier New"/>
                </a:rPr>
                <a:t>$</a:t>
              </a:r>
              <a:r>
                <a:rPr sz="2400" b="1" spc="-5" dirty="0">
                  <a:latin typeface="Courier New"/>
                  <a:cs typeface="Courier New"/>
                </a:rPr>
                <a:t>("</a:t>
              </a:r>
              <a:r>
                <a:rPr sz="2400" b="1" spc="-5" dirty="0">
                  <a:solidFill>
                    <a:srgbClr val="2C2CB8"/>
                  </a:solidFill>
                  <a:latin typeface="Courier New"/>
                  <a:cs typeface="Courier New"/>
                </a:rPr>
                <a:t>p</a:t>
              </a:r>
              <a:r>
                <a:rPr sz="2400" b="1" spc="-5" dirty="0">
                  <a:latin typeface="Courier New"/>
                  <a:cs typeface="Courier New"/>
                </a:rPr>
                <a:t>")</a:t>
              </a:r>
              <a:endParaRPr sz="2400">
                <a:latin typeface="Courier New"/>
                <a:cs typeface="Courier New"/>
              </a:endParaRPr>
            </a:p>
            <a:p>
              <a:pPr algn="ctr">
                <a:spcBef>
                  <a:spcPts val="1525"/>
                </a:spcBef>
                <a:defRPr/>
              </a:pPr>
              <a:r>
                <a:rPr sz="2400" spc="-5" dirty="0">
                  <a:solidFill>
                    <a:srgbClr val="0000CC"/>
                  </a:solidFill>
                  <a:latin typeface="Courier New"/>
                  <a:cs typeface="Courier New"/>
                  <a:hlinkClick r:id="rId7"/>
                </a:rPr>
                <a:t>&lt;p&gt;</a:t>
              </a:r>
              <a:endParaRPr sz="2400">
                <a:latin typeface="Courier New"/>
                <a:cs typeface="Courier New"/>
              </a:endParaRPr>
            </a:p>
          </p:txBody>
        </p:sp>
        <p:sp>
          <p:nvSpPr>
            <p:cNvPr id="18448" name="object 26"/>
            <p:cNvSpPr>
              <a:spLocks noChangeArrowheads="1"/>
            </p:cNvSpPr>
            <p:nvPr/>
          </p:nvSpPr>
          <p:spPr bwMode="auto">
            <a:xfrm>
              <a:off x="1860804" y="4727398"/>
              <a:ext cx="1976627" cy="1304544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49" name="object 27"/>
            <p:cNvSpPr>
              <a:spLocks noChangeArrowheads="1"/>
            </p:cNvSpPr>
            <p:nvPr/>
          </p:nvSpPr>
          <p:spPr bwMode="auto">
            <a:xfrm>
              <a:off x="1901951" y="4654246"/>
              <a:ext cx="1894331" cy="690372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object 28"/>
            <p:cNvSpPr/>
            <p:nvPr/>
          </p:nvSpPr>
          <p:spPr>
            <a:xfrm>
              <a:off x="1902868" y="4749708"/>
              <a:ext cx="1892259" cy="1220345"/>
            </a:xfrm>
            <a:custGeom>
              <a:avLst/>
              <a:gdLst/>
              <a:ahLst/>
              <a:cxnLst/>
              <a:rect l="l" t="t" r="r" b="b"/>
              <a:pathLst>
                <a:path w="1891664" h="1219200">
                  <a:moveTo>
                    <a:pt x="1769364" y="0"/>
                  </a:moveTo>
                  <a:lnTo>
                    <a:pt x="121919" y="0"/>
                  </a:lnTo>
                  <a:lnTo>
                    <a:pt x="74473" y="9584"/>
                  </a:lnTo>
                  <a:lnTo>
                    <a:pt x="35718" y="35718"/>
                  </a:lnTo>
                  <a:lnTo>
                    <a:pt x="9584" y="74473"/>
                  </a:lnTo>
                  <a:lnTo>
                    <a:pt x="0" y="121919"/>
                  </a:lnTo>
                  <a:lnTo>
                    <a:pt x="0" y="1097280"/>
                  </a:lnTo>
                  <a:lnTo>
                    <a:pt x="9584" y="1144737"/>
                  </a:lnTo>
                  <a:lnTo>
                    <a:pt x="35718" y="1183490"/>
                  </a:lnTo>
                  <a:lnTo>
                    <a:pt x="74473" y="1209619"/>
                  </a:lnTo>
                  <a:lnTo>
                    <a:pt x="121919" y="1219200"/>
                  </a:lnTo>
                  <a:lnTo>
                    <a:pt x="1769364" y="1219200"/>
                  </a:lnTo>
                  <a:lnTo>
                    <a:pt x="1816810" y="1209619"/>
                  </a:lnTo>
                  <a:lnTo>
                    <a:pt x="1855565" y="1183490"/>
                  </a:lnTo>
                  <a:lnTo>
                    <a:pt x="1881699" y="1144737"/>
                  </a:lnTo>
                  <a:lnTo>
                    <a:pt x="1891284" y="1097280"/>
                  </a:lnTo>
                  <a:lnTo>
                    <a:pt x="1891284" y="121919"/>
                  </a:lnTo>
                  <a:lnTo>
                    <a:pt x="1881699" y="74473"/>
                  </a:lnTo>
                  <a:lnTo>
                    <a:pt x="1855565" y="35718"/>
                  </a:lnTo>
                  <a:lnTo>
                    <a:pt x="1816810" y="9584"/>
                  </a:lnTo>
                  <a:lnTo>
                    <a:pt x="176936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txBody>
            <a:bodyPr lIns="0" tIns="0" rIns="0" bIns="0"/>
            <a:lstStyle/>
            <a:p>
              <a:pPr>
                <a:defRPr/>
              </a:pPr>
              <a:endParaRPr/>
            </a:p>
          </p:txBody>
        </p:sp>
        <p:sp>
          <p:nvSpPr>
            <p:cNvPr id="18451" name="object 29"/>
            <p:cNvSpPr>
              <a:spLocks noChangeArrowheads="1"/>
            </p:cNvSpPr>
            <p:nvPr/>
          </p:nvSpPr>
          <p:spPr bwMode="auto">
            <a:xfrm>
              <a:off x="2142744" y="5125161"/>
              <a:ext cx="1412747" cy="774192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3" name="object 30"/>
            <p:cNvSpPr txBox="1"/>
            <p:nvPr/>
          </p:nvSpPr>
          <p:spPr>
            <a:xfrm>
              <a:off x="2104475" y="4519604"/>
              <a:ext cx="1489043" cy="1121954"/>
            </a:xfrm>
            <a:prstGeom prst="rect">
              <a:avLst/>
            </a:prstGeom>
          </p:spPr>
          <p:txBody>
            <a:bodyPr lIns="0" tIns="194945" rIns="0" bIns="0">
              <a:spAutoFit/>
            </a:bodyPr>
            <a:lstStyle/>
            <a:p>
              <a:pPr algn="ctr">
                <a:spcBef>
                  <a:spcPts val="1535"/>
                </a:spcBef>
                <a:defRPr/>
              </a:pPr>
              <a:r>
                <a:rPr sz="2400" b="1" dirty="0">
                  <a:solidFill>
                    <a:srgbClr val="005C00"/>
                  </a:solidFill>
                  <a:latin typeface="Courier New"/>
                  <a:cs typeface="Courier New"/>
                </a:rPr>
                <a:t>$</a:t>
              </a:r>
              <a:r>
                <a:rPr sz="2400" b="1" spc="-5" dirty="0">
                  <a:latin typeface="Courier New"/>
                  <a:cs typeface="Courier New"/>
                </a:rPr>
                <a:t>("</a:t>
              </a:r>
              <a:r>
                <a:rPr sz="2400" b="1" spc="-5" dirty="0">
                  <a:solidFill>
                    <a:srgbClr val="2C2CB8"/>
                  </a:solidFill>
                  <a:latin typeface="Courier New"/>
                  <a:cs typeface="Courier New"/>
                </a:rPr>
                <a:t>div</a:t>
              </a:r>
              <a:r>
                <a:rPr sz="2400" b="1" spc="-5" dirty="0">
                  <a:latin typeface="Courier New"/>
                  <a:cs typeface="Courier New"/>
                </a:rPr>
                <a:t>")</a:t>
              </a:r>
              <a:endParaRPr sz="2400">
                <a:latin typeface="Courier New"/>
                <a:cs typeface="Courier New"/>
              </a:endParaRPr>
            </a:p>
            <a:p>
              <a:pPr marL="635" algn="ctr">
                <a:spcBef>
                  <a:spcPts val="1435"/>
                </a:spcBef>
                <a:defRPr/>
              </a:pPr>
              <a:r>
                <a:rPr sz="2400" spc="-5" dirty="0">
                  <a:solidFill>
                    <a:srgbClr val="0000CC"/>
                  </a:solidFill>
                  <a:latin typeface="Courier New"/>
                  <a:cs typeface="Courier New"/>
                </a:rPr>
                <a:t>&lt;div&gt;</a:t>
              </a:r>
              <a:endParaRPr sz="2400">
                <a:latin typeface="Courier New"/>
                <a:cs typeface="Courier New"/>
              </a:endParaRPr>
            </a:p>
          </p:txBody>
        </p:sp>
        <p:sp>
          <p:nvSpPr>
            <p:cNvPr id="18453" name="object 31"/>
            <p:cNvSpPr>
              <a:spLocks noChangeArrowheads="1"/>
            </p:cNvSpPr>
            <p:nvPr/>
          </p:nvSpPr>
          <p:spPr bwMode="auto">
            <a:xfrm>
              <a:off x="3933444" y="4727398"/>
              <a:ext cx="2490216" cy="1304544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4" name="object 32"/>
            <p:cNvSpPr>
              <a:spLocks noChangeArrowheads="1"/>
            </p:cNvSpPr>
            <p:nvPr/>
          </p:nvSpPr>
          <p:spPr bwMode="auto">
            <a:xfrm>
              <a:off x="4139184" y="4642054"/>
              <a:ext cx="2077212" cy="691896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object 33"/>
            <p:cNvSpPr/>
            <p:nvPr/>
          </p:nvSpPr>
          <p:spPr>
            <a:xfrm>
              <a:off x="3976098" y="4749708"/>
              <a:ext cx="2405010" cy="1220345"/>
            </a:xfrm>
            <a:custGeom>
              <a:avLst/>
              <a:gdLst/>
              <a:ahLst/>
              <a:cxnLst/>
              <a:rect l="l" t="t" r="r" b="b"/>
              <a:pathLst>
                <a:path w="2405379" h="1219200">
                  <a:moveTo>
                    <a:pt x="2282952" y="0"/>
                  </a:moveTo>
                  <a:lnTo>
                    <a:pt x="121920" y="0"/>
                  </a:lnTo>
                  <a:lnTo>
                    <a:pt x="74473" y="9584"/>
                  </a:lnTo>
                  <a:lnTo>
                    <a:pt x="35718" y="35718"/>
                  </a:lnTo>
                  <a:lnTo>
                    <a:pt x="9584" y="74473"/>
                  </a:lnTo>
                  <a:lnTo>
                    <a:pt x="0" y="121919"/>
                  </a:lnTo>
                  <a:lnTo>
                    <a:pt x="0" y="1097280"/>
                  </a:lnTo>
                  <a:lnTo>
                    <a:pt x="9584" y="1144737"/>
                  </a:lnTo>
                  <a:lnTo>
                    <a:pt x="35718" y="1183490"/>
                  </a:lnTo>
                  <a:lnTo>
                    <a:pt x="74473" y="1209619"/>
                  </a:lnTo>
                  <a:lnTo>
                    <a:pt x="121920" y="1219200"/>
                  </a:lnTo>
                  <a:lnTo>
                    <a:pt x="2282952" y="1219200"/>
                  </a:lnTo>
                  <a:lnTo>
                    <a:pt x="2330398" y="1209619"/>
                  </a:lnTo>
                  <a:lnTo>
                    <a:pt x="2369153" y="1183490"/>
                  </a:lnTo>
                  <a:lnTo>
                    <a:pt x="2395287" y="1144737"/>
                  </a:lnTo>
                  <a:lnTo>
                    <a:pt x="2404872" y="1097280"/>
                  </a:lnTo>
                  <a:lnTo>
                    <a:pt x="2404872" y="121919"/>
                  </a:lnTo>
                  <a:lnTo>
                    <a:pt x="2395287" y="74473"/>
                  </a:lnTo>
                  <a:lnTo>
                    <a:pt x="2369153" y="35718"/>
                  </a:lnTo>
                  <a:lnTo>
                    <a:pt x="2330398" y="9584"/>
                  </a:lnTo>
                  <a:lnTo>
                    <a:pt x="228295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txBody>
            <a:bodyPr lIns="0" tIns="0" rIns="0" bIns="0"/>
            <a:lstStyle/>
            <a:p>
              <a:pPr>
                <a:defRPr/>
              </a:pPr>
              <a:endParaRPr/>
            </a:p>
          </p:txBody>
        </p:sp>
        <p:sp>
          <p:nvSpPr>
            <p:cNvPr id="18456" name="object 34"/>
            <p:cNvSpPr>
              <a:spLocks noChangeArrowheads="1"/>
            </p:cNvSpPr>
            <p:nvPr/>
          </p:nvSpPr>
          <p:spPr bwMode="auto">
            <a:xfrm>
              <a:off x="4172711" y="5125161"/>
              <a:ext cx="2011680" cy="774192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object 35"/>
            <p:cNvSpPr txBox="1"/>
            <p:nvPr/>
          </p:nvSpPr>
          <p:spPr>
            <a:xfrm>
              <a:off x="4342802" y="4495800"/>
              <a:ext cx="1671602" cy="1144172"/>
            </a:xfrm>
            <a:prstGeom prst="rect">
              <a:avLst/>
            </a:prstGeom>
          </p:spPr>
          <p:txBody>
            <a:bodyPr lIns="0" tIns="206375" rIns="0" bIns="0">
              <a:spAutoFit/>
            </a:bodyPr>
            <a:lstStyle/>
            <a:p>
              <a:pPr algn="ctr">
                <a:spcBef>
                  <a:spcPts val="1625"/>
                </a:spcBef>
                <a:defRPr/>
              </a:pPr>
              <a:r>
                <a:rPr sz="2400" b="1" spc="-5" dirty="0">
                  <a:solidFill>
                    <a:srgbClr val="005C00"/>
                  </a:solidFill>
                  <a:latin typeface="Courier New"/>
                  <a:cs typeface="Courier New"/>
                </a:rPr>
                <a:t>$</a:t>
              </a:r>
              <a:r>
                <a:rPr sz="2400" b="1" spc="-5" dirty="0">
                  <a:latin typeface="Courier New"/>
                  <a:cs typeface="Courier New"/>
                </a:rPr>
                <a:t>("</a:t>
              </a:r>
              <a:r>
                <a:rPr sz="2400" b="1" dirty="0">
                  <a:solidFill>
                    <a:srgbClr val="2C2CB8"/>
                  </a:solidFill>
                  <a:latin typeface="Courier New"/>
                  <a:cs typeface="Courier New"/>
                </a:rPr>
                <a:t>#</a:t>
              </a:r>
              <a:r>
                <a:rPr sz="2400" b="1" spc="-5" dirty="0">
                  <a:solidFill>
                    <a:srgbClr val="2C2CB8"/>
                  </a:solidFill>
                  <a:latin typeface="Courier New"/>
                  <a:cs typeface="Courier New"/>
                </a:rPr>
                <a:t>foo</a:t>
              </a:r>
              <a:r>
                <a:rPr sz="2400" b="1" spc="-5" dirty="0">
                  <a:latin typeface="Courier New"/>
                  <a:cs typeface="Courier New"/>
                </a:rPr>
                <a:t>")</a:t>
              </a:r>
              <a:endParaRPr sz="2400">
                <a:latin typeface="Courier New"/>
                <a:cs typeface="Courier New"/>
              </a:endParaRPr>
            </a:p>
            <a:p>
              <a:pPr algn="ctr">
                <a:spcBef>
                  <a:spcPts val="1525"/>
                </a:spcBef>
                <a:defRPr/>
              </a:pPr>
              <a:r>
                <a:rPr sz="2400" spc="-5" dirty="0">
                  <a:solidFill>
                    <a:srgbClr val="0000CC"/>
                  </a:solidFill>
                  <a:latin typeface="Courier New"/>
                  <a:cs typeface="Courier New"/>
                </a:rPr>
                <a:t>id="foo"</a:t>
              </a:r>
              <a:endParaRPr sz="2400">
                <a:latin typeface="Courier New"/>
                <a:cs typeface="Courier New"/>
              </a:endParaRPr>
            </a:p>
          </p:txBody>
        </p:sp>
        <p:sp>
          <p:nvSpPr>
            <p:cNvPr id="18458" name="object 36"/>
            <p:cNvSpPr>
              <a:spLocks noChangeArrowheads="1"/>
            </p:cNvSpPr>
            <p:nvPr/>
          </p:nvSpPr>
          <p:spPr bwMode="auto">
            <a:xfrm>
              <a:off x="6518147" y="4727398"/>
              <a:ext cx="2490216" cy="1304544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9" name="object 37"/>
            <p:cNvSpPr>
              <a:spLocks noChangeArrowheads="1"/>
            </p:cNvSpPr>
            <p:nvPr/>
          </p:nvSpPr>
          <p:spPr bwMode="auto">
            <a:xfrm>
              <a:off x="6725411" y="4642054"/>
              <a:ext cx="2077211" cy="691896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" name="object 38"/>
            <p:cNvSpPr/>
            <p:nvPr/>
          </p:nvSpPr>
          <p:spPr>
            <a:xfrm>
              <a:off x="6560491" y="4749708"/>
              <a:ext cx="2405010" cy="1220345"/>
            </a:xfrm>
            <a:custGeom>
              <a:avLst/>
              <a:gdLst/>
              <a:ahLst/>
              <a:cxnLst/>
              <a:rect l="l" t="t" r="r" b="b"/>
              <a:pathLst>
                <a:path w="2405379" h="1219200">
                  <a:moveTo>
                    <a:pt x="2282952" y="0"/>
                  </a:moveTo>
                  <a:lnTo>
                    <a:pt x="121920" y="0"/>
                  </a:lnTo>
                  <a:lnTo>
                    <a:pt x="74473" y="9584"/>
                  </a:lnTo>
                  <a:lnTo>
                    <a:pt x="35718" y="35718"/>
                  </a:lnTo>
                  <a:lnTo>
                    <a:pt x="9584" y="74473"/>
                  </a:lnTo>
                  <a:lnTo>
                    <a:pt x="0" y="121919"/>
                  </a:lnTo>
                  <a:lnTo>
                    <a:pt x="0" y="1097280"/>
                  </a:lnTo>
                  <a:lnTo>
                    <a:pt x="9584" y="1144737"/>
                  </a:lnTo>
                  <a:lnTo>
                    <a:pt x="35718" y="1183490"/>
                  </a:lnTo>
                  <a:lnTo>
                    <a:pt x="74473" y="1209619"/>
                  </a:lnTo>
                  <a:lnTo>
                    <a:pt x="121920" y="1219200"/>
                  </a:lnTo>
                  <a:lnTo>
                    <a:pt x="2282952" y="1219200"/>
                  </a:lnTo>
                  <a:lnTo>
                    <a:pt x="2330398" y="1209619"/>
                  </a:lnTo>
                  <a:lnTo>
                    <a:pt x="2369153" y="1183490"/>
                  </a:lnTo>
                  <a:lnTo>
                    <a:pt x="2395287" y="1144737"/>
                  </a:lnTo>
                  <a:lnTo>
                    <a:pt x="2404872" y="1097280"/>
                  </a:lnTo>
                  <a:lnTo>
                    <a:pt x="2404872" y="121919"/>
                  </a:lnTo>
                  <a:lnTo>
                    <a:pt x="2395287" y="74473"/>
                  </a:lnTo>
                  <a:lnTo>
                    <a:pt x="2369153" y="35718"/>
                  </a:lnTo>
                  <a:lnTo>
                    <a:pt x="2330398" y="9584"/>
                  </a:lnTo>
                  <a:lnTo>
                    <a:pt x="228295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txBody>
            <a:bodyPr lIns="0" tIns="0" rIns="0" bIns="0"/>
            <a:lstStyle/>
            <a:p>
              <a:pPr>
                <a:defRPr/>
              </a:pPr>
              <a:endParaRPr/>
            </a:p>
          </p:txBody>
        </p:sp>
        <p:sp>
          <p:nvSpPr>
            <p:cNvPr id="18461" name="object 39"/>
            <p:cNvSpPr>
              <a:spLocks noChangeArrowheads="1"/>
            </p:cNvSpPr>
            <p:nvPr/>
          </p:nvSpPr>
          <p:spPr bwMode="auto">
            <a:xfrm>
              <a:off x="6551676" y="5125161"/>
              <a:ext cx="2446020" cy="774192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2" name="object 40"/>
            <p:cNvSpPr txBox="1">
              <a:spLocks noChangeArrowheads="1"/>
            </p:cNvSpPr>
            <p:nvPr/>
          </p:nvSpPr>
          <p:spPr bwMode="auto">
            <a:xfrm>
              <a:off x="6757337" y="4495800"/>
              <a:ext cx="2038306" cy="1144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206375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1625"/>
                </a:spcBef>
                <a:buFontTx/>
                <a:buNone/>
              </a:pPr>
              <a:r>
                <a:rPr lang="en-US" altLang="en-US" sz="2400" b="1">
                  <a:solidFill>
                    <a:srgbClr val="005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en-US" sz="24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altLang="en-US" sz="2400" b="1">
                  <a:solidFill>
                    <a:srgbClr val="2C2CB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.foo</a:t>
              </a:r>
              <a:r>
                <a:rPr lang="en-US" altLang="en-US" sz="24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altLang="en-US"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>
                <a:spcBef>
                  <a:spcPts val="1525"/>
                </a:spcBef>
                <a:buFontTx/>
                <a:buNone/>
              </a:pPr>
              <a:r>
                <a:rPr lang="en-US" altLang="en-US" sz="2400">
                  <a:solidFill>
                    <a:srgbClr val="0000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class="foo"</a:t>
              </a:r>
              <a:endParaRPr lang="en-US" altLang="en-US"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7D8F40-6903-47C3-A108-149E1448FE7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20483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2" name="object 6"/>
          <p:cNvSpPr txBox="1">
            <a:spLocks noGrp="1"/>
          </p:cNvSpPr>
          <p:nvPr>
            <p:ph type="title"/>
          </p:nvPr>
        </p:nvSpPr>
        <p:spPr>
          <a:xfrm>
            <a:off x="0" y="95250"/>
            <a:ext cx="9144000" cy="514350"/>
          </a:xfrm>
        </p:spPr>
        <p:txBody>
          <a:bodyPr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lang="en-CA" sz="3200" spc="-5" dirty="0" smtClean="0"/>
              <a:t>Combined</a:t>
            </a:r>
            <a:r>
              <a:rPr sz="3200" spc="-55" dirty="0" smtClean="0"/>
              <a:t> </a:t>
            </a:r>
            <a:r>
              <a:rPr sz="3200" spc="-5" dirty="0"/>
              <a:t>Selectors</a:t>
            </a:r>
            <a:endParaRPr sz="3200" dirty="0"/>
          </a:p>
        </p:txBody>
      </p:sp>
      <p:sp>
        <p:nvSpPr>
          <p:cNvPr id="44" name="object 13"/>
          <p:cNvSpPr txBox="1"/>
          <p:nvPr/>
        </p:nvSpPr>
        <p:spPr>
          <a:xfrm>
            <a:off x="1360488" y="720725"/>
            <a:ext cx="6400800" cy="463550"/>
          </a:xfrm>
          <a:prstGeom prst="rect">
            <a:avLst/>
          </a:prstGeom>
          <a:solidFill>
            <a:srgbClr val="FFC000"/>
          </a:solidFill>
        </p:spPr>
        <p:txBody>
          <a:bodyPr lIns="0" tIns="37465" rIns="0" bIns="0">
            <a:spAutoFit/>
          </a:bodyPr>
          <a:lstStyle/>
          <a:p>
            <a:pPr marL="137160">
              <a:spcBef>
                <a:spcPts val="295"/>
              </a:spcBef>
              <a:defRPr/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$("tagName.className") </a:t>
            </a:r>
            <a:r>
              <a:rPr sz="2400" dirty="0">
                <a:solidFill>
                  <a:srgbClr val="212121"/>
                </a:solidFill>
                <a:latin typeface="Wingdings"/>
                <a:cs typeface="Wingdings"/>
              </a:rPr>
              <a:t></a:t>
            </a:r>
            <a:r>
              <a:rPr sz="2400" spc="1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$("h1.mainTitle")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4"/>
          <p:cNvSpPr txBox="1"/>
          <p:nvPr/>
        </p:nvSpPr>
        <p:spPr>
          <a:xfrm>
            <a:off x="1360488" y="1428750"/>
            <a:ext cx="6400800" cy="830263"/>
          </a:xfrm>
          <a:prstGeom prst="rect">
            <a:avLst/>
          </a:prstGeom>
          <a:solidFill>
            <a:srgbClr val="EA9ADB"/>
          </a:solidFill>
        </p:spPr>
        <p:txBody>
          <a:bodyPr lIns="0" tIns="37465" rIns="0" bIns="0">
            <a:spAutoFit/>
          </a:bodyPr>
          <a:lstStyle/>
          <a:p>
            <a:pPr algn="ctr">
              <a:spcBef>
                <a:spcPts val="295"/>
              </a:spcBef>
              <a:defRPr/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$("tagName.className#tagId")</a:t>
            </a:r>
            <a:r>
              <a:rPr sz="2400" spc="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  <a:p>
            <a:pPr algn="ctr">
              <a:spcBef>
                <a:spcPts val="10"/>
              </a:spcBef>
              <a:defRPr/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$("h1.mainTitle#firstHeading")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488" name="object 15"/>
          <p:cNvSpPr>
            <a:spLocks noChangeArrowheads="1"/>
          </p:cNvSpPr>
          <p:nvPr/>
        </p:nvSpPr>
        <p:spPr bwMode="auto">
          <a:xfrm>
            <a:off x="577850" y="2633663"/>
            <a:ext cx="3898900" cy="1524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0489" name="object 16"/>
          <p:cNvSpPr>
            <a:spLocks noChangeArrowheads="1"/>
          </p:cNvSpPr>
          <p:nvPr/>
        </p:nvSpPr>
        <p:spPr bwMode="auto">
          <a:xfrm>
            <a:off x="4635500" y="2625725"/>
            <a:ext cx="3898900" cy="15255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0490" name="object 17"/>
          <p:cNvSpPr>
            <a:spLocks noChangeArrowheads="1"/>
          </p:cNvSpPr>
          <p:nvPr/>
        </p:nvSpPr>
        <p:spPr bwMode="auto">
          <a:xfrm>
            <a:off x="423863" y="4306888"/>
            <a:ext cx="3267075" cy="10382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0491" name="object 18"/>
          <p:cNvSpPr>
            <a:spLocks noChangeArrowheads="1"/>
          </p:cNvSpPr>
          <p:nvPr/>
        </p:nvSpPr>
        <p:spPr bwMode="auto">
          <a:xfrm>
            <a:off x="3738563" y="4306888"/>
            <a:ext cx="5095875" cy="10382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711200" y="5608638"/>
          <a:ext cx="7721600" cy="63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1"/>
                <a:gridCol w="3530599"/>
              </a:tblGrid>
              <a:tr h="639762"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solidFill>
                            <a:schemeClr val="bg1"/>
                          </a:solidFill>
                          <a:effectLst/>
                        </a:rPr>
                        <a:t>selects all elements that are the </a:t>
                      </a:r>
                      <a:r>
                        <a:rPr lang="en-CA" sz="1800" i="1" dirty="0" smtClean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r>
                        <a:rPr lang="en-CA" sz="1800" dirty="0" smtClean="0">
                          <a:solidFill>
                            <a:schemeClr val="bg1"/>
                          </a:solidFill>
                          <a:effectLst/>
                        </a:rPr>
                        <a:t>th child</a:t>
                      </a:r>
                      <a:endParaRPr lang="en-CA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678" marB="4567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solidFill>
                            <a:schemeClr val="bg1"/>
                          </a:solidFill>
                          <a:effectLst/>
                        </a:rPr>
                        <a:t>nth-child(</a:t>
                      </a:r>
                      <a:r>
                        <a:rPr lang="en-CA" sz="1800" i="1" dirty="0" err="1" smtClean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r>
                        <a:rPr lang="en-CA" sz="1800" dirty="0" err="1" smtClean="0">
                          <a:solidFill>
                            <a:schemeClr val="bg1"/>
                          </a:solidFill>
                          <a:effectLst/>
                        </a:rPr>
                        <a:t>|even|odd|</a:t>
                      </a:r>
                      <a:r>
                        <a:rPr lang="en-CA" sz="1800" i="1" dirty="0" err="1" smtClean="0">
                          <a:solidFill>
                            <a:schemeClr val="bg1"/>
                          </a:solidFill>
                          <a:effectLst/>
                        </a:rPr>
                        <a:t>formula</a:t>
                      </a:r>
                      <a:r>
                        <a:rPr lang="en-CA" sz="1800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CA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678" marB="45678">
                    <a:solidFill>
                      <a:srgbClr val="0000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3670E-F065-49E1-9F51-AA82C3D29F4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Cookies</a:t>
            </a:r>
          </a:p>
        </p:txBody>
      </p:sp>
      <p:pic>
        <p:nvPicPr>
          <p:cNvPr id="2253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457200" y="939800"/>
            <a:ext cx="8158163" cy="2246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Small data files stored in client/user </a:t>
            </a:r>
            <a:r>
              <a:rPr lang="en-US" altLang="en-US" sz="2200" dirty="0" smtClean="0">
                <a:solidFill>
                  <a:schemeClr val="tx1"/>
                </a:solidFill>
              </a:rPr>
              <a:t>computers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A way to store information about users and their preferences 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Cookie </a:t>
            </a:r>
            <a:r>
              <a:rPr lang="en-US" altLang="en-US" sz="2200" dirty="0">
                <a:solidFill>
                  <a:schemeClr val="tx1"/>
                </a:solidFill>
              </a:rPr>
              <a:t>is </a:t>
            </a:r>
            <a:r>
              <a:rPr lang="en-US" altLang="en-US" sz="2200" dirty="0" smtClean="0">
                <a:solidFill>
                  <a:schemeClr val="tx1"/>
                </a:solidFill>
              </a:rPr>
              <a:t>associated </a:t>
            </a:r>
            <a:r>
              <a:rPr lang="en-US" altLang="en-US" sz="2200" dirty="0">
                <a:solidFill>
                  <a:schemeClr val="tx1"/>
                </a:solidFill>
              </a:rPr>
              <a:t>with </a:t>
            </a:r>
            <a:r>
              <a:rPr lang="en-US" altLang="en-US" sz="2200" dirty="0" smtClean="0">
                <a:solidFill>
                  <a:schemeClr val="tx1"/>
                </a:solidFill>
              </a:rPr>
              <a:t>domain name </a:t>
            </a:r>
            <a:r>
              <a:rPr lang="en-US" altLang="en-US" sz="2200" dirty="0">
                <a:solidFill>
                  <a:schemeClr val="tx1"/>
                </a:solidFill>
              </a:rPr>
              <a:t>(i.e. website</a:t>
            </a:r>
            <a:r>
              <a:rPr lang="en-US" altLang="en-US" sz="22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When </a:t>
            </a:r>
            <a:r>
              <a:rPr lang="en-US" altLang="en-US" sz="2200" dirty="0" smtClean="0">
                <a:solidFill>
                  <a:schemeClr val="tx1"/>
                </a:solidFill>
              </a:rPr>
              <a:t>domain </a:t>
            </a:r>
            <a:r>
              <a:rPr lang="en-US" altLang="en-US" sz="2200" dirty="0">
                <a:solidFill>
                  <a:schemeClr val="tx1"/>
                </a:solidFill>
              </a:rPr>
              <a:t>is r</a:t>
            </a:r>
            <a:r>
              <a:rPr lang="en-US" altLang="en-US" sz="2200" dirty="0" smtClean="0">
                <a:solidFill>
                  <a:schemeClr val="tx1"/>
                </a:solidFill>
              </a:rPr>
              <a:t>evisited</a:t>
            </a:r>
            <a:r>
              <a:rPr lang="en-US" altLang="en-US" sz="2200" dirty="0">
                <a:solidFill>
                  <a:schemeClr val="tx1"/>
                </a:solidFill>
              </a:rPr>
              <a:t>, </a:t>
            </a:r>
            <a:r>
              <a:rPr lang="en-US" altLang="en-US" sz="2200" dirty="0" smtClean="0">
                <a:solidFill>
                  <a:schemeClr val="tx1"/>
                </a:solidFill>
              </a:rPr>
              <a:t>cookies belonging to this domain will </a:t>
            </a:r>
            <a:r>
              <a:rPr lang="en-US" altLang="en-US" sz="2200" dirty="0">
                <a:solidFill>
                  <a:schemeClr val="tx1"/>
                </a:solidFill>
              </a:rPr>
              <a:t>be </a:t>
            </a:r>
            <a:r>
              <a:rPr lang="en-US" altLang="en-US" sz="2200" dirty="0" smtClean="0">
                <a:solidFill>
                  <a:schemeClr val="tx1"/>
                </a:solidFill>
              </a:rPr>
              <a:t>retrieved </a:t>
            </a:r>
            <a:r>
              <a:rPr lang="en-US" altLang="en-US" sz="2200" dirty="0">
                <a:solidFill>
                  <a:schemeClr val="tx1"/>
                </a:solidFill>
              </a:rPr>
              <a:t>by </a:t>
            </a:r>
            <a:r>
              <a:rPr lang="en-US" altLang="en-US" sz="2200" dirty="0" smtClean="0">
                <a:solidFill>
                  <a:schemeClr val="tx1"/>
                </a:solidFill>
              </a:rPr>
              <a:t>browser </a:t>
            </a:r>
            <a:r>
              <a:rPr lang="en-US" altLang="en-US" sz="2200" dirty="0">
                <a:solidFill>
                  <a:schemeClr val="tx1"/>
                </a:solidFill>
              </a:rPr>
              <a:t>and </a:t>
            </a:r>
            <a:r>
              <a:rPr lang="en-US" altLang="en-US" sz="2200" dirty="0" smtClean="0">
                <a:solidFill>
                  <a:schemeClr val="tx1"/>
                </a:solidFill>
              </a:rPr>
              <a:t>sent to the server.  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2253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909261" y="3581400"/>
            <a:ext cx="1251318" cy="43088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Issues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457200" y="4165600"/>
            <a:ext cx="8158163" cy="1881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lvl="1">
              <a:spcAft>
                <a:spcPts val="600"/>
              </a:spcAft>
              <a:defRPr/>
            </a:pPr>
            <a:r>
              <a:rPr lang="en-US" altLang="en-US" sz="2200" dirty="0"/>
              <a:t>No guarantee that user will use same computer.</a:t>
            </a:r>
          </a:p>
          <a:p>
            <a:pPr marL="285750" lvl="1">
              <a:spcAft>
                <a:spcPts val="600"/>
              </a:spcAft>
              <a:defRPr/>
            </a:pPr>
            <a:r>
              <a:rPr lang="en-US" altLang="en-US" sz="2200" dirty="0"/>
              <a:t>Browser may have cookies turned </a:t>
            </a:r>
            <a:r>
              <a:rPr lang="en-US" altLang="en-US" sz="2200" dirty="0" smtClean="0"/>
              <a:t>off (i.e. disabled).</a:t>
            </a:r>
            <a:endParaRPr lang="en-US" altLang="en-US" sz="2200" dirty="0"/>
          </a:p>
          <a:p>
            <a:pPr marL="285750" lvl="1">
              <a:spcAft>
                <a:spcPts val="600"/>
              </a:spcAft>
              <a:defRPr/>
            </a:pPr>
            <a:r>
              <a:rPr lang="en-US" altLang="en-US" sz="2200" dirty="0"/>
              <a:t>User may delete cookies.</a:t>
            </a:r>
          </a:p>
          <a:p>
            <a:pPr marL="285750" lvl="1">
              <a:spcAft>
                <a:spcPts val="600"/>
              </a:spcAft>
              <a:defRPr/>
            </a:pPr>
            <a:r>
              <a:rPr lang="en-US" altLang="en-US" sz="2200" dirty="0"/>
              <a:t>Essentially no control.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70503</TotalTime>
  <Words>3647</Words>
  <Application>Microsoft Office PowerPoint</Application>
  <PresentationFormat>On-screen Show (4:3)</PresentationFormat>
  <Paragraphs>564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MS PGothic</vt:lpstr>
      <vt:lpstr>MS PGothic</vt:lpstr>
      <vt:lpstr>Arial</vt:lpstr>
      <vt:lpstr>Calibri</vt:lpstr>
      <vt:lpstr>Courier New</vt:lpstr>
      <vt:lpstr>Symbol</vt:lpstr>
      <vt:lpstr>Times New Roman</vt:lpstr>
      <vt:lpstr>Wingdings</vt:lpstr>
      <vt:lpstr>3_Default Design</vt:lpstr>
      <vt:lpstr>2_Default Design</vt:lpstr>
      <vt:lpstr>1_Default Design</vt:lpstr>
      <vt:lpstr>CPRG 210  Web Application Development</vt:lpstr>
      <vt:lpstr>Outlines</vt:lpstr>
      <vt:lpstr>Introduction to JQuery</vt:lpstr>
      <vt:lpstr>Why JQuery?</vt:lpstr>
      <vt:lpstr>Adding JQuery to Web Pages</vt:lpstr>
      <vt:lpstr>JQuery Syntax</vt:lpstr>
      <vt:lpstr>Basic Selectors</vt:lpstr>
      <vt:lpstr>Combined Selectors</vt:lpstr>
      <vt:lpstr>Cookies</vt:lpstr>
      <vt:lpstr>Cookies</vt:lpstr>
      <vt:lpstr>Cookies Manipulation</vt:lpstr>
      <vt:lpstr>Timers</vt:lpstr>
      <vt:lpstr>Timers</vt:lpstr>
      <vt:lpstr>Timers</vt:lpstr>
      <vt:lpstr>Dynamic HTML</vt:lpstr>
      <vt:lpstr>Dynamic HTML</vt:lpstr>
      <vt:lpstr>Dynamic HTML</vt:lpstr>
      <vt:lpstr>Dynamic HTML</vt:lpstr>
      <vt:lpstr>Dynamic HTML</vt:lpstr>
      <vt:lpstr>DOM Navigation</vt:lpstr>
      <vt:lpstr>DOM Navigation</vt:lpstr>
      <vt:lpstr>DOM Navigation</vt:lpstr>
      <vt:lpstr>Introduction to Bootstrap</vt:lpstr>
      <vt:lpstr>Bootstrap Grid System</vt:lpstr>
      <vt:lpstr>Bootstrap Grid System</vt:lpstr>
      <vt:lpstr>JSON: JavaScript Object Notation</vt:lpstr>
      <vt:lpstr>JSON: Data Types</vt:lpstr>
      <vt:lpstr>Introduction to Testing</vt:lpstr>
      <vt:lpstr>Introduction to Testing</vt:lpstr>
      <vt:lpstr>Introduction to Testing</vt:lpstr>
      <vt:lpstr>Testing-Driven-Development (TDD)</vt:lpstr>
      <vt:lpstr>Testing-Driven-Development (TDD)</vt:lpstr>
      <vt:lpstr>Exercises</vt:lpstr>
    </vt:vector>
  </TitlesOfParts>
  <Company>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USER</dc:creator>
  <cp:lastModifiedBy>Harvey Peters</cp:lastModifiedBy>
  <cp:revision>1138</cp:revision>
  <dcterms:created xsi:type="dcterms:W3CDTF">2007-07-09T21:56:01Z</dcterms:created>
  <dcterms:modified xsi:type="dcterms:W3CDTF">2019-11-06T05:27:20Z</dcterms:modified>
</cp:coreProperties>
</file>