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4"/>
  </p:sldMasterIdLst>
  <p:notesMasterIdLst>
    <p:notesMasterId r:id="rId31"/>
  </p:notesMasterIdLst>
  <p:sldIdLst>
    <p:sldId id="285" r:id="rId5"/>
    <p:sldId id="377" r:id="rId6"/>
    <p:sldId id="395" r:id="rId7"/>
    <p:sldId id="396" r:id="rId8"/>
    <p:sldId id="397" r:id="rId9"/>
    <p:sldId id="399" r:id="rId10"/>
    <p:sldId id="398" r:id="rId11"/>
    <p:sldId id="400" r:id="rId12"/>
    <p:sldId id="401" r:id="rId13"/>
    <p:sldId id="402" r:id="rId14"/>
    <p:sldId id="403" r:id="rId15"/>
    <p:sldId id="405" r:id="rId16"/>
    <p:sldId id="406" r:id="rId17"/>
    <p:sldId id="571" r:id="rId18"/>
    <p:sldId id="572" r:id="rId19"/>
    <p:sldId id="432" r:id="rId20"/>
    <p:sldId id="378" r:id="rId21"/>
    <p:sldId id="408" r:id="rId22"/>
    <p:sldId id="410" r:id="rId23"/>
    <p:sldId id="409" r:id="rId24"/>
    <p:sldId id="411" r:id="rId25"/>
    <p:sldId id="412" r:id="rId26"/>
    <p:sldId id="413" r:id="rId27"/>
    <p:sldId id="569" r:id="rId28"/>
    <p:sldId id="570" r:id="rId29"/>
    <p:sldId id="414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Work Sans Light" panose="020B0604020202020204" charset="0"/>
      <p:regular r:id="rId36"/>
      <p:bold r:id="rId37"/>
    </p:embeddedFont>
    <p:embeddedFont>
      <p:font typeface="Work Sans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PNT-262" id="{1A34ADBF-7E79-44D8-98EC-CEC08E1D51EC}">
          <p14:sldIdLst>
            <p14:sldId id="285"/>
            <p14:sldId id="377"/>
            <p14:sldId id="395"/>
            <p14:sldId id="396"/>
            <p14:sldId id="397"/>
            <p14:sldId id="399"/>
            <p14:sldId id="398"/>
            <p14:sldId id="400"/>
            <p14:sldId id="401"/>
            <p14:sldId id="402"/>
            <p14:sldId id="403"/>
            <p14:sldId id="405"/>
            <p14:sldId id="406"/>
            <p14:sldId id="571"/>
            <p14:sldId id="572"/>
            <p14:sldId id="432"/>
            <p14:sldId id="378"/>
            <p14:sldId id="408"/>
            <p14:sldId id="410"/>
            <p14:sldId id="409"/>
            <p14:sldId id="411"/>
            <p14:sldId id="412"/>
            <p14:sldId id="413"/>
            <p14:sldId id="569"/>
            <p14:sldId id="570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AD8F6-CF14-46CA-9D68-6E59D3FBC393}">
  <a:tblStyle styleId="{487AD8F6-CF14-46CA-9D68-6E59D3FBC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957" autoAdjust="0"/>
  </p:normalViewPr>
  <p:slideViewPr>
    <p:cSldViewPr snapToGrid="0">
      <p:cViewPr varScale="1">
        <p:scale>
          <a:sx n="82" d="100"/>
          <a:sy n="82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97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02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53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52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294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89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21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81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80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938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10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37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156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409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424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477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With the code above, you can visit localhost:8000, localhost:8000/about.html, and localhost:8000/contact.html</a:t>
            </a:r>
          </a:p>
        </p:txBody>
      </p:sp>
    </p:spTree>
    <p:extLst>
      <p:ext uri="{BB962C8B-B14F-4D97-AF65-F5344CB8AC3E}">
        <p14:creationId xmlns:p14="http://schemas.microsoft.com/office/powerpoint/2010/main" val="591948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332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85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68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89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252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25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28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792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3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01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CPNT-262</a:t>
            </a:r>
            <a:br>
              <a:rPr lang="en-CA" dirty="0"/>
            </a:br>
            <a:r>
              <a:rPr lang="en-CA" sz="3600" dirty="0"/>
              <a:t>Node.js</a:t>
            </a:r>
            <a:endParaRPr sz="3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97BB6C96-7815-4FC0-9923-3499FE45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67125" y="675654"/>
            <a:ext cx="1580400" cy="9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4732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Express handler function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7"/>
            <a:ext cx="7405800" cy="2060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dirty="0"/>
              <a:t>The get() method is used to define a handler function in Express.</a:t>
            </a:r>
          </a:p>
          <a:p>
            <a:r>
              <a:rPr lang="en-US" dirty="0"/>
              <a:t>Takes 2 arguments: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the </a:t>
            </a:r>
            <a:r>
              <a:rPr lang="en-US" b="1" dirty="0"/>
              <a:t>endpoint</a:t>
            </a:r>
            <a:r>
              <a:rPr lang="en-US" dirty="0"/>
              <a:t> (the part of the URL that comes after /) at which to trigger an action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the </a:t>
            </a:r>
            <a:r>
              <a:rPr lang="en-US" b="1" dirty="0"/>
              <a:t>handler function </a:t>
            </a:r>
            <a:r>
              <a:rPr lang="en-US" dirty="0"/>
              <a:t>that tells it what to do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2066DD44-311A-4DD4-9C36-C85BC37FBD3C}"/>
              </a:ext>
            </a:extLst>
          </p:cNvPr>
          <p:cNvSpPr txBox="1">
            <a:spLocks/>
          </p:cNvSpPr>
          <p:nvPr/>
        </p:nvSpPr>
        <p:spPr>
          <a:xfrm>
            <a:off x="929196" y="3695723"/>
            <a:ext cx="7285608" cy="8943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(req, res)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 =&gt;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E45649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"Hello World!"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187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your app, create a custom handler function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choose to send any content that you want</a:t>
            </a:r>
          </a:p>
          <a:p>
            <a:pPr>
              <a:lnSpc>
                <a:spcPct val="120000"/>
              </a:lnSpc>
            </a:pPr>
            <a:r>
              <a:rPr lang="en-US" dirty="0"/>
              <a:t>When you’re done, check localhost:8000 to see what happens.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Create a handler function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7379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Routing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Right now, we’re only working with the “/</a:t>
            </a:r>
            <a:r>
              <a:rPr lang="en-CA" dirty="0"/>
              <a:t>” endpoint.</a:t>
            </a:r>
          </a:p>
          <a:p>
            <a:r>
              <a:rPr lang="en-CA" dirty="0"/>
              <a:t>If you go to localhost:8000/about, all you see is “</a:t>
            </a:r>
            <a:r>
              <a:rPr lang="en-CA" b="1" dirty="0">
                <a:latin typeface="Consolas" panose="020B0609020204030204" pitchFamily="49" charset="0"/>
              </a:rPr>
              <a:t>Cannot GET /about</a:t>
            </a:r>
            <a:r>
              <a:rPr lang="en-CA" dirty="0"/>
              <a:t>”</a:t>
            </a:r>
          </a:p>
          <a:p>
            <a:r>
              <a:rPr lang="en-CA" dirty="0"/>
              <a:t>So let’s make some new endpoints and make the server send different responses for different requests.</a:t>
            </a: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2066DD44-311A-4DD4-9C36-C85BC37FBD3C}"/>
              </a:ext>
            </a:extLst>
          </p:cNvPr>
          <p:cNvSpPr txBox="1">
            <a:spLocks/>
          </p:cNvSpPr>
          <p:nvPr/>
        </p:nvSpPr>
        <p:spPr>
          <a:xfrm>
            <a:off x="929196" y="3695723"/>
            <a:ext cx="7285608" cy="8943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"/about"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 (req, res)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 =&gt;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E45649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"I'm awesome!"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2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Send different content for the following endpoints: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/about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/contact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Add new endpoints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8854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Routing – 404 Page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In Express, you can render a 404 page by adding middleware after all the other routes. This way, if a page isn’t found, you’re handling it with a specific 404 page.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2066DD44-311A-4DD4-9C36-C85BC37FBD3C}"/>
              </a:ext>
            </a:extLst>
          </p:cNvPr>
          <p:cNvSpPr txBox="1">
            <a:spLocks/>
          </p:cNvSpPr>
          <p:nvPr/>
        </p:nvSpPr>
        <p:spPr>
          <a:xfrm>
            <a:off x="869050" y="2948166"/>
            <a:ext cx="7285608" cy="8943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((req, res, next)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 =&gt;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E45649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6801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4078F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"Sorry can't find that!"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933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the page doesn’t exist, send 404 information.</a:t>
            </a:r>
          </a:p>
          <a:p>
            <a:pPr>
              <a:lnSpc>
                <a:spcPct val="120000"/>
              </a:lnSpc>
            </a:pPr>
            <a:r>
              <a:rPr lang="en-US" dirty="0"/>
              <a:t>Test to see if your code works!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Add 404 middleware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5512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Serve Static Files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We’re sending back simple messages when we connect to specific endpoints, but it’s much better if we can send back an entire HTML page!</a:t>
            </a:r>
          </a:p>
          <a:p>
            <a:r>
              <a:rPr lang="en-US" dirty="0"/>
              <a:t>HTML files, images, etc. are </a:t>
            </a:r>
            <a:r>
              <a:rPr lang="en-US" b="1" dirty="0"/>
              <a:t>static assets</a:t>
            </a:r>
          </a:p>
          <a:p>
            <a:r>
              <a:rPr lang="en-US" dirty="0"/>
              <a:t>For static files, we can’t use </a:t>
            </a:r>
            <a:r>
              <a:rPr lang="en-US" b="1" dirty="0" err="1">
                <a:latin typeface="Consolas" panose="020B0609020204030204" pitchFamily="49" charset="0"/>
              </a:rPr>
              <a:t>res.send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. Instead, we need to use a special built-in </a:t>
            </a:r>
            <a:r>
              <a:rPr lang="en-US" b="1" dirty="0"/>
              <a:t>middleware</a:t>
            </a:r>
            <a:r>
              <a:rPr lang="en-US" dirty="0"/>
              <a:t> function that comes with Express.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9767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1954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FFFF"/>
                </a:solidFill>
              </a:rPr>
              <a:t>Middleware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730345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What is middleware and how do we use it?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9" name="Google Shape;428;p38">
            <a:extLst>
              <a:ext uri="{FF2B5EF4-FFF2-40B4-BE49-F238E27FC236}">
                <a16:creationId xmlns:a16="http://schemas.microsoft.com/office/drawing/2014/main" xmlns="" id="{7A74D5B8-1788-4D2F-AEA8-E950BF94D77F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1260000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0" name="Google Shape;429;p38">
              <a:extLst>
                <a:ext uri="{FF2B5EF4-FFF2-40B4-BE49-F238E27FC236}">
                  <a16:creationId xmlns:a16="http://schemas.microsoft.com/office/drawing/2014/main" xmlns="" id="{C304AC86-172E-4EC8-ACC2-86AFCAC1EBF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8">
              <a:extLst>
                <a:ext uri="{FF2B5EF4-FFF2-40B4-BE49-F238E27FC236}">
                  <a16:creationId xmlns:a16="http://schemas.microsoft.com/office/drawing/2014/main" xmlns="" id="{E23AD4C5-653E-4F44-9515-AA2162125488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43588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Middleware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3014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dirty="0"/>
              <a:t>A plain JS function that Express will call for you between the time it receives a network request and the time it fires off a response.</a:t>
            </a:r>
          </a:p>
          <a:p>
            <a:r>
              <a:rPr lang="en-US" dirty="0"/>
              <a:t>A function that sits in the middle.</a:t>
            </a:r>
          </a:p>
          <a:p>
            <a:r>
              <a:rPr lang="en-US" dirty="0"/>
              <a:t>We use middleware for:</a:t>
            </a:r>
          </a:p>
          <a:p>
            <a:pPr lvl="1"/>
            <a:r>
              <a:rPr lang="en-US" dirty="0"/>
              <a:t>checking to see if a user is logged in and has permission to view whatever they’re requesting</a:t>
            </a:r>
          </a:p>
          <a:p>
            <a:pPr lvl="1"/>
            <a:r>
              <a:rPr lang="en-US" dirty="0"/>
              <a:t>sending static files if the user requests one</a:t>
            </a:r>
          </a:p>
          <a:p>
            <a:r>
              <a:rPr lang="en-US" dirty="0"/>
              <a:t>Functions are called in the order you specify every time there’s a request.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306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Middleware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3014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en-US" dirty="0"/>
              <a:t>You can write your own middleware functions. Takes 3 arguments:</a:t>
            </a:r>
          </a:p>
          <a:p>
            <a:pPr lvl="1"/>
            <a:r>
              <a:rPr lang="en-US" dirty="0"/>
              <a:t>req</a:t>
            </a:r>
          </a:p>
          <a:p>
            <a:pPr lvl="1"/>
            <a:r>
              <a:rPr lang="en-US" dirty="0"/>
              <a:t>res</a:t>
            </a:r>
          </a:p>
          <a:p>
            <a:pPr lvl="1"/>
            <a:r>
              <a:rPr lang="en-US" dirty="0"/>
              <a:t>next</a:t>
            </a:r>
          </a:p>
          <a:p>
            <a:r>
              <a:rPr lang="en-US" dirty="0"/>
              <a:t>When someone visits your website, the web browser sends a request to your server. Express takes that request and passes it through all the middleware functions that you’re using.</a:t>
            </a:r>
          </a:p>
          <a:p>
            <a:r>
              <a:rPr lang="en-US" b="1" dirty="0">
                <a:latin typeface="Consolas" panose="020B0609020204030204" pitchFamily="49" charset="0"/>
              </a:rPr>
              <a:t>next</a:t>
            </a:r>
            <a:r>
              <a:rPr lang="en-US" dirty="0"/>
              <a:t> is a function that we call at the end of the middleware function – tells Express to move to the next middleware in the stack.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5373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1954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FFFF"/>
                </a:solidFill>
              </a:rPr>
              <a:t>Express Framework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730345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428;p38">
            <a:extLst>
              <a:ext uri="{FF2B5EF4-FFF2-40B4-BE49-F238E27FC236}">
                <a16:creationId xmlns:a16="http://schemas.microsoft.com/office/drawing/2014/main" xmlns="" id="{7A74D5B8-1788-4D2F-AEA8-E950BF94D77F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1260000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0" name="Google Shape;429;p38">
              <a:extLst>
                <a:ext uri="{FF2B5EF4-FFF2-40B4-BE49-F238E27FC236}">
                  <a16:creationId xmlns:a16="http://schemas.microsoft.com/office/drawing/2014/main" xmlns="" id="{C304AC86-172E-4EC8-ACC2-86AFCAC1EBF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8">
              <a:extLst>
                <a:ext uri="{FF2B5EF4-FFF2-40B4-BE49-F238E27FC236}">
                  <a16:creationId xmlns:a16="http://schemas.microsoft.com/office/drawing/2014/main" xmlns="" id="{E23AD4C5-653E-4F44-9515-AA2162125488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74049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Middleware Example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050" y="3032147"/>
            <a:ext cx="7405800" cy="100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-US" dirty="0" err="1"/>
              <a:t>app.use</a:t>
            </a:r>
            <a:r>
              <a:rPr lang="en-US" dirty="0"/>
              <a:t>() is how we load the middleware function into Express.</a:t>
            </a:r>
          </a:p>
          <a:p>
            <a:r>
              <a:rPr lang="en-US" dirty="0"/>
              <a:t>When we use built-in or 3</a:t>
            </a:r>
            <a:r>
              <a:rPr lang="en-US" baseline="30000" dirty="0"/>
              <a:t>rd</a:t>
            </a:r>
            <a:r>
              <a:rPr lang="en-US" dirty="0"/>
              <a:t>-party middleware functions, it looks like this: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0A66AD59-8B38-4F8F-B131-050BEFC6AB8C}"/>
              </a:ext>
            </a:extLst>
          </p:cNvPr>
          <p:cNvSpPr txBox="1">
            <a:spLocks/>
          </p:cNvSpPr>
          <p:nvPr/>
        </p:nvSpPr>
        <p:spPr>
          <a:xfrm>
            <a:off x="869050" y="1634836"/>
            <a:ext cx="7285608" cy="130984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((req, res, next)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 =&gt;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 </a:t>
            </a:r>
            <a:r>
              <a:rPr lang="en-US" i="1" dirty="0">
                <a:solidFill>
                  <a:srgbClr val="A0A1A7"/>
                </a:solidFill>
                <a:latin typeface="Consolas" panose="020B0609020204030204" pitchFamily="49" charset="0"/>
              </a:rPr>
              <a:t>// Code goes here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078F2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105;p17">
            <a:extLst>
              <a:ext uri="{FF2B5EF4-FFF2-40B4-BE49-F238E27FC236}">
                <a16:creationId xmlns:a16="http://schemas.microsoft.com/office/drawing/2014/main" xmlns="" id="{DBC4D2A1-23D3-4CC4-BA87-D586137A78E2}"/>
              </a:ext>
            </a:extLst>
          </p:cNvPr>
          <p:cNvSpPr txBox="1">
            <a:spLocks/>
          </p:cNvSpPr>
          <p:nvPr/>
        </p:nvSpPr>
        <p:spPr>
          <a:xfrm>
            <a:off x="869050" y="4122549"/>
            <a:ext cx="7285608" cy="464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626A4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520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1954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FFFF"/>
                </a:solidFill>
              </a:rPr>
              <a:t>Back to Express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730345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We can use middleware to serve static files.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9" name="Google Shape;428;p38">
            <a:extLst>
              <a:ext uri="{FF2B5EF4-FFF2-40B4-BE49-F238E27FC236}">
                <a16:creationId xmlns:a16="http://schemas.microsoft.com/office/drawing/2014/main" xmlns="" id="{7A74D5B8-1788-4D2F-AEA8-E950BF94D77F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1260000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0" name="Google Shape;429;p38">
              <a:extLst>
                <a:ext uri="{FF2B5EF4-FFF2-40B4-BE49-F238E27FC236}">
                  <a16:creationId xmlns:a16="http://schemas.microsoft.com/office/drawing/2014/main" xmlns="" id="{C304AC86-172E-4EC8-ACC2-86AFCAC1EBF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8">
              <a:extLst>
                <a:ext uri="{FF2B5EF4-FFF2-40B4-BE49-F238E27FC236}">
                  <a16:creationId xmlns:a16="http://schemas.microsoft.com/office/drawing/2014/main" xmlns="" id="{E23AD4C5-653E-4F44-9515-AA2162125488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1050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latin typeface="Consolas" panose="020B0609020204030204" pitchFamily="49" charset="0"/>
              </a:rPr>
              <a:t>express.static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3014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special built-in </a:t>
            </a:r>
            <a:r>
              <a:rPr lang="en-US" b="1" dirty="0"/>
              <a:t>middleware</a:t>
            </a:r>
            <a:r>
              <a:rPr lang="en-US" dirty="0"/>
              <a:t> function that comes with Express</a:t>
            </a:r>
          </a:p>
          <a:p>
            <a:r>
              <a:rPr lang="en-US" dirty="0"/>
              <a:t>allows us to serve all the static assets in a particular folder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BCCCEE75-76B4-4B45-B6FA-E4BFC692DFBC}"/>
              </a:ext>
            </a:extLst>
          </p:cNvPr>
          <p:cNvSpPr txBox="1">
            <a:spLocks/>
          </p:cNvSpPr>
          <p:nvPr/>
        </p:nvSpPr>
        <p:spPr>
          <a:xfrm>
            <a:off x="1278789" y="3580109"/>
            <a:ext cx="6586421" cy="464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"views"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12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31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/>
              <a:t>sait</a:t>
            </a:r>
            <a:r>
              <a:rPr lang="en-US" b="1" dirty="0"/>
              <a:t>-node</a:t>
            </a:r>
            <a:r>
              <a:rPr lang="en-US" dirty="0"/>
              <a:t>, create a new folder named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</a:t>
            </a:r>
            <a:r>
              <a:rPr lang="en-US" b="1" dirty="0"/>
              <a:t>views</a:t>
            </a:r>
            <a:r>
              <a:rPr lang="en-US" dirty="0"/>
              <a:t> folder, add an index.html file for your homepage. Duplicate the about.html and contact.html files you made before and add them to the </a:t>
            </a:r>
            <a:r>
              <a:rPr lang="en-US" b="1" dirty="0"/>
              <a:t>views</a:t>
            </a:r>
            <a:r>
              <a:rPr lang="en-US" dirty="0"/>
              <a:t> folder or create new ones.</a:t>
            </a:r>
          </a:p>
          <a:p>
            <a:pPr>
              <a:lnSpc>
                <a:spcPct val="120000"/>
              </a:lnSpc>
            </a:pPr>
            <a:r>
              <a:rPr lang="en-US" dirty="0"/>
              <a:t>Delete all your </a:t>
            </a:r>
            <a:r>
              <a:rPr lang="en-US" b="1" dirty="0" err="1">
                <a:latin typeface="Consolas" panose="020B0609020204030204" pitchFamily="49" charset="0"/>
              </a:rPr>
              <a:t>app.get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endpoint functions and replace them with the </a:t>
            </a:r>
            <a:r>
              <a:rPr lang="en-US" b="1" dirty="0" err="1">
                <a:latin typeface="Consolas" panose="020B0609020204030204" pitchFamily="49" charset="0"/>
              </a:rPr>
              <a:t>express.static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on the slide before this one.</a:t>
            </a:r>
          </a:p>
          <a:p>
            <a:pPr>
              <a:lnSpc>
                <a:spcPct val="120000"/>
              </a:lnSpc>
            </a:pPr>
            <a:r>
              <a:rPr lang="en-US" dirty="0"/>
              <a:t>Refresh your app. What do you see now?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Serve static files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09636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CSS and JS files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49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-US" dirty="0"/>
              <a:t>We also use </a:t>
            </a:r>
            <a:r>
              <a:rPr lang="en-US" dirty="0" err="1"/>
              <a:t>express.static</a:t>
            </a:r>
            <a:r>
              <a:rPr lang="en-US" dirty="0"/>
              <a:t> to add static files like our CSS and JavaScript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the public folder to store CSS, JS files, images, etc.</a:t>
            </a:r>
          </a:p>
          <a:p>
            <a:r>
              <a:rPr lang="en-US" dirty="0"/>
              <a:t>Once we tell Express to use this folder, we can then refer to these resources in our views files.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BCCCEE75-76B4-4B45-B6FA-E4BFC692DFBC}"/>
              </a:ext>
            </a:extLst>
          </p:cNvPr>
          <p:cNvSpPr txBox="1">
            <a:spLocks/>
          </p:cNvSpPr>
          <p:nvPr/>
        </p:nvSpPr>
        <p:spPr>
          <a:xfrm>
            <a:off x="1278789" y="2339395"/>
            <a:ext cx="6586421" cy="464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"public"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105;p17">
            <a:extLst>
              <a:ext uri="{FF2B5EF4-FFF2-40B4-BE49-F238E27FC236}">
                <a16:creationId xmlns:a16="http://schemas.microsoft.com/office/drawing/2014/main" xmlns="" id="{62960A99-0D2D-42C1-AC0E-A198C6874F74}"/>
              </a:ext>
            </a:extLst>
          </p:cNvPr>
          <p:cNvSpPr txBox="1">
            <a:spLocks/>
          </p:cNvSpPr>
          <p:nvPr/>
        </p:nvSpPr>
        <p:spPr>
          <a:xfrm>
            <a:off x="1278789" y="4125368"/>
            <a:ext cx="6586421" cy="464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>
                <a:solidFill>
                  <a:srgbClr val="383A42"/>
                </a:solidFill>
                <a:latin typeface="Consolas" panose="020B0609020204030204" pitchFamily="49" charset="0"/>
              </a:rPr>
              <a:t>&lt;</a:t>
            </a:r>
            <a:r>
              <a:rPr lang="en-CA">
                <a:solidFill>
                  <a:srgbClr val="E45649"/>
                </a:solidFill>
                <a:latin typeface="Consolas" panose="020B0609020204030204" pitchFamily="49" charset="0"/>
              </a:rPr>
              <a:t>link</a:t>
            </a:r>
            <a:r>
              <a:rPr lang="en-CA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en-CA">
                <a:solidFill>
                  <a:srgbClr val="986801"/>
                </a:solidFill>
                <a:latin typeface="Consolas" panose="020B0609020204030204" pitchFamily="49" charset="0"/>
              </a:rPr>
              <a:t>rel</a:t>
            </a:r>
            <a:r>
              <a:rPr lang="en-CA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CA">
                <a:solidFill>
                  <a:srgbClr val="50A14F"/>
                </a:solidFill>
                <a:latin typeface="Consolas" panose="020B0609020204030204" pitchFamily="49" charset="0"/>
              </a:rPr>
              <a:t>"stylesheet"</a:t>
            </a:r>
            <a:r>
              <a:rPr lang="en-CA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en-CA">
                <a:solidFill>
                  <a:srgbClr val="986801"/>
                </a:solidFill>
                <a:latin typeface="Consolas" panose="020B0609020204030204" pitchFamily="49" charset="0"/>
              </a:rPr>
              <a:t>href</a:t>
            </a:r>
            <a:r>
              <a:rPr lang="en-CA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CA">
                <a:solidFill>
                  <a:srgbClr val="50A14F"/>
                </a:solidFill>
                <a:latin typeface="Consolas" panose="020B0609020204030204" pitchFamily="49" charset="0"/>
              </a:rPr>
              <a:t>"/style.css"</a:t>
            </a:r>
            <a:r>
              <a:rPr lang="en-CA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en-CA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948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31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/>
              <a:t>sait</a:t>
            </a:r>
            <a:r>
              <a:rPr lang="en-US" b="1" dirty="0"/>
              <a:t>-node</a:t>
            </a:r>
            <a:r>
              <a:rPr lang="en-US" dirty="0"/>
              <a:t>, create a new folder named </a:t>
            </a:r>
            <a:r>
              <a:rPr lang="en-US" b="1" dirty="0"/>
              <a:t>public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</a:t>
            </a:r>
            <a:r>
              <a:rPr lang="en-US" b="1" dirty="0"/>
              <a:t>public</a:t>
            </a:r>
            <a:r>
              <a:rPr lang="en-US" dirty="0"/>
              <a:t> folder, add an style.css file for your CSS.</a:t>
            </a:r>
          </a:p>
          <a:p>
            <a:pPr>
              <a:lnSpc>
                <a:spcPct val="120000"/>
              </a:lnSpc>
            </a:pPr>
            <a:r>
              <a:rPr lang="en-US" dirty="0"/>
              <a:t>Add some basic CSS. Change the background color, for example.</a:t>
            </a:r>
          </a:p>
          <a:p>
            <a:pPr>
              <a:lnSpc>
                <a:spcPct val="120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nsolas" panose="020B0609020204030204" pitchFamily="49" charset="0"/>
              </a:rPr>
              <a:t>express.static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to serve all the static assets in the public folder. Add a link to your style.css in your index.html page.</a:t>
            </a:r>
          </a:p>
          <a:p>
            <a:pPr>
              <a:lnSpc>
                <a:spcPct val="120000"/>
              </a:lnSpc>
            </a:pPr>
            <a:r>
              <a:rPr lang="en-US" dirty="0"/>
              <a:t>Refresh your app. What do you see now?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Serve CSS files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76755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.html extension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8"/>
            <a:ext cx="7405800" cy="304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Want to get rid of those unsightly .html extensions? We can pass in some options to the </a:t>
            </a:r>
            <a:r>
              <a:rPr lang="en-US" b="1" dirty="0" err="1">
                <a:latin typeface="Consolas" panose="020B0609020204030204" pitchFamily="49" charset="0"/>
              </a:rPr>
              <a:t>express.static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Express that .html is a default file extension to use when searching for the static files.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BCCCEE75-76B4-4B45-B6FA-E4BFC692DFBC}"/>
              </a:ext>
            </a:extLst>
          </p:cNvPr>
          <p:cNvSpPr txBox="1">
            <a:spLocks/>
          </p:cNvSpPr>
          <p:nvPr/>
        </p:nvSpPr>
        <p:spPr>
          <a:xfrm>
            <a:off x="1278789" y="2800024"/>
            <a:ext cx="6586421" cy="99189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use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E45649"/>
                </a:solidFill>
                <a:latin typeface="Consolas" panose="020B0609020204030204" pitchFamily="49" charset="0"/>
              </a:rPr>
              <a:t>express</a:t>
            </a: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static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"views"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, {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extensions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 [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"html"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}));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751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Express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1">
              <a:spcBef>
                <a:spcPts val="600"/>
              </a:spcBef>
              <a:buChar char="▪"/>
            </a:pPr>
            <a:r>
              <a:rPr lang="en-US" dirty="0"/>
              <a:t>Popular Node web framework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a light layer on top of the Node.js web server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helps to cut down on all the code needed to make things happen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add functionality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minimalist – probably doesn’t do everything you need, but won’t add a lot of stuff you don’t need either</a:t>
            </a:r>
          </a:p>
          <a:p>
            <a:pPr lvl="1">
              <a:spcBef>
                <a:spcPts val="600"/>
              </a:spcBef>
              <a:buChar char="▪"/>
            </a:pP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55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Create a new folder named </a:t>
            </a:r>
            <a:r>
              <a:rPr lang="en-US" dirty="0" err="1"/>
              <a:t>sait</a:t>
            </a:r>
            <a:r>
              <a:rPr lang="en-US" dirty="0"/>
              <a:t>-express.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Navigate to this folder in your terminal and initiate a new Node project (index.js is fine).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Install nodemon as a dev dependency and set up a script to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run start</a:t>
            </a:r>
            <a:endParaRPr lang="en-US" dirty="0"/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Install Express as a dependency.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express</a:t>
            </a:r>
            <a:endParaRPr lang="en-US"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Install Express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13230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Require and then initialize the server. This will create an Express application that we can work with.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Require Express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5;p17">
            <a:extLst>
              <a:ext uri="{FF2B5EF4-FFF2-40B4-BE49-F238E27FC236}">
                <a16:creationId xmlns:a16="http://schemas.microsoft.com/office/drawing/2014/main" xmlns="" id="{CD705421-CE80-4432-86BD-DBD136589D43}"/>
              </a:ext>
            </a:extLst>
          </p:cNvPr>
          <p:cNvSpPr txBox="1">
            <a:spLocks/>
          </p:cNvSpPr>
          <p:nvPr/>
        </p:nvSpPr>
        <p:spPr>
          <a:xfrm>
            <a:off x="1422592" y="2766140"/>
            <a:ext cx="6298816" cy="10929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express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4078F2"/>
                </a:solidFill>
                <a:latin typeface="Consolas" panose="020B0609020204030204" pitchFamily="49" charset="0"/>
              </a:rPr>
              <a:t>require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"express"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app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4078F2"/>
                </a:solidFill>
                <a:latin typeface="Consolas" panose="020B0609020204030204" pitchFamily="49" charset="0"/>
              </a:rPr>
              <a:t>express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029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Listening for Requests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spcBef>
                <a:spcPts val="600"/>
              </a:spcBef>
              <a:buChar char="▪"/>
            </a:pPr>
            <a:r>
              <a:rPr lang="en-US" dirty="0"/>
              <a:t>Once we initialize the Express app, we can start listening for requests.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We need to set a port for our server to listen to. We do this using the </a:t>
            </a:r>
            <a:r>
              <a:rPr lang="en-US" b="1" dirty="0">
                <a:latin typeface="Consolas" panose="020B0609020204030204" pitchFamily="49" charset="0"/>
              </a:rPr>
              <a:t>listen()</a:t>
            </a:r>
            <a:r>
              <a:rPr lang="en-US" dirty="0"/>
              <a:t> method.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xmlns="" id="{2066DD44-311A-4DD4-9C36-C85BC37FBD3C}"/>
              </a:ext>
            </a:extLst>
          </p:cNvPr>
          <p:cNvSpPr txBox="1">
            <a:spLocks/>
          </p:cNvSpPr>
          <p:nvPr/>
        </p:nvSpPr>
        <p:spPr>
          <a:xfrm>
            <a:off x="929196" y="3300341"/>
            <a:ext cx="7285608" cy="10929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 err="1">
                <a:solidFill>
                  <a:srgbClr val="E45649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078F2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6801"/>
                </a:solidFill>
                <a:latin typeface="Consolas" panose="020B0609020204030204" pitchFamily="49" charset="0"/>
              </a:rPr>
              <a:t>8000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, ()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 =&gt;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184BC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"Server is listening on port 8000. Ready to accept requests."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056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your app, listen for requests on port 8000</a:t>
            </a:r>
          </a:p>
          <a:p>
            <a:pPr>
              <a:lnSpc>
                <a:spcPct val="120000"/>
              </a:lnSpc>
            </a:pPr>
            <a:r>
              <a:rPr lang="en-US" dirty="0"/>
              <a:t>Run your app in the terminal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Listen for Requests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33620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Communicating with the Server</a:t>
            </a:r>
            <a:endParaRPr sz="28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spcBef>
                <a:spcPts val="600"/>
              </a:spcBef>
              <a:buChar char="▪"/>
            </a:pPr>
            <a:r>
              <a:rPr lang="en-US" dirty="0"/>
              <a:t>We’ve built the server and we’re listening for requests, and now we can communicate with it.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We can control the server with </a:t>
            </a:r>
            <a:r>
              <a:rPr lang="en-US" b="1" dirty="0"/>
              <a:t>handler functions</a:t>
            </a:r>
            <a:r>
              <a:rPr lang="en-US" dirty="0"/>
              <a:t>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929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What is a handler function?</a:t>
            </a:r>
            <a:endParaRPr sz="28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1">
              <a:spcBef>
                <a:spcPts val="600"/>
              </a:spcBef>
              <a:buChar char="▪"/>
            </a:pPr>
            <a:r>
              <a:rPr lang="en-US" dirty="0"/>
              <a:t>When a request reaches the server, we need a way of responding to it. This is where the handler function comes in.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A handler function is a function which receives requests and handles them.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Takes a request and response object, sends the response back to the client along with any information you choose.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7109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5DB5"/>
      </a:hlink>
      <a:folHlink>
        <a:srgbClr val="005D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3778AFFC15B469F647107311F820B" ma:contentTypeVersion="2" ma:contentTypeDescription="Create a new document." ma:contentTypeScope="" ma:versionID="793b6973b6df1a16cbbcf7642908bbf5">
  <xsd:schema xmlns:xsd="http://www.w3.org/2001/XMLSchema" xmlns:xs="http://www.w3.org/2001/XMLSchema" xmlns:p="http://schemas.microsoft.com/office/2006/metadata/properties" xmlns:ns3="3a0a06b9-772f-475b-99c5-a260a5ad9822" targetNamespace="http://schemas.microsoft.com/office/2006/metadata/properties" ma:root="true" ma:fieldsID="bce8d6a664e82423c3936ea55f2c440b" ns3:_="">
    <xsd:import namespace="3a0a06b9-772f-475b-99c5-a260a5ad98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a06b9-772f-475b-99c5-a260a5ad98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B3E715-2340-4BB4-9D47-F13DCCEA60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A1BA66-F439-4397-8F2E-87E0E8EC2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0a06b9-772f-475b-99c5-a260a5ad9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9BFD7B-D32A-455C-8AC1-FAFB8D8290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12635</TotalTime>
  <Words>1122</Words>
  <Application>Microsoft Office PowerPoint</Application>
  <PresentationFormat>On-screen Show (16:9)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Work Sans Light</vt:lpstr>
      <vt:lpstr>Arial</vt:lpstr>
      <vt:lpstr>Work Sans</vt:lpstr>
      <vt:lpstr>Jacquenetta template</vt:lpstr>
      <vt:lpstr>CPNT-262 Node.js</vt:lpstr>
      <vt:lpstr>Express Framework</vt:lpstr>
      <vt:lpstr>Express</vt:lpstr>
      <vt:lpstr>Activity: Install Express</vt:lpstr>
      <vt:lpstr>Activity: Require Express</vt:lpstr>
      <vt:lpstr>Listening for Requests</vt:lpstr>
      <vt:lpstr>Activity: Listen for Requests</vt:lpstr>
      <vt:lpstr>Communicating with the Server</vt:lpstr>
      <vt:lpstr>What is a handler function?</vt:lpstr>
      <vt:lpstr>Express handler function</vt:lpstr>
      <vt:lpstr>Activity: Create a handler function</vt:lpstr>
      <vt:lpstr>Routing</vt:lpstr>
      <vt:lpstr>Activity: Add new endpoints</vt:lpstr>
      <vt:lpstr>Routing – 404 Page</vt:lpstr>
      <vt:lpstr>Activity: Add 404 middleware</vt:lpstr>
      <vt:lpstr>Serve Static Files</vt:lpstr>
      <vt:lpstr>Middleware</vt:lpstr>
      <vt:lpstr>Middleware</vt:lpstr>
      <vt:lpstr>Middleware</vt:lpstr>
      <vt:lpstr>Middleware Example</vt:lpstr>
      <vt:lpstr>Back to Express</vt:lpstr>
      <vt:lpstr>express.static()</vt:lpstr>
      <vt:lpstr>Activity: Serve static files</vt:lpstr>
      <vt:lpstr>CSS and JS files</vt:lpstr>
      <vt:lpstr>Activity: Serve CSS files</vt:lpstr>
      <vt:lpstr>.html extension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htovey</dc:creator>
  <cp:lastModifiedBy>Harvey Peters</cp:lastModifiedBy>
  <cp:revision>384</cp:revision>
  <dcterms:modified xsi:type="dcterms:W3CDTF">2019-11-18T01:32:57Z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0x01010077E3778AFFC15B469F647107311F820B</vt:lpwstr>
  </property>
</Properties>
</file>