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58" r:id="rId4"/>
  </p:sldMasterIdLst>
  <p:notesMasterIdLst>
    <p:notesMasterId r:id="rId36"/>
  </p:notesMasterIdLst>
  <p:sldIdLst>
    <p:sldId id="285" r:id="rId5"/>
    <p:sldId id="380" r:id="rId6"/>
    <p:sldId id="415" r:id="rId7"/>
    <p:sldId id="416" r:id="rId8"/>
    <p:sldId id="417" r:id="rId9"/>
    <p:sldId id="419" r:id="rId10"/>
    <p:sldId id="418" r:id="rId11"/>
    <p:sldId id="420" r:id="rId12"/>
    <p:sldId id="421" r:id="rId13"/>
    <p:sldId id="422" r:id="rId14"/>
    <p:sldId id="382" r:id="rId15"/>
    <p:sldId id="434" r:id="rId16"/>
    <p:sldId id="435" r:id="rId17"/>
    <p:sldId id="436" r:id="rId18"/>
    <p:sldId id="438" r:id="rId19"/>
    <p:sldId id="439" r:id="rId20"/>
    <p:sldId id="441" r:id="rId21"/>
    <p:sldId id="442" r:id="rId22"/>
    <p:sldId id="443" r:id="rId23"/>
    <p:sldId id="444" r:id="rId24"/>
    <p:sldId id="440" r:id="rId25"/>
    <p:sldId id="573" r:id="rId26"/>
    <p:sldId id="574" r:id="rId27"/>
    <p:sldId id="445" r:id="rId28"/>
    <p:sldId id="446" r:id="rId29"/>
    <p:sldId id="448" r:id="rId30"/>
    <p:sldId id="465" r:id="rId31"/>
    <p:sldId id="575" r:id="rId32"/>
    <p:sldId id="576" r:id="rId33"/>
    <p:sldId id="578" r:id="rId34"/>
    <p:sldId id="579" r:id="rId35"/>
  </p:sldIdLst>
  <p:sldSz cx="9144000" cy="5143500" type="screen16x9"/>
  <p:notesSz cx="6858000" cy="9144000"/>
  <p:embeddedFontLst>
    <p:embeddedFont>
      <p:font typeface="Consolas" panose="020B0609020204030204" pitchFamily="49" charset="0"/>
      <p:regular r:id="rId37"/>
      <p:bold r:id="rId38"/>
      <p:italic r:id="rId39"/>
      <p:boldItalic r:id="rId40"/>
    </p:embeddedFont>
    <p:embeddedFont>
      <p:font typeface="Work Sans Light" panose="020B0604020202020204" charset="0"/>
      <p:regular r:id="rId41"/>
      <p:bold r:id="rId42"/>
    </p:embeddedFont>
    <p:embeddedFont>
      <p:font typeface="Work Sans" panose="020B0604020202020204" charset="0"/>
      <p:regular r:id="rId43"/>
      <p:bold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CPNT-262" id="{1A34ADBF-7E79-44D8-98EC-CEC08E1D51EC}">
          <p14:sldIdLst>
            <p14:sldId id="285"/>
            <p14:sldId id="380"/>
            <p14:sldId id="415"/>
            <p14:sldId id="416"/>
            <p14:sldId id="417"/>
            <p14:sldId id="419"/>
            <p14:sldId id="418"/>
            <p14:sldId id="420"/>
            <p14:sldId id="421"/>
            <p14:sldId id="422"/>
            <p14:sldId id="382"/>
            <p14:sldId id="434"/>
            <p14:sldId id="435"/>
            <p14:sldId id="436"/>
            <p14:sldId id="438"/>
            <p14:sldId id="439"/>
            <p14:sldId id="441"/>
            <p14:sldId id="442"/>
            <p14:sldId id="443"/>
            <p14:sldId id="444"/>
            <p14:sldId id="440"/>
            <p14:sldId id="573"/>
            <p14:sldId id="574"/>
            <p14:sldId id="445"/>
            <p14:sldId id="446"/>
            <p14:sldId id="448"/>
            <p14:sldId id="465"/>
            <p14:sldId id="575"/>
            <p14:sldId id="576"/>
            <p14:sldId id="578"/>
            <p14:sldId id="5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56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7AD8F6-CF14-46CA-9D68-6E59D3FBC393}">
  <a:tblStyle styleId="{487AD8F6-CF14-46CA-9D68-6E59D3FBC39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86957" autoAdjust="0"/>
  </p:normalViewPr>
  <p:slideViewPr>
    <p:cSldViewPr snapToGrid="0">
      <p:cViewPr varScale="1">
        <p:scale>
          <a:sx n="82" d="100"/>
          <a:sy n="82" d="100"/>
        </p:scale>
        <p:origin x="10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3759769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58024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3486308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66378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So how do we do this?</a:t>
            </a:r>
            <a:endParaRPr dirty="0"/>
          </a:p>
        </p:txBody>
      </p:sp>
    </p:spTree>
    <p:extLst>
      <p:ext uri="{BB962C8B-B14F-4D97-AF65-F5344CB8AC3E}">
        <p14:creationId xmlns:p14="http://schemas.microsoft.com/office/powerpoint/2010/main" val="3829958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At the top of our index.js file, we should require path along with the other modules.</a:t>
            </a:r>
          </a:p>
          <a:p>
            <a:pPr marL="171450" lvl="0" indent="-171450" algn="l" rtl="0">
              <a:spcBef>
                <a:spcPts val="0"/>
              </a:spcBef>
              <a:spcAft>
                <a:spcPts val="0"/>
              </a:spcAft>
            </a:pPr>
            <a:r>
              <a:rPr lang="en-CA" dirty="0"/>
              <a:t>Under const app, we should then set the views folder and the view engine. This tells Express where to find the views folder and also that we’ll be using pug files.</a:t>
            </a:r>
            <a:endParaRPr dirty="0"/>
          </a:p>
        </p:txBody>
      </p:sp>
    </p:spTree>
    <p:extLst>
      <p:ext uri="{BB962C8B-B14F-4D97-AF65-F5344CB8AC3E}">
        <p14:creationId xmlns:p14="http://schemas.microsoft.com/office/powerpoint/2010/main" val="3484944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0818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9448212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5300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Pug takes the tag name as the first thing in the line, and the rest of the content goes inside that line.</a:t>
            </a:r>
          </a:p>
          <a:p>
            <a:pPr marL="171450" lvl="0" indent="-171450" algn="l" rtl="0">
              <a:spcBef>
                <a:spcPts val="0"/>
              </a:spcBef>
              <a:spcAft>
                <a:spcPts val="0"/>
              </a:spcAft>
            </a:pPr>
            <a:r>
              <a:rPr lang="en-CA" dirty="0"/>
              <a:t>You get rid of all the angle brackets &lt;&gt; and the code looks much cleaner.</a:t>
            </a:r>
          </a:p>
          <a:p>
            <a:pPr marL="171450" lvl="0" indent="-171450" algn="l" rtl="0">
              <a:spcBef>
                <a:spcPts val="0"/>
              </a:spcBef>
              <a:spcAft>
                <a:spcPts val="0"/>
              </a:spcAft>
            </a:pPr>
            <a:r>
              <a:rPr lang="en-CA" dirty="0"/>
              <a:t>Indentation is incredibly important. To show that tags are nested in other tags, you must indent.</a:t>
            </a:r>
          </a:p>
        </p:txBody>
      </p:sp>
    </p:spTree>
    <p:extLst>
      <p:ext uri="{BB962C8B-B14F-4D97-AF65-F5344CB8AC3E}">
        <p14:creationId xmlns:p14="http://schemas.microsoft.com/office/powerpoint/2010/main" val="1575811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CA" dirty="0"/>
          </a:p>
        </p:txBody>
      </p:sp>
    </p:spTree>
    <p:extLst>
      <p:ext uri="{BB962C8B-B14F-4D97-AF65-F5344CB8AC3E}">
        <p14:creationId xmlns:p14="http://schemas.microsoft.com/office/powerpoint/2010/main" val="2317063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CA" dirty="0"/>
          </a:p>
        </p:txBody>
      </p:sp>
    </p:spTree>
    <p:extLst>
      <p:ext uri="{BB962C8B-B14F-4D97-AF65-F5344CB8AC3E}">
        <p14:creationId xmlns:p14="http://schemas.microsoft.com/office/powerpoint/2010/main" val="1649071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926224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CA" dirty="0"/>
          </a:p>
        </p:txBody>
      </p:sp>
    </p:spTree>
    <p:extLst>
      <p:ext uri="{BB962C8B-B14F-4D97-AF65-F5344CB8AC3E}">
        <p14:creationId xmlns:p14="http://schemas.microsoft.com/office/powerpoint/2010/main" val="12681589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2027160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CA" dirty="0"/>
          </a:p>
        </p:txBody>
      </p:sp>
    </p:spTree>
    <p:extLst>
      <p:ext uri="{BB962C8B-B14F-4D97-AF65-F5344CB8AC3E}">
        <p14:creationId xmlns:p14="http://schemas.microsoft.com/office/powerpoint/2010/main" val="3378434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1408839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13743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Demo what this looks like on the homepage when you refresh in the browser.</a:t>
            </a:r>
          </a:p>
        </p:txBody>
      </p:sp>
    </p:spTree>
    <p:extLst>
      <p:ext uri="{BB962C8B-B14F-4D97-AF65-F5344CB8AC3E}">
        <p14:creationId xmlns:p14="http://schemas.microsoft.com/office/powerpoint/2010/main" val="25374754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CA" dirty="0"/>
              <a:t>Demo what this looks like on the homepage when you refresh in the browser.</a:t>
            </a:r>
          </a:p>
        </p:txBody>
      </p:sp>
    </p:spTree>
    <p:extLst>
      <p:ext uri="{BB962C8B-B14F-4D97-AF65-F5344CB8AC3E}">
        <p14:creationId xmlns:p14="http://schemas.microsoft.com/office/powerpoint/2010/main" val="11177568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01575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CA" dirty="0"/>
              <a:t>Demo what this looks like on the homepage when you refresh in the browser.</a:t>
            </a:r>
          </a:p>
        </p:txBody>
      </p:sp>
    </p:spTree>
    <p:extLst>
      <p:ext uri="{BB962C8B-B14F-4D97-AF65-F5344CB8AC3E}">
        <p14:creationId xmlns:p14="http://schemas.microsoft.com/office/powerpoint/2010/main" val="25526680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CA" dirty="0"/>
          </a:p>
        </p:txBody>
      </p:sp>
    </p:spTree>
    <p:extLst>
      <p:ext uri="{BB962C8B-B14F-4D97-AF65-F5344CB8AC3E}">
        <p14:creationId xmlns:p14="http://schemas.microsoft.com/office/powerpoint/2010/main" val="108118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96462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38016336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653464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740700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1655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7629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With the code above, you can visit localhost:8000, localhost:8000/about.html, and localhost:8000/contact.html</a:t>
            </a:r>
          </a:p>
        </p:txBody>
      </p:sp>
    </p:spTree>
    <p:extLst>
      <p:ext uri="{BB962C8B-B14F-4D97-AF65-F5344CB8AC3E}">
        <p14:creationId xmlns:p14="http://schemas.microsoft.com/office/powerpoint/2010/main" val="109854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00738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2170431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048725" y="3058625"/>
            <a:ext cx="49140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5" name="Google Shape;25;p5"/>
          <p:cNvSpPr txBox="1">
            <a:spLocks noGrp="1"/>
          </p:cNvSpPr>
          <p:nvPr>
            <p:ph type="body" idx="1"/>
          </p:nvPr>
        </p:nvSpPr>
        <p:spPr>
          <a:xfrm>
            <a:off x="869150" y="2312925"/>
            <a:ext cx="7405800" cy="2004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6" name="Google Shape;26;p5"/>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reverse">
  <p:cSld name="BLANK_1">
    <p:bg>
      <p:bgPr>
        <a:solidFill>
          <a:srgbClr val="000000"/>
        </a:solidFill>
        <a:effectLst/>
      </p:bgPr>
    </p:bg>
    <p:spTree>
      <p:nvGrpSpPr>
        <p:cNvPr id="1" name="Shape 51"/>
        <p:cNvGrpSpPr/>
        <p:nvPr/>
      </p:nvGrpSpPr>
      <p:grpSpPr>
        <a:xfrm>
          <a:off x="0" y="0"/>
          <a:ext cx="0" cy="0"/>
          <a:chOff x="0" y="0"/>
          <a:chExt cx="0" cy="0"/>
        </a:xfrm>
      </p:grpSpPr>
      <p:sp>
        <p:nvSpPr>
          <p:cNvPr id="52" name="Google Shape;52;p11"/>
          <p:cNvSpPr/>
          <p:nvPr/>
        </p:nvSpPr>
        <p:spPr>
          <a:xfrm>
            <a:off x="198600" y="198600"/>
            <a:ext cx="8746800" cy="4760700"/>
          </a:xfrm>
          <a:prstGeom prst="frame">
            <a:avLst>
              <a:gd name="adj1" fmla="val 412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69150" y="847600"/>
            <a:ext cx="5092200" cy="1360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1pPr>
            <a:lvl2pPr lvl="1">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2pPr>
            <a:lvl3pPr lvl="2">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3pPr>
            <a:lvl4pPr lvl="3">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4pPr>
            <a:lvl5pPr lvl="4">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5pPr>
            <a:lvl6pPr lvl="5">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6pPr>
            <a:lvl7pPr lvl="6">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7pPr>
            <a:lvl8pPr lvl="7">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8pPr>
            <a:lvl9pPr lvl="8">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9pPr>
          </a:lstStyle>
          <a:p>
            <a:endParaRPr/>
          </a:p>
        </p:txBody>
      </p:sp>
      <p:sp>
        <p:nvSpPr>
          <p:cNvPr id="7" name="Google Shape;7;p1"/>
          <p:cNvSpPr txBox="1">
            <a:spLocks noGrp="1"/>
          </p:cNvSpPr>
          <p:nvPr>
            <p:ph type="body" idx="1"/>
          </p:nvPr>
        </p:nvSpPr>
        <p:spPr>
          <a:xfrm>
            <a:off x="869150" y="2312925"/>
            <a:ext cx="7405800" cy="20040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1pPr>
            <a:lvl2pPr marL="914400" lvl="1"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2pPr>
            <a:lvl3pPr marL="1371600" lvl="2"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3pPr>
            <a:lvl4pPr marL="1828800" lvl="3"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4pPr>
            <a:lvl5pPr marL="2286000" lvl="4"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5pPr>
            <a:lvl6pPr marL="2743200" lvl="5"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6pPr>
            <a:lvl7pPr marL="3200400" lvl="6"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7pPr>
            <a:lvl8pPr marL="3657600" lvl="7"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8pPr>
            <a:lvl9pPr marL="4114800" lvl="8"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9pPr>
          </a:lstStyle>
          <a:p>
            <a:endParaRPr/>
          </a:p>
        </p:txBody>
      </p:sp>
      <p:sp>
        <p:nvSpPr>
          <p:cNvPr id="8" name="Google Shape;8;p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chemeClr val="dk1"/>
                </a:solidFill>
                <a:latin typeface="Work Sans"/>
                <a:ea typeface="Work Sans"/>
                <a:cs typeface="Work Sans"/>
                <a:sym typeface="Work Sans"/>
              </a:defRPr>
            </a:lvl1pPr>
            <a:lvl2pPr lvl="1" algn="r">
              <a:buNone/>
              <a:defRPr sz="1300" b="1">
                <a:solidFill>
                  <a:schemeClr val="dk1"/>
                </a:solidFill>
                <a:latin typeface="Work Sans"/>
                <a:ea typeface="Work Sans"/>
                <a:cs typeface="Work Sans"/>
                <a:sym typeface="Work Sans"/>
              </a:defRPr>
            </a:lvl2pPr>
            <a:lvl3pPr lvl="2" algn="r">
              <a:buNone/>
              <a:defRPr sz="1300" b="1">
                <a:solidFill>
                  <a:schemeClr val="dk1"/>
                </a:solidFill>
                <a:latin typeface="Work Sans"/>
                <a:ea typeface="Work Sans"/>
                <a:cs typeface="Work Sans"/>
                <a:sym typeface="Work Sans"/>
              </a:defRPr>
            </a:lvl3pPr>
            <a:lvl4pPr lvl="3" algn="r">
              <a:buNone/>
              <a:defRPr sz="1300" b="1">
                <a:solidFill>
                  <a:schemeClr val="dk1"/>
                </a:solidFill>
                <a:latin typeface="Work Sans"/>
                <a:ea typeface="Work Sans"/>
                <a:cs typeface="Work Sans"/>
                <a:sym typeface="Work Sans"/>
              </a:defRPr>
            </a:lvl4pPr>
            <a:lvl5pPr lvl="4" algn="r">
              <a:buNone/>
              <a:defRPr sz="1300" b="1">
                <a:solidFill>
                  <a:schemeClr val="dk1"/>
                </a:solidFill>
                <a:latin typeface="Work Sans"/>
                <a:ea typeface="Work Sans"/>
                <a:cs typeface="Work Sans"/>
                <a:sym typeface="Work Sans"/>
              </a:defRPr>
            </a:lvl5pPr>
            <a:lvl6pPr lvl="5" algn="r">
              <a:buNone/>
              <a:defRPr sz="1300" b="1">
                <a:solidFill>
                  <a:schemeClr val="dk1"/>
                </a:solidFill>
                <a:latin typeface="Work Sans"/>
                <a:ea typeface="Work Sans"/>
                <a:cs typeface="Work Sans"/>
                <a:sym typeface="Work Sans"/>
              </a:defRPr>
            </a:lvl6pPr>
            <a:lvl7pPr lvl="6" algn="r">
              <a:buNone/>
              <a:defRPr sz="1300" b="1">
                <a:solidFill>
                  <a:schemeClr val="dk1"/>
                </a:solidFill>
                <a:latin typeface="Work Sans"/>
                <a:ea typeface="Work Sans"/>
                <a:cs typeface="Work Sans"/>
                <a:sym typeface="Work Sans"/>
              </a:defRPr>
            </a:lvl7pPr>
            <a:lvl8pPr lvl="7" algn="r">
              <a:buNone/>
              <a:defRPr sz="1300" b="1">
                <a:solidFill>
                  <a:schemeClr val="dk1"/>
                </a:solidFill>
                <a:latin typeface="Work Sans"/>
                <a:ea typeface="Work Sans"/>
                <a:cs typeface="Work Sans"/>
                <a:sym typeface="Work Sans"/>
              </a:defRPr>
            </a:lvl8pPr>
            <a:lvl9pPr lvl="8" algn="r">
              <a:buNone/>
              <a:defRPr sz="1300" b="1">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7"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pugjs.org/api/getting-started.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ejs.co/" TargetMode="External"/><Relationship Id="rId5" Type="http://schemas.openxmlformats.org/officeDocument/2006/relationships/hyperlink" Target="https://mustache.github.io/" TargetMode="External"/><Relationship Id="rId4" Type="http://schemas.openxmlformats.org/officeDocument/2006/relationships/hyperlink" Target="https://handlebarsjs.com/"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flaviocopes.com/pu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html-to-pug.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1048725" y="3058625"/>
            <a:ext cx="4914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CPNT-262</a:t>
            </a:r>
            <a:br>
              <a:rPr lang="en-CA" dirty="0"/>
            </a:br>
            <a:r>
              <a:rPr lang="en-CA" sz="3600" dirty="0"/>
              <a:t>Node.js</a:t>
            </a:r>
            <a:endParaRPr sz="3600" dirty="0"/>
          </a:p>
        </p:txBody>
      </p:sp>
      <p:pic>
        <p:nvPicPr>
          <p:cNvPr id="3" name="Graphic 2">
            <a:extLst>
              <a:ext uri="{FF2B5EF4-FFF2-40B4-BE49-F238E27FC236}">
                <a16:creationId xmlns:a16="http://schemas.microsoft.com/office/drawing/2014/main" xmlns="" id="{97BB6C96-7815-4FC0-9923-3499FE45A702}"/>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6767125" y="675654"/>
            <a:ext cx="1580400" cy="969101"/>
          </a:xfrm>
          <a:prstGeom prst="rect">
            <a:avLst/>
          </a:prstGeom>
        </p:spPr>
      </p:pic>
    </p:spTree>
    <p:extLst>
      <p:ext uri="{BB962C8B-B14F-4D97-AF65-F5344CB8AC3E}">
        <p14:creationId xmlns:p14="http://schemas.microsoft.com/office/powerpoint/2010/main" val="1340324732"/>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6"/>
            <a:ext cx="7405800" cy="2257452"/>
          </a:xfrm>
          <a:prstGeom prst="rect">
            <a:avLst/>
          </a:prstGeom>
        </p:spPr>
        <p:txBody>
          <a:bodyPr spcFirstLastPara="1" wrap="square" lIns="91425" tIns="91425" rIns="91425" bIns="91425" anchor="t" anchorCtr="0">
            <a:normAutofit fontScale="92500" lnSpcReduction="20000"/>
          </a:bodyPr>
          <a:lstStyle/>
          <a:p>
            <a:pPr>
              <a:lnSpc>
                <a:spcPct val="120000"/>
              </a:lnSpc>
            </a:pPr>
            <a:r>
              <a:rPr lang="en-US" dirty="0"/>
              <a:t>We need to end the response to the client.</a:t>
            </a:r>
          </a:p>
          <a:p>
            <a:pPr>
              <a:lnSpc>
                <a:spcPct val="120000"/>
              </a:lnSpc>
            </a:pPr>
            <a:r>
              <a:rPr lang="en-US" dirty="0"/>
              <a:t>We can use </a:t>
            </a:r>
            <a:r>
              <a:rPr lang="en-US" b="1" dirty="0" err="1">
                <a:latin typeface="Consolas" panose="020B0609020204030204" pitchFamily="49" charset="0"/>
              </a:rPr>
              <a:t>res.end</a:t>
            </a:r>
            <a:r>
              <a:rPr lang="en-US" b="1" dirty="0">
                <a:latin typeface="Consolas" panose="020B0609020204030204" pitchFamily="49" charset="0"/>
              </a:rPr>
              <a:t>() </a:t>
            </a:r>
            <a:r>
              <a:rPr lang="en-US" dirty="0"/>
              <a:t>OR we can redirect to another page (which also calls </a:t>
            </a:r>
            <a:r>
              <a:rPr lang="en-US" b="1" dirty="0" err="1">
                <a:latin typeface="Consolas" panose="020B0609020204030204" pitchFamily="49" charset="0"/>
              </a:rPr>
              <a:t>res.end</a:t>
            </a:r>
            <a:r>
              <a:rPr lang="en-US" b="1" dirty="0">
                <a:latin typeface="Consolas" panose="020B0609020204030204" pitchFamily="49" charset="0"/>
              </a:rPr>
              <a:t>() </a:t>
            </a:r>
            <a:r>
              <a:rPr lang="en-US" dirty="0"/>
              <a:t>for us).</a:t>
            </a:r>
          </a:p>
          <a:p>
            <a:pPr>
              <a:lnSpc>
                <a:spcPct val="120000"/>
              </a:lnSpc>
            </a:pPr>
            <a:r>
              <a:rPr lang="en-US" dirty="0"/>
              <a:t>Create a thank-you page and redirect to it at the end of your </a:t>
            </a:r>
            <a:r>
              <a:rPr lang="en-US" b="1" dirty="0" err="1">
                <a:latin typeface="Consolas" panose="020B0609020204030204" pitchFamily="49" charset="0"/>
              </a:rPr>
              <a:t>app.post</a:t>
            </a:r>
            <a:r>
              <a:rPr lang="en-US" b="1" dirty="0">
                <a:latin typeface="Consolas" panose="020B0609020204030204" pitchFamily="49" charset="0"/>
              </a:rPr>
              <a:t> </a:t>
            </a:r>
            <a:r>
              <a:rPr lang="en-US" dirty="0"/>
              <a:t>statement or you can redirect back to the same /create-post page.</a:t>
            </a:r>
          </a:p>
        </p:txBody>
      </p:sp>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2600" dirty="0"/>
              <a:t>Activity: End the Request</a:t>
            </a:r>
            <a:endParaRPr sz="26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5" name="Google Shape;499;p38">
            <a:extLst>
              <a:ext uri="{FF2B5EF4-FFF2-40B4-BE49-F238E27FC236}">
                <a16:creationId xmlns:a16="http://schemas.microsoft.com/office/drawing/2014/main" xmlns=""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xmlns=""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xmlns=""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05;p17">
            <a:extLst>
              <a:ext uri="{FF2B5EF4-FFF2-40B4-BE49-F238E27FC236}">
                <a16:creationId xmlns:a16="http://schemas.microsoft.com/office/drawing/2014/main" xmlns="" id="{DAC6B4E5-B157-4B0D-99C4-5BA3D0659A79}"/>
              </a:ext>
            </a:extLst>
          </p:cNvPr>
          <p:cNvSpPr txBox="1">
            <a:spLocks/>
          </p:cNvSpPr>
          <p:nvPr/>
        </p:nvSpPr>
        <p:spPr>
          <a:xfrm>
            <a:off x="1166337" y="3962957"/>
            <a:ext cx="6811326" cy="609602"/>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a:solidFill>
                  <a:srgbClr val="E45649"/>
                </a:solidFill>
                <a:latin typeface="Consolas" panose="020B0609020204030204" pitchFamily="49" charset="0"/>
              </a:rPr>
              <a:t>res</a:t>
            </a:r>
            <a:r>
              <a:rPr lang="en-CA">
                <a:solidFill>
                  <a:srgbClr val="0184BC"/>
                </a:solidFill>
                <a:latin typeface="Consolas" panose="020B0609020204030204" pitchFamily="49" charset="0"/>
              </a:rPr>
              <a:t>.</a:t>
            </a:r>
            <a:r>
              <a:rPr lang="en-CA">
                <a:solidFill>
                  <a:srgbClr val="4078F2"/>
                </a:solidFill>
                <a:latin typeface="Consolas" panose="020B0609020204030204" pitchFamily="49" charset="0"/>
              </a:rPr>
              <a:t>redirect</a:t>
            </a:r>
            <a:r>
              <a:rPr lang="en-CA">
                <a:solidFill>
                  <a:srgbClr val="383A42"/>
                </a:solidFill>
                <a:latin typeface="Consolas" panose="020B0609020204030204" pitchFamily="49" charset="0"/>
              </a:rPr>
              <a:t>(</a:t>
            </a:r>
            <a:r>
              <a:rPr lang="en-CA">
                <a:solidFill>
                  <a:srgbClr val="50A14F"/>
                </a:solidFill>
                <a:latin typeface="Consolas" panose="020B0609020204030204" pitchFamily="49" charset="0"/>
              </a:rPr>
              <a:t>"/thank-you"</a:t>
            </a:r>
            <a:r>
              <a:rPr lang="en-CA">
                <a:solidFill>
                  <a:srgbClr val="383A42"/>
                </a:solidFill>
                <a:latin typeface="Consolas" panose="020B0609020204030204" pitchFamily="49" charset="0"/>
              </a:rPr>
              <a:t>);</a:t>
            </a:r>
            <a:endParaRPr lang="en-CA">
              <a:solidFill>
                <a:srgbClr val="333333"/>
              </a:solidFill>
              <a:latin typeface="Consolas" panose="020B0609020204030204" pitchFamily="49" charset="0"/>
            </a:endParaRPr>
          </a:p>
        </p:txBody>
      </p:sp>
    </p:spTree>
    <p:extLst>
      <p:ext uri="{BB962C8B-B14F-4D97-AF65-F5344CB8AC3E}">
        <p14:creationId xmlns:p14="http://schemas.microsoft.com/office/powerpoint/2010/main" val="4149465464"/>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799" y="2573950"/>
            <a:ext cx="6195447" cy="1159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sz="6000" dirty="0">
                <a:solidFill>
                  <a:srgbClr val="FFFFFF"/>
                </a:solidFill>
              </a:rPr>
              <a:t>Template Engines</a:t>
            </a:r>
            <a:endParaRPr sz="6000" dirty="0">
              <a:solidFill>
                <a:srgbClr val="FFFFFF"/>
              </a:solidFill>
            </a:endParaRPr>
          </a:p>
        </p:txBody>
      </p:sp>
      <p:sp>
        <p:nvSpPr>
          <p:cNvPr id="116" name="Google Shape;116;p18"/>
          <p:cNvSpPr txBox="1">
            <a:spLocks noGrp="1"/>
          </p:cNvSpPr>
          <p:nvPr>
            <p:ph type="subTitle" idx="4294967295"/>
          </p:nvPr>
        </p:nvSpPr>
        <p:spPr>
          <a:xfrm>
            <a:off x="685800" y="3411552"/>
            <a:ext cx="730345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rgbClr val="FFFFFF"/>
              </a:solidFill>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9" name="Google Shape;428;p38">
            <a:extLst>
              <a:ext uri="{FF2B5EF4-FFF2-40B4-BE49-F238E27FC236}">
                <a16:creationId xmlns:a16="http://schemas.microsoft.com/office/drawing/2014/main" xmlns="" id="{7A74D5B8-1788-4D2F-AEA8-E950BF94D77F}"/>
              </a:ext>
            </a:extLst>
          </p:cNvPr>
          <p:cNvGrpSpPr>
            <a:grpSpLocks noChangeAspect="1"/>
          </p:cNvGrpSpPr>
          <p:nvPr/>
        </p:nvGrpSpPr>
        <p:grpSpPr>
          <a:xfrm>
            <a:off x="7164000" y="648000"/>
            <a:ext cx="1260000" cy="1260000"/>
            <a:chOff x="1922075" y="1629000"/>
            <a:chExt cx="437200" cy="437200"/>
          </a:xfrm>
          <a:solidFill>
            <a:schemeClr val="bg1"/>
          </a:solidFill>
        </p:grpSpPr>
        <p:sp>
          <p:nvSpPr>
            <p:cNvPr id="10" name="Google Shape;429;p38">
              <a:extLst>
                <a:ext uri="{FF2B5EF4-FFF2-40B4-BE49-F238E27FC236}">
                  <a16:creationId xmlns:a16="http://schemas.microsoft.com/office/drawing/2014/main" xmlns="" id="{C304AC86-172E-4EC8-ACC2-86AFCAC1EBFE}"/>
                </a:ext>
              </a:extLst>
            </p:cNvPr>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0;p38">
              <a:extLst>
                <a:ext uri="{FF2B5EF4-FFF2-40B4-BE49-F238E27FC236}">
                  <a16:creationId xmlns:a16="http://schemas.microsoft.com/office/drawing/2014/main" xmlns="" id="{E23AD4C5-653E-4F44-9515-AA2162125488}"/>
                </a:ext>
              </a:extLst>
            </p:cNvPr>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75264989"/>
      </p:ext>
    </p:ext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What is a template engine?</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3" name="Text Placeholder 2">
            <a:extLst>
              <a:ext uri="{FF2B5EF4-FFF2-40B4-BE49-F238E27FC236}">
                <a16:creationId xmlns:a16="http://schemas.microsoft.com/office/drawing/2014/main" xmlns="" id="{9BE35DCD-4BCE-43B4-BEBD-DA6FD2396944}"/>
              </a:ext>
            </a:extLst>
          </p:cNvPr>
          <p:cNvSpPr>
            <a:spLocks noGrp="1"/>
          </p:cNvSpPr>
          <p:nvPr>
            <p:ph type="body" idx="1"/>
          </p:nvPr>
        </p:nvSpPr>
        <p:spPr>
          <a:xfrm>
            <a:off x="869100" y="1634837"/>
            <a:ext cx="7405800" cy="2945046"/>
          </a:xfrm>
        </p:spPr>
        <p:txBody>
          <a:bodyPr>
            <a:normAutofit/>
          </a:bodyPr>
          <a:lstStyle/>
          <a:p>
            <a:r>
              <a:rPr lang="en-CA" dirty="0"/>
              <a:t>Template engines allow us to add data to a view and generate HTML dynamically.</a:t>
            </a:r>
          </a:p>
          <a:p>
            <a:r>
              <a:rPr lang="en-CA" dirty="0"/>
              <a:t>Express uses Pug by default, but there are a ton of choices:</a:t>
            </a:r>
          </a:p>
          <a:p>
            <a:pPr lvl="1"/>
            <a:r>
              <a:rPr lang="en-CA" dirty="0">
                <a:hlinkClick r:id="rId3"/>
              </a:rPr>
              <a:t>Pug</a:t>
            </a:r>
            <a:endParaRPr lang="en-CA" dirty="0"/>
          </a:p>
          <a:p>
            <a:pPr lvl="1"/>
            <a:r>
              <a:rPr lang="en-CA" dirty="0">
                <a:hlinkClick r:id="rId4"/>
              </a:rPr>
              <a:t>Handlebars</a:t>
            </a:r>
            <a:endParaRPr lang="en-CA" dirty="0"/>
          </a:p>
          <a:p>
            <a:pPr lvl="1"/>
            <a:r>
              <a:rPr lang="en-CA" dirty="0">
                <a:hlinkClick r:id="rId5"/>
              </a:rPr>
              <a:t>Mustache</a:t>
            </a:r>
            <a:endParaRPr lang="en-CA" dirty="0"/>
          </a:p>
          <a:p>
            <a:pPr lvl="1"/>
            <a:r>
              <a:rPr lang="en-CA" dirty="0">
                <a:hlinkClick r:id="rId6"/>
              </a:rPr>
              <a:t>EJS</a:t>
            </a:r>
            <a:endParaRPr lang="en-CA" dirty="0"/>
          </a:p>
        </p:txBody>
      </p:sp>
    </p:spTree>
    <p:extLst>
      <p:ext uri="{BB962C8B-B14F-4D97-AF65-F5344CB8AC3E}">
        <p14:creationId xmlns:p14="http://schemas.microsoft.com/office/powerpoint/2010/main" val="3990177534"/>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Pug</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3" name="Text Placeholder 2">
            <a:extLst>
              <a:ext uri="{FF2B5EF4-FFF2-40B4-BE49-F238E27FC236}">
                <a16:creationId xmlns:a16="http://schemas.microsoft.com/office/drawing/2014/main" xmlns="" id="{9BE35DCD-4BCE-43B4-BEBD-DA6FD2396944}"/>
              </a:ext>
            </a:extLst>
          </p:cNvPr>
          <p:cNvSpPr>
            <a:spLocks noGrp="1"/>
          </p:cNvSpPr>
          <p:nvPr>
            <p:ph type="body" idx="1"/>
          </p:nvPr>
        </p:nvSpPr>
        <p:spPr>
          <a:xfrm>
            <a:off x="869100" y="1634837"/>
            <a:ext cx="7405800" cy="2015448"/>
          </a:xfrm>
        </p:spPr>
        <p:txBody>
          <a:bodyPr>
            <a:normAutofit fontScale="85000" lnSpcReduction="10000"/>
          </a:bodyPr>
          <a:lstStyle/>
          <a:p>
            <a:r>
              <a:rPr lang="en-CA" dirty="0"/>
              <a:t>For this course, we’re going to use Pug (but feel free to check out alternatives).</a:t>
            </a:r>
          </a:p>
          <a:p>
            <a:r>
              <a:rPr lang="en-CA" dirty="0"/>
              <a:t>First, you must install pug as a dependency</a:t>
            </a:r>
          </a:p>
          <a:p>
            <a:r>
              <a:rPr lang="en-CA" dirty="0"/>
              <a:t>Then, we need to tell Express where to look for the .pug files </a:t>
            </a:r>
            <a:r>
              <a:rPr lang="en-CA" b="1" dirty="0"/>
              <a:t>and</a:t>
            </a:r>
            <a:r>
              <a:rPr lang="en-CA" dirty="0"/>
              <a:t> that we’re using Pug as our engine of choice. We can place this at the top of our file under our import statements.</a:t>
            </a:r>
          </a:p>
        </p:txBody>
      </p:sp>
      <p:sp>
        <p:nvSpPr>
          <p:cNvPr id="5" name="Google Shape;105;p17">
            <a:extLst>
              <a:ext uri="{FF2B5EF4-FFF2-40B4-BE49-F238E27FC236}">
                <a16:creationId xmlns:a16="http://schemas.microsoft.com/office/drawing/2014/main" xmlns="" id="{07D1048A-C933-486A-8519-4F6B45EB9B1D}"/>
              </a:ext>
            </a:extLst>
          </p:cNvPr>
          <p:cNvSpPr txBox="1">
            <a:spLocks/>
          </p:cNvSpPr>
          <p:nvPr/>
        </p:nvSpPr>
        <p:spPr>
          <a:xfrm>
            <a:off x="778231" y="3445459"/>
            <a:ext cx="7587537" cy="1031744"/>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47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dirty="0">
                <a:solidFill>
                  <a:srgbClr val="A626A4"/>
                </a:solidFill>
                <a:latin typeface="Consolas" panose="020B0609020204030204" pitchFamily="49" charset="0"/>
              </a:rPr>
              <a:t>const</a:t>
            </a:r>
            <a:r>
              <a:rPr lang="en-US" dirty="0">
                <a:solidFill>
                  <a:srgbClr val="333333"/>
                </a:solidFill>
                <a:latin typeface="Consolas" panose="020B0609020204030204" pitchFamily="49" charset="0"/>
              </a:rPr>
              <a:t> </a:t>
            </a:r>
            <a:r>
              <a:rPr lang="en-US" dirty="0">
                <a:solidFill>
                  <a:srgbClr val="383A42"/>
                </a:solidFill>
                <a:latin typeface="Consolas" panose="020B0609020204030204" pitchFamily="49" charset="0"/>
              </a:rPr>
              <a:t>path</a:t>
            </a:r>
            <a:r>
              <a:rPr lang="en-US" dirty="0">
                <a:solidFill>
                  <a:srgbClr val="333333"/>
                </a:solidFill>
                <a:latin typeface="Consolas" panose="020B0609020204030204" pitchFamily="49" charset="0"/>
              </a:rPr>
              <a:t> </a:t>
            </a:r>
            <a:r>
              <a:rPr lang="en-US" dirty="0">
                <a:solidFill>
                  <a:srgbClr val="0184BC"/>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078F2"/>
                </a:solidFill>
                <a:latin typeface="Consolas" panose="020B0609020204030204" pitchFamily="49" charset="0"/>
              </a:rPr>
              <a:t>require</a:t>
            </a:r>
            <a:r>
              <a:rPr lang="en-US" dirty="0">
                <a:solidFill>
                  <a:srgbClr val="383A42"/>
                </a:solidFill>
                <a:latin typeface="Consolas" panose="020B0609020204030204" pitchFamily="49" charset="0"/>
              </a:rPr>
              <a:t>(</a:t>
            </a:r>
            <a:r>
              <a:rPr lang="en-US" dirty="0">
                <a:solidFill>
                  <a:srgbClr val="50A14F"/>
                </a:solidFill>
                <a:latin typeface="Consolas" panose="020B0609020204030204" pitchFamily="49" charset="0"/>
              </a:rPr>
              <a:t>"path"</a:t>
            </a:r>
            <a:r>
              <a:rPr lang="en-US" dirty="0">
                <a:solidFill>
                  <a:srgbClr val="383A42"/>
                </a:solidFill>
                <a:latin typeface="Consolas" panose="020B0609020204030204" pitchFamily="49" charset="0"/>
              </a:rPr>
              <a:t>);</a:t>
            </a:r>
            <a:r>
              <a:rPr lang="en-US" dirty="0">
                <a:solidFill>
                  <a:srgbClr val="333333"/>
                </a:solidFill>
                <a:latin typeface="Consolas" panose="020B0609020204030204" pitchFamily="49" charset="0"/>
              </a:rPr>
              <a:t> </a:t>
            </a:r>
            <a:r>
              <a:rPr lang="en-US" i="1" dirty="0">
                <a:solidFill>
                  <a:srgbClr val="A0A1A7"/>
                </a:solidFill>
                <a:latin typeface="Consolas" panose="020B0609020204030204" pitchFamily="49" charset="0"/>
              </a:rPr>
              <a:t>// require path - utilities for working with file and directory paths</a:t>
            </a:r>
            <a:endParaRPr lang="en-US" dirty="0">
              <a:solidFill>
                <a:srgbClr val="333333"/>
              </a:solidFill>
              <a:latin typeface="Consolas" panose="020B0609020204030204" pitchFamily="49" charset="0"/>
            </a:endParaRPr>
          </a:p>
          <a:p>
            <a:pPr marL="101600" indent="0">
              <a:buNone/>
            </a:pPr>
            <a:endParaRPr lang="en-US" dirty="0">
              <a:solidFill>
                <a:srgbClr val="E45649"/>
              </a:solidFill>
              <a:latin typeface="Consolas" panose="020B0609020204030204" pitchFamily="49" charset="0"/>
            </a:endParaRPr>
          </a:p>
          <a:p>
            <a:pPr marL="101600" indent="0">
              <a:buNone/>
            </a:pPr>
            <a:r>
              <a:rPr lang="en-US" dirty="0" err="1">
                <a:solidFill>
                  <a:srgbClr val="E45649"/>
                </a:solidFill>
                <a:latin typeface="Consolas" panose="020B0609020204030204" pitchFamily="49" charset="0"/>
              </a:rPr>
              <a:t>app</a:t>
            </a:r>
            <a:r>
              <a:rPr lang="en-US" dirty="0" err="1">
                <a:solidFill>
                  <a:srgbClr val="0184BC"/>
                </a:solidFill>
                <a:latin typeface="Consolas" panose="020B0609020204030204" pitchFamily="49" charset="0"/>
              </a:rPr>
              <a:t>.</a:t>
            </a:r>
            <a:r>
              <a:rPr lang="en-US" dirty="0" err="1">
                <a:solidFill>
                  <a:srgbClr val="4078F2"/>
                </a:solidFill>
                <a:latin typeface="Consolas" panose="020B0609020204030204" pitchFamily="49" charset="0"/>
              </a:rPr>
              <a:t>set</a:t>
            </a:r>
            <a:r>
              <a:rPr lang="en-US" dirty="0">
                <a:solidFill>
                  <a:srgbClr val="383A42"/>
                </a:solidFill>
                <a:latin typeface="Consolas" panose="020B0609020204030204" pitchFamily="49" charset="0"/>
              </a:rPr>
              <a:t>(</a:t>
            </a:r>
            <a:r>
              <a:rPr lang="en-US" dirty="0">
                <a:solidFill>
                  <a:srgbClr val="50A14F"/>
                </a:solidFill>
                <a:latin typeface="Consolas" panose="020B0609020204030204" pitchFamily="49" charset="0"/>
              </a:rPr>
              <a:t>"views"</a:t>
            </a:r>
            <a:r>
              <a:rPr lang="en-US" dirty="0">
                <a:solidFill>
                  <a:srgbClr val="383A42"/>
                </a:solidFill>
                <a:latin typeface="Consolas" panose="020B0609020204030204" pitchFamily="49" charset="0"/>
              </a:rPr>
              <a:t>,</a:t>
            </a:r>
            <a:r>
              <a:rPr lang="en-US" dirty="0">
                <a:solidFill>
                  <a:srgbClr val="E45649"/>
                </a:solidFill>
                <a:latin typeface="Consolas" panose="020B0609020204030204" pitchFamily="49" charset="0"/>
              </a:rPr>
              <a:t> </a:t>
            </a:r>
            <a:r>
              <a:rPr lang="en-US" dirty="0" err="1">
                <a:solidFill>
                  <a:srgbClr val="E45649"/>
                </a:solidFill>
                <a:latin typeface="Consolas" panose="020B0609020204030204" pitchFamily="49" charset="0"/>
              </a:rPr>
              <a:t>path</a:t>
            </a:r>
            <a:r>
              <a:rPr lang="en-US" dirty="0" err="1">
                <a:solidFill>
                  <a:srgbClr val="0184BC"/>
                </a:solidFill>
                <a:latin typeface="Consolas" panose="020B0609020204030204" pitchFamily="49" charset="0"/>
              </a:rPr>
              <a:t>.</a:t>
            </a:r>
            <a:r>
              <a:rPr lang="en-US" dirty="0" err="1">
                <a:solidFill>
                  <a:srgbClr val="4078F2"/>
                </a:solidFill>
                <a:latin typeface="Consolas" panose="020B0609020204030204" pitchFamily="49" charset="0"/>
              </a:rPr>
              <a:t>join</a:t>
            </a:r>
            <a:r>
              <a:rPr lang="en-US" dirty="0">
                <a:solidFill>
                  <a:srgbClr val="383A42"/>
                </a:solidFill>
                <a:latin typeface="Consolas" panose="020B0609020204030204" pitchFamily="49" charset="0"/>
              </a:rPr>
              <a:t>(</a:t>
            </a:r>
            <a:r>
              <a:rPr lang="en-US" dirty="0">
                <a:solidFill>
                  <a:srgbClr val="0184BC"/>
                </a:solidFill>
                <a:latin typeface="Consolas" panose="020B0609020204030204" pitchFamily="49" charset="0"/>
              </a:rPr>
              <a:t>__</a:t>
            </a:r>
            <a:r>
              <a:rPr lang="en-US" dirty="0" err="1">
                <a:solidFill>
                  <a:srgbClr val="0184BC"/>
                </a:solidFill>
                <a:latin typeface="Consolas" panose="020B0609020204030204" pitchFamily="49" charset="0"/>
              </a:rPr>
              <a:t>dirname</a:t>
            </a:r>
            <a:r>
              <a:rPr lang="en-US" dirty="0">
                <a:solidFill>
                  <a:srgbClr val="383A42"/>
                </a:solidFill>
                <a:latin typeface="Consolas" panose="020B0609020204030204" pitchFamily="49" charset="0"/>
              </a:rPr>
              <a:t>, </a:t>
            </a:r>
            <a:r>
              <a:rPr lang="en-US" dirty="0">
                <a:solidFill>
                  <a:srgbClr val="50A14F"/>
                </a:solidFill>
                <a:latin typeface="Consolas" panose="020B0609020204030204" pitchFamily="49" charset="0"/>
              </a:rPr>
              <a:t>"views"</a:t>
            </a:r>
            <a:r>
              <a:rPr lang="en-US" dirty="0">
                <a:solidFill>
                  <a:srgbClr val="383A42"/>
                </a:solidFill>
                <a:latin typeface="Consolas" panose="020B0609020204030204" pitchFamily="49" charset="0"/>
              </a:rPr>
              <a:t>));</a:t>
            </a:r>
            <a:endParaRPr lang="en-US" dirty="0">
              <a:solidFill>
                <a:srgbClr val="333333"/>
              </a:solidFill>
              <a:latin typeface="Consolas" panose="020B0609020204030204" pitchFamily="49" charset="0"/>
            </a:endParaRPr>
          </a:p>
          <a:p>
            <a:pPr marL="101600" indent="0">
              <a:buNone/>
            </a:pPr>
            <a:r>
              <a:rPr lang="en-US" dirty="0" err="1">
                <a:solidFill>
                  <a:srgbClr val="E45649"/>
                </a:solidFill>
                <a:latin typeface="Consolas" panose="020B0609020204030204" pitchFamily="49" charset="0"/>
              </a:rPr>
              <a:t>app</a:t>
            </a:r>
            <a:r>
              <a:rPr lang="en-US" dirty="0" err="1">
                <a:solidFill>
                  <a:srgbClr val="0184BC"/>
                </a:solidFill>
                <a:latin typeface="Consolas" panose="020B0609020204030204" pitchFamily="49" charset="0"/>
              </a:rPr>
              <a:t>.</a:t>
            </a:r>
            <a:r>
              <a:rPr lang="en-US" dirty="0" err="1">
                <a:solidFill>
                  <a:srgbClr val="4078F2"/>
                </a:solidFill>
                <a:latin typeface="Consolas" panose="020B0609020204030204" pitchFamily="49" charset="0"/>
              </a:rPr>
              <a:t>set</a:t>
            </a:r>
            <a:r>
              <a:rPr lang="en-US" dirty="0">
                <a:solidFill>
                  <a:srgbClr val="383A42"/>
                </a:solidFill>
                <a:latin typeface="Consolas" panose="020B0609020204030204" pitchFamily="49" charset="0"/>
              </a:rPr>
              <a:t>(</a:t>
            </a:r>
            <a:r>
              <a:rPr lang="en-US" dirty="0">
                <a:solidFill>
                  <a:srgbClr val="50A14F"/>
                </a:solidFill>
                <a:latin typeface="Consolas" panose="020B0609020204030204" pitchFamily="49" charset="0"/>
              </a:rPr>
              <a:t>"view engine"</a:t>
            </a:r>
            <a:r>
              <a:rPr lang="en-US" dirty="0">
                <a:solidFill>
                  <a:srgbClr val="383A42"/>
                </a:solidFill>
                <a:latin typeface="Consolas" panose="020B0609020204030204" pitchFamily="49" charset="0"/>
              </a:rPr>
              <a:t>, </a:t>
            </a:r>
            <a:r>
              <a:rPr lang="en-US" dirty="0">
                <a:solidFill>
                  <a:srgbClr val="50A14F"/>
                </a:solidFill>
                <a:latin typeface="Consolas" panose="020B0609020204030204" pitchFamily="49" charset="0"/>
              </a:rPr>
              <a:t>"pug"</a:t>
            </a:r>
            <a:r>
              <a:rPr lang="en-US" dirty="0">
                <a:solidFill>
                  <a:srgbClr val="383A42"/>
                </a:solidFill>
                <a:latin typeface="Consolas" panose="020B0609020204030204" pitchFamily="49" charset="0"/>
              </a:rPr>
              <a:t>);</a:t>
            </a:r>
            <a:endParaRPr 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955740316"/>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From Static to Dynamic</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3" name="Text Placeholder 2">
            <a:extLst>
              <a:ext uri="{FF2B5EF4-FFF2-40B4-BE49-F238E27FC236}">
                <a16:creationId xmlns:a16="http://schemas.microsoft.com/office/drawing/2014/main" xmlns="" id="{9BE35DCD-4BCE-43B4-BEBD-DA6FD2396944}"/>
              </a:ext>
            </a:extLst>
          </p:cNvPr>
          <p:cNvSpPr>
            <a:spLocks noGrp="1"/>
          </p:cNvSpPr>
          <p:nvPr>
            <p:ph type="body" idx="1"/>
          </p:nvPr>
        </p:nvSpPr>
        <p:spPr>
          <a:xfrm>
            <a:off x="869100" y="1634837"/>
            <a:ext cx="7405800" cy="2945046"/>
          </a:xfrm>
        </p:spPr>
        <p:txBody>
          <a:bodyPr>
            <a:normAutofit/>
          </a:bodyPr>
          <a:lstStyle/>
          <a:p>
            <a:r>
              <a:rPr lang="en-CA" dirty="0"/>
              <a:t>Now that we’re using dynamic templates instead of static templates, we need to update our index.js file to reflect this change.</a:t>
            </a:r>
          </a:p>
          <a:p>
            <a:r>
              <a:rPr lang="en-CA" dirty="0"/>
              <a:t>Instead of using:</a:t>
            </a:r>
          </a:p>
          <a:p>
            <a:endParaRPr lang="en-CA" dirty="0"/>
          </a:p>
          <a:p>
            <a:endParaRPr lang="en-CA" dirty="0"/>
          </a:p>
          <a:p>
            <a:r>
              <a:rPr lang="en-CA" dirty="0"/>
              <a:t>We need to create separate routes for each page.</a:t>
            </a:r>
          </a:p>
        </p:txBody>
      </p:sp>
      <p:sp>
        <p:nvSpPr>
          <p:cNvPr id="6" name="Google Shape;105;p17">
            <a:extLst>
              <a:ext uri="{FF2B5EF4-FFF2-40B4-BE49-F238E27FC236}">
                <a16:creationId xmlns:a16="http://schemas.microsoft.com/office/drawing/2014/main" xmlns="" id="{7DD8FF75-1701-4A10-9C8C-9247D2E4D04D}"/>
              </a:ext>
            </a:extLst>
          </p:cNvPr>
          <p:cNvSpPr txBox="1">
            <a:spLocks/>
          </p:cNvSpPr>
          <p:nvPr/>
        </p:nvSpPr>
        <p:spPr>
          <a:xfrm>
            <a:off x="1278789" y="3321531"/>
            <a:ext cx="6586421" cy="464710"/>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dirty="0" err="1">
                <a:solidFill>
                  <a:srgbClr val="E45649"/>
                </a:solidFill>
                <a:latin typeface="Consolas" panose="020B0609020204030204" pitchFamily="49" charset="0"/>
              </a:rPr>
              <a:t>app</a:t>
            </a:r>
            <a:r>
              <a:rPr lang="en-US" dirty="0" err="1">
                <a:solidFill>
                  <a:srgbClr val="0184BC"/>
                </a:solidFill>
                <a:latin typeface="Consolas" panose="020B0609020204030204" pitchFamily="49" charset="0"/>
              </a:rPr>
              <a:t>.</a:t>
            </a:r>
            <a:r>
              <a:rPr lang="en-US" dirty="0" err="1">
                <a:solidFill>
                  <a:srgbClr val="4078F2"/>
                </a:solidFill>
                <a:latin typeface="Consolas" panose="020B0609020204030204" pitchFamily="49" charset="0"/>
              </a:rPr>
              <a:t>use</a:t>
            </a:r>
            <a:r>
              <a:rPr lang="en-US" dirty="0">
                <a:solidFill>
                  <a:srgbClr val="383A42"/>
                </a:solidFill>
                <a:latin typeface="Consolas" panose="020B0609020204030204" pitchFamily="49" charset="0"/>
              </a:rPr>
              <a:t>(</a:t>
            </a:r>
            <a:r>
              <a:rPr lang="en-US" dirty="0" err="1">
                <a:solidFill>
                  <a:srgbClr val="E45649"/>
                </a:solidFill>
                <a:latin typeface="Consolas" panose="020B0609020204030204" pitchFamily="49" charset="0"/>
              </a:rPr>
              <a:t>express</a:t>
            </a:r>
            <a:r>
              <a:rPr lang="en-US" dirty="0" err="1">
                <a:solidFill>
                  <a:srgbClr val="0184BC"/>
                </a:solidFill>
                <a:latin typeface="Consolas" panose="020B0609020204030204" pitchFamily="49" charset="0"/>
              </a:rPr>
              <a:t>.</a:t>
            </a:r>
            <a:r>
              <a:rPr lang="en-US" dirty="0" err="1">
                <a:solidFill>
                  <a:srgbClr val="4078F2"/>
                </a:solidFill>
                <a:latin typeface="Consolas" panose="020B0609020204030204" pitchFamily="49" charset="0"/>
              </a:rPr>
              <a:t>static</a:t>
            </a:r>
            <a:r>
              <a:rPr lang="en-US" dirty="0">
                <a:solidFill>
                  <a:srgbClr val="383A42"/>
                </a:solidFill>
                <a:latin typeface="Consolas" panose="020B0609020204030204" pitchFamily="49" charset="0"/>
              </a:rPr>
              <a:t>(</a:t>
            </a:r>
            <a:r>
              <a:rPr lang="en-US" dirty="0">
                <a:solidFill>
                  <a:srgbClr val="50A14F"/>
                </a:solidFill>
                <a:latin typeface="Consolas" panose="020B0609020204030204" pitchFamily="49" charset="0"/>
              </a:rPr>
              <a:t>"views"</a:t>
            </a:r>
            <a:r>
              <a:rPr lang="en-US" dirty="0">
                <a:solidFill>
                  <a:srgbClr val="383A42"/>
                </a:solidFill>
                <a:latin typeface="Consolas" panose="020B0609020204030204" pitchFamily="49" charset="0"/>
              </a:rPr>
              <a:t>));</a:t>
            </a:r>
            <a:endParaRPr 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254298420"/>
      </p:ext>
    </p:extLst>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6"/>
            <a:ext cx="7405800" cy="2921666"/>
          </a:xfrm>
          <a:prstGeom prst="rect">
            <a:avLst/>
          </a:prstGeom>
        </p:spPr>
        <p:txBody>
          <a:bodyPr spcFirstLastPara="1" wrap="square" lIns="91425" tIns="91425" rIns="91425" bIns="91425" anchor="t" anchorCtr="0">
            <a:normAutofit/>
          </a:bodyPr>
          <a:lstStyle/>
          <a:p>
            <a:pPr>
              <a:lnSpc>
                <a:spcPct val="120000"/>
              </a:lnSpc>
            </a:pPr>
            <a:r>
              <a:rPr lang="en-US" dirty="0"/>
              <a:t>For each page you’ve created, write an </a:t>
            </a:r>
            <a:r>
              <a:rPr lang="en-US" dirty="0" err="1"/>
              <a:t>app.get</a:t>
            </a:r>
            <a:r>
              <a:rPr lang="en-US" dirty="0"/>
              <a:t> statement to render the appropriate file.</a:t>
            </a:r>
          </a:p>
          <a:p>
            <a:pPr>
              <a:lnSpc>
                <a:spcPct val="120000"/>
              </a:lnSpc>
            </a:pPr>
            <a:endParaRPr lang="en-US" dirty="0"/>
          </a:p>
        </p:txBody>
      </p:sp>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2600" dirty="0"/>
              <a:t>Activity: Create Routes</a:t>
            </a:r>
            <a:endParaRPr sz="26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5" name="Google Shape;499;p38">
            <a:extLst>
              <a:ext uri="{FF2B5EF4-FFF2-40B4-BE49-F238E27FC236}">
                <a16:creationId xmlns:a16="http://schemas.microsoft.com/office/drawing/2014/main" xmlns=""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xmlns=""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xmlns=""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05;p17">
            <a:extLst>
              <a:ext uri="{FF2B5EF4-FFF2-40B4-BE49-F238E27FC236}">
                <a16:creationId xmlns:a16="http://schemas.microsoft.com/office/drawing/2014/main" xmlns="" id="{26CED2EC-2B03-4C98-AA66-FC589AF4FA0B}"/>
              </a:ext>
            </a:extLst>
          </p:cNvPr>
          <p:cNvSpPr txBox="1">
            <a:spLocks/>
          </p:cNvSpPr>
          <p:nvPr/>
        </p:nvSpPr>
        <p:spPr>
          <a:xfrm>
            <a:off x="1278789" y="2841408"/>
            <a:ext cx="6586421" cy="1334514"/>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i="1" dirty="0">
                <a:solidFill>
                  <a:srgbClr val="A0A1A7"/>
                </a:solidFill>
                <a:latin typeface="Consolas" panose="020B0609020204030204" pitchFamily="49" charset="0"/>
              </a:rPr>
              <a:t>// create routes</a:t>
            </a:r>
            <a:endParaRPr lang="en-US" dirty="0">
              <a:solidFill>
                <a:srgbClr val="333333"/>
              </a:solidFill>
              <a:latin typeface="Consolas" panose="020B0609020204030204" pitchFamily="49" charset="0"/>
            </a:endParaRPr>
          </a:p>
          <a:p>
            <a:pPr marL="101600" indent="0">
              <a:buNone/>
            </a:pPr>
            <a:r>
              <a:rPr lang="en-US" dirty="0" err="1">
                <a:solidFill>
                  <a:srgbClr val="E45649"/>
                </a:solidFill>
                <a:latin typeface="Consolas" panose="020B0609020204030204" pitchFamily="49" charset="0"/>
              </a:rPr>
              <a:t>app</a:t>
            </a:r>
            <a:r>
              <a:rPr lang="en-US" dirty="0" err="1">
                <a:solidFill>
                  <a:srgbClr val="0184BC"/>
                </a:solidFill>
                <a:latin typeface="Consolas" panose="020B0609020204030204" pitchFamily="49" charset="0"/>
              </a:rPr>
              <a:t>.</a:t>
            </a:r>
            <a:r>
              <a:rPr lang="en-US" dirty="0" err="1">
                <a:solidFill>
                  <a:srgbClr val="4078F2"/>
                </a:solidFill>
                <a:latin typeface="Consolas" panose="020B0609020204030204" pitchFamily="49" charset="0"/>
              </a:rPr>
              <a:t>get</a:t>
            </a:r>
            <a:r>
              <a:rPr lang="en-US" dirty="0">
                <a:solidFill>
                  <a:srgbClr val="383A42"/>
                </a:solidFill>
                <a:latin typeface="Consolas" panose="020B0609020204030204" pitchFamily="49" charset="0"/>
              </a:rPr>
              <a:t>(</a:t>
            </a:r>
            <a:r>
              <a:rPr lang="en-US" dirty="0">
                <a:solidFill>
                  <a:srgbClr val="50A14F"/>
                </a:solidFill>
                <a:latin typeface="Consolas" panose="020B0609020204030204" pitchFamily="49" charset="0"/>
              </a:rPr>
              <a:t>"/"</a:t>
            </a:r>
            <a:r>
              <a:rPr lang="en-US" dirty="0">
                <a:solidFill>
                  <a:srgbClr val="383A42"/>
                </a:solidFill>
                <a:latin typeface="Consolas" panose="020B0609020204030204" pitchFamily="49" charset="0"/>
              </a:rPr>
              <a:t>, (req, res)</a:t>
            </a:r>
            <a:r>
              <a:rPr lang="en-CA" dirty="0">
                <a:solidFill>
                  <a:srgbClr val="A626A4"/>
                </a:solidFill>
                <a:latin typeface="Consolas" panose="020B0609020204030204" pitchFamily="49" charset="0"/>
              </a:rPr>
              <a:t> =&gt;</a:t>
            </a:r>
            <a:r>
              <a:rPr lang="en-US" dirty="0">
                <a:solidFill>
                  <a:srgbClr val="383A42"/>
                </a:solidFill>
                <a:latin typeface="Consolas" panose="020B0609020204030204" pitchFamily="49" charset="0"/>
              </a:rPr>
              <a:t> {</a:t>
            </a:r>
            <a:endParaRPr lang="en-US" dirty="0">
              <a:solidFill>
                <a:srgbClr val="333333"/>
              </a:solidFill>
              <a:latin typeface="Consolas" panose="020B0609020204030204" pitchFamily="49" charset="0"/>
            </a:endParaRPr>
          </a:p>
          <a:p>
            <a:pPr marL="101600" indent="0">
              <a:buNone/>
            </a:pPr>
            <a:r>
              <a:rPr lang="en-US" dirty="0">
                <a:solidFill>
                  <a:srgbClr val="E45649"/>
                </a:solidFill>
                <a:latin typeface="Consolas" panose="020B0609020204030204" pitchFamily="49" charset="0"/>
              </a:rPr>
              <a:t>  </a:t>
            </a:r>
            <a:r>
              <a:rPr lang="en-US" dirty="0" err="1">
                <a:solidFill>
                  <a:srgbClr val="E45649"/>
                </a:solidFill>
                <a:latin typeface="Consolas" panose="020B0609020204030204" pitchFamily="49" charset="0"/>
              </a:rPr>
              <a:t>res</a:t>
            </a:r>
            <a:r>
              <a:rPr lang="en-US" dirty="0" err="1">
                <a:solidFill>
                  <a:srgbClr val="0184BC"/>
                </a:solidFill>
                <a:latin typeface="Consolas" panose="020B0609020204030204" pitchFamily="49" charset="0"/>
              </a:rPr>
              <a:t>.</a:t>
            </a:r>
            <a:r>
              <a:rPr lang="en-US" dirty="0" err="1">
                <a:solidFill>
                  <a:srgbClr val="4078F2"/>
                </a:solidFill>
                <a:latin typeface="Consolas" panose="020B0609020204030204" pitchFamily="49" charset="0"/>
              </a:rPr>
              <a:t>render</a:t>
            </a:r>
            <a:r>
              <a:rPr lang="en-US" dirty="0">
                <a:solidFill>
                  <a:srgbClr val="383A42"/>
                </a:solidFill>
                <a:latin typeface="Consolas" panose="020B0609020204030204" pitchFamily="49" charset="0"/>
              </a:rPr>
              <a:t>(</a:t>
            </a:r>
            <a:r>
              <a:rPr lang="en-US" dirty="0">
                <a:solidFill>
                  <a:srgbClr val="50A14F"/>
                </a:solidFill>
                <a:latin typeface="Consolas" panose="020B0609020204030204" pitchFamily="49" charset="0"/>
              </a:rPr>
              <a:t>"index"</a:t>
            </a:r>
            <a:r>
              <a:rPr lang="en-US" dirty="0">
                <a:solidFill>
                  <a:srgbClr val="383A42"/>
                </a:solidFill>
                <a:latin typeface="Consolas" panose="020B0609020204030204" pitchFamily="49" charset="0"/>
              </a:rPr>
              <a:t>);</a:t>
            </a:r>
            <a:endParaRPr lang="en-US" dirty="0">
              <a:solidFill>
                <a:srgbClr val="333333"/>
              </a:solidFill>
              <a:latin typeface="Consolas" panose="020B0609020204030204" pitchFamily="49" charset="0"/>
            </a:endParaRPr>
          </a:p>
          <a:p>
            <a:pPr marL="101600" indent="0">
              <a:buNone/>
            </a:pPr>
            <a:r>
              <a:rPr lang="en-US" dirty="0">
                <a:solidFill>
                  <a:srgbClr val="383A42"/>
                </a:solidFill>
                <a:latin typeface="Consolas" panose="020B0609020204030204" pitchFamily="49" charset="0"/>
              </a:rPr>
              <a:t>});</a:t>
            </a:r>
            <a:endParaRPr 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217136942"/>
      </p:ext>
    </p:extLst>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From Static to Dynamic</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3" name="Text Placeholder 2">
            <a:extLst>
              <a:ext uri="{FF2B5EF4-FFF2-40B4-BE49-F238E27FC236}">
                <a16:creationId xmlns:a16="http://schemas.microsoft.com/office/drawing/2014/main" xmlns="" id="{9BE35DCD-4BCE-43B4-BEBD-DA6FD2396944}"/>
              </a:ext>
            </a:extLst>
          </p:cNvPr>
          <p:cNvSpPr>
            <a:spLocks noGrp="1"/>
          </p:cNvSpPr>
          <p:nvPr>
            <p:ph type="body" idx="1"/>
          </p:nvPr>
        </p:nvSpPr>
        <p:spPr>
          <a:xfrm>
            <a:off x="869100" y="1634837"/>
            <a:ext cx="7405800" cy="2945046"/>
          </a:xfrm>
        </p:spPr>
        <p:txBody>
          <a:bodyPr>
            <a:normAutofit/>
          </a:bodyPr>
          <a:lstStyle/>
          <a:p>
            <a:r>
              <a:rPr lang="en-CA" dirty="0"/>
              <a:t>If we try to refresh the app in the browser now, we’ll get an error:</a:t>
            </a:r>
          </a:p>
          <a:p>
            <a:pPr marL="101600" indent="0">
              <a:buNone/>
            </a:pPr>
            <a:r>
              <a:rPr lang="en-CA" dirty="0">
                <a:latin typeface="Consolas" panose="020B0609020204030204" pitchFamily="49" charset="0"/>
              </a:rPr>
              <a:t>Failed to lookup view </a:t>
            </a:r>
            <a:r>
              <a:rPr lang="en-US" altLang="en-US" dirty="0">
                <a:solidFill>
                  <a:schemeClr val="tx1"/>
                </a:solidFill>
                <a:latin typeface="Consolas" panose="020B0609020204030204" pitchFamily="49" charset="0"/>
              </a:rPr>
              <a:t>"</a:t>
            </a:r>
            <a:r>
              <a:rPr lang="en-CA" dirty="0">
                <a:latin typeface="Consolas" panose="020B0609020204030204" pitchFamily="49" charset="0"/>
              </a:rPr>
              <a:t>index</a:t>
            </a:r>
            <a:r>
              <a:rPr lang="en-US" altLang="en-US" dirty="0">
                <a:solidFill>
                  <a:schemeClr val="tx1"/>
                </a:solidFill>
                <a:latin typeface="Consolas" panose="020B0609020204030204" pitchFamily="49" charset="0"/>
              </a:rPr>
              <a:t>"</a:t>
            </a:r>
            <a:r>
              <a:rPr lang="en-CA" dirty="0">
                <a:latin typeface="Consolas" panose="020B0609020204030204" pitchFamily="49" charset="0"/>
              </a:rPr>
              <a:t> in views directory</a:t>
            </a:r>
          </a:p>
          <a:p>
            <a:r>
              <a:rPr lang="en-CA" dirty="0"/>
              <a:t>That’s because our app is looking for pug files now.</a:t>
            </a:r>
          </a:p>
          <a:p>
            <a:r>
              <a:rPr lang="en-CA" dirty="0"/>
              <a:t>So let’s create them!</a:t>
            </a:r>
          </a:p>
        </p:txBody>
      </p:sp>
    </p:spTree>
    <p:extLst>
      <p:ext uri="{BB962C8B-B14F-4D97-AF65-F5344CB8AC3E}">
        <p14:creationId xmlns:p14="http://schemas.microsoft.com/office/powerpoint/2010/main" val="345140493"/>
      </p:ext>
    </p:extLst>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Learning Pug Syntax</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3" name="Text Placeholder 2">
            <a:extLst>
              <a:ext uri="{FF2B5EF4-FFF2-40B4-BE49-F238E27FC236}">
                <a16:creationId xmlns:a16="http://schemas.microsoft.com/office/drawing/2014/main" xmlns="" id="{9BE35DCD-4BCE-43B4-BEBD-DA6FD2396944}"/>
              </a:ext>
            </a:extLst>
          </p:cNvPr>
          <p:cNvSpPr>
            <a:spLocks noGrp="1"/>
          </p:cNvSpPr>
          <p:nvPr>
            <p:ph type="body" idx="1"/>
          </p:nvPr>
        </p:nvSpPr>
        <p:spPr>
          <a:xfrm>
            <a:off x="869100" y="1634837"/>
            <a:ext cx="7405800" cy="2945046"/>
          </a:xfrm>
        </p:spPr>
        <p:txBody>
          <a:bodyPr>
            <a:normAutofit/>
          </a:bodyPr>
          <a:lstStyle/>
          <a:p>
            <a:r>
              <a:rPr lang="en-CA" dirty="0"/>
              <a:t>Converting HTML to Pug is all well and good, but let’s actually learn how to </a:t>
            </a:r>
            <a:r>
              <a:rPr lang="en-CA" smtClean="0"/>
              <a:t>use the right </a:t>
            </a:r>
            <a:r>
              <a:rPr lang="en-CA" dirty="0"/>
              <a:t>Pug syntax</a:t>
            </a:r>
          </a:p>
          <a:p>
            <a:endParaRPr lang="en-CA" dirty="0"/>
          </a:p>
        </p:txBody>
      </p:sp>
      <p:sp>
        <p:nvSpPr>
          <p:cNvPr id="5" name="Google Shape;105;p17">
            <a:extLst>
              <a:ext uri="{FF2B5EF4-FFF2-40B4-BE49-F238E27FC236}">
                <a16:creationId xmlns:a16="http://schemas.microsoft.com/office/drawing/2014/main" xmlns="" id="{050DE9F2-BC54-47E8-AA94-728A51E0ECF2}"/>
              </a:ext>
            </a:extLst>
          </p:cNvPr>
          <p:cNvSpPr txBox="1">
            <a:spLocks/>
          </p:cNvSpPr>
          <p:nvPr/>
        </p:nvSpPr>
        <p:spPr>
          <a:xfrm>
            <a:off x="1119808" y="2519801"/>
            <a:ext cx="6789031" cy="2070277"/>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383A42"/>
                </a:solidFill>
                <a:latin typeface="Consolas" panose="020B0609020204030204" pitchFamily="49" charset="0"/>
              </a:rPr>
              <a:t>doctype html</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head</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meta</a:t>
            </a:r>
            <a:r>
              <a:rPr lang="en-CA" dirty="0">
                <a:solidFill>
                  <a:srgbClr val="986801"/>
                </a:solidFill>
                <a:latin typeface="Consolas" panose="020B0609020204030204" pitchFamily="49" charset="0"/>
              </a:rPr>
              <a:t>(charset</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'UTF-8'</a:t>
            </a:r>
            <a:r>
              <a:rPr lang="en-CA" dirty="0">
                <a:solidFill>
                  <a:srgbClr val="986801"/>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meta</a:t>
            </a:r>
            <a:r>
              <a:rPr lang="en-CA" dirty="0">
                <a:solidFill>
                  <a:srgbClr val="986801"/>
                </a:solidFill>
                <a:latin typeface="Consolas" panose="020B0609020204030204" pitchFamily="49" charset="0"/>
              </a:rPr>
              <a:t>(name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'viewport'</a:t>
            </a:r>
            <a:r>
              <a:rPr lang="en-CA" dirty="0">
                <a:solidFill>
                  <a:srgbClr val="383A42"/>
                </a:solidFill>
                <a:latin typeface="Consolas" panose="020B0609020204030204" pitchFamily="49" charset="0"/>
              </a:rPr>
              <a:t> </a:t>
            </a:r>
            <a:r>
              <a:rPr lang="en-CA" dirty="0">
                <a:solidFill>
                  <a:srgbClr val="986801"/>
                </a:solidFill>
                <a:latin typeface="Consolas" panose="020B0609020204030204" pitchFamily="49" charset="0"/>
              </a:rPr>
              <a:t>content</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'width=device-width, initial-scale=1.0'</a:t>
            </a:r>
            <a:r>
              <a:rPr lang="en-CA" dirty="0">
                <a:solidFill>
                  <a:srgbClr val="986801"/>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meta</a:t>
            </a:r>
            <a:r>
              <a:rPr lang="en-CA" dirty="0">
                <a:solidFill>
                  <a:srgbClr val="986801"/>
                </a:solidFill>
                <a:latin typeface="Consolas" panose="020B0609020204030204" pitchFamily="49" charset="0"/>
              </a:rPr>
              <a:t>(http-</a:t>
            </a:r>
            <a:r>
              <a:rPr lang="en-CA" dirty="0" err="1">
                <a:solidFill>
                  <a:srgbClr val="986801"/>
                </a:solidFill>
                <a:latin typeface="Consolas" panose="020B0609020204030204" pitchFamily="49" charset="0"/>
              </a:rPr>
              <a:t>equiv</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'X-UA-Compatible'</a:t>
            </a:r>
            <a:r>
              <a:rPr lang="en-CA" dirty="0">
                <a:solidFill>
                  <a:srgbClr val="383A42"/>
                </a:solidFill>
                <a:latin typeface="Consolas" panose="020B0609020204030204" pitchFamily="49" charset="0"/>
              </a:rPr>
              <a:t> </a:t>
            </a:r>
            <a:r>
              <a:rPr lang="en-CA" dirty="0">
                <a:solidFill>
                  <a:srgbClr val="986801"/>
                </a:solidFill>
                <a:latin typeface="Consolas" panose="020B0609020204030204" pitchFamily="49" charset="0"/>
              </a:rPr>
              <a:t>content</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a:t>
            </a:r>
            <a:r>
              <a:rPr lang="en-CA" dirty="0" err="1">
                <a:solidFill>
                  <a:srgbClr val="50A14F"/>
                </a:solidFill>
                <a:latin typeface="Consolas" panose="020B0609020204030204" pitchFamily="49" charset="0"/>
              </a:rPr>
              <a:t>ie</a:t>
            </a:r>
            <a:r>
              <a:rPr lang="en-CA" dirty="0">
                <a:solidFill>
                  <a:srgbClr val="50A14F"/>
                </a:solidFill>
                <a:latin typeface="Consolas" panose="020B0609020204030204" pitchFamily="49" charset="0"/>
              </a:rPr>
              <a:t>=edge'</a:t>
            </a:r>
            <a:r>
              <a:rPr lang="en-CA" dirty="0">
                <a:solidFill>
                  <a:srgbClr val="986801"/>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title</a:t>
            </a:r>
            <a:r>
              <a:rPr lang="en-CA" dirty="0">
                <a:solidFill>
                  <a:srgbClr val="333333"/>
                </a:solidFill>
                <a:latin typeface="Consolas" panose="020B0609020204030204" pitchFamily="49" charset="0"/>
              </a:rPr>
              <a:t> Document</a:t>
            </a:r>
          </a:p>
          <a:p>
            <a:pPr marL="101600" indent="0">
              <a:buNone/>
            </a:pPr>
            <a:r>
              <a:rPr lang="en-CA" dirty="0">
                <a:solidFill>
                  <a:srgbClr val="E45649"/>
                </a:solidFill>
                <a:latin typeface="Consolas" panose="020B0609020204030204" pitchFamily="49" charset="0"/>
              </a:rPr>
              <a:t>h1</a:t>
            </a:r>
            <a:r>
              <a:rPr lang="en-CA" dirty="0">
                <a:solidFill>
                  <a:srgbClr val="333333"/>
                </a:solidFill>
                <a:latin typeface="Consolas" panose="020B0609020204030204" pitchFamily="49" charset="0"/>
              </a:rPr>
              <a:t> Welcome</a:t>
            </a:r>
          </a:p>
        </p:txBody>
      </p:sp>
    </p:spTree>
    <p:extLst>
      <p:ext uri="{BB962C8B-B14F-4D97-AF65-F5344CB8AC3E}">
        <p14:creationId xmlns:p14="http://schemas.microsoft.com/office/powerpoint/2010/main" val="2502133123"/>
      </p:ext>
    </p:extLst>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Learning Pug Syntax</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3" name="Text Placeholder 2">
            <a:extLst>
              <a:ext uri="{FF2B5EF4-FFF2-40B4-BE49-F238E27FC236}">
                <a16:creationId xmlns:a16="http://schemas.microsoft.com/office/drawing/2014/main" xmlns="" id="{9BE35DCD-4BCE-43B4-BEBD-DA6FD2396944}"/>
              </a:ext>
            </a:extLst>
          </p:cNvPr>
          <p:cNvSpPr>
            <a:spLocks noGrp="1"/>
          </p:cNvSpPr>
          <p:nvPr>
            <p:ph type="body" idx="1"/>
          </p:nvPr>
        </p:nvSpPr>
        <p:spPr>
          <a:xfrm>
            <a:off x="869100" y="1634838"/>
            <a:ext cx="7405800" cy="3023872"/>
          </a:xfrm>
        </p:spPr>
        <p:txBody>
          <a:bodyPr>
            <a:normAutofit/>
          </a:bodyPr>
          <a:lstStyle/>
          <a:p>
            <a:r>
              <a:rPr lang="en-CA" dirty="0"/>
              <a:t>Set the doctype</a:t>
            </a:r>
          </a:p>
          <a:p>
            <a:pPr marL="101600" indent="0">
              <a:buNone/>
            </a:pPr>
            <a:endParaRPr lang="en-CA" dirty="0"/>
          </a:p>
          <a:p>
            <a:pPr marL="101600" indent="0">
              <a:buNone/>
            </a:pPr>
            <a:endParaRPr lang="en-CA" dirty="0"/>
          </a:p>
          <a:p>
            <a:r>
              <a:rPr lang="en-CA" dirty="0"/>
              <a:t>Id and class attributes</a:t>
            </a:r>
          </a:p>
        </p:txBody>
      </p:sp>
      <p:sp>
        <p:nvSpPr>
          <p:cNvPr id="5" name="Google Shape;105;p17">
            <a:extLst>
              <a:ext uri="{FF2B5EF4-FFF2-40B4-BE49-F238E27FC236}">
                <a16:creationId xmlns:a16="http://schemas.microsoft.com/office/drawing/2014/main" xmlns="" id="{050DE9F2-BC54-47E8-AA94-728A51E0ECF2}"/>
              </a:ext>
            </a:extLst>
          </p:cNvPr>
          <p:cNvSpPr txBox="1">
            <a:spLocks/>
          </p:cNvSpPr>
          <p:nvPr/>
        </p:nvSpPr>
        <p:spPr>
          <a:xfrm>
            <a:off x="1221110" y="2211877"/>
            <a:ext cx="6586421" cy="468260"/>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383A42"/>
                </a:solidFill>
                <a:latin typeface="Consolas" panose="020B0609020204030204" pitchFamily="49" charset="0"/>
              </a:rPr>
              <a:t>doctype html</a:t>
            </a:r>
            <a:endParaRPr lang="en-CA" dirty="0">
              <a:solidFill>
                <a:srgbClr val="333333"/>
              </a:solidFill>
              <a:latin typeface="Consolas" panose="020B0609020204030204" pitchFamily="49" charset="0"/>
            </a:endParaRPr>
          </a:p>
        </p:txBody>
      </p:sp>
      <p:sp>
        <p:nvSpPr>
          <p:cNvPr id="6" name="Google Shape;105;p17">
            <a:extLst>
              <a:ext uri="{FF2B5EF4-FFF2-40B4-BE49-F238E27FC236}">
                <a16:creationId xmlns:a16="http://schemas.microsoft.com/office/drawing/2014/main" xmlns="" id="{5DD83FB0-9632-4C15-ABFC-5067B6373892}"/>
              </a:ext>
            </a:extLst>
          </p:cNvPr>
          <p:cNvSpPr txBox="1">
            <a:spLocks/>
          </p:cNvSpPr>
          <p:nvPr/>
        </p:nvSpPr>
        <p:spPr>
          <a:xfrm>
            <a:off x="1221111" y="3422714"/>
            <a:ext cx="6586421" cy="688212"/>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E45649"/>
                </a:solidFill>
                <a:latin typeface="Consolas" panose="020B0609020204030204" pitchFamily="49" charset="0"/>
              </a:rPr>
              <a:t>h1</a:t>
            </a:r>
            <a:r>
              <a:rPr lang="en-CA" dirty="0">
                <a:solidFill>
                  <a:srgbClr val="4078F2"/>
                </a:solidFill>
                <a:latin typeface="Consolas" panose="020B0609020204030204" pitchFamily="49" charset="0"/>
              </a:rPr>
              <a:t>#title</a:t>
            </a:r>
            <a:r>
              <a:rPr lang="en-CA" dirty="0">
                <a:solidFill>
                  <a:srgbClr val="333333"/>
                </a:solidFill>
                <a:latin typeface="Consolas" panose="020B0609020204030204" pitchFamily="49" charset="0"/>
              </a:rPr>
              <a:t> Welcome</a:t>
            </a:r>
            <a:endParaRPr lang="en-CA" dirty="0">
              <a:solidFill>
                <a:srgbClr val="4078F2"/>
              </a:solidFill>
              <a:latin typeface="Consolas" panose="020B0609020204030204" pitchFamily="49" charset="0"/>
            </a:endParaRPr>
          </a:p>
          <a:p>
            <a:pPr marL="101600" indent="0">
              <a:buNone/>
            </a:pPr>
            <a:r>
              <a:rPr lang="en-CA" dirty="0">
                <a:solidFill>
                  <a:srgbClr val="986801"/>
                </a:solidFill>
                <a:latin typeface="Consolas" panose="020B0609020204030204" pitchFamily="49" charset="0"/>
              </a:rPr>
              <a:t>h2.subtitle</a:t>
            </a:r>
            <a:r>
              <a:rPr lang="en-CA" dirty="0">
                <a:solidFill>
                  <a:srgbClr val="333333"/>
                </a:solidFill>
                <a:latin typeface="Consolas" panose="020B0609020204030204" pitchFamily="49" charset="0"/>
              </a:rPr>
              <a:t> All About Pug Syntax</a:t>
            </a:r>
          </a:p>
        </p:txBody>
      </p:sp>
    </p:spTree>
    <p:extLst>
      <p:ext uri="{BB962C8B-B14F-4D97-AF65-F5344CB8AC3E}">
        <p14:creationId xmlns:p14="http://schemas.microsoft.com/office/powerpoint/2010/main" val="4227407058"/>
      </p:ext>
    </p:extLst>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Learning Pug Syntax</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3" name="Text Placeholder 2">
            <a:extLst>
              <a:ext uri="{FF2B5EF4-FFF2-40B4-BE49-F238E27FC236}">
                <a16:creationId xmlns:a16="http://schemas.microsoft.com/office/drawing/2014/main" xmlns="" id="{9BE35DCD-4BCE-43B4-BEBD-DA6FD2396944}"/>
              </a:ext>
            </a:extLst>
          </p:cNvPr>
          <p:cNvSpPr>
            <a:spLocks noGrp="1"/>
          </p:cNvSpPr>
          <p:nvPr>
            <p:ph type="body" idx="1"/>
          </p:nvPr>
        </p:nvSpPr>
        <p:spPr>
          <a:xfrm>
            <a:off x="869100" y="1634838"/>
            <a:ext cx="7405800" cy="3023872"/>
          </a:xfrm>
        </p:spPr>
        <p:txBody>
          <a:bodyPr>
            <a:normAutofit/>
          </a:bodyPr>
          <a:lstStyle/>
          <a:p>
            <a:r>
              <a:rPr lang="en-CA" dirty="0"/>
              <a:t>Nested elements</a:t>
            </a:r>
          </a:p>
          <a:p>
            <a:endParaRPr lang="en-CA" dirty="0"/>
          </a:p>
          <a:p>
            <a:endParaRPr lang="en-CA" dirty="0"/>
          </a:p>
          <a:p>
            <a:endParaRPr lang="en-CA" dirty="0"/>
          </a:p>
          <a:p>
            <a:endParaRPr lang="en-CA" dirty="0"/>
          </a:p>
          <a:p>
            <a:r>
              <a:rPr lang="en-CA" dirty="0"/>
              <a:t>Attributes</a:t>
            </a:r>
          </a:p>
        </p:txBody>
      </p:sp>
      <p:sp>
        <p:nvSpPr>
          <p:cNvPr id="5" name="Google Shape;105;p17">
            <a:extLst>
              <a:ext uri="{FF2B5EF4-FFF2-40B4-BE49-F238E27FC236}">
                <a16:creationId xmlns:a16="http://schemas.microsoft.com/office/drawing/2014/main" xmlns="" id="{050DE9F2-BC54-47E8-AA94-728A51E0ECF2}"/>
              </a:ext>
            </a:extLst>
          </p:cNvPr>
          <p:cNvSpPr txBox="1">
            <a:spLocks/>
          </p:cNvSpPr>
          <p:nvPr/>
        </p:nvSpPr>
        <p:spPr>
          <a:xfrm>
            <a:off x="1221109" y="2169777"/>
            <a:ext cx="6586421" cy="1469371"/>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E45649"/>
                </a:solidFill>
                <a:latin typeface="Consolas" panose="020B0609020204030204" pitchFamily="49" charset="0"/>
              </a:rPr>
              <a:t>nav</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ul</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li</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a</a:t>
            </a:r>
            <a:r>
              <a:rPr lang="en-CA" dirty="0">
                <a:solidFill>
                  <a:srgbClr val="986801"/>
                </a:solidFill>
                <a:latin typeface="Consolas" panose="020B0609020204030204" pitchFamily="49" charset="0"/>
              </a:rPr>
              <a:t>(</a:t>
            </a:r>
            <a:r>
              <a:rPr lang="en-CA" dirty="0" err="1">
                <a:solidFill>
                  <a:srgbClr val="986801"/>
                </a:solidFill>
                <a:latin typeface="Consolas" panose="020B0609020204030204" pitchFamily="49" charset="0"/>
              </a:rPr>
              <a:t>href</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'/about'</a:t>
            </a:r>
            <a:r>
              <a:rPr lang="en-CA" dirty="0">
                <a:solidFill>
                  <a:srgbClr val="986801"/>
                </a:solidFill>
                <a:latin typeface="Consolas" panose="020B0609020204030204" pitchFamily="49" charset="0"/>
              </a:rPr>
              <a:t>)</a:t>
            </a:r>
            <a:r>
              <a:rPr lang="en-CA" dirty="0">
                <a:solidFill>
                  <a:srgbClr val="333333"/>
                </a:solidFill>
                <a:latin typeface="Consolas" panose="020B0609020204030204" pitchFamily="49" charset="0"/>
              </a:rPr>
              <a:t> About</a:t>
            </a: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li</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a</a:t>
            </a:r>
            <a:r>
              <a:rPr lang="en-CA" dirty="0">
                <a:solidFill>
                  <a:srgbClr val="986801"/>
                </a:solidFill>
                <a:latin typeface="Consolas" panose="020B0609020204030204" pitchFamily="49" charset="0"/>
              </a:rPr>
              <a:t>(</a:t>
            </a:r>
            <a:r>
              <a:rPr lang="en-CA" dirty="0" err="1">
                <a:solidFill>
                  <a:srgbClr val="986801"/>
                </a:solidFill>
                <a:latin typeface="Consolas" panose="020B0609020204030204" pitchFamily="49" charset="0"/>
              </a:rPr>
              <a:t>href</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'/create-post'</a:t>
            </a:r>
            <a:r>
              <a:rPr lang="en-CA" dirty="0">
                <a:solidFill>
                  <a:srgbClr val="986801"/>
                </a:solidFill>
                <a:latin typeface="Consolas" panose="020B0609020204030204" pitchFamily="49" charset="0"/>
              </a:rPr>
              <a:t>)</a:t>
            </a:r>
            <a:r>
              <a:rPr lang="en-CA" dirty="0">
                <a:solidFill>
                  <a:srgbClr val="333333"/>
                </a:solidFill>
                <a:latin typeface="Consolas" panose="020B0609020204030204" pitchFamily="49" charset="0"/>
              </a:rPr>
              <a:t> Create Post</a:t>
            </a:r>
          </a:p>
        </p:txBody>
      </p:sp>
      <p:sp>
        <p:nvSpPr>
          <p:cNvPr id="7" name="Google Shape;105;p17">
            <a:extLst>
              <a:ext uri="{FF2B5EF4-FFF2-40B4-BE49-F238E27FC236}">
                <a16:creationId xmlns:a16="http://schemas.microsoft.com/office/drawing/2014/main" xmlns="" id="{56EBA9D8-7E2C-4E55-A700-02E9CD42DB78}"/>
              </a:ext>
            </a:extLst>
          </p:cNvPr>
          <p:cNvSpPr txBox="1">
            <a:spLocks/>
          </p:cNvSpPr>
          <p:nvPr/>
        </p:nvSpPr>
        <p:spPr>
          <a:xfrm>
            <a:off x="1221110" y="4148913"/>
            <a:ext cx="6586421" cy="393600"/>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a:solidFill>
                  <a:srgbClr val="E45649"/>
                </a:solidFill>
                <a:latin typeface="Consolas" panose="020B0609020204030204" pitchFamily="49" charset="0"/>
              </a:rPr>
              <a:t>a</a:t>
            </a:r>
            <a:r>
              <a:rPr lang="en-US">
                <a:solidFill>
                  <a:srgbClr val="986801"/>
                </a:solidFill>
                <a:latin typeface="Consolas" panose="020B0609020204030204" pitchFamily="49" charset="0"/>
              </a:rPr>
              <a:t>.nav-link(href</a:t>
            </a:r>
            <a:r>
              <a:rPr lang="en-US">
                <a:solidFill>
                  <a:srgbClr val="383A42"/>
                </a:solidFill>
                <a:latin typeface="Consolas" panose="020B0609020204030204" pitchFamily="49" charset="0"/>
              </a:rPr>
              <a:t>=</a:t>
            </a:r>
            <a:r>
              <a:rPr lang="en-US">
                <a:solidFill>
                  <a:srgbClr val="50A14F"/>
                </a:solidFill>
                <a:latin typeface="Consolas" panose="020B0609020204030204" pitchFamily="49" charset="0"/>
              </a:rPr>
              <a:t>'/create-post'</a:t>
            </a:r>
            <a:r>
              <a:rPr lang="en-US">
                <a:solidFill>
                  <a:srgbClr val="383A42"/>
                </a:solidFill>
                <a:latin typeface="Consolas" panose="020B0609020204030204" pitchFamily="49" charset="0"/>
              </a:rPr>
              <a:t> </a:t>
            </a:r>
            <a:r>
              <a:rPr lang="en-US">
                <a:solidFill>
                  <a:srgbClr val="986801"/>
                </a:solidFill>
                <a:latin typeface="Consolas" panose="020B0609020204030204" pitchFamily="49" charset="0"/>
              </a:rPr>
              <a:t>title</a:t>
            </a:r>
            <a:r>
              <a:rPr lang="en-US">
                <a:solidFill>
                  <a:srgbClr val="383A42"/>
                </a:solidFill>
                <a:latin typeface="Consolas" panose="020B0609020204030204" pitchFamily="49" charset="0"/>
              </a:rPr>
              <a:t>=</a:t>
            </a:r>
            <a:r>
              <a:rPr lang="en-US">
                <a:solidFill>
                  <a:srgbClr val="50A14F"/>
                </a:solidFill>
                <a:latin typeface="Consolas" panose="020B0609020204030204" pitchFamily="49" charset="0"/>
              </a:rPr>
              <a:t>"Create Post"</a:t>
            </a:r>
            <a:r>
              <a:rPr lang="en-US">
                <a:solidFill>
                  <a:srgbClr val="986801"/>
                </a:solidFill>
                <a:latin typeface="Consolas" panose="020B0609020204030204" pitchFamily="49" charset="0"/>
              </a:rPr>
              <a:t>)</a:t>
            </a:r>
            <a:r>
              <a:rPr lang="en-US">
                <a:solidFill>
                  <a:srgbClr val="333333"/>
                </a:solidFill>
                <a:latin typeface="Consolas" panose="020B0609020204030204" pitchFamily="49" charset="0"/>
              </a:rPr>
              <a:t> Create Post</a:t>
            </a:r>
          </a:p>
        </p:txBody>
      </p:sp>
    </p:spTree>
    <p:extLst>
      <p:ext uri="{BB962C8B-B14F-4D97-AF65-F5344CB8AC3E}">
        <p14:creationId xmlns:p14="http://schemas.microsoft.com/office/powerpoint/2010/main" val="1652235205"/>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799" y="2573950"/>
            <a:ext cx="6195447" cy="1159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CA" sz="6000" dirty="0">
                <a:solidFill>
                  <a:srgbClr val="FFFFFF"/>
                </a:solidFill>
              </a:rPr>
              <a:t>Forms</a:t>
            </a:r>
            <a:endParaRPr sz="6000" dirty="0">
              <a:solidFill>
                <a:srgbClr val="FFFFFF"/>
              </a:solidFill>
            </a:endParaRPr>
          </a:p>
        </p:txBody>
      </p:sp>
      <p:sp>
        <p:nvSpPr>
          <p:cNvPr id="116" name="Google Shape;116;p18"/>
          <p:cNvSpPr txBox="1">
            <a:spLocks noGrp="1"/>
          </p:cNvSpPr>
          <p:nvPr>
            <p:ph type="subTitle" idx="4294967295"/>
          </p:nvPr>
        </p:nvSpPr>
        <p:spPr>
          <a:xfrm>
            <a:off x="685800" y="3411552"/>
            <a:ext cx="730345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rgbClr val="FFFFFF"/>
              </a:solidFill>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9" name="Google Shape;428;p38">
            <a:extLst>
              <a:ext uri="{FF2B5EF4-FFF2-40B4-BE49-F238E27FC236}">
                <a16:creationId xmlns:a16="http://schemas.microsoft.com/office/drawing/2014/main" xmlns="" id="{7A74D5B8-1788-4D2F-AEA8-E950BF94D77F}"/>
              </a:ext>
            </a:extLst>
          </p:cNvPr>
          <p:cNvGrpSpPr>
            <a:grpSpLocks noChangeAspect="1"/>
          </p:cNvGrpSpPr>
          <p:nvPr/>
        </p:nvGrpSpPr>
        <p:grpSpPr>
          <a:xfrm>
            <a:off x="7164000" y="648000"/>
            <a:ext cx="1260000" cy="1260000"/>
            <a:chOff x="1922075" y="1629000"/>
            <a:chExt cx="437200" cy="437200"/>
          </a:xfrm>
          <a:solidFill>
            <a:schemeClr val="bg1"/>
          </a:solidFill>
        </p:grpSpPr>
        <p:sp>
          <p:nvSpPr>
            <p:cNvPr id="10" name="Google Shape;429;p38">
              <a:extLst>
                <a:ext uri="{FF2B5EF4-FFF2-40B4-BE49-F238E27FC236}">
                  <a16:creationId xmlns:a16="http://schemas.microsoft.com/office/drawing/2014/main" xmlns="" id="{C304AC86-172E-4EC8-ACC2-86AFCAC1EBFE}"/>
                </a:ext>
              </a:extLst>
            </p:cNvPr>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0;p38">
              <a:extLst>
                <a:ext uri="{FF2B5EF4-FFF2-40B4-BE49-F238E27FC236}">
                  <a16:creationId xmlns:a16="http://schemas.microsoft.com/office/drawing/2014/main" xmlns="" id="{E23AD4C5-653E-4F44-9515-AA2162125488}"/>
                </a:ext>
              </a:extLst>
            </p:cNvPr>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83196508"/>
      </p:ext>
    </p:extLst>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Learning Pug Syntax</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3" name="Text Placeholder 2">
            <a:extLst>
              <a:ext uri="{FF2B5EF4-FFF2-40B4-BE49-F238E27FC236}">
                <a16:creationId xmlns:a16="http://schemas.microsoft.com/office/drawing/2014/main" xmlns="" id="{9BE35DCD-4BCE-43B4-BEBD-DA6FD2396944}"/>
              </a:ext>
            </a:extLst>
          </p:cNvPr>
          <p:cNvSpPr>
            <a:spLocks noGrp="1"/>
          </p:cNvSpPr>
          <p:nvPr>
            <p:ph type="body" idx="1"/>
          </p:nvPr>
        </p:nvSpPr>
        <p:spPr>
          <a:xfrm>
            <a:off x="869100" y="1634838"/>
            <a:ext cx="7405800" cy="3023872"/>
          </a:xfrm>
        </p:spPr>
        <p:txBody>
          <a:bodyPr>
            <a:normAutofit/>
          </a:bodyPr>
          <a:lstStyle/>
          <a:p>
            <a:r>
              <a:rPr lang="en-CA" dirty="0"/>
              <a:t>There’s a lot more to Pug syntax (though what we’ve covered will get you started).</a:t>
            </a:r>
          </a:p>
          <a:p>
            <a:r>
              <a:rPr lang="en-CA" dirty="0"/>
              <a:t>For more information: </a:t>
            </a:r>
            <a:r>
              <a:rPr lang="en-CA" dirty="0">
                <a:hlinkClick r:id="rId3"/>
              </a:rPr>
              <a:t>https://flaviocopes.com/pug/</a:t>
            </a:r>
            <a:r>
              <a:rPr lang="en-CA" dirty="0"/>
              <a:t> </a:t>
            </a:r>
          </a:p>
        </p:txBody>
      </p:sp>
    </p:spTree>
    <p:extLst>
      <p:ext uri="{BB962C8B-B14F-4D97-AF65-F5344CB8AC3E}">
        <p14:creationId xmlns:p14="http://schemas.microsoft.com/office/powerpoint/2010/main" val="2309457863"/>
      </p:ext>
    </p:extLst>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6"/>
            <a:ext cx="7405800" cy="2921666"/>
          </a:xfrm>
          <a:prstGeom prst="rect">
            <a:avLst/>
          </a:prstGeom>
        </p:spPr>
        <p:txBody>
          <a:bodyPr spcFirstLastPara="1" wrap="square" lIns="91425" tIns="91425" rIns="91425" bIns="91425" anchor="t" anchorCtr="0">
            <a:normAutofit fontScale="85000" lnSpcReduction="10000"/>
          </a:bodyPr>
          <a:lstStyle/>
          <a:p>
            <a:pPr>
              <a:lnSpc>
                <a:spcPct val="120000"/>
              </a:lnSpc>
            </a:pPr>
            <a:r>
              <a:rPr lang="en-US" dirty="0"/>
              <a:t>Save your .html files as .pug files.</a:t>
            </a:r>
          </a:p>
          <a:p>
            <a:pPr>
              <a:lnSpc>
                <a:spcPct val="120000"/>
              </a:lnSpc>
            </a:pPr>
            <a:r>
              <a:rPr lang="en-US" dirty="0"/>
              <a:t>Convert your HTML into Pug syntax.</a:t>
            </a:r>
          </a:p>
          <a:p>
            <a:pPr>
              <a:lnSpc>
                <a:spcPct val="120000"/>
              </a:lnSpc>
            </a:pPr>
            <a:r>
              <a:rPr lang="en-US" dirty="0"/>
              <a:t>Now, you should be able to load your app like before, except now you’re using Pug instead of HTML!</a:t>
            </a:r>
          </a:p>
          <a:p>
            <a:pPr marL="558800" lvl="1" indent="0">
              <a:lnSpc>
                <a:spcPct val="120000"/>
              </a:lnSpc>
              <a:buNone/>
            </a:pPr>
            <a:endParaRPr lang="en-US" dirty="0"/>
          </a:p>
          <a:p>
            <a:pPr marL="101600" indent="0">
              <a:lnSpc>
                <a:spcPct val="120000"/>
              </a:lnSpc>
              <a:buNone/>
            </a:pPr>
            <a:r>
              <a:rPr lang="en-US" dirty="0"/>
              <a:t>Note: You can also use this handy html to pug converter to change your HTML into a Pug template file. (</a:t>
            </a:r>
            <a:r>
              <a:rPr lang="en-US" dirty="0">
                <a:hlinkClick r:id="rId3"/>
              </a:rPr>
              <a:t>https://html-to-pug.com/</a:t>
            </a:r>
            <a:r>
              <a:rPr lang="en-US" dirty="0"/>
              <a:t>). Before you use this, try to convert at least one .html file on your own!</a:t>
            </a:r>
          </a:p>
          <a:p>
            <a:pPr>
              <a:lnSpc>
                <a:spcPct val="120000"/>
              </a:lnSpc>
            </a:pPr>
            <a:endParaRPr lang="en-US" dirty="0"/>
          </a:p>
          <a:p>
            <a:pPr>
              <a:lnSpc>
                <a:spcPct val="120000"/>
              </a:lnSpc>
            </a:pPr>
            <a:endParaRPr lang="en-US" dirty="0"/>
          </a:p>
        </p:txBody>
      </p:sp>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2600" dirty="0"/>
              <a:t>Activity: Convert to Pug</a:t>
            </a:r>
            <a:endParaRPr sz="26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grpSp>
        <p:nvGrpSpPr>
          <p:cNvPr id="5" name="Google Shape;499;p38">
            <a:extLst>
              <a:ext uri="{FF2B5EF4-FFF2-40B4-BE49-F238E27FC236}">
                <a16:creationId xmlns:a16="http://schemas.microsoft.com/office/drawing/2014/main" xmlns=""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xmlns=""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xmlns=""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47879877"/>
      </p:ext>
    </p:extLst>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Pug – 404 </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3" name="Text Placeholder 2">
            <a:extLst>
              <a:ext uri="{FF2B5EF4-FFF2-40B4-BE49-F238E27FC236}">
                <a16:creationId xmlns:a16="http://schemas.microsoft.com/office/drawing/2014/main" xmlns="" id="{9BE35DCD-4BCE-43B4-BEBD-DA6FD2396944}"/>
              </a:ext>
            </a:extLst>
          </p:cNvPr>
          <p:cNvSpPr>
            <a:spLocks noGrp="1"/>
          </p:cNvSpPr>
          <p:nvPr>
            <p:ph type="body" idx="1"/>
          </p:nvPr>
        </p:nvSpPr>
        <p:spPr>
          <a:xfrm>
            <a:off x="869100" y="1634838"/>
            <a:ext cx="7405800" cy="3023872"/>
          </a:xfrm>
        </p:spPr>
        <p:txBody>
          <a:bodyPr>
            <a:normAutofit/>
          </a:bodyPr>
          <a:lstStyle/>
          <a:p>
            <a:r>
              <a:rPr lang="en-CA" dirty="0"/>
              <a:t>You can change your 404 middleware to render a specific 404 page.</a:t>
            </a:r>
          </a:p>
        </p:txBody>
      </p:sp>
    </p:spTree>
    <p:extLst>
      <p:ext uri="{BB962C8B-B14F-4D97-AF65-F5344CB8AC3E}">
        <p14:creationId xmlns:p14="http://schemas.microsoft.com/office/powerpoint/2010/main" val="383077947"/>
      </p:ext>
    </p:extLst>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6"/>
            <a:ext cx="7405800" cy="2921666"/>
          </a:xfrm>
          <a:prstGeom prst="rect">
            <a:avLst/>
          </a:prstGeom>
        </p:spPr>
        <p:txBody>
          <a:bodyPr spcFirstLastPara="1" wrap="square" lIns="91425" tIns="91425" rIns="91425" bIns="91425" anchor="t" anchorCtr="0">
            <a:normAutofit/>
          </a:bodyPr>
          <a:lstStyle/>
          <a:p>
            <a:pPr>
              <a:lnSpc>
                <a:spcPct val="120000"/>
              </a:lnSpc>
            </a:pPr>
            <a:r>
              <a:rPr lang="en-US" dirty="0"/>
              <a:t>Create a 404 page using pug.</a:t>
            </a:r>
          </a:p>
          <a:p>
            <a:pPr>
              <a:lnSpc>
                <a:spcPct val="120000"/>
              </a:lnSpc>
            </a:pPr>
            <a:r>
              <a:rPr lang="en-US" dirty="0"/>
              <a:t>Rewrite your 404 middleware in index.js to render the 404 page instead of sending a message.</a:t>
            </a:r>
          </a:p>
          <a:p>
            <a:pPr>
              <a:lnSpc>
                <a:spcPct val="120000"/>
              </a:lnSpc>
            </a:pPr>
            <a:r>
              <a:rPr lang="en-US" dirty="0"/>
              <a:t>Check to make sure your code works.</a:t>
            </a:r>
          </a:p>
          <a:p>
            <a:pPr>
              <a:lnSpc>
                <a:spcPct val="120000"/>
              </a:lnSpc>
            </a:pPr>
            <a:endParaRPr lang="en-US" dirty="0"/>
          </a:p>
        </p:txBody>
      </p:sp>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2600" dirty="0"/>
              <a:t>Activity: Add 404 Page</a:t>
            </a:r>
            <a:endParaRPr sz="26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grpSp>
        <p:nvGrpSpPr>
          <p:cNvPr id="5" name="Google Shape;499;p38">
            <a:extLst>
              <a:ext uri="{FF2B5EF4-FFF2-40B4-BE49-F238E27FC236}">
                <a16:creationId xmlns:a16="http://schemas.microsoft.com/office/drawing/2014/main" xmlns=""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xmlns=""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xmlns=""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71008425"/>
      </p:ext>
    </p:extLst>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799" y="2573950"/>
            <a:ext cx="6195447" cy="1159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sz="6000" dirty="0">
                <a:solidFill>
                  <a:srgbClr val="FFFFFF"/>
                </a:solidFill>
              </a:rPr>
              <a:t>Interpolating Variables</a:t>
            </a:r>
            <a:endParaRPr sz="6000" dirty="0">
              <a:solidFill>
                <a:srgbClr val="FFFFFF"/>
              </a:solidFill>
            </a:endParaRPr>
          </a:p>
        </p:txBody>
      </p:sp>
      <p:sp>
        <p:nvSpPr>
          <p:cNvPr id="116" name="Google Shape;116;p18"/>
          <p:cNvSpPr txBox="1">
            <a:spLocks noGrp="1"/>
          </p:cNvSpPr>
          <p:nvPr>
            <p:ph type="subTitle" idx="4294967295"/>
          </p:nvPr>
        </p:nvSpPr>
        <p:spPr>
          <a:xfrm>
            <a:off x="685800" y="3411552"/>
            <a:ext cx="730345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CA" dirty="0">
                <a:solidFill>
                  <a:srgbClr val="FFFFFF"/>
                </a:solidFill>
              </a:rPr>
              <a:t>Passing in data to our templates.</a:t>
            </a:r>
            <a:endParaRPr dirty="0">
              <a:solidFill>
                <a:srgbClr val="FFFFFF"/>
              </a:solidFill>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grpSp>
        <p:nvGrpSpPr>
          <p:cNvPr id="9" name="Google Shape;428;p38">
            <a:extLst>
              <a:ext uri="{FF2B5EF4-FFF2-40B4-BE49-F238E27FC236}">
                <a16:creationId xmlns:a16="http://schemas.microsoft.com/office/drawing/2014/main" xmlns="" id="{7A74D5B8-1788-4D2F-AEA8-E950BF94D77F}"/>
              </a:ext>
            </a:extLst>
          </p:cNvPr>
          <p:cNvGrpSpPr>
            <a:grpSpLocks noChangeAspect="1"/>
          </p:cNvGrpSpPr>
          <p:nvPr/>
        </p:nvGrpSpPr>
        <p:grpSpPr>
          <a:xfrm>
            <a:off x="7164000" y="648000"/>
            <a:ext cx="1260000" cy="1260000"/>
            <a:chOff x="1922075" y="1629000"/>
            <a:chExt cx="437200" cy="437200"/>
          </a:xfrm>
          <a:solidFill>
            <a:schemeClr val="bg1"/>
          </a:solidFill>
        </p:grpSpPr>
        <p:sp>
          <p:nvSpPr>
            <p:cNvPr id="10" name="Google Shape;429;p38">
              <a:extLst>
                <a:ext uri="{FF2B5EF4-FFF2-40B4-BE49-F238E27FC236}">
                  <a16:creationId xmlns:a16="http://schemas.microsoft.com/office/drawing/2014/main" xmlns="" id="{C304AC86-172E-4EC8-ACC2-86AFCAC1EBFE}"/>
                </a:ext>
              </a:extLst>
            </p:cNvPr>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0;p38">
              <a:extLst>
                <a:ext uri="{FF2B5EF4-FFF2-40B4-BE49-F238E27FC236}">
                  <a16:creationId xmlns:a16="http://schemas.microsoft.com/office/drawing/2014/main" xmlns="" id="{E23AD4C5-653E-4F44-9515-AA2162125488}"/>
                </a:ext>
              </a:extLst>
            </p:cNvPr>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04726694"/>
      </p:ext>
    </p:extLst>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Interpolating Variables</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3" name="Text Placeholder 2">
            <a:extLst>
              <a:ext uri="{FF2B5EF4-FFF2-40B4-BE49-F238E27FC236}">
                <a16:creationId xmlns:a16="http://schemas.microsoft.com/office/drawing/2014/main" xmlns="" id="{9BE35DCD-4BCE-43B4-BEBD-DA6FD2396944}"/>
              </a:ext>
            </a:extLst>
          </p:cNvPr>
          <p:cNvSpPr>
            <a:spLocks noGrp="1"/>
          </p:cNvSpPr>
          <p:nvPr>
            <p:ph type="body" idx="1"/>
          </p:nvPr>
        </p:nvSpPr>
        <p:spPr>
          <a:xfrm>
            <a:off x="869100" y="1634838"/>
            <a:ext cx="7405800" cy="3023872"/>
          </a:xfrm>
        </p:spPr>
        <p:txBody>
          <a:bodyPr>
            <a:normAutofit/>
          </a:bodyPr>
          <a:lstStyle/>
          <a:p>
            <a:pPr marL="101600" indent="0">
              <a:buNone/>
            </a:pPr>
            <a:r>
              <a:rPr lang="en-CA" dirty="0"/>
              <a:t>Sometimes you want to pass data into the templates</a:t>
            </a:r>
          </a:p>
          <a:p>
            <a:pPr marL="101600" indent="0">
              <a:buNone/>
            </a:pPr>
            <a:r>
              <a:rPr lang="en-CA" b="1" dirty="0"/>
              <a:t>index.js</a:t>
            </a:r>
          </a:p>
          <a:p>
            <a:pPr marL="101600" indent="0">
              <a:buNone/>
            </a:pPr>
            <a:endParaRPr lang="en-CA" dirty="0"/>
          </a:p>
          <a:p>
            <a:pPr marL="101600" indent="0">
              <a:buNone/>
            </a:pPr>
            <a:endParaRPr lang="en-CA" dirty="0"/>
          </a:p>
          <a:p>
            <a:pPr marL="101600" indent="0">
              <a:buNone/>
            </a:pPr>
            <a:endParaRPr lang="en-CA" dirty="0"/>
          </a:p>
          <a:p>
            <a:pPr marL="101600" indent="0">
              <a:buNone/>
            </a:pPr>
            <a:r>
              <a:rPr lang="en-CA" b="1" dirty="0" err="1"/>
              <a:t>index.pug</a:t>
            </a:r>
            <a:endParaRPr lang="en-CA" b="1" dirty="0"/>
          </a:p>
        </p:txBody>
      </p:sp>
      <p:sp>
        <p:nvSpPr>
          <p:cNvPr id="5" name="Google Shape;105;p17">
            <a:extLst>
              <a:ext uri="{FF2B5EF4-FFF2-40B4-BE49-F238E27FC236}">
                <a16:creationId xmlns:a16="http://schemas.microsoft.com/office/drawing/2014/main" xmlns="" id="{61C052CD-7787-4770-91E7-EAF03ED01EBA}"/>
              </a:ext>
            </a:extLst>
          </p:cNvPr>
          <p:cNvSpPr txBox="1">
            <a:spLocks/>
          </p:cNvSpPr>
          <p:nvPr/>
        </p:nvSpPr>
        <p:spPr>
          <a:xfrm>
            <a:off x="1221113" y="2571750"/>
            <a:ext cx="6586421" cy="1030671"/>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E45649"/>
                </a:solidFill>
                <a:latin typeface="Consolas" panose="020B0609020204030204" pitchFamily="49" charset="0"/>
              </a:rPr>
              <a:t>app</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get</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a:t>
            </a:r>
            <a:r>
              <a:rPr lang="en-CA" dirty="0">
                <a:solidFill>
                  <a:srgbClr val="383A42"/>
                </a:solidFill>
                <a:latin typeface="Consolas" panose="020B0609020204030204" pitchFamily="49" charset="0"/>
              </a:rPr>
              <a:t>, (req, res)</a:t>
            </a:r>
            <a:r>
              <a:rPr lang="en-CA" dirty="0">
                <a:solidFill>
                  <a:srgbClr val="A626A4"/>
                </a:solidFill>
                <a:latin typeface="Consolas" panose="020B0609020204030204" pitchFamily="49" charset="0"/>
              </a:rPr>
              <a:t> =&gt;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render</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"index"</a:t>
            </a:r>
            <a:r>
              <a:rPr lang="en-CA" dirty="0">
                <a:solidFill>
                  <a:srgbClr val="383A42"/>
                </a:solidFill>
                <a:latin typeface="Consolas" panose="020B0609020204030204" pitchFamily="49" charset="0"/>
              </a:rPr>
              <a:t>, { </a:t>
            </a:r>
            <a:r>
              <a:rPr lang="en-CA" dirty="0">
                <a:solidFill>
                  <a:srgbClr val="50A14F"/>
                </a:solidFill>
                <a:latin typeface="Consolas" panose="020B0609020204030204" pitchFamily="49" charset="0"/>
              </a:rPr>
              <a:t>greeting</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"Hello there!"</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
        <p:nvSpPr>
          <p:cNvPr id="6" name="Google Shape;105;p17">
            <a:extLst>
              <a:ext uri="{FF2B5EF4-FFF2-40B4-BE49-F238E27FC236}">
                <a16:creationId xmlns:a16="http://schemas.microsoft.com/office/drawing/2014/main" xmlns="" id="{CC76EFC2-F251-4B82-839B-F7E46AE1C6DF}"/>
              </a:ext>
            </a:extLst>
          </p:cNvPr>
          <p:cNvSpPr txBox="1">
            <a:spLocks/>
          </p:cNvSpPr>
          <p:nvPr/>
        </p:nvSpPr>
        <p:spPr>
          <a:xfrm>
            <a:off x="1221089" y="4102228"/>
            <a:ext cx="6586421" cy="487850"/>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a:solidFill>
                  <a:srgbClr val="E45649"/>
                </a:solidFill>
                <a:latin typeface="Consolas" panose="020B0609020204030204" pitchFamily="49" charset="0"/>
              </a:rPr>
              <a:t>h1</a:t>
            </a:r>
            <a:r>
              <a:rPr lang="en-CA">
                <a:solidFill>
                  <a:srgbClr val="333333"/>
                </a:solidFill>
                <a:latin typeface="Consolas" panose="020B0609020204030204" pitchFamily="49" charset="0"/>
              </a:rPr>
              <a:t> </a:t>
            </a:r>
            <a:r>
              <a:rPr lang="en-CA">
                <a:solidFill>
                  <a:srgbClr val="50A14F"/>
                </a:solidFill>
                <a:latin typeface="Consolas" panose="020B0609020204030204" pitchFamily="49" charset="0"/>
              </a:rPr>
              <a:t>#{</a:t>
            </a:r>
            <a:r>
              <a:rPr lang="en-CA">
                <a:solidFill>
                  <a:srgbClr val="383A42"/>
                </a:solidFill>
                <a:latin typeface="Consolas" panose="020B0609020204030204" pitchFamily="49" charset="0"/>
              </a:rPr>
              <a:t>greeting</a:t>
            </a:r>
            <a:r>
              <a:rPr lang="en-CA">
                <a:solidFill>
                  <a:srgbClr val="50A14F"/>
                </a:solidFill>
                <a:latin typeface="Consolas" panose="020B0609020204030204" pitchFamily="49" charset="0"/>
              </a:rPr>
              <a:t>}</a:t>
            </a:r>
            <a:endParaRPr lang="en-CA">
              <a:solidFill>
                <a:srgbClr val="333333"/>
              </a:solidFill>
              <a:latin typeface="Consolas" panose="020B0609020204030204" pitchFamily="49" charset="0"/>
            </a:endParaRPr>
          </a:p>
        </p:txBody>
      </p:sp>
    </p:spTree>
    <p:extLst>
      <p:ext uri="{BB962C8B-B14F-4D97-AF65-F5344CB8AC3E}">
        <p14:creationId xmlns:p14="http://schemas.microsoft.com/office/powerpoint/2010/main" val="1674905889"/>
      </p:ext>
    </p:extLst>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Iterating over variables</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3" name="Text Placeholder 2">
            <a:extLst>
              <a:ext uri="{FF2B5EF4-FFF2-40B4-BE49-F238E27FC236}">
                <a16:creationId xmlns:a16="http://schemas.microsoft.com/office/drawing/2014/main" xmlns="" id="{9BE35DCD-4BCE-43B4-BEBD-DA6FD2396944}"/>
              </a:ext>
            </a:extLst>
          </p:cNvPr>
          <p:cNvSpPr>
            <a:spLocks noGrp="1"/>
          </p:cNvSpPr>
          <p:nvPr>
            <p:ph type="body" idx="1"/>
          </p:nvPr>
        </p:nvSpPr>
        <p:spPr>
          <a:xfrm>
            <a:off x="869100" y="1634838"/>
            <a:ext cx="7405800" cy="3023872"/>
          </a:xfrm>
        </p:spPr>
        <p:txBody>
          <a:bodyPr>
            <a:normAutofit/>
          </a:bodyPr>
          <a:lstStyle/>
          <a:p>
            <a:pPr marL="101600" indent="0">
              <a:buNone/>
            </a:pPr>
            <a:r>
              <a:rPr lang="en-CA" b="1" dirty="0"/>
              <a:t>index.js</a:t>
            </a:r>
          </a:p>
          <a:p>
            <a:pPr marL="101600" indent="0">
              <a:buNone/>
            </a:pPr>
            <a:endParaRPr lang="en-CA" dirty="0"/>
          </a:p>
          <a:p>
            <a:pPr marL="101600" indent="0">
              <a:buNone/>
            </a:pPr>
            <a:endParaRPr lang="en-CA" dirty="0"/>
          </a:p>
          <a:p>
            <a:pPr marL="101600" indent="0">
              <a:buNone/>
            </a:pPr>
            <a:endParaRPr lang="en-CA" dirty="0"/>
          </a:p>
          <a:p>
            <a:pPr marL="101600" indent="0">
              <a:buNone/>
            </a:pPr>
            <a:r>
              <a:rPr lang="en-CA" b="1" dirty="0" err="1"/>
              <a:t>index.pug</a:t>
            </a:r>
            <a:endParaRPr lang="en-CA" b="1" dirty="0"/>
          </a:p>
        </p:txBody>
      </p:sp>
      <p:sp>
        <p:nvSpPr>
          <p:cNvPr id="5" name="Google Shape;105;p17">
            <a:extLst>
              <a:ext uri="{FF2B5EF4-FFF2-40B4-BE49-F238E27FC236}">
                <a16:creationId xmlns:a16="http://schemas.microsoft.com/office/drawing/2014/main" xmlns="" id="{61C052CD-7787-4770-91E7-EAF03ED01EBA}"/>
              </a:ext>
            </a:extLst>
          </p:cNvPr>
          <p:cNvSpPr txBox="1">
            <a:spLocks/>
          </p:cNvSpPr>
          <p:nvPr/>
        </p:nvSpPr>
        <p:spPr>
          <a:xfrm>
            <a:off x="1221089" y="2224910"/>
            <a:ext cx="6586421" cy="904545"/>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E45649"/>
                </a:solidFill>
                <a:latin typeface="Consolas" panose="020B0609020204030204" pitchFamily="49" charset="0"/>
              </a:rPr>
              <a:t>app</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get</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a:t>
            </a:r>
            <a:r>
              <a:rPr lang="en-CA" dirty="0">
                <a:solidFill>
                  <a:srgbClr val="383A42"/>
                </a:solidFill>
                <a:latin typeface="Consolas" panose="020B0609020204030204" pitchFamily="49" charset="0"/>
              </a:rPr>
              <a:t>, (req, res)</a:t>
            </a:r>
            <a:r>
              <a:rPr lang="en-CA" dirty="0">
                <a:solidFill>
                  <a:srgbClr val="A626A4"/>
                </a:solidFill>
                <a:latin typeface="Consolas" panose="020B0609020204030204" pitchFamily="49" charset="0"/>
              </a:rPr>
              <a:t> =&gt;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render</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"index"</a:t>
            </a:r>
            <a:r>
              <a:rPr lang="en-CA" dirty="0">
                <a:solidFill>
                  <a:srgbClr val="383A42"/>
                </a:solidFill>
                <a:latin typeface="Consolas" panose="020B0609020204030204" pitchFamily="49" charset="0"/>
              </a:rPr>
              <a:t>, { </a:t>
            </a:r>
            <a:r>
              <a:rPr lang="en-CA" dirty="0">
                <a:solidFill>
                  <a:srgbClr val="50A14F"/>
                </a:solidFill>
                <a:latin typeface="Consolas" panose="020B0609020204030204" pitchFamily="49" charset="0"/>
              </a:rPr>
              <a:t>greetings</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"Hello"</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"Bonjour"</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"Hola"</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"Ciao"</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
        <p:nvSpPr>
          <p:cNvPr id="6" name="Google Shape;105;p17">
            <a:extLst>
              <a:ext uri="{FF2B5EF4-FFF2-40B4-BE49-F238E27FC236}">
                <a16:creationId xmlns:a16="http://schemas.microsoft.com/office/drawing/2014/main" xmlns="" id="{CC76EFC2-F251-4B82-839B-F7E46AE1C6DF}"/>
              </a:ext>
            </a:extLst>
          </p:cNvPr>
          <p:cNvSpPr txBox="1">
            <a:spLocks/>
          </p:cNvSpPr>
          <p:nvPr/>
        </p:nvSpPr>
        <p:spPr>
          <a:xfrm>
            <a:off x="1221088" y="3726098"/>
            <a:ext cx="6586421" cy="664464"/>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dirty="0">
                <a:solidFill>
                  <a:srgbClr val="A626A4"/>
                </a:solidFill>
                <a:latin typeface="Consolas" panose="020B0609020204030204" pitchFamily="49" charset="0"/>
              </a:rPr>
              <a:t>each</a:t>
            </a:r>
            <a:r>
              <a:rPr lang="en-US" dirty="0">
                <a:solidFill>
                  <a:srgbClr val="333333"/>
                </a:solidFill>
                <a:latin typeface="Consolas" panose="020B0609020204030204" pitchFamily="49" charset="0"/>
              </a:rPr>
              <a:t> </a:t>
            </a:r>
            <a:r>
              <a:rPr lang="en-US" dirty="0">
                <a:solidFill>
                  <a:srgbClr val="383A42"/>
                </a:solidFill>
                <a:latin typeface="Consolas" panose="020B0609020204030204" pitchFamily="49" charset="0"/>
              </a:rPr>
              <a:t>greeting</a:t>
            </a:r>
            <a:r>
              <a:rPr lang="en-US" dirty="0">
                <a:solidFill>
                  <a:srgbClr val="333333"/>
                </a:solidFill>
                <a:latin typeface="Consolas" panose="020B0609020204030204" pitchFamily="49" charset="0"/>
              </a:rPr>
              <a:t> </a:t>
            </a:r>
            <a:r>
              <a:rPr lang="en-US" dirty="0">
                <a:solidFill>
                  <a:srgbClr val="383A42"/>
                </a:solidFill>
                <a:latin typeface="Consolas" panose="020B0609020204030204" pitchFamily="49" charset="0"/>
              </a:rPr>
              <a:t>in</a:t>
            </a:r>
            <a:r>
              <a:rPr lang="en-US" dirty="0">
                <a:solidFill>
                  <a:srgbClr val="333333"/>
                </a:solidFill>
                <a:latin typeface="Consolas" panose="020B0609020204030204" pitchFamily="49" charset="0"/>
              </a:rPr>
              <a:t> </a:t>
            </a:r>
            <a:r>
              <a:rPr lang="en-US" dirty="0">
                <a:solidFill>
                  <a:srgbClr val="383A42"/>
                </a:solidFill>
                <a:latin typeface="Consolas" panose="020B0609020204030204" pitchFamily="49" charset="0"/>
              </a:rPr>
              <a:t>greetings</a:t>
            </a:r>
            <a:endParaRPr lang="en-US" dirty="0">
              <a:solidFill>
                <a:srgbClr val="333333"/>
              </a:solidFill>
              <a:latin typeface="Consolas" panose="020B0609020204030204" pitchFamily="49" charset="0"/>
            </a:endParaRPr>
          </a:p>
          <a:p>
            <a:pPr marL="101600" indent="0">
              <a:buNone/>
            </a:pPr>
            <a:r>
              <a:rPr lang="en-US" dirty="0">
                <a:solidFill>
                  <a:srgbClr val="333333"/>
                </a:solidFill>
                <a:latin typeface="Consolas" panose="020B0609020204030204" pitchFamily="49" charset="0"/>
              </a:rPr>
              <a:t>  </a:t>
            </a:r>
            <a:r>
              <a:rPr lang="en-US" dirty="0">
                <a:solidFill>
                  <a:srgbClr val="E45649"/>
                </a:solidFill>
                <a:latin typeface="Consolas" panose="020B0609020204030204" pitchFamily="49" charset="0"/>
              </a:rPr>
              <a:t>h1</a:t>
            </a:r>
            <a:r>
              <a:rPr lang="en-US" dirty="0">
                <a:solidFill>
                  <a:srgbClr val="986801"/>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383A42"/>
                </a:solidFill>
                <a:latin typeface="Consolas" panose="020B0609020204030204" pitchFamily="49" charset="0"/>
              </a:rPr>
              <a:t>greeting</a:t>
            </a:r>
            <a:endParaRPr 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378724436"/>
      </p:ext>
    </p:extLst>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799" y="2573950"/>
            <a:ext cx="6195447" cy="1159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CA" sz="6000" dirty="0">
                <a:solidFill>
                  <a:srgbClr val="FFFFFF"/>
                </a:solidFill>
              </a:rPr>
              <a:t>Layouts</a:t>
            </a:r>
            <a:endParaRPr sz="6000" dirty="0">
              <a:solidFill>
                <a:srgbClr val="FFFFFF"/>
              </a:solidFill>
            </a:endParaRPr>
          </a:p>
        </p:txBody>
      </p:sp>
      <p:sp>
        <p:nvSpPr>
          <p:cNvPr id="116" name="Google Shape;116;p18"/>
          <p:cNvSpPr txBox="1">
            <a:spLocks noGrp="1"/>
          </p:cNvSpPr>
          <p:nvPr>
            <p:ph type="subTitle" idx="4294967295"/>
          </p:nvPr>
        </p:nvSpPr>
        <p:spPr>
          <a:xfrm>
            <a:off x="685800" y="3411552"/>
            <a:ext cx="730345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rgbClr val="FFFFFF"/>
              </a:solidFill>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grpSp>
        <p:nvGrpSpPr>
          <p:cNvPr id="9" name="Google Shape;428;p38">
            <a:extLst>
              <a:ext uri="{FF2B5EF4-FFF2-40B4-BE49-F238E27FC236}">
                <a16:creationId xmlns:a16="http://schemas.microsoft.com/office/drawing/2014/main" xmlns="" id="{7A74D5B8-1788-4D2F-AEA8-E950BF94D77F}"/>
              </a:ext>
            </a:extLst>
          </p:cNvPr>
          <p:cNvGrpSpPr>
            <a:grpSpLocks noChangeAspect="1"/>
          </p:cNvGrpSpPr>
          <p:nvPr/>
        </p:nvGrpSpPr>
        <p:grpSpPr>
          <a:xfrm>
            <a:off x="7164000" y="648000"/>
            <a:ext cx="1260000" cy="1260000"/>
            <a:chOff x="1922075" y="1629000"/>
            <a:chExt cx="437200" cy="437200"/>
          </a:xfrm>
          <a:solidFill>
            <a:schemeClr val="bg1"/>
          </a:solidFill>
        </p:grpSpPr>
        <p:sp>
          <p:nvSpPr>
            <p:cNvPr id="10" name="Google Shape;429;p38">
              <a:extLst>
                <a:ext uri="{FF2B5EF4-FFF2-40B4-BE49-F238E27FC236}">
                  <a16:creationId xmlns:a16="http://schemas.microsoft.com/office/drawing/2014/main" xmlns="" id="{C304AC86-172E-4EC8-ACC2-86AFCAC1EBFE}"/>
                </a:ext>
              </a:extLst>
            </p:cNvPr>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0;p38">
              <a:extLst>
                <a:ext uri="{FF2B5EF4-FFF2-40B4-BE49-F238E27FC236}">
                  <a16:creationId xmlns:a16="http://schemas.microsoft.com/office/drawing/2014/main" xmlns="" id="{E23AD4C5-653E-4F44-9515-AA2162125488}"/>
                </a:ext>
              </a:extLst>
            </p:cNvPr>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54428588"/>
      </p:ext>
    </p:extLst>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Layouts</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3" name="Text Placeholder 2">
            <a:extLst>
              <a:ext uri="{FF2B5EF4-FFF2-40B4-BE49-F238E27FC236}">
                <a16:creationId xmlns:a16="http://schemas.microsoft.com/office/drawing/2014/main" xmlns="" id="{9BE35DCD-4BCE-43B4-BEBD-DA6FD2396944}"/>
              </a:ext>
            </a:extLst>
          </p:cNvPr>
          <p:cNvSpPr>
            <a:spLocks noGrp="1"/>
          </p:cNvSpPr>
          <p:nvPr>
            <p:ph type="body" idx="1"/>
          </p:nvPr>
        </p:nvSpPr>
        <p:spPr>
          <a:xfrm>
            <a:off x="869100" y="1634838"/>
            <a:ext cx="7405800" cy="3023872"/>
          </a:xfrm>
        </p:spPr>
        <p:txBody>
          <a:bodyPr>
            <a:normAutofit/>
          </a:bodyPr>
          <a:lstStyle/>
          <a:p>
            <a:r>
              <a:rPr lang="en-CA" dirty="0"/>
              <a:t>You can create layouts that all of your pug files can use.</a:t>
            </a:r>
          </a:p>
          <a:p>
            <a:r>
              <a:rPr lang="en-CA" dirty="0"/>
              <a:t>To do this, create a template or </a:t>
            </a:r>
            <a:r>
              <a:rPr lang="en-CA" dirty="0" err="1"/>
              <a:t>layout.pug</a:t>
            </a:r>
            <a:r>
              <a:rPr lang="en-CA" dirty="0"/>
              <a:t> file. </a:t>
            </a:r>
          </a:p>
          <a:p>
            <a:r>
              <a:rPr lang="en-CA" dirty="0"/>
              <a:t>Use the block keyword to specify default content that can be overwritten in other .pug files.</a:t>
            </a:r>
          </a:p>
        </p:txBody>
      </p:sp>
      <p:sp>
        <p:nvSpPr>
          <p:cNvPr id="5" name="Google Shape;105;p17">
            <a:extLst>
              <a:ext uri="{FF2B5EF4-FFF2-40B4-BE49-F238E27FC236}">
                <a16:creationId xmlns:a16="http://schemas.microsoft.com/office/drawing/2014/main" xmlns="" id="{61C052CD-7787-4770-91E7-EAF03ED01EBA}"/>
              </a:ext>
            </a:extLst>
          </p:cNvPr>
          <p:cNvSpPr txBox="1">
            <a:spLocks/>
          </p:cNvSpPr>
          <p:nvPr/>
        </p:nvSpPr>
        <p:spPr>
          <a:xfrm>
            <a:off x="1278789" y="3488733"/>
            <a:ext cx="6586421" cy="904545"/>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333333"/>
                </a:solidFill>
                <a:latin typeface="Consolas" panose="020B0609020204030204" pitchFamily="49" charset="0"/>
              </a:rPr>
              <a:t>  </a:t>
            </a:r>
            <a:r>
              <a:rPr lang="en-CA" dirty="0" err="1">
                <a:solidFill>
                  <a:srgbClr val="E45649"/>
                </a:solidFill>
                <a:latin typeface="Consolas" panose="020B0609020204030204" pitchFamily="49" charset="0"/>
              </a:rPr>
              <a:t>main</a:t>
            </a:r>
            <a:r>
              <a:rPr lang="en-CA" dirty="0" err="1">
                <a:solidFill>
                  <a:srgbClr val="4078F2"/>
                </a:solidFill>
                <a:latin typeface="Consolas" panose="020B0609020204030204" pitchFamily="49" charset="0"/>
              </a:rPr>
              <a:t>#main</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A626A4"/>
                </a:solidFill>
                <a:latin typeface="Consolas" panose="020B0609020204030204" pitchFamily="49" charset="0"/>
              </a:rPr>
              <a:t>block</a:t>
            </a: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content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718587415"/>
      </p:ext>
    </p:extLst>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Layouts</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3" name="Text Placeholder 2">
            <a:extLst>
              <a:ext uri="{FF2B5EF4-FFF2-40B4-BE49-F238E27FC236}">
                <a16:creationId xmlns:a16="http://schemas.microsoft.com/office/drawing/2014/main" xmlns="" id="{9BE35DCD-4BCE-43B4-BEBD-DA6FD2396944}"/>
              </a:ext>
            </a:extLst>
          </p:cNvPr>
          <p:cNvSpPr>
            <a:spLocks noGrp="1"/>
          </p:cNvSpPr>
          <p:nvPr>
            <p:ph type="body" idx="1"/>
          </p:nvPr>
        </p:nvSpPr>
        <p:spPr>
          <a:xfrm>
            <a:off x="869100" y="1634838"/>
            <a:ext cx="7405800" cy="3023872"/>
          </a:xfrm>
        </p:spPr>
        <p:txBody>
          <a:bodyPr>
            <a:normAutofit lnSpcReduction="10000"/>
          </a:bodyPr>
          <a:lstStyle/>
          <a:p>
            <a:r>
              <a:rPr lang="en-CA" dirty="0"/>
              <a:t>In the other .pug files, you can specify that you’re extending the particular </a:t>
            </a:r>
            <a:r>
              <a:rPr lang="en-CA" dirty="0" err="1"/>
              <a:t>layout.pug</a:t>
            </a:r>
            <a:r>
              <a:rPr lang="en-CA" dirty="0"/>
              <a:t> file.</a:t>
            </a:r>
          </a:p>
          <a:p>
            <a:endParaRPr lang="en-CA" dirty="0"/>
          </a:p>
          <a:p>
            <a:endParaRPr lang="en-CA" dirty="0"/>
          </a:p>
          <a:p>
            <a:endParaRPr lang="en-CA" dirty="0"/>
          </a:p>
          <a:p>
            <a:endParaRPr lang="en-CA" dirty="0"/>
          </a:p>
          <a:p>
            <a:r>
              <a:rPr lang="en-CA" dirty="0"/>
              <a:t>Use the block keyword followed by a unique name to specify what block you’re creating or overwriting.</a:t>
            </a:r>
          </a:p>
        </p:txBody>
      </p:sp>
      <p:sp>
        <p:nvSpPr>
          <p:cNvPr id="5" name="Google Shape;105;p17">
            <a:extLst>
              <a:ext uri="{FF2B5EF4-FFF2-40B4-BE49-F238E27FC236}">
                <a16:creationId xmlns:a16="http://schemas.microsoft.com/office/drawing/2014/main" xmlns="" id="{61C052CD-7787-4770-91E7-EAF03ED01EBA}"/>
              </a:ext>
            </a:extLst>
          </p:cNvPr>
          <p:cNvSpPr txBox="1">
            <a:spLocks/>
          </p:cNvSpPr>
          <p:nvPr/>
        </p:nvSpPr>
        <p:spPr>
          <a:xfrm>
            <a:off x="1278789" y="2757830"/>
            <a:ext cx="6586421" cy="907085"/>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dirty="0">
                <a:solidFill>
                  <a:srgbClr val="A626A4"/>
                </a:solidFill>
                <a:latin typeface="Consolas" panose="020B0609020204030204" pitchFamily="49" charset="0"/>
              </a:rPr>
              <a:t>extends</a:t>
            </a:r>
            <a:r>
              <a:rPr lang="en-US" dirty="0">
                <a:solidFill>
                  <a:srgbClr val="333333"/>
                </a:solidFill>
                <a:latin typeface="Consolas" panose="020B0609020204030204" pitchFamily="49" charset="0"/>
              </a:rPr>
              <a:t> </a:t>
            </a:r>
            <a:r>
              <a:rPr lang="en-US" dirty="0" err="1">
                <a:solidFill>
                  <a:srgbClr val="E45649"/>
                </a:solidFill>
                <a:latin typeface="Consolas" panose="020B0609020204030204" pitchFamily="49" charset="0"/>
              </a:rPr>
              <a:t>layout.pug</a:t>
            </a:r>
            <a:endParaRPr lang="en-US" dirty="0">
              <a:solidFill>
                <a:srgbClr val="333333"/>
              </a:solidFill>
              <a:latin typeface="Consolas" panose="020B0609020204030204" pitchFamily="49" charset="0"/>
            </a:endParaRPr>
          </a:p>
          <a:p>
            <a:pPr marL="101600" indent="0">
              <a:buNone/>
            </a:pPr>
            <a:r>
              <a:rPr lang="en-US" dirty="0">
                <a:solidFill>
                  <a:srgbClr val="A626A4"/>
                </a:solidFill>
                <a:latin typeface="Consolas" panose="020B0609020204030204" pitchFamily="49" charset="0"/>
              </a:rPr>
              <a:t>block</a:t>
            </a:r>
            <a:r>
              <a:rPr lang="en-US" dirty="0">
                <a:solidFill>
                  <a:srgbClr val="333333"/>
                </a:solidFill>
                <a:latin typeface="Consolas" panose="020B0609020204030204" pitchFamily="49" charset="0"/>
              </a:rPr>
              <a:t> </a:t>
            </a:r>
            <a:r>
              <a:rPr lang="en-US" dirty="0">
                <a:solidFill>
                  <a:srgbClr val="E45649"/>
                </a:solidFill>
                <a:latin typeface="Consolas" panose="020B0609020204030204" pitchFamily="49" charset="0"/>
              </a:rPr>
              <a:t>content</a:t>
            </a:r>
            <a:endParaRPr lang="en-US" dirty="0">
              <a:solidFill>
                <a:srgbClr val="333333"/>
              </a:solidFill>
              <a:latin typeface="Consolas" panose="020B0609020204030204" pitchFamily="49" charset="0"/>
            </a:endParaRPr>
          </a:p>
          <a:p>
            <a:pPr marL="101600" indent="0">
              <a:buNone/>
            </a:pPr>
            <a:r>
              <a:rPr lang="en-US" dirty="0">
                <a:solidFill>
                  <a:srgbClr val="333333"/>
                </a:solidFill>
                <a:latin typeface="Consolas" panose="020B0609020204030204" pitchFamily="49" charset="0"/>
              </a:rPr>
              <a:t>  </a:t>
            </a:r>
            <a:r>
              <a:rPr lang="en-US" dirty="0">
                <a:solidFill>
                  <a:srgbClr val="E45649"/>
                </a:solidFill>
                <a:latin typeface="Consolas" panose="020B0609020204030204" pitchFamily="49" charset="0"/>
              </a:rPr>
              <a:t>h1</a:t>
            </a:r>
            <a:r>
              <a:rPr lang="en-US" dirty="0">
                <a:solidFill>
                  <a:srgbClr val="333333"/>
                </a:solidFill>
                <a:latin typeface="Consolas" panose="020B0609020204030204" pitchFamily="49" charset="0"/>
              </a:rPr>
              <a:t> This headline will overwrite any default content in the content block.</a:t>
            </a:r>
          </a:p>
        </p:txBody>
      </p:sp>
    </p:spTree>
    <p:extLst>
      <p:ext uri="{BB962C8B-B14F-4D97-AF65-F5344CB8AC3E}">
        <p14:creationId xmlns:p14="http://schemas.microsoft.com/office/powerpoint/2010/main" val="529670778"/>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latin typeface="Work Sans" panose="00000500000000000000" pitchFamily="2" charset="0"/>
              </a:rPr>
              <a:t>Sending Data</a:t>
            </a:r>
            <a:endParaRPr dirty="0">
              <a:latin typeface="Work Sans" panose="00000500000000000000" pitchFamily="2" charset="0"/>
            </a:endParaRPr>
          </a:p>
        </p:txBody>
      </p:sp>
      <p:sp>
        <p:nvSpPr>
          <p:cNvPr id="105" name="Google Shape;105;p17"/>
          <p:cNvSpPr txBox="1">
            <a:spLocks noGrp="1"/>
          </p:cNvSpPr>
          <p:nvPr>
            <p:ph type="body" idx="1"/>
          </p:nvPr>
        </p:nvSpPr>
        <p:spPr>
          <a:xfrm>
            <a:off x="869150" y="1634838"/>
            <a:ext cx="7405800" cy="3045650"/>
          </a:xfrm>
          <a:prstGeom prst="rect">
            <a:avLst/>
          </a:prstGeom>
        </p:spPr>
        <p:txBody>
          <a:bodyPr spcFirstLastPara="1" wrap="square" lIns="91425" tIns="91425" rIns="91425" bIns="91425" anchor="t" anchorCtr="0">
            <a:normAutofit/>
          </a:bodyPr>
          <a:lstStyle/>
          <a:p>
            <a:r>
              <a:rPr lang="en-US" dirty="0"/>
              <a:t>So far, we’ve been requesting data from the server, but we can also send data to the server.</a:t>
            </a:r>
          </a:p>
          <a:p>
            <a:r>
              <a:rPr lang="en-US" dirty="0"/>
              <a:t>HTTP Request Methods</a:t>
            </a:r>
          </a:p>
          <a:p>
            <a:pPr lvl="1"/>
            <a:r>
              <a:rPr lang="en-US" dirty="0"/>
              <a:t>GET – </a:t>
            </a:r>
            <a:r>
              <a:rPr lang="en-US" b="1" dirty="0" err="1">
                <a:latin typeface="Consolas" panose="020B0609020204030204" pitchFamily="49" charset="0"/>
              </a:rPr>
              <a:t>app.get</a:t>
            </a:r>
            <a:r>
              <a:rPr lang="en-US" b="1" dirty="0">
                <a:latin typeface="Consolas" panose="020B0609020204030204" pitchFamily="49" charset="0"/>
              </a:rPr>
              <a:t> </a:t>
            </a:r>
            <a:r>
              <a:rPr lang="en-US" dirty="0"/>
              <a:t>– deals with requests that use the GET HTTP method</a:t>
            </a:r>
          </a:p>
          <a:p>
            <a:pPr lvl="1"/>
            <a:r>
              <a:rPr lang="en-US" dirty="0"/>
              <a:t>POST – used to send data to the server</a:t>
            </a:r>
          </a:p>
          <a:p>
            <a:pPr lvl="1"/>
            <a:endParaRPr lang="en-US" dirty="0"/>
          </a:p>
          <a:p>
            <a:pPr marL="101600" indent="0">
              <a:buNone/>
            </a:pPr>
            <a:r>
              <a:rPr lang="en-US" dirty="0"/>
              <a:t>Let’s post some data!</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340950762"/>
      </p:ext>
    </p:extLst>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6"/>
            <a:ext cx="7405800" cy="2921666"/>
          </a:xfrm>
          <a:prstGeom prst="rect">
            <a:avLst/>
          </a:prstGeom>
        </p:spPr>
        <p:txBody>
          <a:bodyPr spcFirstLastPara="1" wrap="square" lIns="91425" tIns="91425" rIns="91425" bIns="91425" anchor="t" anchorCtr="0">
            <a:normAutofit fontScale="85000" lnSpcReduction="10000"/>
          </a:bodyPr>
          <a:lstStyle/>
          <a:p>
            <a:pPr>
              <a:lnSpc>
                <a:spcPct val="120000"/>
              </a:lnSpc>
            </a:pPr>
            <a:r>
              <a:rPr lang="en-US" dirty="0"/>
              <a:t>Refactor your .pug files to use 1 main </a:t>
            </a:r>
            <a:r>
              <a:rPr lang="en-US" dirty="0" err="1"/>
              <a:t>layout.pug</a:t>
            </a:r>
            <a:r>
              <a:rPr lang="en-US" dirty="0"/>
              <a:t> file.</a:t>
            </a:r>
          </a:p>
          <a:p>
            <a:pPr>
              <a:lnSpc>
                <a:spcPct val="120000"/>
              </a:lnSpc>
            </a:pPr>
            <a:r>
              <a:rPr lang="en-US" dirty="0"/>
              <a:t>This file should include:</a:t>
            </a:r>
          </a:p>
          <a:p>
            <a:pPr lvl="1">
              <a:lnSpc>
                <a:spcPct val="120000"/>
              </a:lnSpc>
            </a:pPr>
            <a:r>
              <a:rPr lang="en-US" dirty="0"/>
              <a:t>doctype html</a:t>
            </a:r>
          </a:p>
          <a:p>
            <a:pPr lvl="1">
              <a:lnSpc>
                <a:spcPct val="120000"/>
              </a:lnSpc>
            </a:pPr>
            <a:r>
              <a:rPr lang="en-US" dirty="0"/>
              <a:t>head</a:t>
            </a:r>
          </a:p>
          <a:p>
            <a:pPr lvl="2">
              <a:lnSpc>
                <a:spcPct val="120000"/>
              </a:lnSpc>
            </a:pPr>
            <a:r>
              <a:rPr lang="en-US" b="1" dirty="0"/>
              <a:t>block title with default information</a:t>
            </a:r>
          </a:p>
          <a:p>
            <a:pPr lvl="1">
              <a:lnSpc>
                <a:spcPct val="120000"/>
              </a:lnSpc>
            </a:pPr>
            <a:r>
              <a:rPr lang="en-US" dirty="0"/>
              <a:t>body</a:t>
            </a:r>
          </a:p>
          <a:p>
            <a:pPr lvl="2">
              <a:lnSpc>
                <a:spcPct val="120000"/>
              </a:lnSpc>
            </a:pPr>
            <a:r>
              <a:rPr lang="en-US" dirty="0"/>
              <a:t>header</a:t>
            </a:r>
          </a:p>
          <a:p>
            <a:pPr lvl="2">
              <a:lnSpc>
                <a:spcPct val="120000"/>
              </a:lnSpc>
            </a:pPr>
            <a:r>
              <a:rPr lang="en-US" b="1" dirty="0"/>
              <a:t>block content with default information</a:t>
            </a:r>
          </a:p>
          <a:p>
            <a:pPr lvl="1">
              <a:lnSpc>
                <a:spcPct val="120000"/>
              </a:lnSpc>
            </a:pPr>
            <a:r>
              <a:rPr lang="en-US" dirty="0"/>
              <a:t>footer</a:t>
            </a:r>
          </a:p>
        </p:txBody>
      </p:sp>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2600" dirty="0"/>
              <a:t>Activity: Use Layouts</a:t>
            </a:r>
            <a:endParaRPr sz="26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grpSp>
        <p:nvGrpSpPr>
          <p:cNvPr id="5" name="Google Shape;499;p38">
            <a:extLst>
              <a:ext uri="{FF2B5EF4-FFF2-40B4-BE49-F238E27FC236}">
                <a16:creationId xmlns:a16="http://schemas.microsoft.com/office/drawing/2014/main" xmlns=""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xmlns=""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xmlns=""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68506661"/>
      </p:ext>
    </p:extLst>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6"/>
            <a:ext cx="7405800" cy="2921666"/>
          </a:xfrm>
          <a:prstGeom prst="rect">
            <a:avLst/>
          </a:prstGeom>
        </p:spPr>
        <p:txBody>
          <a:bodyPr spcFirstLastPara="1" wrap="square" lIns="91425" tIns="91425" rIns="91425" bIns="91425" anchor="t" anchorCtr="0">
            <a:normAutofit lnSpcReduction="10000"/>
          </a:bodyPr>
          <a:lstStyle/>
          <a:p>
            <a:pPr>
              <a:lnSpc>
                <a:spcPct val="120000"/>
              </a:lnSpc>
            </a:pPr>
            <a:r>
              <a:rPr lang="en-US" dirty="0"/>
              <a:t>Edit the rest of your .pug files to extend this </a:t>
            </a:r>
            <a:r>
              <a:rPr lang="en-US" dirty="0" err="1"/>
              <a:t>layout.pug</a:t>
            </a:r>
            <a:r>
              <a:rPr lang="en-US" dirty="0"/>
              <a:t> file.</a:t>
            </a:r>
          </a:p>
          <a:p>
            <a:pPr>
              <a:lnSpc>
                <a:spcPct val="120000"/>
              </a:lnSpc>
            </a:pPr>
            <a:r>
              <a:rPr lang="en-US" dirty="0"/>
              <a:t>Use block title and block content to overwrite the page titles and main content.</a:t>
            </a:r>
          </a:p>
          <a:p>
            <a:pPr>
              <a:lnSpc>
                <a:spcPct val="120000"/>
              </a:lnSpc>
            </a:pPr>
            <a:r>
              <a:rPr lang="en-US" dirty="0"/>
              <a:t>When testing, you should see the same header and footer across all pages, but the rest of the content should change.</a:t>
            </a:r>
          </a:p>
        </p:txBody>
      </p:sp>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2600" dirty="0"/>
              <a:t>Activity: Use Layouts</a:t>
            </a:r>
            <a:endParaRPr sz="26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grpSp>
        <p:nvGrpSpPr>
          <p:cNvPr id="5" name="Google Shape;499;p38">
            <a:extLst>
              <a:ext uri="{FF2B5EF4-FFF2-40B4-BE49-F238E27FC236}">
                <a16:creationId xmlns:a16="http://schemas.microsoft.com/office/drawing/2014/main" xmlns=""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xmlns=""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xmlns=""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00608701"/>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5"/>
            <a:ext cx="7405800" cy="3284005"/>
          </a:xfrm>
          <a:prstGeom prst="rect">
            <a:avLst/>
          </a:prstGeom>
        </p:spPr>
        <p:txBody>
          <a:bodyPr spcFirstLastPara="1" wrap="square" lIns="91425" tIns="91425" rIns="91425" bIns="91425" anchor="t" anchorCtr="0">
            <a:normAutofit fontScale="85000" lnSpcReduction="10000"/>
          </a:bodyPr>
          <a:lstStyle/>
          <a:p>
            <a:pPr>
              <a:lnSpc>
                <a:spcPct val="120000"/>
              </a:lnSpc>
            </a:pPr>
            <a:r>
              <a:rPr lang="en-US" dirty="0"/>
              <a:t>In a new </a:t>
            </a:r>
            <a:r>
              <a:rPr lang="en-US" b="1" dirty="0"/>
              <a:t>create-post.html </a:t>
            </a:r>
            <a:r>
              <a:rPr lang="en-US" dirty="0"/>
              <a:t>file, add the following form code:</a:t>
            </a:r>
          </a:p>
          <a:p>
            <a:pPr>
              <a:lnSpc>
                <a:spcPct val="120000"/>
              </a:lnSpc>
            </a:pPr>
            <a:endParaRPr lang="en-US" dirty="0"/>
          </a:p>
          <a:p>
            <a:pPr>
              <a:lnSpc>
                <a:spcPct val="120000"/>
              </a:lnSpc>
            </a:pPr>
            <a:endParaRPr lang="en-US" dirty="0"/>
          </a:p>
          <a:p>
            <a:pPr>
              <a:lnSpc>
                <a:spcPct val="120000"/>
              </a:lnSpc>
            </a:pPr>
            <a:endParaRPr lang="en-US" dirty="0"/>
          </a:p>
          <a:p>
            <a:pPr>
              <a:lnSpc>
                <a:spcPct val="120000"/>
              </a:lnSpc>
            </a:pPr>
            <a:endParaRPr lang="en-US" dirty="0"/>
          </a:p>
          <a:p>
            <a:pPr>
              <a:lnSpc>
                <a:spcPct val="120000"/>
              </a:lnSpc>
            </a:pPr>
            <a:r>
              <a:rPr lang="en-US" dirty="0"/>
              <a:t>Add at least one other form field. Maybe the blog post title?</a:t>
            </a:r>
          </a:p>
          <a:p>
            <a:pPr>
              <a:lnSpc>
                <a:spcPct val="120000"/>
              </a:lnSpc>
            </a:pPr>
            <a:r>
              <a:rPr lang="en-US" dirty="0"/>
              <a:t>The action attribute is the endpoint that the form data will be sent to.</a:t>
            </a:r>
          </a:p>
        </p:txBody>
      </p:sp>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200" dirty="0"/>
              <a:t>Activity: Create a form</a:t>
            </a:r>
            <a:endParaRPr sz="32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5" name="Google Shape;499;p38">
            <a:extLst>
              <a:ext uri="{FF2B5EF4-FFF2-40B4-BE49-F238E27FC236}">
                <a16:creationId xmlns:a16="http://schemas.microsoft.com/office/drawing/2014/main" xmlns=""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xmlns=""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xmlns=""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05;p17">
            <a:extLst>
              <a:ext uri="{FF2B5EF4-FFF2-40B4-BE49-F238E27FC236}">
                <a16:creationId xmlns:a16="http://schemas.microsoft.com/office/drawing/2014/main" xmlns="" id="{DAC6B4E5-B157-4B0D-99C4-5BA3D0659A79}"/>
              </a:ext>
            </a:extLst>
          </p:cNvPr>
          <p:cNvSpPr txBox="1">
            <a:spLocks/>
          </p:cNvSpPr>
          <p:nvPr/>
        </p:nvSpPr>
        <p:spPr>
          <a:xfrm>
            <a:off x="1122476" y="2189243"/>
            <a:ext cx="6811326" cy="1216616"/>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dirty="0">
                <a:solidFill>
                  <a:srgbClr val="383A42"/>
                </a:solidFill>
                <a:latin typeface="Consolas" panose="020B0609020204030204" pitchFamily="49" charset="0"/>
              </a:rPr>
              <a:t>&lt;</a:t>
            </a:r>
            <a:r>
              <a:rPr lang="en-US" dirty="0">
                <a:solidFill>
                  <a:srgbClr val="E45649"/>
                </a:solidFill>
                <a:latin typeface="Consolas" panose="020B0609020204030204" pitchFamily="49" charset="0"/>
              </a:rPr>
              <a:t>form</a:t>
            </a:r>
            <a:r>
              <a:rPr lang="en-US" dirty="0">
                <a:solidFill>
                  <a:srgbClr val="383A42"/>
                </a:solidFill>
                <a:latin typeface="Consolas" panose="020B0609020204030204" pitchFamily="49" charset="0"/>
              </a:rPr>
              <a:t> </a:t>
            </a:r>
            <a:r>
              <a:rPr lang="en-US" dirty="0">
                <a:solidFill>
                  <a:srgbClr val="986801"/>
                </a:solidFill>
                <a:latin typeface="Consolas" panose="020B0609020204030204" pitchFamily="49" charset="0"/>
              </a:rPr>
              <a:t>action</a:t>
            </a:r>
            <a:r>
              <a:rPr lang="en-US" dirty="0">
                <a:solidFill>
                  <a:srgbClr val="383A42"/>
                </a:solidFill>
                <a:latin typeface="Consolas" panose="020B0609020204030204" pitchFamily="49" charset="0"/>
              </a:rPr>
              <a:t>=</a:t>
            </a:r>
            <a:r>
              <a:rPr lang="en-US" dirty="0">
                <a:solidFill>
                  <a:srgbClr val="50A14F"/>
                </a:solidFill>
                <a:latin typeface="Consolas" panose="020B0609020204030204" pitchFamily="49" charset="0"/>
              </a:rPr>
              <a:t>"/create-post"</a:t>
            </a:r>
            <a:r>
              <a:rPr lang="en-US" dirty="0">
                <a:solidFill>
                  <a:srgbClr val="383A42"/>
                </a:solidFill>
                <a:latin typeface="Consolas" panose="020B0609020204030204" pitchFamily="49" charset="0"/>
              </a:rPr>
              <a:t> </a:t>
            </a:r>
            <a:r>
              <a:rPr lang="en-US" dirty="0">
                <a:solidFill>
                  <a:srgbClr val="986801"/>
                </a:solidFill>
                <a:latin typeface="Consolas" panose="020B0609020204030204" pitchFamily="49" charset="0"/>
              </a:rPr>
              <a:t>method</a:t>
            </a:r>
            <a:r>
              <a:rPr lang="en-US" dirty="0">
                <a:solidFill>
                  <a:srgbClr val="383A42"/>
                </a:solidFill>
                <a:latin typeface="Consolas" panose="020B0609020204030204" pitchFamily="49" charset="0"/>
              </a:rPr>
              <a:t>=</a:t>
            </a:r>
            <a:r>
              <a:rPr lang="en-US" dirty="0">
                <a:solidFill>
                  <a:srgbClr val="50A14F"/>
                </a:solidFill>
                <a:latin typeface="Consolas" panose="020B0609020204030204" pitchFamily="49" charset="0"/>
              </a:rPr>
              <a:t>"POST"</a:t>
            </a:r>
            <a:r>
              <a:rPr lang="en-US" dirty="0">
                <a:solidFill>
                  <a:srgbClr val="383A42"/>
                </a:solidFill>
                <a:latin typeface="Consolas" panose="020B0609020204030204" pitchFamily="49" charset="0"/>
              </a:rPr>
              <a:t>&gt;</a:t>
            </a:r>
            <a:endParaRPr lang="en-US" dirty="0">
              <a:solidFill>
                <a:srgbClr val="333333"/>
              </a:solidFill>
              <a:latin typeface="Consolas" panose="020B0609020204030204" pitchFamily="49" charset="0"/>
            </a:endParaRPr>
          </a:p>
          <a:p>
            <a:pPr marL="101600" indent="0">
              <a:buNone/>
            </a:pPr>
            <a:r>
              <a:rPr lang="en-US" dirty="0">
                <a:solidFill>
                  <a:srgbClr val="333333"/>
                </a:solidFill>
                <a:latin typeface="Consolas" panose="020B0609020204030204" pitchFamily="49" charset="0"/>
              </a:rPr>
              <a:t>  </a:t>
            </a:r>
            <a:r>
              <a:rPr lang="en-US" dirty="0">
                <a:solidFill>
                  <a:srgbClr val="383A42"/>
                </a:solidFill>
                <a:latin typeface="Consolas" panose="020B0609020204030204" pitchFamily="49" charset="0"/>
              </a:rPr>
              <a:t>&lt;</a:t>
            </a:r>
            <a:r>
              <a:rPr lang="en-US" dirty="0" err="1">
                <a:solidFill>
                  <a:srgbClr val="E45649"/>
                </a:solidFill>
                <a:latin typeface="Consolas" panose="020B0609020204030204" pitchFamily="49" charset="0"/>
              </a:rPr>
              <a:t>textarea</a:t>
            </a:r>
            <a:r>
              <a:rPr lang="en-US" dirty="0">
                <a:solidFill>
                  <a:srgbClr val="383A42"/>
                </a:solidFill>
                <a:latin typeface="Consolas" panose="020B0609020204030204" pitchFamily="49" charset="0"/>
              </a:rPr>
              <a:t> </a:t>
            </a:r>
            <a:r>
              <a:rPr lang="en-US" dirty="0">
                <a:solidFill>
                  <a:srgbClr val="986801"/>
                </a:solidFill>
                <a:latin typeface="Consolas" panose="020B0609020204030204" pitchFamily="49" charset="0"/>
              </a:rPr>
              <a:t>name</a:t>
            </a:r>
            <a:r>
              <a:rPr lang="en-US" dirty="0">
                <a:solidFill>
                  <a:srgbClr val="383A42"/>
                </a:solidFill>
                <a:latin typeface="Consolas" panose="020B0609020204030204" pitchFamily="49" charset="0"/>
              </a:rPr>
              <a:t>=</a:t>
            </a:r>
            <a:r>
              <a:rPr lang="en-US" dirty="0">
                <a:solidFill>
                  <a:srgbClr val="50A14F"/>
                </a:solidFill>
                <a:latin typeface="Consolas" panose="020B0609020204030204" pitchFamily="49" charset="0"/>
              </a:rPr>
              <a:t>"blogpost"</a:t>
            </a:r>
            <a:r>
              <a:rPr lang="en-US" dirty="0">
                <a:solidFill>
                  <a:srgbClr val="383A42"/>
                </a:solidFill>
                <a:latin typeface="Consolas" panose="020B0609020204030204" pitchFamily="49" charset="0"/>
              </a:rPr>
              <a:t> </a:t>
            </a:r>
            <a:r>
              <a:rPr lang="en-US" dirty="0">
                <a:solidFill>
                  <a:srgbClr val="986801"/>
                </a:solidFill>
                <a:latin typeface="Consolas" panose="020B0609020204030204" pitchFamily="49" charset="0"/>
              </a:rPr>
              <a:t>rows</a:t>
            </a:r>
            <a:r>
              <a:rPr lang="en-US" dirty="0">
                <a:solidFill>
                  <a:srgbClr val="383A42"/>
                </a:solidFill>
                <a:latin typeface="Consolas" panose="020B0609020204030204" pitchFamily="49" charset="0"/>
              </a:rPr>
              <a:t>=</a:t>
            </a:r>
            <a:r>
              <a:rPr lang="en-US" dirty="0">
                <a:solidFill>
                  <a:srgbClr val="50A14F"/>
                </a:solidFill>
                <a:latin typeface="Consolas" panose="020B0609020204030204" pitchFamily="49" charset="0"/>
              </a:rPr>
              <a:t>"5"</a:t>
            </a:r>
            <a:r>
              <a:rPr lang="en-US" dirty="0">
                <a:solidFill>
                  <a:srgbClr val="383A42"/>
                </a:solidFill>
                <a:latin typeface="Consolas" panose="020B0609020204030204" pitchFamily="49" charset="0"/>
              </a:rPr>
              <a:t> </a:t>
            </a:r>
            <a:r>
              <a:rPr lang="en-US" dirty="0">
                <a:solidFill>
                  <a:srgbClr val="986801"/>
                </a:solidFill>
                <a:latin typeface="Consolas" panose="020B0609020204030204" pitchFamily="49" charset="0"/>
              </a:rPr>
              <a:t>placeholder</a:t>
            </a:r>
            <a:r>
              <a:rPr lang="en-US" dirty="0">
                <a:solidFill>
                  <a:srgbClr val="383A42"/>
                </a:solidFill>
                <a:latin typeface="Consolas" panose="020B0609020204030204" pitchFamily="49" charset="0"/>
              </a:rPr>
              <a:t>=</a:t>
            </a:r>
            <a:r>
              <a:rPr lang="en-US" dirty="0">
                <a:solidFill>
                  <a:srgbClr val="50A14F"/>
                </a:solidFill>
                <a:latin typeface="Consolas" panose="020B0609020204030204" pitchFamily="49" charset="0"/>
              </a:rPr>
              <a:t>"Write a new blog post!"</a:t>
            </a:r>
            <a:r>
              <a:rPr lang="en-US" dirty="0">
                <a:solidFill>
                  <a:srgbClr val="383A42"/>
                </a:solidFill>
                <a:latin typeface="Consolas" panose="020B0609020204030204" pitchFamily="49" charset="0"/>
              </a:rPr>
              <a:t>&gt;&lt;/</a:t>
            </a:r>
            <a:r>
              <a:rPr lang="en-US" dirty="0" err="1">
                <a:solidFill>
                  <a:srgbClr val="E45649"/>
                </a:solidFill>
                <a:latin typeface="Consolas" panose="020B0609020204030204" pitchFamily="49" charset="0"/>
              </a:rPr>
              <a:t>textarea</a:t>
            </a:r>
            <a:r>
              <a:rPr lang="en-US" dirty="0">
                <a:solidFill>
                  <a:srgbClr val="383A42"/>
                </a:solidFill>
                <a:latin typeface="Consolas" panose="020B0609020204030204" pitchFamily="49" charset="0"/>
              </a:rPr>
              <a:t>&gt;</a:t>
            </a:r>
            <a:endParaRPr lang="en-US" dirty="0">
              <a:solidFill>
                <a:srgbClr val="333333"/>
              </a:solidFill>
              <a:latin typeface="Consolas" panose="020B0609020204030204" pitchFamily="49" charset="0"/>
            </a:endParaRPr>
          </a:p>
          <a:p>
            <a:pPr marL="101600" indent="0">
              <a:buNone/>
            </a:pPr>
            <a:r>
              <a:rPr lang="en-US" dirty="0">
                <a:solidFill>
                  <a:srgbClr val="333333"/>
                </a:solidFill>
                <a:latin typeface="Consolas" panose="020B0609020204030204" pitchFamily="49" charset="0"/>
              </a:rPr>
              <a:t>  </a:t>
            </a:r>
            <a:r>
              <a:rPr lang="en-US" dirty="0">
                <a:solidFill>
                  <a:srgbClr val="383A42"/>
                </a:solidFill>
                <a:latin typeface="Consolas" panose="020B0609020204030204" pitchFamily="49" charset="0"/>
              </a:rPr>
              <a:t>&lt;</a:t>
            </a:r>
            <a:r>
              <a:rPr lang="en-US" dirty="0">
                <a:solidFill>
                  <a:srgbClr val="E45649"/>
                </a:solidFill>
                <a:latin typeface="Consolas" panose="020B0609020204030204" pitchFamily="49" charset="0"/>
              </a:rPr>
              <a:t>button</a:t>
            </a:r>
            <a:r>
              <a:rPr lang="en-US" dirty="0">
                <a:solidFill>
                  <a:srgbClr val="383A42"/>
                </a:solidFill>
                <a:latin typeface="Consolas" panose="020B0609020204030204" pitchFamily="49" charset="0"/>
              </a:rPr>
              <a:t> </a:t>
            </a:r>
            <a:r>
              <a:rPr lang="en-US" dirty="0">
                <a:solidFill>
                  <a:srgbClr val="986801"/>
                </a:solidFill>
                <a:latin typeface="Consolas" panose="020B0609020204030204" pitchFamily="49" charset="0"/>
              </a:rPr>
              <a:t>type</a:t>
            </a:r>
            <a:r>
              <a:rPr lang="en-US" dirty="0">
                <a:solidFill>
                  <a:srgbClr val="383A42"/>
                </a:solidFill>
                <a:latin typeface="Consolas" panose="020B0609020204030204" pitchFamily="49" charset="0"/>
              </a:rPr>
              <a:t>=</a:t>
            </a:r>
            <a:r>
              <a:rPr lang="en-US" dirty="0">
                <a:solidFill>
                  <a:srgbClr val="50A14F"/>
                </a:solidFill>
                <a:latin typeface="Consolas" panose="020B0609020204030204" pitchFamily="49" charset="0"/>
              </a:rPr>
              <a:t>"submit"</a:t>
            </a:r>
            <a:r>
              <a:rPr lang="en-US" dirty="0">
                <a:solidFill>
                  <a:srgbClr val="383A42"/>
                </a:solidFill>
                <a:latin typeface="Consolas" panose="020B0609020204030204" pitchFamily="49" charset="0"/>
              </a:rPr>
              <a:t>&gt;</a:t>
            </a:r>
            <a:r>
              <a:rPr lang="en-US" dirty="0">
                <a:solidFill>
                  <a:srgbClr val="333333"/>
                </a:solidFill>
                <a:latin typeface="Consolas" panose="020B0609020204030204" pitchFamily="49" charset="0"/>
              </a:rPr>
              <a:t>Publish</a:t>
            </a:r>
            <a:r>
              <a:rPr lang="en-US" dirty="0">
                <a:solidFill>
                  <a:srgbClr val="383A42"/>
                </a:solidFill>
                <a:latin typeface="Consolas" panose="020B0609020204030204" pitchFamily="49" charset="0"/>
              </a:rPr>
              <a:t>&lt;/</a:t>
            </a:r>
            <a:r>
              <a:rPr lang="en-US" dirty="0">
                <a:solidFill>
                  <a:srgbClr val="E45649"/>
                </a:solidFill>
                <a:latin typeface="Consolas" panose="020B0609020204030204" pitchFamily="49" charset="0"/>
              </a:rPr>
              <a:t>button</a:t>
            </a:r>
            <a:r>
              <a:rPr lang="en-US" dirty="0">
                <a:solidFill>
                  <a:srgbClr val="383A42"/>
                </a:solidFill>
                <a:latin typeface="Consolas" panose="020B0609020204030204" pitchFamily="49" charset="0"/>
              </a:rPr>
              <a:t>&gt;</a:t>
            </a:r>
            <a:endParaRPr lang="en-US" dirty="0">
              <a:solidFill>
                <a:srgbClr val="333333"/>
              </a:solidFill>
              <a:latin typeface="Consolas" panose="020B0609020204030204" pitchFamily="49" charset="0"/>
            </a:endParaRPr>
          </a:p>
          <a:p>
            <a:pPr marL="101600" indent="0">
              <a:buNone/>
            </a:pPr>
            <a:r>
              <a:rPr lang="en-US" dirty="0">
                <a:solidFill>
                  <a:srgbClr val="383A42"/>
                </a:solidFill>
                <a:latin typeface="Consolas" panose="020B0609020204030204" pitchFamily="49" charset="0"/>
              </a:rPr>
              <a:t>&lt;/</a:t>
            </a:r>
            <a:r>
              <a:rPr lang="en-US" dirty="0">
                <a:solidFill>
                  <a:srgbClr val="E45649"/>
                </a:solidFill>
                <a:latin typeface="Consolas" panose="020B0609020204030204" pitchFamily="49" charset="0"/>
              </a:rPr>
              <a:t>form</a:t>
            </a:r>
            <a:r>
              <a:rPr lang="en-US" dirty="0">
                <a:solidFill>
                  <a:srgbClr val="383A42"/>
                </a:solidFill>
                <a:latin typeface="Consolas" panose="020B0609020204030204" pitchFamily="49" charset="0"/>
              </a:rPr>
              <a:t>&gt;</a:t>
            </a:r>
            <a:endParaRPr lang="en-US" dirty="0">
              <a:solidFill>
                <a:srgbClr val="333333"/>
              </a:solidFill>
              <a:latin typeface="Consolas" panose="020B0609020204030204" pitchFamily="49" charset="0"/>
            </a:endParaRPr>
          </a:p>
          <a:p>
            <a:pPr marL="101600" indent="0">
              <a:buNone/>
            </a:pPr>
            <a:endParaRPr 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542954063"/>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latin typeface="Work Sans" panose="00000500000000000000" pitchFamily="2" charset="0"/>
              </a:rPr>
              <a:t>Streams</a:t>
            </a:r>
            <a:endParaRPr dirty="0">
              <a:latin typeface="Work Sans" panose="00000500000000000000" pitchFamily="2" charset="0"/>
            </a:endParaRPr>
          </a:p>
        </p:txBody>
      </p:sp>
      <p:sp>
        <p:nvSpPr>
          <p:cNvPr id="105" name="Google Shape;105;p17"/>
          <p:cNvSpPr txBox="1">
            <a:spLocks noGrp="1"/>
          </p:cNvSpPr>
          <p:nvPr>
            <p:ph type="body" idx="1"/>
          </p:nvPr>
        </p:nvSpPr>
        <p:spPr>
          <a:xfrm>
            <a:off x="869150" y="1634838"/>
            <a:ext cx="7405800" cy="3045650"/>
          </a:xfrm>
          <a:prstGeom prst="rect">
            <a:avLst/>
          </a:prstGeom>
        </p:spPr>
        <p:txBody>
          <a:bodyPr spcFirstLastPara="1" wrap="square" lIns="91425" tIns="91425" rIns="91425" bIns="91425" anchor="t" anchorCtr="0">
            <a:normAutofit/>
          </a:bodyPr>
          <a:lstStyle/>
          <a:p>
            <a:r>
              <a:rPr lang="en-US" dirty="0"/>
              <a:t>Data comes to the server in streams.</a:t>
            </a:r>
          </a:p>
          <a:p>
            <a:r>
              <a:rPr lang="en-US" dirty="0"/>
              <a:t>With a pure Node server, we’d have to write code to collect the stream of data properly. But Express handles that for us.</a:t>
            </a:r>
          </a:p>
          <a:p>
            <a:r>
              <a:rPr lang="en-US" dirty="0"/>
              <a:t>To make this work for us, we need to define a route to deal with requests that come through on the /create-post endpoint.</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3200124689"/>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latin typeface="Work Sans" panose="00000500000000000000" pitchFamily="2" charset="0"/>
              </a:rPr>
              <a:t>Post Data</a:t>
            </a:r>
            <a:endParaRPr dirty="0">
              <a:latin typeface="Work Sans" panose="00000500000000000000" pitchFamily="2" charset="0"/>
            </a:endParaRPr>
          </a:p>
        </p:txBody>
      </p:sp>
      <p:sp>
        <p:nvSpPr>
          <p:cNvPr id="105" name="Google Shape;105;p17"/>
          <p:cNvSpPr txBox="1">
            <a:spLocks noGrp="1"/>
          </p:cNvSpPr>
          <p:nvPr>
            <p:ph type="body" idx="1"/>
          </p:nvPr>
        </p:nvSpPr>
        <p:spPr>
          <a:xfrm>
            <a:off x="869150" y="1634838"/>
            <a:ext cx="7405800" cy="3045650"/>
          </a:xfrm>
          <a:prstGeom prst="rect">
            <a:avLst/>
          </a:prstGeom>
        </p:spPr>
        <p:txBody>
          <a:bodyPr spcFirstLastPara="1" wrap="square" lIns="91425" tIns="91425" rIns="91425" bIns="91425" anchor="t" anchorCtr="0">
            <a:normAutofit/>
          </a:bodyPr>
          <a:lstStyle/>
          <a:p>
            <a:r>
              <a:rPr lang="en-US" dirty="0"/>
              <a:t>To post data, we’ll use </a:t>
            </a:r>
            <a:r>
              <a:rPr lang="en-US" b="1" dirty="0" err="1">
                <a:latin typeface="Consolas" panose="020B0609020204030204" pitchFamily="49" charset="0"/>
              </a:rPr>
              <a:t>app.post</a:t>
            </a:r>
            <a:r>
              <a:rPr lang="en-US" b="1" dirty="0">
                <a:latin typeface="Consolas" panose="020B0609020204030204" pitchFamily="49" charset="0"/>
              </a:rPr>
              <a:t>()</a:t>
            </a:r>
            <a:r>
              <a:rPr lang="en-US" dirty="0">
                <a:latin typeface="Work Sans Light" panose="00000400000000000000" pitchFamily="2" charset="0"/>
              </a:rPr>
              <a:t> instead of </a:t>
            </a:r>
            <a:r>
              <a:rPr lang="en-US" b="1" dirty="0" err="1">
                <a:latin typeface="Consolas" panose="020B0609020204030204" pitchFamily="49" charset="0"/>
              </a:rPr>
              <a:t>app.get</a:t>
            </a:r>
            <a:r>
              <a:rPr lang="en-US" b="1" dirty="0">
                <a:latin typeface="Consolas" panose="020B0609020204030204" pitchFamily="49" charset="0"/>
              </a:rPr>
              <a:t>()</a:t>
            </a:r>
            <a:r>
              <a:rPr lang="en-US" dirty="0">
                <a:latin typeface="Work Sans Light" panose="00000400000000000000" pitchFamily="2" charset="0"/>
              </a:rPr>
              <a:t> </a:t>
            </a:r>
          </a:p>
          <a:p>
            <a:endParaRPr lang="en-US" dirty="0">
              <a:latin typeface="Work Sans Light" panose="000004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5" name="Google Shape;105;p17">
            <a:extLst>
              <a:ext uri="{FF2B5EF4-FFF2-40B4-BE49-F238E27FC236}">
                <a16:creationId xmlns:a16="http://schemas.microsoft.com/office/drawing/2014/main" xmlns="" id="{90E9DBCF-4484-4543-BCC5-C142CE3EBD19}"/>
              </a:ext>
            </a:extLst>
          </p:cNvPr>
          <p:cNvSpPr txBox="1">
            <a:spLocks/>
          </p:cNvSpPr>
          <p:nvPr/>
        </p:nvSpPr>
        <p:spPr>
          <a:xfrm>
            <a:off x="1166337" y="3054549"/>
            <a:ext cx="6811326" cy="1241351"/>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E45649"/>
                </a:solidFill>
                <a:latin typeface="Consolas" panose="020B0609020204030204" pitchFamily="49" charset="0"/>
              </a:rPr>
              <a:t>app</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post</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"/endpoint"</a:t>
            </a:r>
            <a:r>
              <a:rPr lang="en-CA" dirty="0">
                <a:solidFill>
                  <a:srgbClr val="383A42"/>
                </a:solidFill>
                <a:latin typeface="Consolas" panose="020B0609020204030204" pitchFamily="49" charset="0"/>
              </a:rPr>
              <a:t>, (req, res)</a:t>
            </a:r>
            <a:r>
              <a:rPr lang="en-CA" dirty="0">
                <a:solidFill>
                  <a:srgbClr val="A626A4"/>
                </a:solidFill>
                <a:latin typeface="Consolas" panose="020B0609020204030204" pitchFamily="49" charset="0"/>
              </a:rPr>
              <a:t> =&gt;</a:t>
            </a:r>
            <a:r>
              <a:rPr lang="en-CA" dirty="0">
                <a:solidFill>
                  <a:srgbClr val="383A42"/>
                </a:solidFill>
                <a:latin typeface="Consolas" panose="020B0609020204030204" pitchFamily="49" charset="0"/>
              </a:rPr>
              <a:t> {</a:t>
            </a:r>
          </a:p>
          <a:p>
            <a:pPr marL="101600" indent="0">
              <a:buNone/>
            </a:pP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endParaRPr 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660769868"/>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6"/>
            <a:ext cx="7405800" cy="3152042"/>
          </a:xfrm>
          <a:prstGeom prst="rect">
            <a:avLst/>
          </a:prstGeom>
        </p:spPr>
        <p:txBody>
          <a:bodyPr spcFirstLastPara="1" wrap="square" lIns="91425" tIns="91425" rIns="91425" bIns="91425" anchor="t" anchorCtr="0">
            <a:normAutofit/>
          </a:bodyPr>
          <a:lstStyle/>
          <a:p>
            <a:pPr>
              <a:lnSpc>
                <a:spcPct val="120000"/>
              </a:lnSpc>
            </a:pPr>
            <a:r>
              <a:rPr lang="en-US" dirty="0"/>
              <a:t>Use </a:t>
            </a:r>
            <a:r>
              <a:rPr lang="en-US" dirty="0" err="1"/>
              <a:t>app.post</a:t>
            </a:r>
            <a:r>
              <a:rPr lang="en-US" dirty="0"/>
              <a:t> with the “/create-post” endpoint to send form data to the server</a:t>
            </a:r>
          </a:p>
          <a:p>
            <a:pPr>
              <a:lnSpc>
                <a:spcPct val="120000"/>
              </a:lnSpc>
            </a:pPr>
            <a:r>
              <a:rPr lang="en-US" dirty="0"/>
              <a:t>Inside your </a:t>
            </a:r>
            <a:r>
              <a:rPr lang="en-US" dirty="0" err="1"/>
              <a:t>app.post</a:t>
            </a:r>
            <a:r>
              <a:rPr lang="en-US" dirty="0"/>
              <a:t> function, console.log </a:t>
            </a:r>
            <a:r>
              <a:rPr lang="en-US" dirty="0" err="1"/>
              <a:t>request.body</a:t>
            </a:r>
            <a:r>
              <a:rPr lang="en-US" dirty="0"/>
              <a:t>. You should see </a:t>
            </a:r>
            <a:r>
              <a:rPr lang="en-US" b="1" dirty="0">
                <a:latin typeface="Consolas" panose="020B0609020204030204" pitchFamily="49" charset="0"/>
              </a:rPr>
              <a:t>undefined</a:t>
            </a:r>
            <a:r>
              <a:rPr lang="en-US" dirty="0"/>
              <a:t>. We’ll have to do something else in order to access the form data.</a:t>
            </a:r>
          </a:p>
        </p:txBody>
      </p:sp>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200" dirty="0"/>
              <a:t>Activity: Post data</a:t>
            </a:r>
            <a:endParaRPr sz="32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5" name="Google Shape;499;p38">
            <a:extLst>
              <a:ext uri="{FF2B5EF4-FFF2-40B4-BE49-F238E27FC236}">
                <a16:creationId xmlns:a16="http://schemas.microsoft.com/office/drawing/2014/main" xmlns=""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xmlns=""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xmlns=""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17730284"/>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err="1">
                <a:latin typeface="Consolas" panose="020B0609020204030204" pitchFamily="49" charset="0"/>
              </a:rPr>
              <a:t>express.urlencoded</a:t>
            </a:r>
            <a:r>
              <a:rPr lang="en-CA" dirty="0">
                <a:latin typeface="Consolas" panose="020B0609020204030204" pitchFamily="49" charset="0"/>
              </a:rPr>
              <a:t>()</a:t>
            </a:r>
            <a:endParaRPr dirty="0">
              <a:latin typeface="Consolas" panose="020B0609020204030204" pitchFamily="49" charset="0"/>
            </a:endParaRPr>
          </a:p>
        </p:txBody>
      </p:sp>
      <p:sp>
        <p:nvSpPr>
          <p:cNvPr id="105" name="Google Shape;105;p17"/>
          <p:cNvSpPr txBox="1">
            <a:spLocks noGrp="1"/>
          </p:cNvSpPr>
          <p:nvPr>
            <p:ph type="body" idx="1"/>
          </p:nvPr>
        </p:nvSpPr>
        <p:spPr>
          <a:xfrm>
            <a:off x="869150" y="1634838"/>
            <a:ext cx="7405800" cy="2524919"/>
          </a:xfrm>
          <a:prstGeom prst="rect">
            <a:avLst/>
          </a:prstGeom>
        </p:spPr>
        <p:txBody>
          <a:bodyPr spcFirstLastPara="1" wrap="square" lIns="91425" tIns="91425" rIns="91425" bIns="91425" anchor="t" anchorCtr="0">
            <a:normAutofit fontScale="92500"/>
          </a:bodyPr>
          <a:lstStyle/>
          <a:p>
            <a:r>
              <a:rPr lang="en-US" dirty="0"/>
              <a:t>When data is posted to the server as </a:t>
            </a:r>
            <a:r>
              <a:rPr lang="en-US" dirty="0" err="1"/>
              <a:t>FormData</a:t>
            </a:r>
            <a:r>
              <a:rPr lang="en-US" dirty="0"/>
              <a:t>, we can’t extract it from the </a:t>
            </a:r>
            <a:r>
              <a:rPr lang="en-US" dirty="0" err="1"/>
              <a:t>req.body</a:t>
            </a:r>
            <a:r>
              <a:rPr lang="en-US" dirty="0"/>
              <a:t> like we normally could.</a:t>
            </a:r>
          </a:p>
          <a:p>
            <a:r>
              <a:rPr lang="en-US" dirty="0">
                <a:latin typeface="Work Sans Light" panose="00000400000000000000" pitchFamily="2" charset="0"/>
              </a:rPr>
              <a:t>Let’s use some Express middleware (</a:t>
            </a:r>
            <a:r>
              <a:rPr lang="en-US" b="1" dirty="0" err="1">
                <a:latin typeface="Consolas" panose="020B0609020204030204" pitchFamily="49" charset="0"/>
              </a:rPr>
              <a:t>express.urlencoded</a:t>
            </a:r>
            <a:r>
              <a:rPr lang="en-US" b="1" dirty="0">
                <a:latin typeface="Consolas" panose="020B0609020204030204" pitchFamily="49" charset="0"/>
              </a:rPr>
              <a:t>()</a:t>
            </a:r>
            <a:r>
              <a:rPr lang="en-US" dirty="0">
                <a:latin typeface="Work Sans Light" panose="00000400000000000000" pitchFamily="2" charset="0"/>
              </a:rPr>
              <a:t>) to help us out with this.</a:t>
            </a:r>
          </a:p>
          <a:p>
            <a:r>
              <a:rPr lang="en-US" dirty="0">
                <a:latin typeface="Work Sans Light" panose="00000400000000000000" pitchFamily="2" charset="0"/>
              </a:rPr>
              <a:t>recognizes the incoming request object as strings or arrays</a:t>
            </a:r>
          </a:p>
          <a:p>
            <a:r>
              <a:rPr lang="en-US" dirty="0">
                <a:latin typeface="Work Sans Light" panose="00000400000000000000" pitchFamily="2" charset="0"/>
              </a:rPr>
              <a:t>extended: true is the default and allows you to parse more types of Request Object</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5" name="Google Shape;105;p17">
            <a:extLst>
              <a:ext uri="{FF2B5EF4-FFF2-40B4-BE49-F238E27FC236}">
                <a16:creationId xmlns:a16="http://schemas.microsoft.com/office/drawing/2014/main" xmlns="" id="{47E169F1-09A8-4B6A-97DB-12844D3C2293}"/>
              </a:ext>
            </a:extLst>
          </p:cNvPr>
          <p:cNvSpPr txBox="1">
            <a:spLocks/>
          </p:cNvSpPr>
          <p:nvPr/>
        </p:nvSpPr>
        <p:spPr>
          <a:xfrm>
            <a:off x="1166337" y="4159757"/>
            <a:ext cx="6811326" cy="467042"/>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a:solidFill>
                  <a:srgbClr val="E45649"/>
                </a:solidFill>
                <a:latin typeface="Consolas" panose="020B0609020204030204" pitchFamily="49" charset="0"/>
              </a:rPr>
              <a:t>app</a:t>
            </a:r>
            <a:r>
              <a:rPr lang="en-US">
                <a:solidFill>
                  <a:srgbClr val="0184BC"/>
                </a:solidFill>
                <a:latin typeface="Consolas" panose="020B0609020204030204" pitchFamily="49" charset="0"/>
              </a:rPr>
              <a:t>.</a:t>
            </a:r>
            <a:r>
              <a:rPr lang="en-US">
                <a:solidFill>
                  <a:srgbClr val="4078F2"/>
                </a:solidFill>
                <a:latin typeface="Consolas" panose="020B0609020204030204" pitchFamily="49" charset="0"/>
              </a:rPr>
              <a:t>use</a:t>
            </a:r>
            <a:r>
              <a:rPr lang="en-US">
                <a:solidFill>
                  <a:srgbClr val="383A42"/>
                </a:solidFill>
                <a:latin typeface="Consolas" panose="020B0609020204030204" pitchFamily="49" charset="0"/>
              </a:rPr>
              <a:t>(</a:t>
            </a:r>
            <a:r>
              <a:rPr lang="en-US">
                <a:solidFill>
                  <a:srgbClr val="E45649"/>
                </a:solidFill>
                <a:latin typeface="Consolas" panose="020B0609020204030204" pitchFamily="49" charset="0"/>
              </a:rPr>
              <a:t>express</a:t>
            </a:r>
            <a:r>
              <a:rPr lang="en-US">
                <a:solidFill>
                  <a:srgbClr val="0184BC"/>
                </a:solidFill>
                <a:latin typeface="Consolas" panose="020B0609020204030204" pitchFamily="49" charset="0"/>
              </a:rPr>
              <a:t>.</a:t>
            </a:r>
            <a:r>
              <a:rPr lang="en-US">
                <a:solidFill>
                  <a:srgbClr val="4078F2"/>
                </a:solidFill>
                <a:latin typeface="Consolas" panose="020B0609020204030204" pitchFamily="49" charset="0"/>
              </a:rPr>
              <a:t>urlencoded</a:t>
            </a:r>
            <a:r>
              <a:rPr lang="en-US">
                <a:solidFill>
                  <a:srgbClr val="383A42"/>
                </a:solidFill>
                <a:latin typeface="Consolas" panose="020B0609020204030204" pitchFamily="49" charset="0"/>
              </a:rPr>
              <a:t>({ </a:t>
            </a:r>
            <a:r>
              <a:rPr lang="en-US">
                <a:solidFill>
                  <a:srgbClr val="50A14F"/>
                </a:solidFill>
                <a:latin typeface="Consolas" panose="020B0609020204030204" pitchFamily="49" charset="0"/>
              </a:rPr>
              <a:t>extended</a:t>
            </a:r>
            <a:r>
              <a:rPr lang="en-US">
                <a:solidFill>
                  <a:srgbClr val="0184BC"/>
                </a:solidFill>
                <a:latin typeface="Consolas" panose="020B0609020204030204" pitchFamily="49" charset="0"/>
              </a:rPr>
              <a:t>:</a:t>
            </a:r>
            <a:r>
              <a:rPr lang="en-US">
                <a:solidFill>
                  <a:srgbClr val="383A42"/>
                </a:solidFill>
                <a:latin typeface="Consolas" panose="020B0609020204030204" pitchFamily="49" charset="0"/>
              </a:rPr>
              <a:t> </a:t>
            </a:r>
            <a:r>
              <a:rPr lang="en-US">
                <a:solidFill>
                  <a:srgbClr val="986801"/>
                </a:solidFill>
                <a:latin typeface="Consolas" panose="020B0609020204030204" pitchFamily="49" charset="0"/>
              </a:rPr>
              <a:t>true</a:t>
            </a:r>
            <a:r>
              <a:rPr lang="en-US">
                <a:solidFill>
                  <a:srgbClr val="383A42"/>
                </a:solidFill>
                <a:latin typeface="Consolas" panose="020B0609020204030204" pitchFamily="49" charset="0"/>
              </a:rPr>
              <a:t> }));</a:t>
            </a:r>
            <a:endParaRPr lang="en-US">
              <a:solidFill>
                <a:srgbClr val="333333"/>
              </a:solidFill>
              <a:latin typeface="Consolas" panose="020B0609020204030204" pitchFamily="49" charset="0"/>
            </a:endParaRPr>
          </a:p>
        </p:txBody>
      </p:sp>
    </p:spTree>
    <p:extLst>
      <p:ext uri="{BB962C8B-B14F-4D97-AF65-F5344CB8AC3E}">
        <p14:creationId xmlns:p14="http://schemas.microsoft.com/office/powerpoint/2010/main" val="2349658267"/>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5"/>
            <a:ext cx="7405800" cy="3030155"/>
          </a:xfrm>
          <a:prstGeom prst="rect">
            <a:avLst/>
          </a:prstGeom>
        </p:spPr>
        <p:txBody>
          <a:bodyPr spcFirstLastPara="1" wrap="square" lIns="91425" tIns="91425" rIns="91425" bIns="91425" anchor="t" anchorCtr="0">
            <a:normAutofit/>
          </a:bodyPr>
          <a:lstStyle/>
          <a:p>
            <a:pPr>
              <a:lnSpc>
                <a:spcPct val="120000"/>
              </a:lnSpc>
            </a:pPr>
            <a:r>
              <a:rPr lang="en-US" dirty="0"/>
              <a:t>Use </a:t>
            </a:r>
            <a:r>
              <a:rPr lang="en-US" dirty="0" err="1"/>
              <a:t>express.urlencoded</a:t>
            </a:r>
            <a:r>
              <a:rPr lang="en-US" dirty="0"/>
              <a:t>() between your </a:t>
            </a:r>
            <a:r>
              <a:rPr lang="en-US" dirty="0" err="1"/>
              <a:t>app.use</a:t>
            </a:r>
            <a:r>
              <a:rPr lang="en-US" dirty="0"/>
              <a:t> statement and your </a:t>
            </a:r>
            <a:r>
              <a:rPr lang="en-US" dirty="0" err="1"/>
              <a:t>app.post</a:t>
            </a:r>
            <a:r>
              <a:rPr lang="en-US" dirty="0"/>
              <a:t> statement. (in the middle!)</a:t>
            </a:r>
          </a:p>
          <a:p>
            <a:pPr lvl="1">
              <a:lnSpc>
                <a:spcPct val="120000"/>
              </a:lnSpc>
            </a:pPr>
            <a:r>
              <a:rPr lang="en-US" dirty="0"/>
              <a:t>(Add it above all of your routes as you’ll need it for other </a:t>
            </a:r>
            <a:r>
              <a:rPr lang="en-US" dirty="0" err="1"/>
              <a:t>app.post</a:t>
            </a:r>
            <a:r>
              <a:rPr lang="en-US" dirty="0"/>
              <a:t> statements later).</a:t>
            </a:r>
          </a:p>
          <a:p>
            <a:pPr>
              <a:lnSpc>
                <a:spcPct val="120000"/>
              </a:lnSpc>
            </a:pPr>
            <a:r>
              <a:rPr lang="en-US" dirty="0"/>
              <a:t>Now log </a:t>
            </a:r>
            <a:r>
              <a:rPr lang="en-US" b="1" dirty="0" err="1">
                <a:latin typeface="Consolas" panose="020B0609020204030204" pitchFamily="49" charset="0"/>
              </a:rPr>
              <a:t>req.body</a:t>
            </a:r>
            <a:r>
              <a:rPr lang="en-US" b="1" dirty="0">
                <a:latin typeface="Consolas" panose="020B0609020204030204" pitchFamily="49" charset="0"/>
              </a:rPr>
              <a:t> </a:t>
            </a:r>
            <a:r>
              <a:rPr lang="en-US" dirty="0"/>
              <a:t>to the console inside your </a:t>
            </a:r>
            <a:r>
              <a:rPr lang="en-US" dirty="0" err="1"/>
              <a:t>app.post</a:t>
            </a:r>
            <a:r>
              <a:rPr lang="en-US" dirty="0"/>
              <a:t> statement.</a:t>
            </a:r>
          </a:p>
          <a:p>
            <a:pPr>
              <a:lnSpc>
                <a:spcPct val="120000"/>
              </a:lnSpc>
            </a:pPr>
            <a:r>
              <a:rPr lang="en-US" dirty="0"/>
              <a:t>What do you see in the terminal now?</a:t>
            </a:r>
          </a:p>
        </p:txBody>
      </p:sp>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2600" dirty="0"/>
              <a:t>Activity: Parse Incoming Requests</a:t>
            </a:r>
            <a:endParaRPr sz="26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5" name="Google Shape;499;p38">
            <a:extLst>
              <a:ext uri="{FF2B5EF4-FFF2-40B4-BE49-F238E27FC236}">
                <a16:creationId xmlns:a16="http://schemas.microsoft.com/office/drawing/2014/main" xmlns=""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xmlns=""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xmlns=""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34537811"/>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Jacquenetta template">
  <a:themeElements>
    <a:clrScheme name="Custom 2">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005DB5"/>
      </a:hlink>
      <a:folHlink>
        <a:srgbClr val="005D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7E3778AFFC15B469F647107311F820B" ma:contentTypeVersion="2" ma:contentTypeDescription="Create a new document." ma:contentTypeScope="" ma:versionID="793b6973b6df1a16cbbcf7642908bbf5">
  <xsd:schema xmlns:xsd="http://www.w3.org/2001/XMLSchema" xmlns:xs="http://www.w3.org/2001/XMLSchema" xmlns:p="http://schemas.microsoft.com/office/2006/metadata/properties" xmlns:ns3="3a0a06b9-772f-475b-99c5-a260a5ad9822" targetNamespace="http://schemas.microsoft.com/office/2006/metadata/properties" ma:root="true" ma:fieldsID="bce8d6a664e82423c3936ea55f2c440b" ns3:_="">
    <xsd:import namespace="3a0a06b9-772f-475b-99c5-a260a5ad9822"/>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0a06b9-772f-475b-99c5-a260a5ad98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8B3E715-2340-4BB4-9D47-F13DCCEA609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4A1BA66-F439-4397-8F2E-87E0E8EC21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0a06b9-772f-475b-99c5-a260a5ad98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C9BFD7B-D32A-455C-8AC1-FAFB8D8290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12635</TotalTime>
  <Words>1279</Words>
  <Application>Microsoft Office PowerPoint</Application>
  <PresentationFormat>On-screen Show (16:9)</PresentationFormat>
  <Paragraphs>224</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Consolas</vt:lpstr>
      <vt:lpstr>Work Sans Light</vt:lpstr>
      <vt:lpstr>Arial</vt:lpstr>
      <vt:lpstr>Work Sans</vt:lpstr>
      <vt:lpstr>Jacquenetta template</vt:lpstr>
      <vt:lpstr>CPNT-262 Node.js</vt:lpstr>
      <vt:lpstr>Forms</vt:lpstr>
      <vt:lpstr>Sending Data</vt:lpstr>
      <vt:lpstr>Activity: Create a form</vt:lpstr>
      <vt:lpstr>Streams</vt:lpstr>
      <vt:lpstr>Post Data</vt:lpstr>
      <vt:lpstr>Activity: Post data</vt:lpstr>
      <vt:lpstr>express.urlencoded()</vt:lpstr>
      <vt:lpstr>Activity: Parse Incoming Requests</vt:lpstr>
      <vt:lpstr>Activity: End the Request</vt:lpstr>
      <vt:lpstr>Template Engines</vt:lpstr>
      <vt:lpstr>What is a template engine?</vt:lpstr>
      <vt:lpstr>Pug</vt:lpstr>
      <vt:lpstr>From Static to Dynamic</vt:lpstr>
      <vt:lpstr>Activity: Create Routes</vt:lpstr>
      <vt:lpstr>From Static to Dynamic</vt:lpstr>
      <vt:lpstr>Learning Pug Syntax</vt:lpstr>
      <vt:lpstr>Learning Pug Syntax</vt:lpstr>
      <vt:lpstr>Learning Pug Syntax</vt:lpstr>
      <vt:lpstr>Learning Pug Syntax</vt:lpstr>
      <vt:lpstr>Activity: Convert to Pug</vt:lpstr>
      <vt:lpstr>Pug – 404 </vt:lpstr>
      <vt:lpstr>Activity: Add 404 Page</vt:lpstr>
      <vt:lpstr>Interpolating Variables</vt:lpstr>
      <vt:lpstr>Interpolating Variables</vt:lpstr>
      <vt:lpstr>Iterating over variables</vt:lpstr>
      <vt:lpstr>Layouts</vt:lpstr>
      <vt:lpstr>Layouts</vt:lpstr>
      <vt:lpstr>Layouts</vt:lpstr>
      <vt:lpstr>Activity: Use Layouts</vt:lpstr>
      <vt:lpstr>Activity: Use Layouts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htovey</dc:creator>
  <cp:lastModifiedBy>Harvey Peters</cp:lastModifiedBy>
  <cp:revision>384</cp:revision>
  <dcterms:modified xsi:type="dcterms:W3CDTF">2019-11-18T01:34:36Z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0x01010077E3778AFFC15B469F647107311F820B</vt:lpwstr>
  </property>
</Properties>
</file>