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4"/>
    <p:sldMasterId id="2147483659" r:id="rId5"/>
  </p:sldMasterIdLst>
  <p:notesMasterIdLst>
    <p:notesMasterId r:id="rId11"/>
  </p:notesMasterIdLst>
  <p:sldIdLst>
    <p:sldId id="285" r:id="rId6"/>
    <p:sldId id="489" r:id="rId7"/>
    <p:sldId id="490" r:id="rId8"/>
    <p:sldId id="491" r:id="rId9"/>
    <p:sldId id="477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Work Sans" pitchFamily="2" charset="0"/>
      <p:regular r:id="rId16"/>
      <p:bold r:id="rId17"/>
    </p:embeddedFont>
    <p:embeddedFont>
      <p:font typeface="Work Sans Light" pitchFamily="2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PNT-262" id="{1A34ADBF-7E79-44D8-98EC-CEC08E1D51EC}">
          <p14:sldIdLst>
            <p14:sldId id="285"/>
            <p14:sldId id="489"/>
            <p14:sldId id="490"/>
            <p14:sldId id="491"/>
            <p14:sldId id="4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7AD8F6-CF14-46CA-9D68-6E59D3FBC393}">
  <a:tblStyle styleId="{487AD8F6-CF14-46CA-9D68-6E59D3FBC3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084" autoAdjust="0"/>
  </p:normalViewPr>
  <p:slideViewPr>
    <p:cSldViewPr snapToGrid="0">
      <p:cViewPr varScale="1">
        <p:scale>
          <a:sx n="107" d="100"/>
          <a:sy n="107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976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02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076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394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669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3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39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8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 reverse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81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6961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CPNT-262</a:t>
            </a:r>
            <a:br>
              <a:rPr lang="en-CA" dirty="0"/>
            </a:br>
            <a:r>
              <a:rPr lang="en-CA" sz="3600" dirty="0"/>
              <a:t>Node.js</a:t>
            </a:r>
            <a:endParaRPr sz="3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7BB6C96-7815-4FC0-9923-3499FE45A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7125" y="675654"/>
            <a:ext cx="1580400" cy="9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473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Using MySQL from node.js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ork Sans"/>
                <a:sym typeface="Work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Work Sans"/>
              <a:sym typeface="Work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321" y="1634837"/>
            <a:ext cx="8179878" cy="30550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Inserting data </a:t>
            </a:r>
          </a:p>
          <a:p>
            <a:pPr lvl="1"/>
            <a:r>
              <a:rPr lang="en-US" dirty="0" err="1"/>
              <a:t>con.connect</a:t>
            </a:r>
            <a:r>
              <a:rPr lang="en-US" dirty="0"/>
              <a:t>(function(err) {</a:t>
            </a:r>
          </a:p>
          <a:p>
            <a:pPr marL="558800" lvl="1" indent="0">
              <a:buNone/>
            </a:pPr>
            <a:r>
              <a:rPr lang="en-US" dirty="0"/>
              <a:t>	  if (err) throw err;</a:t>
            </a:r>
          </a:p>
          <a:p>
            <a:pPr marL="558800" lvl="1" indent="0">
              <a:buNone/>
            </a:pPr>
            <a:r>
              <a:rPr lang="en-US" dirty="0"/>
              <a:t>	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"UPDATE customers SET </a:t>
            </a:r>
            <a:r>
              <a:rPr lang="en-US" dirty="0" err="1"/>
              <a:t>CustAddress</a:t>
            </a:r>
            <a:r>
              <a:rPr lang="en-US" dirty="0"/>
              <a:t> = ?, </a:t>
            </a:r>
            <a:r>
              <a:rPr lang="en-US" dirty="0" err="1"/>
              <a:t>CustHomePhone</a:t>
            </a:r>
            <a:r>
              <a:rPr lang="en-US" dirty="0"/>
              <a:t>= ?</a:t>
            </a:r>
            <a:br>
              <a:rPr lang="en-US" dirty="0"/>
            </a:br>
            <a:r>
              <a:rPr lang="en-US" dirty="0"/>
              <a:t>           WHERE </a:t>
            </a:r>
            <a:r>
              <a:rPr lang="en-US" dirty="0" err="1"/>
              <a:t>CustomerId</a:t>
            </a:r>
            <a:r>
              <a:rPr lang="en-US" dirty="0"/>
              <a:t> = ?";</a:t>
            </a:r>
          </a:p>
          <a:p>
            <a:pPr marL="558800" lvl="1" indent="0">
              <a:buNone/>
            </a:pPr>
            <a:r>
              <a:rPr lang="en-US" dirty="0"/>
              <a:t>	  </a:t>
            </a:r>
            <a:r>
              <a:rPr lang="en-US" dirty="0" err="1"/>
              <a:t>con.query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[ '23 4th St.', '403-555-5555', 106], function (err, result) {</a:t>
            </a:r>
          </a:p>
          <a:p>
            <a:pPr marL="558800" lvl="1" indent="0">
              <a:buNone/>
            </a:pPr>
            <a:r>
              <a:rPr lang="en-US" dirty="0"/>
              <a:t>	    if (err) throw err;</a:t>
            </a:r>
          </a:p>
          <a:p>
            <a:pPr marL="558800" lvl="1" indent="0">
              <a:buNone/>
            </a:pPr>
            <a:r>
              <a:rPr lang="en-US" dirty="0"/>
              <a:t>	    console.log(</a:t>
            </a:r>
            <a:r>
              <a:rPr lang="en-US" dirty="0" err="1"/>
              <a:t>result.affectedRows</a:t>
            </a:r>
            <a:r>
              <a:rPr lang="en-US" dirty="0"/>
              <a:t> + " record(s) updated");</a:t>
            </a:r>
          </a:p>
          <a:p>
            <a:pPr marL="558800" lvl="1" indent="0">
              <a:buNone/>
            </a:pPr>
            <a:r>
              <a:rPr lang="en-US" dirty="0"/>
              <a:t>	    </a:t>
            </a:r>
            <a:r>
              <a:rPr lang="en-US" dirty="0" err="1"/>
              <a:t>con.end</a:t>
            </a:r>
            <a:r>
              <a:rPr lang="en-US" dirty="0"/>
              <a:t>(function(err) {</a:t>
            </a:r>
          </a:p>
          <a:p>
            <a:pPr marL="558800" lvl="1" indent="0">
              <a:buNone/>
            </a:pPr>
            <a:r>
              <a:rPr lang="en-US" dirty="0"/>
              <a:t>	       if (err) throw err;</a:t>
            </a:r>
          </a:p>
          <a:p>
            <a:pPr marL="558800" lvl="1" indent="0">
              <a:buNone/>
            </a:pPr>
            <a:r>
              <a:rPr lang="en-US" dirty="0"/>
              <a:t>	    });</a:t>
            </a:r>
          </a:p>
          <a:p>
            <a:pPr marL="558800" lvl="1" indent="0">
              <a:buNone/>
            </a:pPr>
            <a:r>
              <a:rPr lang="en-US" dirty="0"/>
              <a:t>	  });</a:t>
            </a:r>
          </a:p>
          <a:p>
            <a:pPr marL="558800" lvl="1" indent="0">
              <a:buNone/>
            </a:pPr>
            <a:r>
              <a:rPr lang="en-US" dirty="0"/>
              <a:t>       });</a:t>
            </a:r>
          </a:p>
        </p:txBody>
      </p:sp>
    </p:spTree>
    <p:extLst>
      <p:ext uri="{BB962C8B-B14F-4D97-AF65-F5344CB8AC3E}">
        <p14:creationId xmlns:p14="http://schemas.microsoft.com/office/powerpoint/2010/main" val="34987211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Using MySQL from node.js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ork Sans"/>
                <a:sym typeface="Work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Work Sans"/>
              <a:sym typeface="Work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321" y="1634837"/>
            <a:ext cx="8179878" cy="30550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Updating data </a:t>
            </a:r>
          </a:p>
          <a:p>
            <a:pPr lvl="1"/>
            <a:r>
              <a:rPr lang="en-US" dirty="0" err="1"/>
              <a:t>con.connect</a:t>
            </a:r>
            <a:r>
              <a:rPr lang="en-US" dirty="0"/>
              <a:t>(function(err) {</a:t>
            </a:r>
          </a:p>
          <a:p>
            <a:pPr marL="558800" lvl="1" indent="0">
              <a:buNone/>
            </a:pPr>
            <a:r>
              <a:rPr lang="en-US" dirty="0"/>
              <a:t>	  if (err) throw err;</a:t>
            </a:r>
          </a:p>
          <a:p>
            <a:pPr marL="558800" lvl="1" indent="0">
              <a:buNone/>
            </a:pPr>
            <a:r>
              <a:rPr lang="en-US" dirty="0"/>
              <a:t>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"UPDATE customers SET </a:t>
            </a:r>
            <a:r>
              <a:rPr lang="en-US" dirty="0" err="1"/>
              <a:t>CustAddress</a:t>
            </a:r>
            <a:r>
              <a:rPr lang="en-US" dirty="0"/>
              <a:t> = ?, </a:t>
            </a:r>
            <a:r>
              <a:rPr lang="en-US" dirty="0" err="1"/>
              <a:t>CustHomePhone</a:t>
            </a:r>
            <a:r>
              <a:rPr lang="en-US" dirty="0"/>
              <a:t>= ?”</a:t>
            </a:r>
            <a:br>
              <a:rPr lang="en-US" dirty="0"/>
            </a:br>
            <a:r>
              <a:rPr lang="en-US" dirty="0"/>
              <a:t>           +  “ WHERE </a:t>
            </a:r>
            <a:r>
              <a:rPr lang="en-US" dirty="0" err="1"/>
              <a:t>CustomerId</a:t>
            </a:r>
            <a:r>
              <a:rPr lang="en-US" dirty="0"/>
              <a:t> = ?";</a:t>
            </a:r>
          </a:p>
          <a:p>
            <a:pPr marL="558800" lvl="1" indent="0">
              <a:buNone/>
            </a:pPr>
            <a:r>
              <a:rPr lang="en-US" dirty="0"/>
              <a:t>       </a:t>
            </a:r>
            <a:r>
              <a:rPr lang="en-US" dirty="0" err="1"/>
              <a:t>con.query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[ '23 4th St.', '403-555-5555', 106], function (err, result) { </a:t>
            </a:r>
            <a:br>
              <a:rPr lang="en-US" dirty="0"/>
            </a:br>
            <a:r>
              <a:rPr lang="en-US" dirty="0"/>
              <a:t>           if (err) throw err;</a:t>
            </a:r>
          </a:p>
          <a:p>
            <a:pPr marL="558800" lvl="1" indent="0">
              <a:buNone/>
            </a:pPr>
            <a:r>
              <a:rPr lang="en-US" dirty="0"/>
              <a:t>	     console.log(</a:t>
            </a:r>
            <a:r>
              <a:rPr lang="en-US" dirty="0" err="1"/>
              <a:t>result.affectedRows</a:t>
            </a:r>
            <a:r>
              <a:rPr lang="en-US" dirty="0"/>
              <a:t> + " record(s) updated");</a:t>
            </a:r>
          </a:p>
          <a:p>
            <a:pPr marL="558800" lvl="1" indent="0">
              <a:buNone/>
            </a:pPr>
            <a:r>
              <a:rPr lang="en-US" dirty="0"/>
              <a:t>	     </a:t>
            </a:r>
            <a:r>
              <a:rPr lang="en-US" dirty="0" err="1"/>
              <a:t>con.end</a:t>
            </a:r>
            <a:r>
              <a:rPr lang="en-US" dirty="0"/>
              <a:t>(function(err) {</a:t>
            </a:r>
          </a:p>
          <a:p>
            <a:pPr marL="558800" lvl="1" indent="0">
              <a:buNone/>
            </a:pPr>
            <a:r>
              <a:rPr lang="en-US" dirty="0"/>
              <a:t>	        if (err) throw err;</a:t>
            </a:r>
          </a:p>
          <a:p>
            <a:pPr marL="558800" lvl="1" indent="0">
              <a:buNone/>
            </a:pPr>
            <a:r>
              <a:rPr lang="en-US" dirty="0"/>
              <a:t>	      });</a:t>
            </a:r>
          </a:p>
          <a:p>
            <a:pPr marL="558800" lvl="1" indent="0">
              <a:buNone/>
            </a:pPr>
            <a:r>
              <a:rPr lang="en-US" dirty="0"/>
              <a:t>	   });</a:t>
            </a:r>
          </a:p>
          <a:p>
            <a:pPr marL="558800" lvl="1" indent="0">
              <a:buNone/>
            </a:pPr>
            <a:r>
              <a:rPr lang="en-US" dirty="0"/>
              <a:t>       });</a:t>
            </a:r>
          </a:p>
        </p:txBody>
      </p:sp>
    </p:spTree>
    <p:extLst>
      <p:ext uri="{BB962C8B-B14F-4D97-AF65-F5344CB8AC3E}">
        <p14:creationId xmlns:p14="http://schemas.microsoft.com/office/powerpoint/2010/main" val="54908203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Using MySQL from node.js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ork Sans"/>
                <a:sym typeface="Work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Work Sans"/>
              <a:sym typeface="Work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321" y="1634837"/>
            <a:ext cx="8179878" cy="30550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Deleting data </a:t>
            </a:r>
          </a:p>
          <a:p>
            <a:pPr lvl="1"/>
            <a:r>
              <a:rPr lang="en-US" dirty="0" err="1"/>
              <a:t>con.connect</a:t>
            </a:r>
            <a:r>
              <a:rPr lang="en-US" dirty="0"/>
              <a:t>(function(err) {</a:t>
            </a:r>
          </a:p>
          <a:p>
            <a:pPr marL="558800" lvl="1" indent="0">
              <a:buNone/>
            </a:pPr>
            <a:r>
              <a:rPr lang="en-US" dirty="0"/>
              <a:t>	  if (err) throw err;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"DELETE FROM customers WHERE </a:t>
            </a:r>
            <a:r>
              <a:rPr lang="en-US" dirty="0" err="1"/>
              <a:t>customerId</a:t>
            </a:r>
            <a:r>
              <a:rPr lang="en-US" dirty="0"/>
              <a:t> = ?";</a:t>
            </a:r>
          </a:p>
          <a:p>
            <a:pPr marL="558800" lvl="1" indent="0">
              <a:buNone/>
            </a:pPr>
            <a:r>
              <a:rPr lang="en-US" dirty="0"/>
              <a:t>       </a:t>
            </a:r>
            <a:r>
              <a:rPr lang="en-US" dirty="0" err="1"/>
              <a:t>con.query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[106], function (err, result) {</a:t>
            </a:r>
            <a:br>
              <a:rPr lang="en-US" dirty="0"/>
            </a:br>
            <a:r>
              <a:rPr lang="en-US" dirty="0"/>
              <a:t>           if (err) throw err;</a:t>
            </a:r>
          </a:p>
          <a:p>
            <a:pPr marL="558800" lvl="1" indent="0">
              <a:buNone/>
            </a:pPr>
            <a:r>
              <a:rPr lang="en-US" dirty="0"/>
              <a:t> 	         console.log(</a:t>
            </a:r>
            <a:r>
              <a:rPr lang="en-US" dirty="0" err="1"/>
              <a:t>result.affectedRows</a:t>
            </a:r>
            <a:r>
              <a:rPr lang="en-US" dirty="0"/>
              <a:t> + " record(s) updated");</a:t>
            </a:r>
          </a:p>
          <a:p>
            <a:pPr marL="558800" lvl="1" indent="0">
              <a:buNone/>
            </a:pPr>
            <a:r>
              <a:rPr lang="en-US" dirty="0"/>
              <a:t>	         </a:t>
            </a:r>
            <a:r>
              <a:rPr lang="en-US" dirty="0" err="1"/>
              <a:t>con.end</a:t>
            </a:r>
            <a:r>
              <a:rPr lang="en-US" dirty="0"/>
              <a:t>(function(err) {</a:t>
            </a:r>
          </a:p>
          <a:p>
            <a:pPr marL="558800" lvl="1" indent="0">
              <a:buNone/>
            </a:pPr>
            <a:r>
              <a:rPr lang="en-US" dirty="0"/>
              <a:t>	            if (err) throw err;</a:t>
            </a:r>
          </a:p>
          <a:p>
            <a:pPr marL="558800" lvl="1" indent="0">
              <a:buNone/>
            </a:pPr>
            <a:r>
              <a:rPr lang="en-US" dirty="0"/>
              <a:t>	         });</a:t>
            </a:r>
          </a:p>
          <a:p>
            <a:pPr marL="558800" lvl="1" indent="0">
              <a:buNone/>
            </a:pPr>
            <a:r>
              <a:rPr lang="en-US" dirty="0"/>
              <a:t>	      });</a:t>
            </a:r>
          </a:p>
          <a:p>
            <a:pPr marL="558800" lvl="1" indent="0">
              <a:buNone/>
            </a:pPr>
            <a:r>
              <a:rPr lang="en-US" dirty="0"/>
              <a:t>       });</a:t>
            </a:r>
          </a:p>
        </p:txBody>
      </p:sp>
    </p:spTree>
    <p:extLst>
      <p:ext uri="{BB962C8B-B14F-4D97-AF65-F5344CB8AC3E}">
        <p14:creationId xmlns:p14="http://schemas.microsoft.com/office/powerpoint/2010/main" val="7099591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2948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2600" dirty="0"/>
              <a:t>Activity: </a:t>
            </a:r>
            <a:r>
              <a:rPr lang="en-CA" sz="2800" dirty="0">
                <a:latin typeface="Work Sans" panose="00000500000000000000" pitchFamily="2" charset="0"/>
              </a:rPr>
              <a:t>Database</a:t>
            </a:r>
            <a:endParaRPr sz="2600" dirty="0">
              <a:latin typeface="Consolas" panose="020B0609020204030204" pitchFamily="49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ork Sans"/>
                <a:sym typeface="Work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Work Sans"/>
              <a:sym typeface="Work Sans"/>
            </a:endParaRPr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76DF0E-9544-4CAF-A1DB-5CDF22E4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424" y="1634837"/>
            <a:ext cx="7405800" cy="3032261"/>
          </a:xfrm>
        </p:spPr>
        <p:txBody>
          <a:bodyPr>
            <a:normAutofit/>
          </a:bodyPr>
          <a:lstStyle/>
          <a:p>
            <a:r>
              <a:rPr lang="en-CA" dirty="0">
                <a:latin typeface="Work Sans Light" panose="00000400000000000000" pitchFamily="2" charset="0"/>
              </a:rPr>
              <a:t>Use the </a:t>
            </a:r>
            <a:r>
              <a:rPr lang="en-CA" dirty="0" err="1">
                <a:latin typeface="Work Sans Light" panose="00000400000000000000" pitchFamily="2" charset="0"/>
              </a:rPr>
              <a:t>travelexperts</a:t>
            </a:r>
            <a:r>
              <a:rPr lang="en-CA" dirty="0">
                <a:latin typeface="Work Sans Light" panose="00000400000000000000" pitchFamily="2" charset="0"/>
              </a:rPr>
              <a:t> database.</a:t>
            </a:r>
          </a:p>
          <a:p>
            <a:r>
              <a:rPr lang="en-CA" b="1" dirty="0">
                <a:latin typeface="Work Sans Light" panose="00000400000000000000" pitchFamily="2" charset="0"/>
              </a:rPr>
              <a:t>CRUD</a:t>
            </a:r>
            <a:r>
              <a:rPr lang="en-CA" dirty="0">
                <a:latin typeface="Work Sans Light" panose="00000400000000000000" pitchFamily="2" charset="0"/>
              </a:rPr>
              <a:t> – Create, Read, Update, and Delete</a:t>
            </a:r>
          </a:p>
          <a:p>
            <a:r>
              <a:rPr lang="en-CA" dirty="0">
                <a:latin typeface="Work Sans Light" panose="00000400000000000000" pitchFamily="2" charset="0"/>
              </a:rPr>
              <a:t>Practice different MySQL operations in order to:</a:t>
            </a:r>
          </a:p>
          <a:p>
            <a:pPr lvl="1"/>
            <a:r>
              <a:rPr lang="en-CA">
                <a:latin typeface="Work Sans Light" panose="00000400000000000000" pitchFamily="2" charset="0"/>
              </a:rPr>
              <a:t>Read </a:t>
            </a:r>
            <a:r>
              <a:rPr lang="en-CA" dirty="0">
                <a:latin typeface="Work Sans Light" panose="00000400000000000000" pitchFamily="2" charset="0"/>
              </a:rPr>
              <a:t>Documents</a:t>
            </a:r>
          </a:p>
          <a:p>
            <a:pPr lvl="1"/>
            <a:r>
              <a:rPr lang="en-CA" dirty="0">
                <a:latin typeface="Work Sans Light" panose="00000400000000000000" pitchFamily="2" charset="0"/>
              </a:rPr>
              <a:t>Update Documents</a:t>
            </a:r>
          </a:p>
          <a:p>
            <a:pPr lvl="1"/>
            <a:r>
              <a:rPr lang="en-CA" dirty="0">
                <a:latin typeface="Work Sans Light" panose="00000400000000000000" pitchFamily="2" charset="0"/>
              </a:rPr>
              <a:t>Delete Documents</a:t>
            </a:r>
          </a:p>
        </p:txBody>
      </p:sp>
    </p:spTree>
    <p:extLst>
      <p:ext uri="{BB962C8B-B14F-4D97-AF65-F5344CB8AC3E}">
        <p14:creationId xmlns:p14="http://schemas.microsoft.com/office/powerpoint/2010/main" val="7871828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acquenetta template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5DB5"/>
      </a:hlink>
      <a:folHlink>
        <a:srgbClr val="005D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Jacquenetta template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5DB5"/>
      </a:hlink>
      <a:folHlink>
        <a:srgbClr val="005D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E3778AFFC15B469F647107311F820B" ma:contentTypeVersion="2" ma:contentTypeDescription="Create a new document." ma:contentTypeScope="" ma:versionID="793b6973b6df1a16cbbcf7642908bbf5">
  <xsd:schema xmlns:xsd="http://www.w3.org/2001/XMLSchema" xmlns:xs="http://www.w3.org/2001/XMLSchema" xmlns:p="http://schemas.microsoft.com/office/2006/metadata/properties" xmlns:ns3="3a0a06b9-772f-475b-99c5-a260a5ad9822" targetNamespace="http://schemas.microsoft.com/office/2006/metadata/properties" ma:root="true" ma:fieldsID="bce8d6a664e82423c3936ea55f2c440b" ns3:_="">
    <xsd:import namespace="3a0a06b9-772f-475b-99c5-a260a5ad98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a06b9-772f-475b-99c5-a260a5ad98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B3E715-2340-4BB4-9D47-F13DCCEA60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9BFD7B-D32A-455C-8AC1-FAFB8D8290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1BA66-F439-4397-8F2E-87E0E8EC21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0a06b9-772f-475b-99c5-a260a5ad9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14568</TotalTime>
  <Words>402</Words>
  <Application>Microsoft Office PowerPoint</Application>
  <PresentationFormat>On-screen Show (16:9)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Work Sans</vt:lpstr>
      <vt:lpstr>Consolas</vt:lpstr>
      <vt:lpstr>Arial</vt:lpstr>
      <vt:lpstr>Work Sans Light</vt:lpstr>
      <vt:lpstr>Jacquenetta template</vt:lpstr>
      <vt:lpstr>1_Jacquenetta template</vt:lpstr>
      <vt:lpstr>CPNT-262 Node.js</vt:lpstr>
      <vt:lpstr>Using MySQL from node.js</vt:lpstr>
      <vt:lpstr>Using MySQL from node.js</vt:lpstr>
      <vt:lpstr>Using MySQL from node.js</vt:lpstr>
      <vt:lpstr>Activity: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htovey</dc:creator>
  <cp:lastModifiedBy>Harvey Peters</cp:lastModifiedBy>
  <cp:revision>386</cp:revision>
  <dcterms:modified xsi:type="dcterms:W3CDTF">2022-05-25T01:54:33Z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0x01010077E3778AFFC15B469F647107311F820B</vt:lpwstr>
  </property>
</Properties>
</file>