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8" r:id="rId4"/>
  </p:sldMasterIdLst>
  <p:notesMasterIdLst>
    <p:notesMasterId r:id="rId75"/>
  </p:notesMasterIdLst>
  <p:sldIdLst>
    <p:sldId id="285" r:id="rId5"/>
    <p:sldId id="286" r:id="rId6"/>
    <p:sldId id="284" r:id="rId7"/>
    <p:sldId id="334" r:id="rId8"/>
    <p:sldId id="335" r:id="rId9"/>
    <p:sldId id="289" r:id="rId10"/>
    <p:sldId id="290" r:id="rId11"/>
    <p:sldId id="319" r:id="rId12"/>
    <p:sldId id="320" r:id="rId13"/>
    <p:sldId id="317" r:id="rId14"/>
    <p:sldId id="316" r:id="rId15"/>
    <p:sldId id="318" r:id="rId16"/>
    <p:sldId id="329" r:id="rId17"/>
    <p:sldId id="330" r:id="rId18"/>
    <p:sldId id="331" r:id="rId19"/>
    <p:sldId id="291" r:id="rId20"/>
    <p:sldId id="292" r:id="rId21"/>
    <p:sldId id="293" r:id="rId22"/>
    <p:sldId id="297" r:id="rId23"/>
    <p:sldId id="294" r:id="rId24"/>
    <p:sldId id="298" r:id="rId25"/>
    <p:sldId id="306" r:id="rId26"/>
    <p:sldId id="333" r:id="rId27"/>
    <p:sldId id="307" r:id="rId28"/>
    <p:sldId id="372" r:id="rId29"/>
    <p:sldId id="299" r:id="rId30"/>
    <p:sldId id="376" r:id="rId31"/>
    <p:sldId id="375" r:id="rId32"/>
    <p:sldId id="337" r:id="rId33"/>
    <p:sldId id="301" r:id="rId34"/>
    <p:sldId id="302" r:id="rId35"/>
    <p:sldId id="303" r:id="rId36"/>
    <p:sldId id="304" r:id="rId37"/>
    <p:sldId id="340" r:id="rId38"/>
    <p:sldId id="305" r:id="rId39"/>
    <p:sldId id="338" r:id="rId40"/>
    <p:sldId id="339" r:id="rId41"/>
    <p:sldId id="341" r:id="rId42"/>
    <p:sldId id="373" r:id="rId43"/>
    <p:sldId id="342" r:id="rId44"/>
    <p:sldId id="343" r:id="rId45"/>
    <p:sldId id="344" r:id="rId46"/>
    <p:sldId id="345" r:id="rId47"/>
    <p:sldId id="347" r:id="rId48"/>
    <p:sldId id="348" r:id="rId49"/>
    <p:sldId id="346" r:id="rId50"/>
    <p:sldId id="349" r:id="rId51"/>
    <p:sldId id="350" r:id="rId52"/>
    <p:sldId id="351" r:id="rId53"/>
    <p:sldId id="352" r:id="rId54"/>
    <p:sldId id="353" r:id="rId55"/>
    <p:sldId id="354" r:id="rId56"/>
    <p:sldId id="355" r:id="rId57"/>
    <p:sldId id="356" r:id="rId58"/>
    <p:sldId id="357" r:id="rId59"/>
    <p:sldId id="374" r:id="rId60"/>
    <p:sldId id="358" r:id="rId61"/>
    <p:sldId id="359" r:id="rId62"/>
    <p:sldId id="360" r:id="rId63"/>
    <p:sldId id="361" r:id="rId64"/>
    <p:sldId id="363" r:id="rId65"/>
    <p:sldId id="362" r:id="rId66"/>
    <p:sldId id="366" r:id="rId67"/>
    <p:sldId id="364" r:id="rId68"/>
    <p:sldId id="367" r:id="rId69"/>
    <p:sldId id="369" r:id="rId70"/>
    <p:sldId id="296" r:id="rId71"/>
    <p:sldId id="323" r:id="rId72"/>
    <p:sldId id="325" r:id="rId73"/>
    <p:sldId id="328" r:id="rId74"/>
  </p:sldIdLst>
  <p:sldSz cx="9144000" cy="5143500" type="screen16x9"/>
  <p:notesSz cx="6858000" cy="9144000"/>
  <p:embeddedFontLst>
    <p:embeddedFont>
      <p:font typeface="Consolas" panose="020B0609020204030204" pitchFamily="49" charset="0"/>
      <p:regular r:id="rId76"/>
      <p:bold r:id="rId77"/>
      <p:italic r:id="rId78"/>
      <p:boldItalic r:id="rId79"/>
    </p:embeddedFont>
    <p:embeddedFont>
      <p:font typeface="Work Sans Light" panose="020B0604020202020204" charset="0"/>
      <p:regular r:id="rId80"/>
      <p:bold r:id="rId81"/>
    </p:embeddedFont>
    <p:embeddedFont>
      <p:font typeface="Work Sans" panose="020B0604020202020204" charset="0"/>
      <p:regular r:id="rId82"/>
      <p:bold r:id="rId83"/>
    </p:embeddedFont>
    <p:embeddedFont>
      <p:font typeface="Fira Mono" panose="020B0604020202020204" charset="0"/>
      <p:regular r:id="rId84"/>
      <p:bold r:id="rId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CPNT-262" id="{1A34ADBF-7E79-44D8-98EC-CEC08E1D51EC}">
          <p14:sldIdLst>
            <p14:sldId id="285"/>
            <p14:sldId id="286"/>
            <p14:sldId id="284"/>
            <p14:sldId id="334"/>
            <p14:sldId id="335"/>
            <p14:sldId id="289"/>
            <p14:sldId id="290"/>
            <p14:sldId id="319"/>
            <p14:sldId id="320"/>
            <p14:sldId id="317"/>
            <p14:sldId id="316"/>
            <p14:sldId id="318"/>
            <p14:sldId id="329"/>
            <p14:sldId id="330"/>
            <p14:sldId id="331"/>
            <p14:sldId id="291"/>
            <p14:sldId id="292"/>
            <p14:sldId id="293"/>
            <p14:sldId id="297"/>
            <p14:sldId id="294"/>
            <p14:sldId id="298"/>
            <p14:sldId id="306"/>
            <p14:sldId id="333"/>
            <p14:sldId id="307"/>
            <p14:sldId id="372"/>
            <p14:sldId id="299"/>
            <p14:sldId id="376"/>
            <p14:sldId id="375"/>
            <p14:sldId id="337"/>
            <p14:sldId id="301"/>
            <p14:sldId id="302"/>
            <p14:sldId id="303"/>
            <p14:sldId id="304"/>
            <p14:sldId id="340"/>
            <p14:sldId id="305"/>
            <p14:sldId id="338"/>
            <p14:sldId id="339"/>
            <p14:sldId id="341"/>
            <p14:sldId id="373"/>
            <p14:sldId id="342"/>
            <p14:sldId id="343"/>
            <p14:sldId id="344"/>
            <p14:sldId id="345"/>
            <p14:sldId id="347"/>
            <p14:sldId id="348"/>
            <p14:sldId id="346"/>
            <p14:sldId id="349"/>
            <p14:sldId id="350"/>
            <p14:sldId id="351"/>
            <p14:sldId id="352"/>
            <p14:sldId id="353"/>
            <p14:sldId id="354"/>
            <p14:sldId id="355"/>
            <p14:sldId id="356"/>
            <p14:sldId id="357"/>
            <p14:sldId id="374"/>
            <p14:sldId id="358"/>
            <p14:sldId id="359"/>
            <p14:sldId id="360"/>
            <p14:sldId id="361"/>
            <p14:sldId id="363"/>
            <p14:sldId id="362"/>
            <p14:sldId id="366"/>
            <p14:sldId id="364"/>
            <p14:sldId id="367"/>
            <p14:sldId id="369"/>
            <p14:sldId id="296"/>
            <p14:sldId id="323"/>
            <p14:sldId id="325"/>
            <p14:sldId id="32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56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7AD8F6-CF14-46CA-9D68-6E59D3FBC393}">
  <a:tblStyle styleId="{487AD8F6-CF14-46CA-9D68-6E59D3FBC39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6957" autoAdjust="0"/>
  </p:normalViewPr>
  <p:slideViewPr>
    <p:cSldViewPr snapToGrid="0">
      <p:cViewPr varScale="1">
        <p:scale>
          <a:sx n="82" d="100"/>
          <a:sy n="82" d="100"/>
        </p:scale>
        <p:origin x="10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font" Target="fonts/font1.fntdata"/><Relationship Id="rId84" Type="http://schemas.openxmlformats.org/officeDocument/2006/relationships/font" Target="fonts/font9.fntdata"/><Relationship Id="rId89"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font" Target="fonts/font4.fntdata"/><Relationship Id="rId87"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font" Target="fonts/font7.fntdata"/><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font" Target="fonts/font2.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font" Target="fonts/font5.fntdata"/><Relationship Id="rId85" Type="http://schemas.openxmlformats.org/officeDocument/2006/relationships/font" Target="fonts/font10.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759769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8024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124096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40767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750305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27003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don’t have to wait for each step in the program to finish before moving on to the next one. Similar to adding an event listener on a button click, but instead we’re listening for things like network requests and database queries.</a:t>
            </a:r>
          </a:p>
        </p:txBody>
      </p:sp>
    </p:spTree>
    <p:extLst>
      <p:ext uri="{BB962C8B-B14F-4D97-AF65-F5344CB8AC3E}">
        <p14:creationId xmlns:p14="http://schemas.microsoft.com/office/powerpoint/2010/main" val="2404451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don’t have to wait for each step in the program to finish before moving on to the next one. Similar to adding an event listener on a button click, but instead we’re listening for things like network requests and database queries.</a:t>
            </a:r>
          </a:p>
        </p:txBody>
      </p:sp>
    </p:spTree>
    <p:extLst>
      <p:ext uri="{BB962C8B-B14F-4D97-AF65-F5344CB8AC3E}">
        <p14:creationId xmlns:p14="http://schemas.microsoft.com/office/powerpoint/2010/main" val="3751459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5583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2833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5698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6819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446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Check to make sure everyone has installed correctly and has a current version.</a:t>
            </a:r>
            <a:endParaRPr dirty="0"/>
          </a:p>
        </p:txBody>
      </p:sp>
    </p:spTree>
    <p:extLst>
      <p:ext uri="{BB962C8B-B14F-4D97-AF65-F5344CB8AC3E}">
        <p14:creationId xmlns:p14="http://schemas.microsoft.com/office/powerpoint/2010/main" val="3819598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Check to make sure everyone has installed correctly and has a current version.</a:t>
            </a:r>
            <a:endParaRPr dirty="0"/>
          </a:p>
        </p:txBody>
      </p:sp>
    </p:spTree>
    <p:extLst>
      <p:ext uri="{BB962C8B-B14F-4D97-AF65-F5344CB8AC3E}">
        <p14:creationId xmlns:p14="http://schemas.microsoft.com/office/powerpoint/2010/main" val="3438522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2170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Use modules to organize all related code into a single file. Modules can be small and can serve a very specific purpose.</a:t>
            </a:r>
            <a:endParaRPr dirty="0"/>
          </a:p>
        </p:txBody>
      </p:sp>
    </p:spTree>
    <p:extLst>
      <p:ext uri="{BB962C8B-B14F-4D97-AF65-F5344CB8AC3E}">
        <p14:creationId xmlns:p14="http://schemas.microsoft.com/office/powerpoint/2010/main" val="791557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0860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767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1558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56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77490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Go over to your editor and walk through how to create a web server.</a:t>
            </a:r>
            <a:endParaRPr dirty="0"/>
          </a:p>
        </p:txBody>
      </p:sp>
    </p:spTree>
    <p:extLst>
      <p:ext uri="{BB962C8B-B14F-4D97-AF65-F5344CB8AC3E}">
        <p14:creationId xmlns:p14="http://schemas.microsoft.com/office/powerpoint/2010/main" val="2187538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4846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https://nodejs.org/api/http.html</a:t>
            </a:r>
            <a:endParaRPr dirty="0"/>
          </a:p>
        </p:txBody>
      </p:sp>
    </p:spTree>
    <p:extLst>
      <p:ext uri="{BB962C8B-B14F-4D97-AF65-F5344CB8AC3E}">
        <p14:creationId xmlns:p14="http://schemas.microsoft.com/office/powerpoint/2010/main" val="26476634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https://nodejs.org/api/http.html</a:t>
            </a:r>
            <a:endParaRPr dirty="0"/>
          </a:p>
        </p:txBody>
      </p:sp>
    </p:spTree>
    <p:extLst>
      <p:ext uri="{BB962C8B-B14F-4D97-AF65-F5344CB8AC3E}">
        <p14:creationId xmlns:p14="http://schemas.microsoft.com/office/powerpoint/2010/main" val="20175048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If the response from the HTTP server is supposed to display as HTML, make sure to include an HTTP header with the correct content type.</a:t>
            </a:r>
            <a:endParaRPr dirty="0"/>
          </a:p>
        </p:txBody>
      </p:sp>
    </p:spTree>
    <p:extLst>
      <p:ext uri="{BB962C8B-B14F-4D97-AF65-F5344CB8AC3E}">
        <p14:creationId xmlns:p14="http://schemas.microsoft.com/office/powerpoint/2010/main" val="2118224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tabLst/>
              <a:defRPr/>
            </a:pPr>
            <a:r>
              <a:rPr lang="en-US" dirty="0"/>
              <a:t>After the page has been written, the </a:t>
            </a:r>
            <a:r>
              <a:rPr lang="en-US" dirty="0" err="1"/>
              <a:t>response.end</a:t>
            </a:r>
            <a:r>
              <a:rPr lang="en-US" dirty="0"/>
              <a:t>() method is called. The server should consider this message complete now. </a:t>
            </a:r>
          </a:p>
          <a:p>
            <a:pPr marL="171450" marR="0" lvl="0" indent="-171450" algn="l" defTabSz="914400" rtl="0" eaLnBrk="1" fontAlgn="auto" latinLnBrk="0" hangingPunct="1">
              <a:lnSpc>
                <a:spcPct val="100000"/>
              </a:lnSpc>
              <a:spcBef>
                <a:spcPts val="0"/>
              </a:spcBef>
              <a:spcAft>
                <a:spcPts val="0"/>
              </a:spcAft>
              <a:buClr>
                <a:srgbClr val="000000"/>
              </a:buClr>
              <a:buSzPts val="1400"/>
              <a:tabLst/>
              <a:defRPr/>
            </a:pPr>
            <a:r>
              <a:rPr lang="en-US" dirty="0"/>
              <a:t>We can also pass in data here. In this case, we passed in the text Hello World! wrapped in an h1 tag.</a:t>
            </a:r>
          </a:p>
          <a:p>
            <a:pPr marL="171450" marR="0" lvl="0" indent="-171450" algn="l" defTabSz="914400" rtl="0" eaLnBrk="1" fontAlgn="auto" latinLnBrk="0" hangingPunct="1">
              <a:lnSpc>
                <a:spcPct val="100000"/>
              </a:lnSpc>
              <a:spcBef>
                <a:spcPts val="0"/>
              </a:spcBef>
              <a:spcAft>
                <a:spcPts val="0"/>
              </a:spcAft>
              <a:buClr>
                <a:srgbClr val="000000"/>
              </a:buClr>
              <a:buSzPts val="1400"/>
              <a:tabLst/>
              <a:defRPr/>
            </a:pPr>
            <a:r>
              <a:rPr lang="en-US" dirty="0"/>
              <a:t>If we pass in data to </a:t>
            </a:r>
            <a:r>
              <a:rPr lang="en-US" dirty="0" err="1"/>
              <a:t>response.end</a:t>
            </a:r>
            <a:r>
              <a:rPr lang="en-US" dirty="0"/>
              <a:t>() it will assume it needs to </a:t>
            </a:r>
            <a:r>
              <a:rPr lang="en-US" dirty="0" err="1"/>
              <a:t>response.write</a:t>
            </a:r>
            <a:r>
              <a:rPr lang="en-US" dirty="0"/>
              <a:t>() that content before ending.</a:t>
            </a:r>
          </a:p>
        </p:txBody>
      </p:sp>
    </p:spTree>
    <p:extLst>
      <p:ext uri="{BB962C8B-B14F-4D97-AF65-F5344CB8AC3E}">
        <p14:creationId xmlns:p14="http://schemas.microsoft.com/office/powerpoint/2010/main" val="2127916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tabLst/>
              <a:defRPr/>
            </a:pPr>
            <a:r>
              <a:rPr lang="en-US" dirty="0"/>
              <a:t>Alternatively, we can just use </a:t>
            </a:r>
            <a:r>
              <a:rPr lang="en-US" dirty="0" err="1"/>
              <a:t>response.write</a:t>
            </a:r>
            <a:r>
              <a:rPr lang="en-US" dirty="0"/>
              <a:t>() to write that content to the page. We still need to tell the server to end the response when we’re done.</a:t>
            </a:r>
          </a:p>
        </p:txBody>
      </p:sp>
    </p:spTree>
    <p:extLst>
      <p:ext uri="{BB962C8B-B14F-4D97-AF65-F5344CB8AC3E}">
        <p14:creationId xmlns:p14="http://schemas.microsoft.com/office/powerpoint/2010/main" val="584518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dirty="0"/>
          </a:p>
        </p:txBody>
      </p:sp>
    </p:spTree>
    <p:extLst>
      <p:ext uri="{BB962C8B-B14F-4D97-AF65-F5344CB8AC3E}">
        <p14:creationId xmlns:p14="http://schemas.microsoft.com/office/powerpoint/2010/main" val="26909697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You can also show them how to add a console.log message to show when the server is running. Just to make the experience a bit more obvious.</a:t>
            </a:r>
          </a:p>
          <a:p>
            <a:pPr marL="0" marR="0" lvl="0" indent="0" algn="l" defTabSz="914400" rtl="0" eaLnBrk="1" fontAlgn="auto" latinLnBrk="0" hangingPunct="1">
              <a:lnSpc>
                <a:spcPct val="100000"/>
              </a:lnSpc>
              <a:spcBef>
                <a:spcPts val="0"/>
              </a:spcBef>
              <a:spcAft>
                <a:spcPts val="0"/>
              </a:spcAft>
              <a:buClr>
                <a:srgbClr val="000000"/>
              </a:buClr>
              <a:buSzPts val="1400"/>
              <a:buNone/>
              <a:tabLst/>
              <a:defRPr/>
            </a:pPr>
            <a:endParaRPr lang="en-US" dirty="0"/>
          </a:p>
        </p:txBody>
      </p:sp>
    </p:spTree>
    <p:extLst>
      <p:ext uri="{BB962C8B-B14F-4D97-AF65-F5344CB8AC3E}">
        <p14:creationId xmlns:p14="http://schemas.microsoft.com/office/powerpoint/2010/main" val="3517803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tabLst/>
              <a:defRPr/>
            </a:pPr>
            <a:endParaRPr lang="en-US" dirty="0"/>
          </a:p>
        </p:txBody>
      </p:sp>
    </p:spTree>
    <p:extLst>
      <p:ext uri="{BB962C8B-B14F-4D97-AF65-F5344CB8AC3E}">
        <p14:creationId xmlns:p14="http://schemas.microsoft.com/office/powerpoint/2010/main" val="13476101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dirty="0"/>
          </a:p>
        </p:txBody>
      </p:sp>
    </p:spTree>
    <p:extLst>
      <p:ext uri="{BB962C8B-B14F-4D97-AF65-F5344CB8AC3E}">
        <p14:creationId xmlns:p14="http://schemas.microsoft.com/office/powerpoint/2010/main" val="27206053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3089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7203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98905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24974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37703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56884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61439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64322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4365896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87265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22361030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3010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66295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26888278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1817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96348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30498615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08905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33456789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38918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49198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Import the URL module</a:t>
            </a:r>
          </a:p>
          <a:p>
            <a:pPr marL="171450" lvl="0" indent="-171450" algn="l" rtl="0">
              <a:spcBef>
                <a:spcPts val="0"/>
              </a:spcBef>
              <a:spcAft>
                <a:spcPts val="0"/>
              </a:spcAft>
            </a:pPr>
            <a:r>
              <a:rPr lang="en-CA" dirty="0"/>
              <a:t>Save a URL with query strings to variable address.</a:t>
            </a:r>
          </a:p>
          <a:p>
            <a:pPr marL="171450" lvl="0" indent="-171450" algn="l" rtl="0">
              <a:spcBef>
                <a:spcPts val="0"/>
              </a:spcBef>
              <a:spcAft>
                <a:spcPts val="0"/>
              </a:spcAft>
            </a:pPr>
            <a:r>
              <a:rPr lang="en-CA" dirty="0"/>
              <a:t>Use </a:t>
            </a:r>
            <a:r>
              <a:rPr lang="en-CA" dirty="0" err="1"/>
              <a:t>url.parse</a:t>
            </a:r>
            <a:r>
              <a:rPr lang="en-CA" dirty="0"/>
              <a:t>() to parse the address and save this information to variable </a:t>
            </a:r>
            <a:r>
              <a:rPr lang="en-CA" dirty="0" err="1"/>
              <a:t>parsedAddress</a:t>
            </a:r>
            <a:r>
              <a:rPr lang="en-CA" dirty="0"/>
              <a:t>.</a:t>
            </a:r>
          </a:p>
          <a:p>
            <a:pPr marL="171450" lvl="0" indent="-171450" algn="l" rtl="0">
              <a:spcBef>
                <a:spcPts val="0"/>
              </a:spcBef>
              <a:spcAft>
                <a:spcPts val="0"/>
              </a:spcAft>
            </a:pPr>
            <a:r>
              <a:rPr lang="en-CA" dirty="0"/>
              <a:t>console.log(</a:t>
            </a:r>
            <a:r>
              <a:rPr lang="en-CA" dirty="0" err="1"/>
              <a:t>parsedAddress</a:t>
            </a:r>
            <a:r>
              <a:rPr lang="en-CA" dirty="0"/>
              <a:t>) to see what information you get back</a:t>
            </a:r>
            <a:endParaRPr dirty="0"/>
          </a:p>
        </p:txBody>
      </p:sp>
    </p:spTree>
    <p:extLst>
      <p:ext uri="{BB962C8B-B14F-4D97-AF65-F5344CB8AC3E}">
        <p14:creationId xmlns:p14="http://schemas.microsoft.com/office/powerpoint/2010/main" val="39153991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console.log(</a:t>
            </a:r>
            <a:r>
              <a:rPr lang="en-CA" dirty="0" err="1"/>
              <a:t>parsedAddress.host</a:t>
            </a:r>
            <a:r>
              <a:rPr lang="en-CA" dirty="0"/>
              <a:t>)</a:t>
            </a:r>
          </a:p>
          <a:p>
            <a:pPr marL="171450" lvl="0" indent="-171450" algn="l" rtl="0">
              <a:spcBef>
                <a:spcPts val="0"/>
              </a:spcBef>
              <a:spcAft>
                <a:spcPts val="0"/>
              </a:spcAft>
            </a:pPr>
            <a:r>
              <a:rPr lang="en-CA" dirty="0"/>
              <a:t>console.log(</a:t>
            </a:r>
            <a:r>
              <a:rPr lang="en-CA" dirty="0" err="1"/>
              <a:t>parsedAddress.search</a:t>
            </a:r>
            <a:r>
              <a:rPr lang="en-CA" dirty="0"/>
              <a:t>)</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CA" dirty="0"/>
              <a:t>console.log(</a:t>
            </a:r>
            <a:r>
              <a:rPr lang="en-CA" dirty="0" err="1"/>
              <a:t>parsedAddress.pathname</a:t>
            </a:r>
            <a:r>
              <a:rPr lang="en-CA" dirty="0"/>
              <a:t>)</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CA" dirty="0"/>
              <a:t>console.log(</a:t>
            </a:r>
            <a:r>
              <a:rPr lang="en-CA" dirty="0" err="1"/>
              <a:t>parsedAddress.query.year</a:t>
            </a:r>
            <a:r>
              <a:rPr lang="en-CA" dirty="0"/>
              <a:t>)</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CA" dirty="0"/>
              <a:t>console.log(</a:t>
            </a:r>
            <a:r>
              <a:rPr lang="en-CA" dirty="0" err="1"/>
              <a:t>parsedAddress.query.month</a:t>
            </a:r>
            <a:r>
              <a:rPr lang="en-CA" dirty="0"/>
              <a:t>)</a:t>
            </a:r>
          </a:p>
          <a:p>
            <a:pPr marL="171450" lvl="0" indent="-171450" algn="l" rtl="0">
              <a:spcBef>
                <a:spcPts val="0"/>
              </a:spcBef>
              <a:spcAft>
                <a:spcPts val="0"/>
              </a:spcAft>
            </a:pPr>
            <a:endParaRPr dirty="0"/>
          </a:p>
        </p:txBody>
      </p:sp>
    </p:spTree>
    <p:extLst>
      <p:ext uri="{BB962C8B-B14F-4D97-AF65-F5344CB8AC3E}">
        <p14:creationId xmlns:p14="http://schemas.microsoft.com/office/powerpoint/2010/main" val="867464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1229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24313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Demo transforming the previous code into this code.</a:t>
            </a:r>
          </a:p>
          <a:p>
            <a:pPr marL="171450" lvl="0" indent="-171450" algn="l" rtl="0">
              <a:spcBef>
                <a:spcPts val="0"/>
              </a:spcBef>
              <a:spcAft>
                <a:spcPts val="0"/>
              </a:spcAft>
              <a:buFontTx/>
              <a:buChar char="-"/>
            </a:pPr>
            <a:r>
              <a:rPr lang="en-CA" dirty="0"/>
              <a:t>Replacing “demo.html” with file variable. Parsing the address to create the file variable.</a:t>
            </a:r>
          </a:p>
          <a:p>
            <a:pPr marL="171450" lvl="0" indent="-171450" algn="l" rtl="0">
              <a:spcBef>
                <a:spcPts val="0"/>
              </a:spcBef>
              <a:spcAft>
                <a:spcPts val="0"/>
              </a:spcAft>
              <a:buFontTx/>
              <a:buChar char="-"/>
            </a:pPr>
            <a:r>
              <a:rPr lang="en-CA" dirty="0"/>
              <a:t>Return </a:t>
            </a:r>
            <a:r>
              <a:rPr lang="en-CA" dirty="0" err="1"/>
              <a:t>response.end</a:t>
            </a:r>
            <a:r>
              <a:rPr lang="en-CA" dirty="0"/>
              <a:t>() to exit the function (this will come in handy later when we handle errors)</a:t>
            </a:r>
            <a:endParaRPr dirty="0"/>
          </a:p>
        </p:txBody>
      </p:sp>
    </p:spTree>
    <p:extLst>
      <p:ext uri="{BB962C8B-B14F-4D97-AF65-F5344CB8AC3E}">
        <p14:creationId xmlns:p14="http://schemas.microsoft.com/office/powerpoint/2010/main" val="24917335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14886677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91456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Returning </a:t>
            </a:r>
            <a:r>
              <a:rPr lang="en-CA" dirty="0" err="1"/>
              <a:t>response.end</a:t>
            </a:r>
            <a:r>
              <a:rPr lang="en-CA" dirty="0"/>
              <a:t>() is important or else we’ll continue trying to serve the particular filename that doesn’t exist.</a:t>
            </a:r>
            <a:endParaRPr dirty="0"/>
          </a:p>
        </p:txBody>
      </p:sp>
    </p:spTree>
    <p:extLst>
      <p:ext uri="{BB962C8B-B14F-4D97-AF65-F5344CB8AC3E}">
        <p14:creationId xmlns:p14="http://schemas.microsoft.com/office/powerpoint/2010/main" val="30009810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100" b="0" i="0" u="none" strike="noStrike" cap="none" dirty="0">
                <a:solidFill>
                  <a:srgbClr val="000000"/>
                </a:solidFill>
                <a:effectLst/>
                <a:latin typeface="Arial"/>
                <a:ea typeface="Arial"/>
                <a:cs typeface="Arial"/>
                <a:sym typeface="Arial"/>
              </a:rPr>
              <a:t>    if (file === "./") {</a:t>
            </a:r>
          </a:p>
          <a:p>
            <a:pPr marL="139700" indent="0">
              <a:buNone/>
            </a:pPr>
            <a:r>
              <a:rPr lang="en-US" sz="1100" b="0" i="0" u="none" strike="noStrike" cap="none" dirty="0">
                <a:solidFill>
                  <a:srgbClr val="000000"/>
                </a:solidFill>
                <a:effectLst/>
                <a:latin typeface="Arial"/>
                <a:ea typeface="Arial"/>
                <a:cs typeface="Arial"/>
                <a:sym typeface="Arial"/>
              </a:rPr>
              <a:t>      file = "./homepage.html";</a:t>
            </a:r>
          </a:p>
          <a:p>
            <a:pPr marL="139700" indent="0">
              <a:buNone/>
            </a:pPr>
            <a:r>
              <a:rPr lang="en-US" sz="1100" b="0" i="0" u="none" strike="noStrike" cap="none" dirty="0">
                <a:solidFill>
                  <a:srgbClr val="000000"/>
                </a:solidFill>
                <a:effectLst/>
                <a:latin typeface="Arial"/>
                <a:ea typeface="Arial"/>
                <a:cs typeface="Arial"/>
                <a:sym typeface="Arial"/>
              </a:rPr>
              <a:t>    }</a:t>
            </a:r>
          </a:p>
          <a:p>
            <a:pPr marL="139700" indent="0">
              <a:buNone/>
            </a:pPr>
            <a:endParaRPr lang="en-US" sz="1100" b="0" i="0" u="none" strike="noStrike" cap="none" dirty="0">
              <a:solidFill>
                <a:srgbClr val="000000"/>
              </a:solidFill>
              <a:effectLst/>
              <a:latin typeface="Arial"/>
              <a:ea typeface="Arial"/>
              <a:cs typeface="Arial"/>
              <a:sym typeface="Arial"/>
            </a:endParaRPr>
          </a:p>
          <a:p>
            <a:pPr marL="139700" indent="0">
              <a:buNone/>
            </a:pPr>
            <a:r>
              <a:rPr lang="en-US" sz="1100" b="0" i="0" u="none" strike="noStrike" cap="none" dirty="0">
                <a:solidFill>
                  <a:srgbClr val="000000"/>
                </a:solidFill>
                <a:effectLst/>
                <a:latin typeface="Arial"/>
                <a:ea typeface="Arial"/>
                <a:cs typeface="Arial"/>
                <a:sym typeface="Arial"/>
              </a:rPr>
              <a:t>Students may come up with other ways of doing this. As long as it works, it’s fine. We’ll be using Express later.</a:t>
            </a:r>
          </a:p>
        </p:txBody>
      </p:sp>
    </p:spTree>
    <p:extLst>
      <p:ext uri="{BB962C8B-B14F-4D97-AF65-F5344CB8AC3E}">
        <p14:creationId xmlns:p14="http://schemas.microsoft.com/office/powerpoint/2010/main" val="31108159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00686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https://stackoverflow.com/a/28757703</a:t>
            </a:r>
            <a:endParaRPr dirty="0"/>
          </a:p>
        </p:txBody>
      </p:sp>
    </p:spTree>
    <p:extLst>
      <p:ext uri="{BB962C8B-B14F-4D97-AF65-F5344CB8AC3E}">
        <p14:creationId xmlns:p14="http://schemas.microsoft.com/office/powerpoint/2010/main" val="38089485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05831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Here, we’re creating a separate function named logfile(), but in previous examples, we just passed the entire function in rather than naming it.</a:t>
            </a:r>
            <a:endParaRPr dirty="0"/>
          </a:p>
        </p:txBody>
      </p:sp>
    </p:spTree>
    <p:extLst>
      <p:ext uri="{BB962C8B-B14F-4D97-AF65-F5344CB8AC3E}">
        <p14:creationId xmlns:p14="http://schemas.microsoft.com/office/powerpoint/2010/main" val="2201863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47931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You can check documentation to see what arguments a callback function requires.</a:t>
            </a:r>
            <a:endParaRPr dirty="0"/>
          </a:p>
        </p:txBody>
      </p:sp>
    </p:spTree>
    <p:extLst>
      <p:ext uri="{BB962C8B-B14F-4D97-AF65-F5344CB8AC3E}">
        <p14:creationId xmlns:p14="http://schemas.microsoft.com/office/powerpoint/2010/main" val="2896675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6582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5307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5" name="Google Shape;25;p5"/>
          <p:cNvSpPr txBox="1">
            <a:spLocks noGrp="1"/>
          </p:cNvSpPr>
          <p:nvPr>
            <p:ph type="body" idx="1"/>
          </p:nvPr>
        </p:nvSpPr>
        <p:spPr>
          <a:xfrm>
            <a:off x="869150" y="2312925"/>
            <a:ext cx="7405800" cy="2004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6" name="Google Shape;26;p5"/>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3" name="Google Shape;43;p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reverse">
  <p:cSld name="BLANK_1">
    <p:bg>
      <p:bgPr>
        <a:solidFill>
          <a:srgbClr val="000000"/>
        </a:solidFill>
        <a:effectLst/>
      </p:bgPr>
    </p:bg>
    <p:spTree>
      <p:nvGrpSpPr>
        <p:cNvPr id="1" name="Shape 51"/>
        <p:cNvGrpSpPr/>
        <p:nvPr/>
      </p:nvGrpSpPr>
      <p:grpSpPr>
        <a:xfrm>
          <a:off x="0" y="0"/>
          <a:ext cx="0" cy="0"/>
          <a:chOff x="0" y="0"/>
          <a:chExt cx="0" cy="0"/>
        </a:xfrm>
      </p:grpSpPr>
      <p:sp>
        <p:nvSpPr>
          <p:cNvPr id="52" name="Google Shape;52;p11"/>
          <p:cNvSpPr/>
          <p:nvPr/>
        </p:nvSpPr>
        <p:spPr>
          <a:xfrm>
            <a:off x="198600" y="198600"/>
            <a:ext cx="8746800" cy="4760700"/>
          </a:xfrm>
          <a:prstGeom prst="frame">
            <a:avLst>
              <a:gd name="adj1" fmla="val 412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Work Sans"/>
                <a:ea typeface="Work Sans"/>
                <a:cs typeface="Work Sans"/>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mozilla.org/en-US/docs/Learn/Server-side/First_steps/Client-Server_overview"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nodejs.org/api/fs.html#fs_fs_writefile_file_data_options_callback"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nodejs.org/api/fs.html#fs_file_system_flags"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nodejs.org/api/fs.html#fs_fs_open_path_flags_mode_callback"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nodejs.org/api/fs.html#fs_fs_open_path_flags_mode_callback"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nodejs.org/api/fs.html#fs_fs_unlink_path_callback"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nodejs.org/api/fs.html#fs_fs_rename_oldpath_newpath_callback"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CPNT-262</a:t>
            </a:r>
            <a:br>
              <a:rPr lang="en-CA" dirty="0"/>
            </a:br>
            <a:r>
              <a:rPr lang="en-CA" sz="3600" dirty="0"/>
              <a:t>Node.js</a:t>
            </a:r>
            <a:endParaRPr sz="3600" dirty="0"/>
          </a:p>
        </p:txBody>
      </p:sp>
      <p:pic>
        <p:nvPicPr>
          <p:cNvPr id="3" name="Graphic 2">
            <a:extLst>
              <a:ext uri="{FF2B5EF4-FFF2-40B4-BE49-F238E27FC236}">
                <a16:creationId xmlns:a16="http://schemas.microsoft.com/office/drawing/2014/main" xmlns="" id="{97BB6C96-7815-4FC0-9923-3499FE45A70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6767125" y="675654"/>
            <a:ext cx="1580400" cy="969101"/>
          </a:xfrm>
          <a:prstGeom prst="rect">
            <a:avLst/>
          </a:prstGeom>
        </p:spPr>
      </p:pic>
    </p:spTree>
    <p:extLst>
      <p:ext uri="{BB962C8B-B14F-4D97-AF65-F5344CB8AC3E}">
        <p14:creationId xmlns:p14="http://schemas.microsoft.com/office/powerpoint/2010/main" val="1340324732"/>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t>Node.js is... Asynchronous</a:t>
            </a:r>
            <a:endParaRPr dirty="0"/>
          </a:p>
        </p:txBody>
      </p:sp>
      <p:sp>
        <p:nvSpPr>
          <p:cNvPr id="105" name="Google Shape;105;p17"/>
          <p:cNvSpPr txBox="1">
            <a:spLocks noGrp="1"/>
          </p:cNvSpPr>
          <p:nvPr>
            <p:ph type="body" idx="1"/>
          </p:nvPr>
        </p:nvSpPr>
        <p:spPr>
          <a:xfrm>
            <a:off x="869150" y="1634836"/>
            <a:ext cx="7405800" cy="2906167"/>
          </a:xfrm>
          <a:prstGeom prst="rect">
            <a:avLst/>
          </a:prstGeom>
        </p:spPr>
        <p:txBody>
          <a:bodyPr spcFirstLastPara="1" wrap="square" lIns="91425" tIns="91425" rIns="91425" bIns="91425" anchor="t" anchorCtr="0">
            <a:normAutofit fontScale="85000" lnSpcReduction="20000"/>
          </a:bodyPr>
          <a:lstStyle/>
          <a:p>
            <a:pPr marL="101600" lvl="0" indent="0" algn="l" rtl="0">
              <a:spcBef>
                <a:spcPts val="600"/>
              </a:spcBef>
              <a:spcAft>
                <a:spcPts val="0"/>
              </a:spcAft>
              <a:buSzPts val="2000"/>
              <a:buNone/>
            </a:pPr>
            <a:r>
              <a:rPr lang="en-US" b="1" dirty="0"/>
              <a:t>Synchronous</a:t>
            </a:r>
            <a:r>
              <a:rPr lang="en-US" dirty="0"/>
              <a:t> execution refers to code executing in sequence. The program is executed line by line, one line at a time. The program execution waits until a function returns before continuing to the next line of code.</a:t>
            </a:r>
          </a:p>
          <a:p>
            <a:pPr marL="101600" lvl="0" indent="0" algn="l" rtl="0">
              <a:spcBef>
                <a:spcPts val="600"/>
              </a:spcBef>
              <a:spcAft>
                <a:spcPts val="0"/>
              </a:spcAft>
              <a:buSzPts val="2000"/>
              <a:buNone/>
            </a:pPr>
            <a:endParaRPr lang="en-US" dirty="0"/>
          </a:p>
          <a:p>
            <a:pPr marL="101600" lvl="0" indent="0" algn="l" rtl="0">
              <a:spcBef>
                <a:spcPts val="600"/>
              </a:spcBef>
              <a:spcAft>
                <a:spcPts val="0"/>
              </a:spcAft>
              <a:buSzPts val="2000"/>
              <a:buNone/>
            </a:pPr>
            <a:r>
              <a:rPr lang="en-US" b="1" dirty="0"/>
              <a:t>Asynchronous</a:t>
            </a:r>
            <a:r>
              <a:rPr lang="en-US" dirty="0"/>
              <a:t> execution refers to execution that doesn’t run in the sequence it appears in the code. The program doesn’t wait for the task to complete and can move on to the next task.</a:t>
            </a:r>
          </a:p>
          <a:p>
            <a:pPr marL="101600" lvl="0" indent="0" algn="l" rtl="0">
              <a:spcBef>
                <a:spcPts val="600"/>
              </a:spcBef>
              <a:spcAft>
                <a:spcPts val="0"/>
              </a:spcAft>
              <a:buSzPts val="2000"/>
              <a:buNone/>
            </a:pPr>
            <a:endParaRPr lang="en-US" dirty="0"/>
          </a:p>
          <a:p>
            <a:pPr marL="101600" lvl="0" indent="0" algn="l" rtl="0">
              <a:spcBef>
                <a:spcPts val="600"/>
              </a:spcBef>
              <a:spcAft>
                <a:spcPts val="0"/>
              </a:spcAft>
              <a:buSzPts val="2000"/>
              <a:buNone/>
            </a:pPr>
            <a:r>
              <a:rPr lang="en-US" dirty="0"/>
              <a:t>Remember using the Fetch API to fetch resources asynchronously? When the resource was ready, then we could do something with it. </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097423572"/>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t>Node.js is... Non-blocking</a:t>
            </a:r>
            <a:endParaRPr dirty="0"/>
          </a:p>
        </p:txBody>
      </p:sp>
      <p:sp>
        <p:nvSpPr>
          <p:cNvPr id="105" name="Google Shape;105;p17"/>
          <p:cNvSpPr txBox="1">
            <a:spLocks noGrp="1"/>
          </p:cNvSpPr>
          <p:nvPr>
            <p:ph type="body" idx="1"/>
          </p:nvPr>
        </p:nvSpPr>
        <p:spPr>
          <a:xfrm>
            <a:off x="869150" y="1634836"/>
            <a:ext cx="7405800" cy="2820927"/>
          </a:xfrm>
          <a:prstGeom prst="rect">
            <a:avLst/>
          </a:prstGeom>
        </p:spPr>
        <p:txBody>
          <a:bodyPr spcFirstLastPara="1" wrap="square" lIns="91425" tIns="91425" rIns="91425" bIns="91425" anchor="t" anchorCtr="0">
            <a:normAutofit fontScale="92500" lnSpcReduction="20000"/>
          </a:bodyPr>
          <a:lstStyle/>
          <a:p>
            <a:pPr marL="101600" lvl="0" indent="0" algn="l" rtl="0">
              <a:spcBef>
                <a:spcPts val="600"/>
              </a:spcBef>
              <a:spcAft>
                <a:spcPts val="0"/>
              </a:spcAft>
              <a:buSzPts val="2000"/>
              <a:buNone/>
            </a:pPr>
            <a:r>
              <a:rPr lang="en-US" dirty="0"/>
              <a:t>In a </a:t>
            </a:r>
            <a:r>
              <a:rPr lang="en-US" b="1" dirty="0"/>
              <a:t>blocking</a:t>
            </a:r>
            <a:r>
              <a:rPr lang="en-US" dirty="0"/>
              <a:t> I/O model, operations block other operations from happening while they wait for the operation to be finished.</a:t>
            </a:r>
          </a:p>
          <a:p>
            <a:pPr marL="101600" lvl="0" indent="0" algn="l" rtl="0">
              <a:spcBef>
                <a:spcPts val="600"/>
              </a:spcBef>
              <a:spcAft>
                <a:spcPts val="0"/>
              </a:spcAft>
              <a:buSzPts val="2000"/>
              <a:buNone/>
            </a:pPr>
            <a:endParaRPr lang="en-US" dirty="0"/>
          </a:p>
          <a:p>
            <a:pPr marL="101600" lvl="0" indent="0" algn="l" rtl="0">
              <a:spcBef>
                <a:spcPts val="600"/>
              </a:spcBef>
              <a:spcAft>
                <a:spcPts val="0"/>
              </a:spcAft>
              <a:buSzPts val="2000"/>
              <a:buNone/>
            </a:pPr>
            <a:r>
              <a:rPr lang="en-US" dirty="0"/>
              <a:t>In a </a:t>
            </a:r>
            <a:r>
              <a:rPr lang="en-US" b="1" dirty="0"/>
              <a:t>non-blocking</a:t>
            </a:r>
            <a:r>
              <a:rPr lang="en-US" dirty="0"/>
              <a:t> I/O model, operations don’t block other operations. If the program is waiting for something to happen, it can move on to another task instead of blocking all other tasks from happening. The program could come back and check again later or just do something later when it finally gets a response.</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494844121"/>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t>Node.js is... Event-driven</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101600" lvl="0" indent="0">
              <a:buNone/>
            </a:pPr>
            <a:r>
              <a:rPr lang="en-US" dirty="0"/>
              <a:t>Node uses events heavily. Think of when you click on a button and a function is called. Or when a program is listening for a completed file download or an error.</a:t>
            </a:r>
          </a:p>
          <a:p>
            <a:pPr marL="101600" lvl="0" indent="0">
              <a:buNone/>
            </a:pPr>
            <a:endParaRPr lang="en-US" dirty="0"/>
          </a:p>
          <a:p>
            <a:pPr marL="101600" lvl="0" indent="0">
              <a:buNone/>
            </a:pPr>
            <a:r>
              <a:rPr lang="en-US" dirty="0"/>
              <a:t>In Node, there is a main event loop that listens for events and then triggers a callback function when one of those events is detected.</a:t>
            </a:r>
          </a:p>
          <a:p>
            <a:pPr marL="101600" lvl="0" indent="0">
              <a:buNone/>
            </a:pPr>
            <a:endParaRPr lang="en-US" dirty="0"/>
          </a:p>
          <a:p>
            <a:pPr marL="101600" lvl="0" indent="0">
              <a:buNone/>
            </a:pPr>
            <a:endParaRPr lang="en-US"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753604366"/>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t>Node.js Example</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fontScale="77500" lnSpcReduction="20000"/>
          </a:bodyPr>
          <a:lstStyle/>
          <a:p>
            <a:pPr marL="101600" lvl="0" indent="0">
              <a:buNone/>
            </a:pPr>
            <a:r>
              <a:rPr lang="en-US" dirty="0"/>
              <a:t>Instead of writing code that goes through steps in order:</a:t>
            </a:r>
          </a:p>
          <a:p>
            <a:pPr marL="558800" lvl="0" indent="-457200">
              <a:buFont typeface="+mj-lt"/>
              <a:buAutoNum type="arabicPeriod"/>
            </a:pPr>
            <a:r>
              <a:rPr lang="en-US" dirty="0"/>
              <a:t>Read File</a:t>
            </a:r>
          </a:p>
          <a:p>
            <a:pPr marL="558800" lvl="0" indent="-457200">
              <a:buFont typeface="+mj-lt"/>
              <a:buAutoNum type="arabicPeriod"/>
            </a:pPr>
            <a:r>
              <a:rPr lang="en-US" dirty="0"/>
              <a:t>Print File Contents</a:t>
            </a:r>
          </a:p>
          <a:p>
            <a:pPr marL="558800" lvl="0" indent="-457200">
              <a:buFont typeface="+mj-lt"/>
              <a:buAutoNum type="arabicPeriod"/>
            </a:pPr>
            <a:r>
              <a:rPr lang="en-US" dirty="0"/>
              <a:t>Query Database</a:t>
            </a:r>
          </a:p>
          <a:p>
            <a:pPr marL="558800" lvl="0" indent="-457200">
              <a:buFont typeface="+mj-lt"/>
              <a:buAutoNum type="arabicPeriod"/>
            </a:pPr>
            <a:r>
              <a:rPr lang="en-US" dirty="0"/>
              <a:t>Filter Database Query Results</a:t>
            </a:r>
          </a:p>
          <a:p>
            <a:pPr marL="558800" lvl="0" indent="-457200">
              <a:buFont typeface="+mj-lt"/>
              <a:buAutoNum type="arabicPeriod"/>
            </a:pPr>
            <a:endParaRPr lang="en-US" dirty="0"/>
          </a:p>
          <a:p>
            <a:pPr marL="101600" lvl="0" indent="0">
              <a:buNone/>
            </a:pPr>
            <a:r>
              <a:rPr lang="en-US" dirty="0"/>
              <a:t>We break up tasks like this:</a:t>
            </a:r>
          </a:p>
          <a:p>
            <a:pPr marL="558800" lvl="0" indent="-457200">
              <a:buFont typeface="+mj-lt"/>
              <a:buAutoNum type="arabicPeriod"/>
            </a:pPr>
            <a:r>
              <a:rPr lang="en-US" dirty="0"/>
              <a:t>Read File </a:t>
            </a:r>
            <a:r>
              <a:rPr lang="en-US" b="1" dirty="0"/>
              <a:t>and then </a:t>
            </a:r>
            <a:r>
              <a:rPr lang="en-US" dirty="0"/>
              <a:t>Print File Contents</a:t>
            </a:r>
          </a:p>
          <a:p>
            <a:pPr marL="558800" lvl="0" indent="-457200">
              <a:buFont typeface="+mj-lt"/>
              <a:buAutoNum type="arabicPeriod"/>
            </a:pPr>
            <a:r>
              <a:rPr lang="en-US" dirty="0"/>
              <a:t>Query Database </a:t>
            </a:r>
            <a:r>
              <a:rPr lang="en-US" b="1" dirty="0"/>
              <a:t>and then </a:t>
            </a:r>
            <a:r>
              <a:rPr lang="en-US" dirty="0"/>
              <a:t>Filter Database Query Results</a:t>
            </a:r>
          </a:p>
          <a:p>
            <a:pPr marL="101600" lvl="0" indent="0">
              <a:buNone/>
            </a:pPr>
            <a:endParaRPr lang="en-US"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885102068"/>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dirty="0"/>
              <a:t>Node.js Example</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fontScale="77500" lnSpcReduction="20000"/>
          </a:bodyPr>
          <a:lstStyle/>
          <a:p>
            <a:pPr marL="558800" lvl="0" indent="-457200">
              <a:buFont typeface="+mj-lt"/>
              <a:buAutoNum type="arabicPeriod"/>
            </a:pPr>
            <a:r>
              <a:rPr lang="en-US" dirty="0"/>
              <a:t>Read File </a:t>
            </a:r>
            <a:r>
              <a:rPr lang="en-US" b="1" dirty="0"/>
              <a:t>and then </a:t>
            </a:r>
            <a:r>
              <a:rPr lang="en-US" dirty="0"/>
              <a:t>Print File Contents</a:t>
            </a:r>
          </a:p>
          <a:p>
            <a:pPr marL="558800" lvl="0" indent="-457200">
              <a:buFont typeface="+mj-lt"/>
              <a:buAutoNum type="arabicPeriod"/>
            </a:pPr>
            <a:r>
              <a:rPr lang="en-US" dirty="0"/>
              <a:t>Query Database </a:t>
            </a:r>
            <a:r>
              <a:rPr lang="en-US" b="1" dirty="0"/>
              <a:t>and then </a:t>
            </a:r>
            <a:r>
              <a:rPr lang="en-US" dirty="0"/>
              <a:t>Filter Database Query Results</a:t>
            </a:r>
          </a:p>
          <a:p>
            <a:pPr marL="101600" lvl="0" indent="0">
              <a:buNone/>
            </a:pPr>
            <a:endParaRPr lang="en-US" dirty="0"/>
          </a:p>
          <a:p>
            <a:pPr marL="101600" lvl="0" indent="0">
              <a:buNone/>
            </a:pPr>
            <a:r>
              <a:rPr lang="en-US" dirty="0"/>
              <a:t>Node will start at the top and begin reading the file, but reading a file takes some time. So while it’s reading the file and waiting on the results, Node can go to the next task and query the database.</a:t>
            </a:r>
          </a:p>
          <a:p>
            <a:pPr marL="101600" lvl="0" indent="0">
              <a:buNone/>
            </a:pPr>
            <a:endParaRPr lang="en-US" dirty="0"/>
          </a:p>
          <a:p>
            <a:pPr marL="101600" lvl="0" indent="0">
              <a:buNone/>
            </a:pPr>
            <a:r>
              <a:rPr lang="en-US" dirty="0"/>
              <a:t>If the program finishes reading the file first, then it will print the file contents. But if it finishes querying the database first, it will then filter the database query results.</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790706094"/>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Node.js Analogy – Fast Food</a:t>
            </a:r>
            <a:endParaRPr dirty="0"/>
          </a:p>
        </p:txBody>
      </p:sp>
      <p:sp>
        <p:nvSpPr>
          <p:cNvPr id="105" name="Google Shape;105;p17"/>
          <p:cNvSpPr txBox="1">
            <a:spLocks noGrp="1"/>
          </p:cNvSpPr>
          <p:nvPr>
            <p:ph type="body" idx="1"/>
          </p:nvPr>
        </p:nvSpPr>
        <p:spPr>
          <a:xfrm>
            <a:off x="869149" y="1522962"/>
            <a:ext cx="3702850" cy="2682089"/>
          </a:xfrm>
          <a:prstGeom prst="rect">
            <a:avLst/>
          </a:prstGeom>
        </p:spPr>
        <p:txBody>
          <a:bodyPr spcFirstLastPara="1" wrap="square" lIns="91425" tIns="91425" rIns="91425" bIns="91425" anchor="t" anchorCtr="0">
            <a:noAutofit/>
          </a:bodyPr>
          <a:lstStyle/>
          <a:p>
            <a:pPr marL="101600" indent="0">
              <a:buNone/>
            </a:pPr>
            <a:r>
              <a:rPr lang="en-US" sz="1400" b="1" dirty="0"/>
              <a:t>In a traditional model, you:</a:t>
            </a:r>
          </a:p>
          <a:p>
            <a:pPr marL="558800" indent="-457200">
              <a:buSzPct val="100000"/>
              <a:buFont typeface="+mj-lt"/>
              <a:buAutoNum type="arabicPeriod"/>
            </a:pPr>
            <a:r>
              <a:rPr lang="en-US" sz="1200" dirty="0"/>
              <a:t>order your food</a:t>
            </a:r>
          </a:p>
          <a:p>
            <a:pPr marL="558800" indent="-457200">
              <a:buSzPct val="100000"/>
              <a:buFont typeface="+mj-lt"/>
              <a:buAutoNum type="arabicPeriod"/>
            </a:pPr>
            <a:r>
              <a:rPr lang="en-US" sz="1200" dirty="0"/>
              <a:t>pay for your food</a:t>
            </a:r>
          </a:p>
          <a:p>
            <a:pPr marL="558800" indent="-457200">
              <a:buSzPct val="100000"/>
              <a:buFont typeface="+mj-lt"/>
              <a:buAutoNum type="arabicPeriod"/>
            </a:pPr>
            <a:r>
              <a:rPr lang="en-US" sz="1200" dirty="0"/>
              <a:t>wait for your food, blocking all other customers from ordering</a:t>
            </a:r>
          </a:p>
          <a:p>
            <a:pPr marL="558800" indent="-457200">
              <a:buSzPct val="100000"/>
              <a:buFont typeface="+mj-lt"/>
              <a:buAutoNum type="arabicPeriod"/>
            </a:pPr>
            <a:r>
              <a:rPr lang="en-US" sz="1200" dirty="0"/>
              <a:t>receive food and leave</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6" name="Google Shape;105;p17">
            <a:extLst>
              <a:ext uri="{FF2B5EF4-FFF2-40B4-BE49-F238E27FC236}">
                <a16:creationId xmlns:a16="http://schemas.microsoft.com/office/drawing/2014/main" xmlns="" id="{64DD958E-AADA-4880-A928-E6B821A85296}"/>
              </a:ext>
            </a:extLst>
          </p:cNvPr>
          <p:cNvSpPr txBox="1">
            <a:spLocks/>
          </p:cNvSpPr>
          <p:nvPr/>
        </p:nvSpPr>
        <p:spPr>
          <a:xfrm>
            <a:off x="710151" y="4129861"/>
            <a:ext cx="7290349" cy="4909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sz="1400" dirty="0"/>
              <a:t>You need a lot more cashiers (threads) in the traditional model in order to handle all the customers!</a:t>
            </a:r>
          </a:p>
        </p:txBody>
      </p:sp>
      <p:sp>
        <p:nvSpPr>
          <p:cNvPr id="7" name="Google Shape;105;p17">
            <a:extLst>
              <a:ext uri="{FF2B5EF4-FFF2-40B4-BE49-F238E27FC236}">
                <a16:creationId xmlns:a16="http://schemas.microsoft.com/office/drawing/2014/main" xmlns="" id="{947F8861-D438-423A-B8C1-15A4C0928A71}"/>
              </a:ext>
            </a:extLst>
          </p:cNvPr>
          <p:cNvSpPr txBox="1">
            <a:spLocks/>
          </p:cNvSpPr>
          <p:nvPr/>
        </p:nvSpPr>
        <p:spPr>
          <a:xfrm>
            <a:off x="4730999" y="1522962"/>
            <a:ext cx="3702850" cy="2682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Font typeface="Work Sans Light"/>
              <a:buNone/>
            </a:pPr>
            <a:r>
              <a:rPr lang="en-US" sz="1400" b="1" dirty="0"/>
              <a:t>In Node.js, you:</a:t>
            </a:r>
          </a:p>
          <a:p>
            <a:pPr marL="558800" indent="-457200">
              <a:buSzPct val="100000"/>
              <a:buFont typeface="+mj-lt"/>
              <a:buAutoNum type="arabicPeriod"/>
            </a:pPr>
            <a:r>
              <a:rPr lang="en-US" sz="1200" dirty="0"/>
              <a:t>order your food</a:t>
            </a:r>
          </a:p>
          <a:p>
            <a:pPr marL="558800" indent="-457200">
              <a:buSzPct val="100000"/>
              <a:buFont typeface="+mj-lt"/>
              <a:buAutoNum type="arabicPeriod"/>
            </a:pPr>
            <a:r>
              <a:rPr lang="en-US" sz="1200" dirty="0"/>
              <a:t>pay for your food</a:t>
            </a:r>
          </a:p>
          <a:p>
            <a:pPr marL="558800" indent="-457200">
              <a:buSzPct val="100000"/>
              <a:buFont typeface="+mj-lt"/>
              <a:buAutoNum type="arabicPeriod"/>
            </a:pPr>
            <a:r>
              <a:rPr lang="en-US" sz="1200" dirty="0"/>
              <a:t>step over to the side and wait for your food. While you’re waiting, the cashier continues to take orders from other customers.</a:t>
            </a:r>
          </a:p>
          <a:p>
            <a:pPr marL="558800" indent="-457200">
              <a:buSzPct val="100000"/>
              <a:buFont typeface="+mj-lt"/>
              <a:buAutoNum type="arabicPeriod"/>
            </a:pPr>
            <a:r>
              <a:rPr lang="en-US" sz="1200" dirty="0"/>
              <a:t>When your order is ready, the cashier lets you know. You receive your food and leave.</a:t>
            </a:r>
          </a:p>
        </p:txBody>
      </p:sp>
    </p:spTree>
    <p:extLst>
      <p:ext uri="{BB962C8B-B14F-4D97-AF65-F5344CB8AC3E}">
        <p14:creationId xmlns:p14="http://schemas.microsoft.com/office/powerpoint/2010/main" val="2347252081"/>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History of Node.js</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fontScale="55000" lnSpcReduction="20000"/>
          </a:bodyPr>
          <a:lstStyle/>
          <a:p>
            <a:pPr marL="457200" lvl="0" indent="-355600" algn="l" rtl="0">
              <a:spcBef>
                <a:spcPts val="600"/>
              </a:spcBef>
              <a:spcAft>
                <a:spcPts val="0"/>
              </a:spcAft>
              <a:buSzPts val="2000"/>
              <a:buChar char="▪"/>
            </a:pPr>
            <a:r>
              <a:rPr lang="en-US" b="1" dirty="0"/>
              <a:t>2009</a:t>
            </a:r>
            <a:r>
              <a:rPr lang="en-US" dirty="0"/>
              <a:t> – Designed by Ryan Dahl (and later sponsored by </a:t>
            </a:r>
            <a:r>
              <a:rPr lang="en-US" dirty="0" err="1"/>
              <a:t>Joyent</a:t>
            </a:r>
            <a:r>
              <a:rPr lang="en-US" dirty="0"/>
              <a:t>). Created out of a sense of frustration with Apache HTTP server’s ability to handle many concurrent connections and the common way of writing code where code blocked the entire process or multiple threads were needed</a:t>
            </a:r>
          </a:p>
          <a:p>
            <a:r>
              <a:rPr lang="en-US" b="1" dirty="0"/>
              <a:t>2010</a:t>
            </a:r>
            <a:r>
              <a:rPr lang="en-US" dirty="0"/>
              <a:t> – Introduced package manager; </a:t>
            </a:r>
            <a:r>
              <a:rPr lang="en-US" dirty="0" err="1"/>
              <a:t>npm</a:t>
            </a:r>
            <a:r>
              <a:rPr lang="en-US" dirty="0"/>
              <a:t>, created by Isaac Schlueter</a:t>
            </a:r>
          </a:p>
          <a:p>
            <a:r>
              <a:rPr lang="en-US" b="1" dirty="0"/>
              <a:t>2011</a:t>
            </a:r>
            <a:r>
              <a:rPr lang="en-US" dirty="0"/>
              <a:t> – Supported on Windows (instead of just Linux and Mac OS X)</a:t>
            </a:r>
          </a:p>
          <a:p>
            <a:r>
              <a:rPr lang="en-US" b="1" dirty="0"/>
              <a:t>2012</a:t>
            </a:r>
            <a:r>
              <a:rPr lang="en-US" dirty="0"/>
              <a:t> – Dahl stepped aside. Schlueter took over.</a:t>
            </a:r>
          </a:p>
          <a:p>
            <a:r>
              <a:rPr lang="en-US" b="1" dirty="0"/>
              <a:t>2014</a:t>
            </a:r>
            <a:r>
              <a:rPr lang="en-US" dirty="0"/>
              <a:t> – Timothy J. Fontaine took over.</a:t>
            </a:r>
          </a:p>
          <a:p>
            <a:r>
              <a:rPr lang="en-US" b="1" dirty="0"/>
              <a:t>2014</a:t>
            </a:r>
            <a:r>
              <a:rPr lang="en-US" dirty="0"/>
              <a:t> – A fork of Node.js (io.js, created by </a:t>
            </a:r>
            <a:r>
              <a:rPr lang="en-US" dirty="0" err="1"/>
              <a:t>Fedor</a:t>
            </a:r>
            <a:r>
              <a:rPr lang="en-US" dirty="0"/>
              <a:t> </a:t>
            </a:r>
            <a:r>
              <a:rPr lang="en-US" dirty="0" err="1"/>
              <a:t>Indutny</a:t>
            </a:r>
            <a:r>
              <a:rPr lang="en-US" dirty="0"/>
              <a:t>) created due to internal conflict over </a:t>
            </a:r>
            <a:r>
              <a:rPr lang="en-US" dirty="0" err="1"/>
              <a:t>Joyent’s</a:t>
            </a:r>
            <a:r>
              <a:rPr lang="en-US" dirty="0"/>
              <a:t> governance.</a:t>
            </a:r>
          </a:p>
          <a:p>
            <a:r>
              <a:rPr lang="en-US" b="1" dirty="0"/>
              <a:t>2015</a:t>
            </a:r>
            <a:r>
              <a:rPr lang="en-US" dirty="0"/>
              <a:t> – Node.js and io.js communities voted to work together under the Node.js Foundation. Node.js v0.12 and io.js v3.3 merged back together into Node v4.0. Yay ES6 features and more!</a:t>
            </a:r>
          </a:p>
          <a:p>
            <a:endParaRPr lang="en-US" dirty="0"/>
          </a:p>
          <a:p>
            <a:pPr marL="101600" indent="0">
              <a:buNone/>
            </a:pPr>
            <a:r>
              <a:rPr lang="en-US" dirty="0"/>
              <a:t>Current versions of Node.js are </a:t>
            </a:r>
            <a:r>
              <a:rPr lang="en-US" b="1" dirty="0"/>
              <a:t>10.16.3 LTS </a:t>
            </a:r>
            <a:r>
              <a:rPr lang="en-US" dirty="0"/>
              <a:t>(long-term support) and 12.10.0 Current (latest features).</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337420274"/>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2370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6000" dirty="0">
                <a:solidFill>
                  <a:srgbClr val="FFFFFF"/>
                </a:solidFill>
              </a:rPr>
              <a:t>Set Up Node.js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50895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8" name="Google Shape;499;p38">
            <a:extLst>
              <a:ext uri="{FF2B5EF4-FFF2-40B4-BE49-F238E27FC236}">
                <a16:creationId xmlns:a16="http://schemas.microsoft.com/office/drawing/2014/main" xmlns="" id="{27E14080-01F7-43E5-B20A-5C6EB5F01BB8}"/>
              </a:ext>
            </a:extLst>
          </p:cNvPr>
          <p:cNvGrpSpPr>
            <a:grpSpLocks noChangeAspect="1"/>
          </p:cNvGrpSpPr>
          <p:nvPr/>
        </p:nvGrpSpPr>
        <p:grpSpPr>
          <a:xfrm>
            <a:off x="7164000" y="648000"/>
            <a:ext cx="1260000" cy="932196"/>
            <a:chOff x="5255200" y="3006475"/>
            <a:chExt cx="511700" cy="378575"/>
          </a:xfrm>
          <a:solidFill>
            <a:schemeClr val="bg1"/>
          </a:solidFill>
        </p:grpSpPr>
        <p:sp>
          <p:nvSpPr>
            <p:cNvPr id="12" name="Google Shape;500;p38">
              <a:extLst>
                <a:ext uri="{FF2B5EF4-FFF2-40B4-BE49-F238E27FC236}">
                  <a16:creationId xmlns:a16="http://schemas.microsoft.com/office/drawing/2014/main" xmlns="" id="{2FB0A699-F9A9-48E9-94E9-5A6782529B26}"/>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1;p38">
              <a:extLst>
                <a:ext uri="{FF2B5EF4-FFF2-40B4-BE49-F238E27FC236}">
                  <a16:creationId xmlns:a16="http://schemas.microsoft.com/office/drawing/2014/main" xmlns="" id="{DCC6657B-92B9-4B3B-9D7D-3AB7C0185EBB}"/>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73907726"/>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Obligatory Hello World</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Yeah, it’s overdone. But it’s traditional so let’s go for it anyway!</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238167991"/>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Prerequisites</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Node.js and </a:t>
            </a:r>
            <a:r>
              <a:rPr lang="en-US" dirty="0" err="1"/>
              <a:t>npm</a:t>
            </a:r>
            <a:r>
              <a:rPr lang="en-US" dirty="0"/>
              <a:t> installed</a:t>
            </a:r>
          </a:p>
          <a:p>
            <a:pPr marL="457200" lvl="0" indent="-355600" algn="l" rtl="0">
              <a:spcBef>
                <a:spcPts val="600"/>
              </a:spcBef>
              <a:spcAft>
                <a:spcPts val="0"/>
              </a:spcAft>
              <a:buSzPts val="2000"/>
              <a:buChar char="▪"/>
            </a:pPr>
            <a:r>
              <a:rPr lang="en-US" dirty="0"/>
              <a:t>Internet Access/Browser</a:t>
            </a:r>
          </a:p>
          <a:p>
            <a:pPr marL="457200" lvl="0" indent="-355600" algn="l" rtl="0">
              <a:spcBef>
                <a:spcPts val="600"/>
              </a:spcBef>
              <a:spcAft>
                <a:spcPts val="0"/>
              </a:spcAft>
              <a:buSzPts val="2000"/>
              <a:buChar char="▪"/>
            </a:pPr>
            <a:r>
              <a:rPr lang="en-US" dirty="0"/>
              <a:t>Text Editor</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413426287"/>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800" y="2573950"/>
            <a:ext cx="5089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6000" dirty="0">
                <a:solidFill>
                  <a:srgbClr val="FFFFFF"/>
                </a:solidFill>
              </a:rPr>
              <a:t>Course Information</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50895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CA" dirty="0">
                <a:solidFill>
                  <a:srgbClr val="FFFFFF"/>
                </a:solidFill>
              </a:rPr>
              <a:t>Important information about this course. Please refer back to these slides as needed.</a:t>
            </a: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8" name="Google Shape;431;p38">
            <a:extLst>
              <a:ext uri="{FF2B5EF4-FFF2-40B4-BE49-F238E27FC236}">
                <a16:creationId xmlns:a16="http://schemas.microsoft.com/office/drawing/2014/main" xmlns="" id="{0318498E-1427-4FCA-B0A6-2F40BB285F59}"/>
              </a:ext>
            </a:extLst>
          </p:cNvPr>
          <p:cNvGrpSpPr>
            <a:grpSpLocks noChangeAspect="1"/>
          </p:cNvGrpSpPr>
          <p:nvPr/>
        </p:nvGrpSpPr>
        <p:grpSpPr>
          <a:xfrm>
            <a:off x="7164000" y="648000"/>
            <a:ext cx="1260000" cy="1260000"/>
            <a:chOff x="2594325" y="1627175"/>
            <a:chExt cx="440850" cy="440850"/>
          </a:xfrm>
          <a:solidFill>
            <a:schemeClr val="bg1"/>
          </a:solidFill>
        </p:grpSpPr>
        <p:sp>
          <p:nvSpPr>
            <p:cNvPr id="19" name="Google Shape;432;p38">
              <a:extLst>
                <a:ext uri="{FF2B5EF4-FFF2-40B4-BE49-F238E27FC236}">
                  <a16:creationId xmlns:a16="http://schemas.microsoft.com/office/drawing/2014/main" xmlns="" id="{19BAF7A7-7902-4044-BE14-EA1D3534B6DF}"/>
                </a:ext>
              </a:extLst>
            </p:cNvPr>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33;p38">
              <a:extLst>
                <a:ext uri="{FF2B5EF4-FFF2-40B4-BE49-F238E27FC236}">
                  <a16:creationId xmlns:a16="http://schemas.microsoft.com/office/drawing/2014/main" xmlns="" id="{BE03250C-3A97-4C18-B709-BB286EE49D05}"/>
                </a:ext>
              </a:extLst>
            </p:cNvPr>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34;p38">
              <a:extLst>
                <a:ext uri="{FF2B5EF4-FFF2-40B4-BE49-F238E27FC236}">
                  <a16:creationId xmlns:a16="http://schemas.microsoft.com/office/drawing/2014/main" xmlns="" id="{EC4F2A7D-96F6-4506-A2BD-A886FF92DEB7}"/>
                </a:ext>
              </a:extLst>
            </p:cNvPr>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42406704"/>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Install Node.js</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lnSpcReduction="10000"/>
          </a:bodyPr>
          <a:lstStyle/>
          <a:p>
            <a:pPr marL="558800" lvl="0" indent="-457200">
              <a:buFont typeface="+mj-lt"/>
              <a:buAutoNum type="arabicPeriod"/>
            </a:pPr>
            <a:r>
              <a:rPr lang="en-US" dirty="0"/>
              <a:t>Download the Node.js installer (LTS version): </a:t>
            </a:r>
            <a:r>
              <a:rPr lang="en-US" dirty="0">
                <a:hlinkClick r:id="rId3"/>
              </a:rPr>
              <a:t>https://nodejs.org/en/download/</a:t>
            </a:r>
            <a:endParaRPr lang="en-US" dirty="0"/>
          </a:p>
          <a:p>
            <a:pPr marL="558800" lvl="0" indent="-457200">
              <a:buFont typeface="+mj-lt"/>
              <a:buAutoNum type="arabicPeriod"/>
            </a:pPr>
            <a:r>
              <a:rPr lang="en-US" dirty="0"/>
              <a:t>Run the installer (default options are good).</a:t>
            </a:r>
          </a:p>
          <a:p>
            <a:pPr marL="558800" lvl="0" indent="-457200">
              <a:buFont typeface="+mj-lt"/>
              <a:buAutoNum type="arabicPeriod"/>
            </a:pPr>
            <a:r>
              <a:rPr lang="en-US" dirty="0"/>
              <a:t>Verify installation. Open a terminal and type in </a:t>
            </a:r>
            <a:endParaRPr lang="en-US" dirty="0">
              <a:latin typeface="Fira Mono" panose="020B0509050000020004" pitchFamily="49" charset="0"/>
              <a:ea typeface="Fira Mono" panose="020B0509050000020004" pitchFamily="49" charset="0"/>
            </a:endParaRPr>
          </a:p>
          <a:p>
            <a:pPr marL="101600" lvl="0" indent="0">
              <a:buNone/>
            </a:pPr>
            <a:r>
              <a:rPr lang="en-US" dirty="0">
                <a:latin typeface="Fira Mono" panose="020B0509050000020004" pitchFamily="49" charset="0"/>
                <a:ea typeface="Fira Mono" panose="020B0509050000020004" pitchFamily="49" charset="0"/>
              </a:rPr>
              <a:t>	</a:t>
            </a:r>
            <a:r>
              <a:rPr lang="en-US" b="1" dirty="0">
                <a:solidFill>
                  <a:schemeClr val="tx1"/>
                </a:solidFill>
                <a:latin typeface="Consolas" panose="020B0609020204030204" pitchFamily="49" charset="0"/>
                <a:ea typeface="Fira Mono" panose="020B0509050000020004" pitchFamily="49" charset="0"/>
              </a:rPr>
              <a:t>node -v</a:t>
            </a:r>
          </a:p>
          <a:p>
            <a:pPr marL="101600" lvl="0" indent="0">
              <a:buNone/>
            </a:pPr>
            <a:r>
              <a:rPr lang="en-US" dirty="0">
                <a:solidFill>
                  <a:schemeClr val="tx1"/>
                </a:solidFill>
                <a:latin typeface="Work Sans Light" panose="00000400000000000000" pitchFamily="2" charset="0"/>
                <a:ea typeface="Fira Mono" panose="020B0509050000020004" pitchFamily="49" charset="0"/>
              </a:rPr>
              <a:t>If Node.js is installed correctly, it will display the version number.</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1487837"/>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3212829"/>
          </a:xfrm>
          <a:prstGeom prst="rect">
            <a:avLst/>
          </a:prstGeom>
        </p:spPr>
        <p:txBody>
          <a:bodyPr spcFirstLastPara="1" wrap="square" lIns="91425" tIns="91425" rIns="91425" bIns="91425" anchor="t" anchorCtr="0">
            <a:normAutofit fontScale="85000" lnSpcReduction="20000"/>
          </a:bodyPr>
          <a:lstStyle/>
          <a:p>
            <a:pPr marL="558800" lvl="0" indent="-457200">
              <a:lnSpc>
                <a:spcPct val="120000"/>
              </a:lnSpc>
              <a:buFont typeface="+mj-lt"/>
              <a:buAutoNum type="arabicPeriod"/>
            </a:pPr>
            <a:r>
              <a:rPr lang="en-US" dirty="0"/>
              <a:t>Create a project folder on your Desktop named </a:t>
            </a:r>
            <a:r>
              <a:rPr lang="en-US" b="1" dirty="0" err="1"/>
              <a:t>sait</a:t>
            </a:r>
            <a:r>
              <a:rPr lang="en-US" b="1" dirty="0"/>
              <a:t>-node</a:t>
            </a:r>
            <a:r>
              <a:rPr lang="en-US" dirty="0"/>
              <a:t>.</a:t>
            </a:r>
          </a:p>
          <a:p>
            <a:pPr marL="558800" lvl="0" indent="-457200">
              <a:lnSpc>
                <a:spcPct val="120000"/>
              </a:lnSpc>
              <a:buFont typeface="+mj-lt"/>
              <a:buAutoNum type="arabicPeriod"/>
            </a:pPr>
            <a:r>
              <a:rPr lang="en-US" dirty="0"/>
              <a:t>Open your text editor and create a new file named hello.js. Save it to your </a:t>
            </a:r>
            <a:r>
              <a:rPr lang="en-US" b="1" dirty="0" err="1"/>
              <a:t>sait</a:t>
            </a:r>
            <a:r>
              <a:rPr lang="en-US" b="1" dirty="0"/>
              <a:t>-node</a:t>
            </a:r>
            <a:r>
              <a:rPr lang="en-US" dirty="0"/>
              <a:t> folder.</a:t>
            </a:r>
          </a:p>
          <a:p>
            <a:pPr marL="558800" lvl="0" indent="-457200">
              <a:lnSpc>
                <a:spcPct val="120000"/>
              </a:lnSpc>
              <a:buFont typeface="+mj-lt"/>
              <a:buAutoNum type="arabicPeriod"/>
            </a:pPr>
            <a:r>
              <a:rPr lang="en-US" dirty="0"/>
              <a:t>Inside your hello.js file, write the following code:</a:t>
            </a:r>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r>
              <a:rPr lang="en-US" dirty="0"/>
              <a:t>Save the file and run it by typing </a:t>
            </a:r>
            <a:r>
              <a:rPr lang="en-US" b="1" dirty="0">
                <a:solidFill>
                  <a:schemeClr val="tx1"/>
                </a:solidFill>
                <a:latin typeface="Consolas" panose="020B0609020204030204" pitchFamily="49" charset="0"/>
                <a:ea typeface="Fira Mono" panose="020B0509050000020004" pitchFamily="49" charset="0"/>
              </a:rPr>
              <a:t>node hello.js </a:t>
            </a:r>
            <a:r>
              <a:rPr lang="en-US" dirty="0">
                <a:solidFill>
                  <a:schemeClr val="tx1"/>
                </a:solidFill>
              </a:rPr>
              <a:t>in </a:t>
            </a:r>
            <a:r>
              <a:rPr lang="en-US" dirty="0"/>
              <a:t>the terminal. (you’ll need to navigate to the correct folder first)</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Hello World</a:t>
            </a:r>
            <a:endParaRPr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105;p17">
            <a:extLst>
              <a:ext uri="{FF2B5EF4-FFF2-40B4-BE49-F238E27FC236}">
                <a16:creationId xmlns:a16="http://schemas.microsoft.com/office/drawing/2014/main" xmlns="" id="{40163FE9-4B5B-4B46-9520-CB3BE8E4EADE}"/>
              </a:ext>
            </a:extLst>
          </p:cNvPr>
          <p:cNvSpPr txBox="1">
            <a:spLocks/>
          </p:cNvSpPr>
          <p:nvPr/>
        </p:nvSpPr>
        <p:spPr>
          <a:xfrm>
            <a:off x="1422592" y="3241249"/>
            <a:ext cx="6298816" cy="607921"/>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a:solidFill>
                  <a:srgbClr val="0184BC"/>
                </a:solidFill>
                <a:latin typeface="Consolas" panose="020B0609020204030204" pitchFamily="49" charset="0"/>
              </a:rPr>
              <a:t>console.log</a:t>
            </a:r>
            <a:r>
              <a:rPr lang="en-CA">
                <a:solidFill>
                  <a:srgbClr val="383A42"/>
                </a:solidFill>
                <a:latin typeface="Consolas" panose="020B0609020204030204" pitchFamily="49" charset="0"/>
              </a:rPr>
              <a:t>(</a:t>
            </a:r>
            <a:r>
              <a:rPr lang="en-CA">
                <a:solidFill>
                  <a:srgbClr val="50A14F"/>
                </a:solidFill>
                <a:latin typeface="Consolas" panose="020B0609020204030204" pitchFamily="49" charset="0"/>
              </a:rPr>
              <a:t>"Hello World!"</a:t>
            </a:r>
            <a:r>
              <a:rPr lang="en-CA">
                <a:solidFill>
                  <a:srgbClr val="383A42"/>
                </a:solidFill>
                <a:latin typeface="Consolas" panose="020B0609020204030204" pitchFamily="49" charset="0"/>
              </a:rPr>
              <a:t>);</a:t>
            </a:r>
            <a:endParaRPr lang="en-CA">
              <a:solidFill>
                <a:srgbClr val="333333"/>
              </a:solidFill>
              <a:latin typeface="Consolas" panose="020B0609020204030204" pitchFamily="49" charset="0"/>
            </a:endParaRPr>
          </a:p>
        </p:txBody>
      </p:sp>
    </p:spTree>
    <p:extLst>
      <p:ext uri="{BB962C8B-B14F-4D97-AF65-F5344CB8AC3E}">
        <p14:creationId xmlns:p14="http://schemas.microsoft.com/office/powerpoint/2010/main" val="2795496039"/>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6000" dirty="0">
                <a:solidFill>
                  <a:srgbClr val="FFFFFF"/>
                </a:solidFill>
              </a:rPr>
              <a:t>Built-in Node.js Modules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9" name="Google Shape;428;p38">
            <a:extLst>
              <a:ext uri="{FF2B5EF4-FFF2-40B4-BE49-F238E27FC236}">
                <a16:creationId xmlns:a16="http://schemas.microsoft.com/office/drawing/2014/main" xmlns=""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xmlns=""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xmlns=""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14010278"/>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740570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Modular Design</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fontScale="92500" lnSpcReduction="20000"/>
          </a:bodyPr>
          <a:lstStyle/>
          <a:p>
            <a:pPr marL="457200" lvl="0" indent="-355600" algn="l" rtl="0">
              <a:spcBef>
                <a:spcPts val="600"/>
              </a:spcBef>
              <a:spcAft>
                <a:spcPts val="0"/>
              </a:spcAft>
              <a:buSzPts val="2000"/>
              <a:buChar char="▪"/>
            </a:pPr>
            <a:r>
              <a:rPr lang="en-US" dirty="0"/>
              <a:t>When creating an application, you often reach a point where putting all your code in a single file becomes unwieldy.</a:t>
            </a:r>
          </a:p>
          <a:p>
            <a:pPr marL="457200" lvl="0" indent="-355600" algn="l" rtl="0">
              <a:spcBef>
                <a:spcPts val="600"/>
              </a:spcBef>
              <a:spcAft>
                <a:spcPts val="0"/>
              </a:spcAft>
              <a:buSzPts val="2000"/>
              <a:buChar char="▪"/>
            </a:pPr>
            <a:r>
              <a:rPr lang="en-US" dirty="0"/>
              <a:t>Node modules bundle up code for reuse, and they don’t alter the global scope.</a:t>
            </a:r>
          </a:p>
          <a:p>
            <a:pPr marL="457200" lvl="0" indent="-355600" algn="l" rtl="0">
              <a:spcBef>
                <a:spcPts val="600"/>
              </a:spcBef>
              <a:spcAft>
                <a:spcPts val="0"/>
              </a:spcAft>
              <a:buSzPts val="2000"/>
              <a:buChar char="▪"/>
            </a:pPr>
            <a:r>
              <a:rPr lang="en-US" dirty="0"/>
              <a:t>Node modules allow you to select which functions and variables from the included file are exposed to your app.</a:t>
            </a:r>
          </a:p>
          <a:p>
            <a:pPr marL="457200" lvl="0" indent="-355600" algn="l" rtl="0">
              <a:spcBef>
                <a:spcPts val="600"/>
              </a:spcBef>
              <a:spcAft>
                <a:spcPts val="0"/>
              </a:spcAft>
              <a:buSzPts val="2000"/>
              <a:buChar char="▪"/>
            </a:pPr>
            <a:r>
              <a:rPr lang="en-US" dirty="0"/>
              <a:t>You can use built-in Node modules, 3</a:t>
            </a:r>
            <a:r>
              <a:rPr lang="en-US" baseline="30000" dirty="0"/>
              <a:t>rd</a:t>
            </a:r>
            <a:r>
              <a:rPr lang="en-US" dirty="0"/>
              <a:t>-party modules, or even build your own.</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15476216"/>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740570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Built-in Node Modules</a:t>
            </a:r>
            <a:endParaRPr dirty="0"/>
          </a:p>
        </p:txBody>
      </p:sp>
      <p:sp>
        <p:nvSpPr>
          <p:cNvPr id="105" name="Google Shape;105;p17"/>
          <p:cNvSpPr txBox="1">
            <a:spLocks noGrp="1"/>
          </p:cNvSpPr>
          <p:nvPr>
            <p:ph type="body" idx="1"/>
          </p:nvPr>
        </p:nvSpPr>
        <p:spPr>
          <a:xfrm>
            <a:off x="869150" y="1634836"/>
            <a:ext cx="7405800" cy="1873829"/>
          </a:xfrm>
          <a:prstGeom prst="rect">
            <a:avLst/>
          </a:prstGeom>
        </p:spPr>
        <p:txBody>
          <a:bodyPr spcFirstLastPara="1" wrap="square" lIns="91425" tIns="91425" rIns="91425" bIns="91425" anchor="t" anchorCtr="0">
            <a:normAutofit fontScale="85000" lnSpcReduction="10000"/>
          </a:bodyPr>
          <a:lstStyle/>
          <a:p>
            <a:pPr marL="457200" lvl="0" indent="-355600" algn="l" rtl="0">
              <a:spcBef>
                <a:spcPts val="600"/>
              </a:spcBef>
              <a:spcAft>
                <a:spcPts val="0"/>
              </a:spcAft>
              <a:buSzPts val="2000"/>
              <a:buChar char="▪"/>
            </a:pPr>
            <a:r>
              <a:rPr lang="en-US" dirty="0"/>
              <a:t>Node.js has several built-in modules that you can use in your app.</a:t>
            </a:r>
          </a:p>
          <a:p>
            <a:pPr lvl="1">
              <a:spcBef>
                <a:spcPts val="600"/>
              </a:spcBef>
              <a:buChar char="▪"/>
            </a:pPr>
            <a:r>
              <a:rPr lang="en-US" b="1" dirty="0"/>
              <a:t>HTTP module </a:t>
            </a:r>
            <a:r>
              <a:rPr lang="en-US" dirty="0"/>
              <a:t>– make Node.js act as an HTTP server</a:t>
            </a:r>
          </a:p>
          <a:p>
            <a:pPr lvl="1">
              <a:spcBef>
                <a:spcPts val="600"/>
              </a:spcBef>
              <a:buChar char="▪"/>
            </a:pPr>
            <a:r>
              <a:rPr lang="en-US" b="1" dirty="0"/>
              <a:t>File System module </a:t>
            </a:r>
            <a:r>
              <a:rPr lang="en-US" dirty="0"/>
              <a:t>– Handle the file system</a:t>
            </a:r>
          </a:p>
          <a:p>
            <a:pPr lvl="1">
              <a:spcBef>
                <a:spcPts val="600"/>
              </a:spcBef>
              <a:buChar char="▪"/>
            </a:pPr>
            <a:r>
              <a:rPr lang="en-US" b="1" dirty="0"/>
              <a:t>URL module </a:t>
            </a:r>
            <a:r>
              <a:rPr lang="en-US" dirty="0"/>
              <a:t>– Parse URL strings</a:t>
            </a:r>
          </a:p>
          <a:p>
            <a:r>
              <a:rPr lang="en-US" dirty="0"/>
              <a:t>To see a list of built-in modules, you can run the following code:</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5" name="Google Shape;105;p17">
            <a:extLst>
              <a:ext uri="{FF2B5EF4-FFF2-40B4-BE49-F238E27FC236}">
                <a16:creationId xmlns:a16="http://schemas.microsoft.com/office/drawing/2014/main" xmlns="" id="{E720A98A-5ED2-4508-B2F2-DFE717765BD6}"/>
              </a:ext>
            </a:extLst>
          </p:cNvPr>
          <p:cNvSpPr txBox="1">
            <a:spLocks/>
          </p:cNvSpPr>
          <p:nvPr/>
        </p:nvSpPr>
        <p:spPr>
          <a:xfrm>
            <a:off x="1422592" y="3512661"/>
            <a:ext cx="6298816" cy="880617"/>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sz="1600" dirty="0">
                <a:solidFill>
                  <a:srgbClr val="A626A4"/>
                </a:solidFill>
                <a:latin typeface="Consolas" panose="020B0609020204030204" pitchFamily="49" charset="0"/>
              </a:rPr>
              <a:t>const</a:t>
            </a:r>
            <a:r>
              <a:rPr lang="en-US" sz="1600" dirty="0">
                <a:solidFill>
                  <a:srgbClr val="333333"/>
                </a:solidFill>
                <a:latin typeface="Consolas" panose="020B0609020204030204" pitchFamily="49" charset="0"/>
              </a:rPr>
              <a:t> </a:t>
            </a:r>
            <a:r>
              <a:rPr lang="en-US" sz="1600" dirty="0" err="1">
                <a:solidFill>
                  <a:srgbClr val="383A42"/>
                </a:solidFill>
                <a:latin typeface="Consolas" panose="020B0609020204030204" pitchFamily="49" charset="0"/>
              </a:rPr>
              <a:t>builtin</a:t>
            </a:r>
            <a:r>
              <a:rPr lang="en-US" sz="1600" dirty="0">
                <a:solidFill>
                  <a:srgbClr val="333333"/>
                </a:solidFill>
                <a:latin typeface="Consolas" panose="020B0609020204030204" pitchFamily="49" charset="0"/>
              </a:rPr>
              <a:t> </a:t>
            </a:r>
            <a:r>
              <a:rPr lang="en-US" sz="1600" dirty="0">
                <a:solidFill>
                  <a:srgbClr val="0184BC"/>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4078F2"/>
                </a:solidFill>
                <a:latin typeface="Consolas" panose="020B0609020204030204" pitchFamily="49" charset="0"/>
              </a:rPr>
              <a:t>require</a:t>
            </a:r>
            <a:r>
              <a:rPr lang="en-US" sz="1600" dirty="0">
                <a:solidFill>
                  <a:srgbClr val="383A42"/>
                </a:solidFill>
                <a:latin typeface="Consolas" panose="020B0609020204030204" pitchFamily="49" charset="0"/>
              </a:rPr>
              <a:t>(</a:t>
            </a:r>
            <a:r>
              <a:rPr lang="en-US" sz="1600" dirty="0">
                <a:solidFill>
                  <a:srgbClr val="50A14F"/>
                </a:solidFill>
                <a:latin typeface="Consolas" panose="020B0609020204030204" pitchFamily="49" charset="0"/>
              </a:rPr>
              <a:t>"module"</a:t>
            </a:r>
            <a:r>
              <a:rPr lang="en-US" sz="1600" dirty="0">
                <a:solidFill>
                  <a:srgbClr val="383A42"/>
                </a:solidFill>
                <a:latin typeface="Consolas" panose="020B0609020204030204" pitchFamily="49" charset="0"/>
              </a:rPr>
              <a:t>)</a:t>
            </a:r>
            <a:r>
              <a:rPr lang="en-US" sz="1600" dirty="0">
                <a:solidFill>
                  <a:srgbClr val="0184BC"/>
                </a:solidFill>
                <a:latin typeface="Consolas" panose="020B0609020204030204" pitchFamily="49" charset="0"/>
              </a:rPr>
              <a:t>.</a:t>
            </a:r>
            <a:r>
              <a:rPr lang="en-US" sz="1600" dirty="0" err="1">
                <a:solidFill>
                  <a:srgbClr val="E45649"/>
                </a:solidFill>
                <a:latin typeface="Consolas" panose="020B0609020204030204" pitchFamily="49" charset="0"/>
              </a:rPr>
              <a:t>builtinModules</a:t>
            </a:r>
            <a:r>
              <a:rPr lang="en-US" sz="1600" dirty="0">
                <a:solidFill>
                  <a:srgbClr val="383A42"/>
                </a:solidFill>
                <a:latin typeface="Consolas" panose="020B0609020204030204" pitchFamily="49" charset="0"/>
              </a:rPr>
              <a:t>;</a:t>
            </a:r>
            <a:endParaRPr lang="en-US" sz="1600" dirty="0">
              <a:solidFill>
                <a:srgbClr val="333333"/>
              </a:solidFill>
              <a:latin typeface="Consolas" panose="020B0609020204030204" pitchFamily="49" charset="0"/>
            </a:endParaRPr>
          </a:p>
          <a:p>
            <a:pPr marL="101600" indent="0">
              <a:buNone/>
            </a:pPr>
            <a:r>
              <a:rPr lang="en-US" sz="1600" dirty="0">
                <a:solidFill>
                  <a:srgbClr val="0184BC"/>
                </a:solidFill>
                <a:latin typeface="Consolas" panose="020B0609020204030204" pitchFamily="49" charset="0"/>
              </a:rPr>
              <a:t>console.log</a:t>
            </a:r>
            <a:r>
              <a:rPr lang="en-US" sz="1600" dirty="0">
                <a:solidFill>
                  <a:srgbClr val="383A42"/>
                </a:solidFill>
                <a:latin typeface="Consolas" panose="020B0609020204030204" pitchFamily="49" charset="0"/>
              </a:rPr>
              <a:t>(</a:t>
            </a:r>
            <a:r>
              <a:rPr lang="en-US" sz="1600" dirty="0" err="1">
                <a:solidFill>
                  <a:srgbClr val="383A42"/>
                </a:solidFill>
                <a:latin typeface="Consolas" panose="020B0609020204030204" pitchFamily="49" charset="0"/>
              </a:rPr>
              <a:t>builtin</a:t>
            </a:r>
            <a:r>
              <a:rPr lang="en-US" sz="1600" dirty="0">
                <a:solidFill>
                  <a:srgbClr val="383A42"/>
                </a:solidFill>
                <a:latin typeface="Consolas" panose="020B0609020204030204" pitchFamily="49" charset="0"/>
              </a:rPr>
              <a:t>);</a:t>
            </a:r>
            <a:endParaRPr lang="en-US" sz="1600" dirty="0"/>
          </a:p>
        </p:txBody>
      </p:sp>
    </p:spTree>
    <p:extLst>
      <p:ext uri="{BB962C8B-B14F-4D97-AF65-F5344CB8AC3E}">
        <p14:creationId xmlns:p14="http://schemas.microsoft.com/office/powerpoint/2010/main" val="3828606826"/>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6000" dirty="0">
                <a:solidFill>
                  <a:srgbClr val="FFFFFF"/>
                </a:solidFill>
              </a:rPr>
              <a:t>Creating a Web Server</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grpSp>
        <p:nvGrpSpPr>
          <p:cNvPr id="9" name="Google Shape;428;p38">
            <a:extLst>
              <a:ext uri="{FF2B5EF4-FFF2-40B4-BE49-F238E27FC236}">
                <a16:creationId xmlns:a16="http://schemas.microsoft.com/office/drawing/2014/main" xmlns=""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xmlns=""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xmlns=""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39547313"/>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3600" dirty="0"/>
              <a:t>Web Servers and HTTP Requests</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fontScale="92500" lnSpcReduction="20000"/>
          </a:bodyPr>
          <a:lstStyle/>
          <a:p>
            <a:pPr marL="457200" lvl="0" indent="-355600" algn="l" rtl="0">
              <a:spcBef>
                <a:spcPts val="600"/>
              </a:spcBef>
              <a:spcAft>
                <a:spcPts val="0"/>
              </a:spcAft>
              <a:buSzPts val="2000"/>
              <a:buChar char="▪"/>
            </a:pPr>
            <a:r>
              <a:rPr lang="en-US" dirty="0"/>
              <a:t>Web browsers communicate with web servers using </a:t>
            </a:r>
            <a:r>
              <a:rPr lang="en-US" dirty="0" err="1"/>
              <a:t>HyperTextTransfer</a:t>
            </a:r>
            <a:r>
              <a:rPr lang="en-US" dirty="0"/>
              <a:t> Protocol (HTTP).</a:t>
            </a:r>
          </a:p>
          <a:p>
            <a:pPr marL="457200" lvl="0" indent="-355600" algn="l" rtl="0">
              <a:spcBef>
                <a:spcPts val="600"/>
              </a:spcBef>
              <a:spcAft>
                <a:spcPts val="0"/>
              </a:spcAft>
              <a:buSzPts val="2000"/>
              <a:buChar char="▪"/>
            </a:pPr>
            <a:r>
              <a:rPr lang="en-US" dirty="0"/>
              <a:t>When you click a link on a page, submit a form, or run a search, the browser sends an </a:t>
            </a:r>
            <a:r>
              <a:rPr lang="en-US" b="1" dirty="0"/>
              <a:t>HTTP Request</a:t>
            </a:r>
            <a:r>
              <a:rPr lang="en-US" dirty="0"/>
              <a:t> to the server.</a:t>
            </a:r>
          </a:p>
          <a:p>
            <a:pPr lvl="1">
              <a:spcBef>
                <a:spcPts val="600"/>
              </a:spcBef>
              <a:buChar char="▪"/>
            </a:pPr>
            <a:r>
              <a:rPr lang="en-US" dirty="0"/>
              <a:t>URL identifying the target server and resource</a:t>
            </a:r>
          </a:p>
          <a:p>
            <a:pPr lvl="1">
              <a:spcBef>
                <a:spcPts val="600"/>
              </a:spcBef>
              <a:buChar char="▪"/>
            </a:pPr>
            <a:r>
              <a:rPr lang="en-US" dirty="0"/>
              <a:t>Method that defines the required action (get a file, update data, etc.)</a:t>
            </a:r>
          </a:p>
          <a:p>
            <a:pPr lvl="1">
              <a:spcBef>
                <a:spcPts val="600"/>
              </a:spcBef>
              <a:buChar char="▪"/>
            </a:pPr>
            <a:r>
              <a:rPr lang="en-US" dirty="0"/>
              <a:t>Any additional information (search parameters, form data, etc.)</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3456227664"/>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3600" dirty="0"/>
              <a:t>Web Servers and HTTP Response</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Web servers wait for request messages, process them, and reply with an </a:t>
            </a:r>
            <a:r>
              <a:rPr lang="en-US" b="1" dirty="0"/>
              <a:t>HTTP Response </a:t>
            </a:r>
            <a:r>
              <a:rPr lang="en-US" dirty="0"/>
              <a:t>message</a:t>
            </a:r>
          </a:p>
          <a:p>
            <a:pPr marL="457200" lvl="0" indent="-355600" algn="l" rtl="0">
              <a:spcBef>
                <a:spcPts val="600"/>
              </a:spcBef>
              <a:spcAft>
                <a:spcPts val="0"/>
              </a:spcAft>
              <a:buSzPts val="2000"/>
              <a:buChar char="▪"/>
            </a:pPr>
            <a:r>
              <a:rPr lang="en-US" dirty="0"/>
              <a:t>HTTP Response contains:</a:t>
            </a:r>
          </a:p>
          <a:p>
            <a:pPr lvl="1">
              <a:spcBef>
                <a:spcPts val="600"/>
              </a:spcBef>
              <a:buChar char="▪"/>
            </a:pPr>
            <a:r>
              <a:rPr lang="en-US" dirty="0"/>
              <a:t>Status code (“200 OK”, “404 Not Found”, “403 Forbidden”)</a:t>
            </a:r>
          </a:p>
          <a:p>
            <a:pPr lvl="1">
              <a:spcBef>
                <a:spcPts val="600"/>
              </a:spcBef>
              <a:buChar char="▪"/>
            </a:pPr>
            <a:r>
              <a:rPr lang="en-US" dirty="0"/>
              <a:t>A successful response to a GET request would also contain the requested resource</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5" name="TextBox 4">
            <a:extLst>
              <a:ext uri="{FF2B5EF4-FFF2-40B4-BE49-F238E27FC236}">
                <a16:creationId xmlns:a16="http://schemas.microsoft.com/office/drawing/2014/main" xmlns="" id="{5F40FD9B-407B-4DA5-9E9E-4A69A525F32C}"/>
              </a:ext>
            </a:extLst>
          </p:cNvPr>
          <p:cNvSpPr txBox="1"/>
          <p:nvPr/>
        </p:nvSpPr>
        <p:spPr>
          <a:xfrm>
            <a:off x="435801" y="4447030"/>
            <a:ext cx="7665881" cy="292388"/>
          </a:xfrm>
          <a:prstGeom prst="rect">
            <a:avLst/>
          </a:prstGeom>
          <a:noFill/>
        </p:spPr>
        <p:txBody>
          <a:bodyPr wrap="none" rtlCol="0">
            <a:spAutoFit/>
          </a:bodyPr>
          <a:lstStyle/>
          <a:p>
            <a:r>
              <a:rPr lang="en-CA" sz="1300" dirty="0">
                <a:latin typeface="Work Sans Light" panose="00000400000000000000" pitchFamily="2" charset="0"/>
                <a:hlinkClick r:id="rId3"/>
              </a:rPr>
              <a:t>https://developer.mozilla.org/en-US/docs/Learn/Server-side/First_steps/Client-Server_overview</a:t>
            </a:r>
            <a:r>
              <a:rPr lang="en-CA" sz="1300" dirty="0">
                <a:latin typeface="Work Sans Light" panose="00000400000000000000" pitchFamily="2" charset="0"/>
              </a:rPr>
              <a:t> </a:t>
            </a:r>
          </a:p>
        </p:txBody>
      </p:sp>
    </p:spTree>
    <p:extLst>
      <p:ext uri="{BB962C8B-B14F-4D97-AF65-F5344CB8AC3E}">
        <p14:creationId xmlns:p14="http://schemas.microsoft.com/office/powerpoint/2010/main" val="4197914119"/>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HTTP Module</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In the previous activity, we Hello World shows up in the terminal. But wouldn’t it be nice if we could display it in our browser instead?</a:t>
            </a:r>
          </a:p>
          <a:p>
            <a:pPr marL="457200" lvl="0" indent="-355600" algn="l" rtl="0">
              <a:spcBef>
                <a:spcPts val="600"/>
              </a:spcBef>
              <a:spcAft>
                <a:spcPts val="0"/>
              </a:spcAft>
              <a:buSzPts val="2000"/>
              <a:buChar char="▪"/>
            </a:pPr>
            <a:r>
              <a:rPr lang="en-US" dirty="0"/>
              <a:t>To make this happen, we need to build a web server!</a:t>
            </a:r>
          </a:p>
          <a:p>
            <a:pPr marL="457200" lvl="0" indent="-355600" algn="l" rtl="0">
              <a:spcBef>
                <a:spcPts val="600"/>
              </a:spcBef>
              <a:spcAft>
                <a:spcPts val="0"/>
              </a:spcAft>
              <a:buSzPts val="2000"/>
              <a:buChar char="▪"/>
            </a:pPr>
            <a:r>
              <a:rPr lang="en-US" dirty="0"/>
              <a:t>The HTTP module will allow us to send requests and get responses.</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4202123039"/>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3212829"/>
          </a:xfrm>
          <a:prstGeom prst="rect">
            <a:avLst/>
          </a:prstGeom>
        </p:spPr>
        <p:txBody>
          <a:bodyPr spcFirstLastPara="1" wrap="square" lIns="91425" tIns="91425" rIns="91425" bIns="91425" anchor="t" anchorCtr="0">
            <a:normAutofit/>
          </a:bodyPr>
          <a:lstStyle/>
          <a:p>
            <a:pPr marL="558800" lvl="0" indent="-457200">
              <a:lnSpc>
                <a:spcPct val="120000"/>
              </a:lnSpc>
              <a:buFont typeface="+mj-lt"/>
              <a:buAutoNum type="arabicPeriod"/>
            </a:pPr>
            <a:r>
              <a:rPr lang="en-US" dirty="0"/>
              <a:t>Create a new file named app.js. Save it to your </a:t>
            </a:r>
            <a:r>
              <a:rPr lang="en-US" b="1" dirty="0" err="1"/>
              <a:t>sait</a:t>
            </a:r>
            <a:r>
              <a:rPr lang="en-US" b="1" dirty="0"/>
              <a:t>-node </a:t>
            </a:r>
            <a:r>
              <a:rPr lang="en-US" dirty="0"/>
              <a:t>folder.</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HTTP Module</a:t>
            </a:r>
            <a:endParaRPr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91885281"/>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4"/>
          <p:cNvSpPr txBox="1">
            <a:spLocks noGrp="1"/>
          </p:cNvSpPr>
          <p:nvPr>
            <p:ph type="title"/>
          </p:nvPr>
        </p:nvSpPr>
        <p:spPr>
          <a:xfrm>
            <a:off x="869150" y="847600"/>
            <a:ext cx="5092200" cy="6553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Grading</a:t>
            </a:r>
            <a:endParaRPr dirty="0"/>
          </a:p>
        </p:txBody>
      </p:sp>
      <p:graphicFrame>
        <p:nvGraphicFramePr>
          <p:cNvPr id="187" name="Google Shape;187;p24"/>
          <p:cNvGraphicFramePr/>
          <p:nvPr>
            <p:extLst>
              <p:ext uri="{D42A27DB-BD31-4B8C-83A1-F6EECF244321}">
                <p14:modId xmlns:p14="http://schemas.microsoft.com/office/powerpoint/2010/main" val="3369608697"/>
              </p:ext>
            </p:extLst>
          </p:nvPr>
        </p:nvGraphicFramePr>
        <p:xfrm>
          <a:off x="952499" y="1707378"/>
          <a:ext cx="7207000" cy="2882700"/>
        </p:xfrm>
        <a:graphic>
          <a:graphicData uri="http://schemas.openxmlformats.org/drawingml/2006/table">
            <a:tbl>
              <a:tblPr>
                <a:noFill/>
                <a:tableStyleId>{487AD8F6-CF14-46CA-9D68-6E59D3FBC393}</a:tableStyleId>
              </a:tblPr>
              <a:tblGrid>
                <a:gridCol w="3603500">
                  <a:extLst>
                    <a:ext uri="{9D8B030D-6E8A-4147-A177-3AD203B41FA5}">
                      <a16:colId xmlns:a16="http://schemas.microsoft.com/office/drawing/2014/main" xmlns="" val="20000"/>
                    </a:ext>
                  </a:extLst>
                </a:gridCol>
                <a:gridCol w="3603500">
                  <a:extLst>
                    <a:ext uri="{9D8B030D-6E8A-4147-A177-3AD203B41FA5}">
                      <a16:colId xmlns:a16="http://schemas.microsoft.com/office/drawing/2014/main" xmlns="" val="20001"/>
                    </a:ext>
                  </a:extLst>
                </a:gridCol>
              </a:tblGrid>
              <a:tr h="480450">
                <a:tc>
                  <a:txBody>
                    <a:bodyPr/>
                    <a:lstStyle/>
                    <a:p>
                      <a:pPr marL="0" lvl="0" indent="0" algn="ctr" rtl="0">
                        <a:spcBef>
                          <a:spcPts val="0"/>
                        </a:spcBef>
                        <a:spcAft>
                          <a:spcPts val="0"/>
                        </a:spcAft>
                        <a:buNone/>
                      </a:pPr>
                      <a:r>
                        <a:rPr lang="en-CA" b="1" dirty="0">
                          <a:latin typeface="Work Sans Light"/>
                          <a:ea typeface="Work Sans Light"/>
                          <a:cs typeface="Work Sans Light"/>
                          <a:sym typeface="Work Sans Light"/>
                        </a:rPr>
                        <a:t>Task</a:t>
                      </a:r>
                      <a:endParaRPr b="1" dirty="0">
                        <a:latin typeface="Work Sans Light"/>
                        <a:ea typeface="Work Sans Light"/>
                        <a:cs typeface="Work Sans Light"/>
                        <a:sym typeface="Work Sans Light"/>
                      </a:endParaRPr>
                    </a:p>
                  </a:txBody>
                  <a:tcPr marL="91425" marR="91425" marT="68575" marB="68575" anchor="ctr">
                    <a:lnT w="76200" cap="flat" cmpd="sng">
                      <a:solidFill>
                        <a:srgbClr val="000000"/>
                      </a:solidFill>
                      <a:prstDash val="solid"/>
                      <a:round/>
                      <a:headEnd type="none" w="sm" len="sm"/>
                      <a:tailEnd type="none" w="sm" len="sm"/>
                    </a:lnT>
                  </a:tcPr>
                </a:tc>
                <a:tc>
                  <a:txBody>
                    <a:bodyPr/>
                    <a:lstStyle/>
                    <a:p>
                      <a:pPr marL="0" lvl="0" indent="0" algn="ctr" rtl="0">
                        <a:spcBef>
                          <a:spcPts val="0"/>
                        </a:spcBef>
                        <a:spcAft>
                          <a:spcPts val="0"/>
                        </a:spcAft>
                        <a:buNone/>
                      </a:pPr>
                      <a:r>
                        <a:rPr lang="en-CA" sz="1400" b="1" dirty="0">
                          <a:latin typeface="Work Sans Light"/>
                          <a:ea typeface="Work Sans Light"/>
                          <a:cs typeface="Work Sans Light"/>
                          <a:sym typeface="Work Sans Light"/>
                        </a:rPr>
                        <a:t>Percentage of Overall Grade</a:t>
                      </a:r>
                      <a:endParaRPr sz="1400" b="1" dirty="0">
                        <a:latin typeface="Work Sans Light"/>
                        <a:ea typeface="Work Sans Light"/>
                        <a:cs typeface="Work Sans Light"/>
                        <a:sym typeface="Work Sans Light"/>
                      </a:endParaRPr>
                    </a:p>
                  </a:txBody>
                  <a:tcPr marL="91425" marR="91425" marT="68575" marB="68575" anchor="ctr">
                    <a:lnT w="76200" cap="flat" cmpd="sng">
                      <a:solidFill>
                        <a:srgbClr val="000000"/>
                      </a:solidFill>
                      <a:prstDash val="solid"/>
                      <a:round/>
                      <a:headEnd type="none" w="sm" len="sm"/>
                      <a:tailEnd type="none" w="sm" len="sm"/>
                    </a:lnT>
                  </a:tcPr>
                </a:tc>
                <a:extLst>
                  <a:ext uri="{0D108BD9-81ED-4DB2-BD59-A6C34878D82A}">
                    <a16:rowId xmlns:a16="http://schemas.microsoft.com/office/drawing/2014/main" xmlns="" val="10000"/>
                  </a:ext>
                </a:extLst>
              </a:tr>
              <a:tr h="480450">
                <a:tc>
                  <a:txBody>
                    <a:bodyPr/>
                    <a:lstStyle/>
                    <a:p>
                      <a:pPr marL="0" lvl="0" indent="0" algn="ctr" rtl="0">
                        <a:spcBef>
                          <a:spcPts val="0"/>
                        </a:spcBef>
                        <a:spcAft>
                          <a:spcPts val="0"/>
                        </a:spcAft>
                        <a:buNone/>
                      </a:pPr>
                      <a:r>
                        <a:rPr lang="en-CA" sz="1100" dirty="0">
                          <a:latin typeface="Work Sans Light"/>
                          <a:ea typeface="Work Sans Light"/>
                          <a:cs typeface="Work Sans Light"/>
                          <a:sym typeface="Work Sans Light"/>
                        </a:rPr>
                        <a:t>Daily JavaScript Exercises</a:t>
                      </a:r>
                      <a:endParaRPr sz="1100" dirty="0">
                        <a:latin typeface="Work Sans Light"/>
                        <a:ea typeface="Work Sans Light"/>
                        <a:cs typeface="Work Sans Light"/>
                        <a:sym typeface="Work Sans Light"/>
                      </a:endParaRPr>
                    </a:p>
                  </a:txBody>
                  <a:tcPr marL="91425" marR="91425" marT="68575" marB="68575" anchor="ctr">
                    <a:solidFill>
                      <a:schemeClr val="bg1">
                        <a:lumMod val="85000"/>
                      </a:schemeClr>
                    </a:solidFill>
                  </a:tcPr>
                </a:tc>
                <a:tc>
                  <a:txBody>
                    <a:bodyPr/>
                    <a:lstStyle/>
                    <a:p>
                      <a:pPr marL="0" lvl="0" indent="0" algn="ctr" rtl="0">
                        <a:spcBef>
                          <a:spcPts val="0"/>
                        </a:spcBef>
                        <a:spcAft>
                          <a:spcPts val="0"/>
                        </a:spcAft>
                        <a:buNone/>
                      </a:pPr>
                      <a:r>
                        <a:rPr lang="en" sz="1100" b="0" dirty="0">
                          <a:latin typeface="Work Sans Light" panose="00000400000000000000" pitchFamily="2" charset="0"/>
                          <a:ea typeface="Work Sans"/>
                          <a:cs typeface="Work Sans"/>
                          <a:sym typeface="Work Sans"/>
                        </a:rPr>
                        <a:t>15%</a:t>
                      </a:r>
                      <a:endParaRPr sz="1100" b="0" dirty="0">
                        <a:latin typeface="Work Sans Light" panose="00000400000000000000" pitchFamily="2" charset="0"/>
                        <a:ea typeface="Work Sans"/>
                        <a:cs typeface="Work Sans"/>
                        <a:sym typeface="Work Sans"/>
                      </a:endParaRPr>
                    </a:p>
                  </a:txBody>
                  <a:tcPr marL="91425" marR="91425" marT="68575" marB="68575" anchor="ctr">
                    <a:solidFill>
                      <a:schemeClr val="bg1">
                        <a:lumMod val="85000"/>
                      </a:schemeClr>
                    </a:solidFill>
                  </a:tcPr>
                </a:tc>
                <a:extLst>
                  <a:ext uri="{0D108BD9-81ED-4DB2-BD59-A6C34878D82A}">
                    <a16:rowId xmlns:a16="http://schemas.microsoft.com/office/drawing/2014/main" xmlns="" val="10001"/>
                  </a:ext>
                </a:extLst>
              </a:tr>
              <a:tr h="480450">
                <a:tc>
                  <a:txBody>
                    <a:bodyPr/>
                    <a:lstStyle/>
                    <a:p>
                      <a:pPr marL="0" lvl="0" indent="0" algn="ctr" rtl="0">
                        <a:spcBef>
                          <a:spcPts val="0"/>
                        </a:spcBef>
                        <a:spcAft>
                          <a:spcPts val="0"/>
                        </a:spcAft>
                        <a:buNone/>
                      </a:pPr>
                      <a:r>
                        <a:rPr lang="en-CA" sz="1100" dirty="0">
                          <a:latin typeface="Work Sans Light"/>
                          <a:ea typeface="Work Sans Light"/>
                          <a:cs typeface="Work Sans Light"/>
                          <a:sym typeface="Work Sans Light"/>
                        </a:rPr>
                        <a:t>JavaScript Final Project</a:t>
                      </a:r>
                      <a:endParaRPr sz="1100" dirty="0">
                        <a:latin typeface="Work Sans Light"/>
                        <a:ea typeface="Work Sans Light"/>
                        <a:cs typeface="Work Sans Light"/>
                        <a:sym typeface="Work Sans Light"/>
                      </a:endParaRPr>
                    </a:p>
                  </a:txBody>
                  <a:tcPr marL="91425" marR="91425" marT="68575" marB="68575" anchor="ctr">
                    <a:solidFill>
                      <a:schemeClr val="bg1">
                        <a:lumMod val="85000"/>
                      </a:schemeClr>
                    </a:solidFill>
                  </a:tcPr>
                </a:tc>
                <a:tc>
                  <a:txBody>
                    <a:bodyPr/>
                    <a:lstStyle/>
                    <a:p>
                      <a:pPr marL="0" lvl="0" indent="0" algn="ctr" rtl="0">
                        <a:spcBef>
                          <a:spcPts val="0"/>
                        </a:spcBef>
                        <a:spcAft>
                          <a:spcPts val="0"/>
                        </a:spcAft>
                        <a:buNone/>
                      </a:pPr>
                      <a:r>
                        <a:rPr lang="en" sz="1100" b="0" dirty="0">
                          <a:latin typeface="Work Sans Light" panose="00000400000000000000" pitchFamily="2" charset="0"/>
                          <a:ea typeface="Work Sans"/>
                          <a:cs typeface="Work Sans"/>
                          <a:sym typeface="Work Sans"/>
                        </a:rPr>
                        <a:t>35%</a:t>
                      </a:r>
                      <a:endParaRPr sz="1100" b="0" dirty="0">
                        <a:latin typeface="Work Sans Light" panose="00000400000000000000" pitchFamily="2" charset="0"/>
                        <a:ea typeface="Work Sans"/>
                        <a:cs typeface="Work Sans"/>
                        <a:sym typeface="Work Sans"/>
                      </a:endParaRPr>
                    </a:p>
                  </a:txBody>
                  <a:tcPr marL="91425" marR="91425" marT="68575" marB="68575" anchor="ctr">
                    <a:solidFill>
                      <a:schemeClr val="bg1">
                        <a:lumMod val="85000"/>
                      </a:schemeClr>
                    </a:solidFill>
                  </a:tcPr>
                </a:tc>
                <a:extLst>
                  <a:ext uri="{0D108BD9-81ED-4DB2-BD59-A6C34878D82A}">
                    <a16:rowId xmlns:a16="http://schemas.microsoft.com/office/drawing/2014/main" xmlns="" val="10002"/>
                  </a:ext>
                </a:extLst>
              </a:tr>
              <a:tr h="480450">
                <a:tc>
                  <a:txBody>
                    <a:bodyPr/>
                    <a:lstStyle/>
                    <a:p>
                      <a:pPr marL="0" lvl="0" indent="0" algn="ctr" rtl="0">
                        <a:spcBef>
                          <a:spcPts val="0"/>
                        </a:spcBef>
                        <a:spcAft>
                          <a:spcPts val="0"/>
                        </a:spcAft>
                        <a:buNone/>
                      </a:pPr>
                      <a:r>
                        <a:rPr lang="en-CA" sz="1400" b="1" dirty="0">
                          <a:latin typeface="Work Sans" panose="00000500000000000000" pitchFamily="2" charset="0"/>
                          <a:ea typeface="Work Sans Light"/>
                          <a:cs typeface="Work Sans Light"/>
                          <a:sym typeface="Work Sans Light"/>
                        </a:rPr>
                        <a:t>Daily Node.js Exercises</a:t>
                      </a:r>
                      <a:endParaRPr sz="1400" b="1" dirty="0">
                        <a:latin typeface="Work Sans" panose="00000500000000000000" pitchFamily="2" charset="0"/>
                        <a:ea typeface="Work Sans Light"/>
                        <a:cs typeface="Work Sans Light"/>
                        <a:sym typeface="Work Sans Light"/>
                      </a:endParaRPr>
                    </a:p>
                  </a:txBody>
                  <a:tcPr marL="91425" marR="91425" marT="68575" marB="68575" anchor="ctr"/>
                </a:tc>
                <a:tc>
                  <a:txBody>
                    <a:bodyPr/>
                    <a:lstStyle/>
                    <a:p>
                      <a:pPr marL="0" lvl="0" indent="0" algn="ctr" rtl="0">
                        <a:spcBef>
                          <a:spcPts val="0"/>
                        </a:spcBef>
                        <a:spcAft>
                          <a:spcPts val="0"/>
                        </a:spcAft>
                        <a:buNone/>
                      </a:pPr>
                      <a:r>
                        <a:rPr lang="en" b="1" dirty="0">
                          <a:latin typeface="Work Sans"/>
                          <a:ea typeface="Work Sans"/>
                          <a:cs typeface="Work Sans"/>
                          <a:sym typeface="Work Sans"/>
                        </a:rPr>
                        <a:t>15%</a:t>
                      </a:r>
                      <a:endParaRPr b="1" dirty="0">
                        <a:latin typeface="Work Sans"/>
                        <a:ea typeface="Work Sans"/>
                        <a:cs typeface="Work Sans"/>
                        <a:sym typeface="Work Sans"/>
                      </a:endParaRPr>
                    </a:p>
                  </a:txBody>
                  <a:tcPr marL="91425" marR="91425" marT="68575" marB="68575" anchor="ctr"/>
                </a:tc>
                <a:extLst>
                  <a:ext uri="{0D108BD9-81ED-4DB2-BD59-A6C34878D82A}">
                    <a16:rowId xmlns:a16="http://schemas.microsoft.com/office/drawing/2014/main" xmlns="" val="10003"/>
                  </a:ext>
                </a:extLst>
              </a:tr>
              <a:tr h="480450">
                <a:tc>
                  <a:txBody>
                    <a:bodyPr/>
                    <a:lstStyle/>
                    <a:p>
                      <a:pPr marL="0" lvl="0" indent="0" algn="ctr" rtl="0">
                        <a:spcBef>
                          <a:spcPts val="0"/>
                        </a:spcBef>
                        <a:spcAft>
                          <a:spcPts val="0"/>
                        </a:spcAft>
                        <a:buNone/>
                      </a:pPr>
                      <a:r>
                        <a:rPr lang="en-CA" sz="1400" b="1" dirty="0">
                          <a:latin typeface="Work Sans" panose="00000500000000000000" pitchFamily="2" charset="0"/>
                          <a:ea typeface="Work Sans Light"/>
                          <a:cs typeface="Work Sans Light"/>
                          <a:sym typeface="Work Sans Light"/>
                        </a:rPr>
                        <a:t>Node.js Final Project</a:t>
                      </a:r>
                      <a:endParaRPr sz="1400" b="1" dirty="0">
                        <a:latin typeface="Work Sans" panose="00000500000000000000" pitchFamily="2" charset="0"/>
                        <a:ea typeface="Work Sans Light"/>
                        <a:cs typeface="Work Sans Light"/>
                        <a:sym typeface="Work Sans Light"/>
                      </a:endParaRPr>
                    </a:p>
                  </a:txBody>
                  <a:tcPr marL="91425" marR="91425" marT="68575" marB="68575" anchor="ctr">
                    <a:lnB w="762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CA" b="1" dirty="0">
                          <a:latin typeface="Work Sans"/>
                          <a:ea typeface="Work Sans"/>
                          <a:cs typeface="Work Sans"/>
                          <a:sym typeface="Work Sans"/>
                        </a:rPr>
                        <a:t>35%</a:t>
                      </a:r>
                      <a:endParaRPr b="1" dirty="0">
                        <a:latin typeface="Work Sans"/>
                        <a:ea typeface="Work Sans"/>
                        <a:cs typeface="Work Sans"/>
                        <a:sym typeface="Work Sans"/>
                      </a:endParaRPr>
                    </a:p>
                  </a:txBody>
                  <a:tcPr marL="91425" marR="91425" marT="68575" marB="68575" anchor="ctr">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24632651"/>
                  </a:ext>
                </a:extLst>
              </a:tr>
              <a:tr h="480450">
                <a:tc>
                  <a:txBody>
                    <a:bodyPr/>
                    <a:lstStyle/>
                    <a:p>
                      <a:pPr marL="0" lvl="0" indent="0" algn="ctr" rtl="0">
                        <a:spcBef>
                          <a:spcPts val="0"/>
                        </a:spcBef>
                        <a:spcAft>
                          <a:spcPts val="0"/>
                        </a:spcAft>
                        <a:buNone/>
                      </a:pPr>
                      <a:r>
                        <a:rPr lang="en-CA" sz="1100" dirty="0">
                          <a:latin typeface="Work Sans Light"/>
                          <a:ea typeface="Work Sans Light"/>
                          <a:cs typeface="Work Sans Light"/>
                          <a:sym typeface="Work Sans Light"/>
                        </a:rPr>
                        <a:t>Total Grade for CPNT-262</a:t>
                      </a:r>
                      <a:endParaRPr sz="1100" dirty="0">
                        <a:latin typeface="Work Sans Light"/>
                        <a:ea typeface="Work Sans Light"/>
                        <a:cs typeface="Work Sans Light"/>
                        <a:sym typeface="Work Sans Light"/>
                      </a:endParaRPr>
                    </a:p>
                  </a:txBody>
                  <a:tcPr marL="91425" marR="91425" marT="68575" marB="68575" anchor="ctr">
                    <a:lnT w="76200" cap="flat" cmpd="sng" algn="ctr">
                      <a:solidFill>
                        <a:schemeClr val="tx1"/>
                      </a:solidFill>
                      <a:prstDash val="solid"/>
                      <a:round/>
                      <a:headEnd type="none" w="med" len="med"/>
                      <a:tailEnd type="none" w="med" len="med"/>
                    </a:lnT>
                    <a:lnB w="76200" cap="flat" cmpd="sng">
                      <a:solidFill>
                        <a:srgbClr val="000000"/>
                      </a:solidFill>
                      <a:prstDash val="solid"/>
                      <a:round/>
                      <a:headEnd type="none" w="sm" len="sm"/>
                      <a:tailEnd type="none" w="sm" len="sm"/>
                    </a:lnB>
                    <a:noFill/>
                  </a:tcPr>
                </a:tc>
                <a:tc>
                  <a:txBody>
                    <a:bodyPr/>
                    <a:lstStyle/>
                    <a:p>
                      <a:pPr marL="0" lvl="0" indent="0" algn="ctr" rtl="0">
                        <a:spcBef>
                          <a:spcPts val="0"/>
                        </a:spcBef>
                        <a:spcAft>
                          <a:spcPts val="0"/>
                        </a:spcAft>
                        <a:buNone/>
                      </a:pPr>
                      <a:r>
                        <a:rPr lang="en-CA" sz="1100" b="0" dirty="0">
                          <a:latin typeface="Work Sans Light" panose="00000400000000000000" pitchFamily="2" charset="0"/>
                          <a:ea typeface="Work Sans"/>
                          <a:cs typeface="Work Sans"/>
                          <a:sym typeface="Work Sans"/>
                        </a:rPr>
                        <a:t>100%</a:t>
                      </a:r>
                      <a:endParaRPr sz="1100" b="0" dirty="0">
                        <a:latin typeface="Work Sans Light" panose="00000400000000000000" pitchFamily="2" charset="0"/>
                        <a:ea typeface="Work Sans"/>
                        <a:cs typeface="Work Sans"/>
                        <a:sym typeface="Work Sans"/>
                      </a:endParaRPr>
                    </a:p>
                  </a:txBody>
                  <a:tcPr marL="91425" marR="91425" marT="68575" marB="68575" anchor="ctr">
                    <a:lnT w="76200" cap="flat" cmpd="sng" algn="ctr">
                      <a:solidFill>
                        <a:schemeClr val="tx1"/>
                      </a:solidFill>
                      <a:prstDash val="solid"/>
                      <a:round/>
                      <a:headEnd type="none" w="med" len="med"/>
                      <a:tailEnd type="none" w="med" len="med"/>
                    </a:lnT>
                    <a:lnB w="76200" cap="flat" cmpd="sng">
                      <a:solidFill>
                        <a:srgbClr val="000000"/>
                      </a:solidFill>
                      <a:prstDash val="solid"/>
                      <a:round/>
                      <a:headEnd type="none" w="sm" len="sm"/>
                      <a:tailEnd type="none" w="sm" len="sm"/>
                    </a:lnB>
                    <a:noFill/>
                  </a:tcPr>
                </a:tc>
                <a:extLst>
                  <a:ext uri="{0D108BD9-81ED-4DB2-BD59-A6C34878D82A}">
                    <a16:rowId xmlns:a16="http://schemas.microsoft.com/office/drawing/2014/main" xmlns="" val="1150909403"/>
                  </a:ext>
                </a:extLst>
              </a:tr>
            </a:tbl>
          </a:graphicData>
        </a:graphic>
      </p:graphicFrame>
      <p:sp>
        <p:nvSpPr>
          <p:cNvPr id="192" name="Google Shape;192;p2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04039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Step 1: Load HTTP module</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The HTTP module is a module in Node.js that provides useful functions and classes to build an HTTP server.</a:t>
            </a:r>
          </a:p>
          <a:p>
            <a:pPr marL="457200" lvl="0" indent="-355600" algn="l" rtl="0">
              <a:spcBef>
                <a:spcPts val="600"/>
              </a:spcBef>
              <a:spcAft>
                <a:spcPts val="0"/>
              </a:spcAft>
              <a:buSzPts val="2000"/>
              <a:buChar char="▪"/>
            </a:pPr>
            <a:r>
              <a:rPr lang="en-US" dirty="0"/>
              <a:t>In order to tell our program that we’re going to use this module, we must “require” it.</a:t>
            </a:r>
          </a:p>
          <a:p>
            <a:pPr marL="457200" lvl="0" indent="-355600" algn="l" rtl="0">
              <a:spcBef>
                <a:spcPts val="600"/>
              </a:spcBef>
              <a:spcAft>
                <a:spcPts val="0"/>
              </a:spcAft>
              <a:buSzPts val="2000"/>
              <a:buChar char="▪"/>
            </a:pPr>
            <a:endParaRPr lang="en-US"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6" name="Google Shape;105;p17">
            <a:extLst>
              <a:ext uri="{FF2B5EF4-FFF2-40B4-BE49-F238E27FC236}">
                <a16:creationId xmlns:a16="http://schemas.microsoft.com/office/drawing/2014/main" xmlns="" id="{719CB5EE-1762-4E0C-89DA-62F220CAF4B6}"/>
              </a:ext>
            </a:extLst>
          </p:cNvPr>
          <p:cNvSpPr txBox="1">
            <a:spLocks/>
          </p:cNvSpPr>
          <p:nvPr/>
        </p:nvSpPr>
        <p:spPr>
          <a:xfrm>
            <a:off x="1422591" y="3445713"/>
            <a:ext cx="6298816" cy="738582"/>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i="1" dirty="0">
                <a:solidFill>
                  <a:srgbClr val="A0A1A7"/>
                </a:solidFill>
                <a:latin typeface="Consolas" panose="020B0609020204030204" pitchFamily="49" charset="0"/>
              </a:rPr>
              <a:t>// Load HTTP module</a:t>
            </a:r>
            <a:endParaRPr lang="en-CA" dirty="0">
              <a:solidFill>
                <a:srgbClr val="333333"/>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http</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"http"</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133476074"/>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Step 2: Create the HTTP server</a:t>
            </a:r>
            <a:endParaRPr sz="3600" dirty="0"/>
          </a:p>
        </p:txBody>
      </p:sp>
      <p:sp>
        <p:nvSpPr>
          <p:cNvPr id="105" name="Google Shape;105;p17"/>
          <p:cNvSpPr txBox="1">
            <a:spLocks noGrp="1"/>
          </p:cNvSpPr>
          <p:nvPr>
            <p:ph type="body" idx="1"/>
          </p:nvPr>
        </p:nvSpPr>
        <p:spPr>
          <a:xfrm>
            <a:off x="869150" y="1634836"/>
            <a:ext cx="7405800" cy="1177637"/>
          </a:xfrm>
          <a:prstGeom prst="rect">
            <a:avLst/>
          </a:prstGeom>
        </p:spPr>
        <p:txBody>
          <a:bodyPr spcFirstLastPara="1" wrap="square" lIns="91425" tIns="91425" rIns="91425" bIns="91425" anchor="t" anchorCtr="0">
            <a:normAutofit fontScale="85000" lnSpcReduction="20000"/>
          </a:bodyPr>
          <a:lstStyle/>
          <a:p>
            <a:pPr marL="457200" lvl="0" indent="-355600" algn="l" rtl="0">
              <a:spcBef>
                <a:spcPts val="600"/>
              </a:spcBef>
              <a:spcAft>
                <a:spcPts val="0"/>
              </a:spcAft>
              <a:buSzPts val="2000"/>
              <a:buChar char="▪"/>
            </a:pPr>
            <a:r>
              <a:rPr lang="en-US" dirty="0"/>
              <a:t>Next, we need to create the server and pass in a function that will handle the server configuration and what to do with the response</a:t>
            </a:r>
          </a:p>
          <a:p>
            <a:pPr marL="457200" lvl="0" indent="-355600" algn="l" rtl="0">
              <a:spcBef>
                <a:spcPts val="600"/>
              </a:spcBef>
              <a:spcAft>
                <a:spcPts val="0"/>
              </a:spcAft>
              <a:buSzPts val="2000"/>
              <a:buChar char="▪"/>
            </a:pPr>
            <a:r>
              <a:rPr lang="en-US" dirty="0"/>
              <a:t>We will also listen on a port of our choosing for requests (port 8000)</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7" name="Google Shape;105;p17">
            <a:extLst>
              <a:ext uri="{FF2B5EF4-FFF2-40B4-BE49-F238E27FC236}">
                <a16:creationId xmlns:a16="http://schemas.microsoft.com/office/drawing/2014/main" xmlns="" id="{69A82FB0-A832-4E5C-9688-9FB13922ADD6}"/>
              </a:ext>
            </a:extLst>
          </p:cNvPr>
          <p:cNvSpPr txBox="1">
            <a:spLocks/>
          </p:cNvSpPr>
          <p:nvPr/>
        </p:nvSpPr>
        <p:spPr>
          <a:xfrm>
            <a:off x="1422591" y="2812473"/>
            <a:ext cx="6298816" cy="1678627"/>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i="1" dirty="0">
                <a:solidFill>
                  <a:srgbClr val="A0A1A7"/>
                </a:solidFill>
                <a:latin typeface="Consolas" panose="020B0609020204030204" pitchFamily="49" charset="0"/>
              </a:rPr>
              <a:t>// Load HTTP module</a:t>
            </a:r>
            <a:endParaRPr lang="en-CA" dirty="0">
              <a:solidFill>
                <a:srgbClr val="333333"/>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http</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"http"</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r>
            <a:br>
              <a:rPr lang="en-CA" dirty="0">
                <a:solidFill>
                  <a:srgbClr val="333333"/>
                </a:solidFill>
                <a:latin typeface="Consolas" panose="020B0609020204030204" pitchFamily="49" charset="0"/>
              </a:rPr>
            </a:br>
            <a:r>
              <a:rPr lang="en-CA" i="1" dirty="0">
                <a:solidFill>
                  <a:srgbClr val="A0A1A7"/>
                </a:solidFill>
                <a:latin typeface="Consolas" panose="020B0609020204030204" pitchFamily="49" charset="0"/>
              </a:rPr>
              <a:t>// Create HTTP server and listen on port 8000 for requests</a:t>
            </a:r>
            <a:endParaRPr lang="en-CA" dirty="0">
              <a:solidFill>
                <a:srgbClr val="333333"/>
              </a:solidFill>
              <a:latin typeface="Consolas" panose="020B0609020204030204" pitchFamily="49" charset="0"/>
            </a:endParaRPr>
          </a:p>
          <a:p>
            <a:pPr marL="101600" indent="0">
              <a:buNone/>
            </a:pPr>
            <a:r>
              <a:rPr lang="en-CA" dirty="0" err="1">
                <a:solidFill>
                  <a:srgbClr val="E45649"/>
                </a:solidFill>
                <a:latin typeface="Consolas" panose="020B0609020204030204" pitchFamily="49" charset="0"/>
              </a:rPr>
              <a:t>http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createServer</a:t>
            </a:r>
            <a:r>
              <a:rPr lang="en-CA" dirty="0">
                <a:solidFill>
                  <a:srgbClr val="383A42"/>
                </a:solidFill>
                <a:latin typeface="Consolas" panose="020B0609020204030204" pitchFamily="49" charset="0"/>
              </a:rPr>
              <a:t>((request, response)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r>
            <a:br>
              <a:rPr lang="en-CA" dirty="0">
                <a:solidFill>
                  <a:srgbClr val="333333"/>
                </a:solidFill>
                <a:latin typeface="Consolas" panose="020B0609020204030204" pitchFamily="49" charset="0"/>
              </a:rPr>
            </a:br>
            <a:r>
              <a:rPr lang="en-CA" dirty="0">
                <a:solidFill>
                  <a:srgbClr val="383A42"/>
                </a:solidFill>
                <a:latin typeface="Consolas" panose="020B0609020204030204" pitchFamily="49" charset="0"/>
              </a:rPr>
              <a:t>})</a:t>
            </a:r>
            <a:r>
              <a:rPr lang="en-CA" dirty="0">
                <a:solidFill>
                  <a:srgbClr val="0184BC"/>
                </a:solidFill>
                <a:latin typeface="Consolas" panose="020B0609020204030204" pitchFamily="49" charset="0"/>
              </a:rPr>
              <a:t>.</a:t>
            </a:r>
            <a:r>
              <a:rPr lang="en-CA" dirty="0">
                <a:solidFill>
                  <a:srgbClr val="4078F2"/>
                </a:solidFill>
                <a:latin typeface="Consolas" panose="020B0609020204030204" pitchFamily="49" charset="0"/>
              </a:rPr>
              <a:t>listen</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8000</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850206281"/>
      </p:ext>
    </p:extLst>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Step 3: Set response HTTP header</a:t>
            </a:r>
            <a:endParaRPr sz="3200" dirty="0"/>
          </a:p>
        </p:txBody>
      </p:sp>
      <p:sp>
        <p:nvSpPr>
          <p:cNvPr id="105" name="Google Shape;105;p17"/>
          <p:cNvSpPr txBox="1">
            <a:spLocks noGrp="1"/>
          </p:cNvSpPr>
          <p:nvPr>
            <p:ph type="body" idx="1"/>
          </p:nvPr>
        </p:nvSpPr>
        <p:spPr>
          <a:xfrm>
            <a:off x="869150" y="1634835"/>
            <a:ext cx="7405800" cy="101830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Use </a:t>
            </a:r>
            <a:r>
              <a:rPr lang="en-US" dirty="0" err="1"/>
              <a:t>response.writeHead</a:t>
            </a:r>
            <a:r>
              <a:rPr lang="en-US" dirty="0"/>
              <a:t>() method to pass in the status code (200 means all is OK) and the response headers.</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7" name="Google Shape;105;p17">
            <a:extLst>
              <a:ext uri="{FF2B5EF4-FFF2-40B4-BE49-F238E27FC236}">
                <a16:creationId xmlns:a16="http://schemas.microsoft.com/office/drawing/2014/main" xmlns="" id="{A2661594-B950-4272-948D-EAB12067CCDF}"/>
              </a:ext>
            </a:extLst>
          </p:cNvPr>
          <p:cNvSpPr txBox="1">
            <a:spLocks/>
          </p:cNvSpPr>
          <p:nvPr/>
        </p:nvSpPr>
        <p:spPr>
          <a:xfrm>
            <a:off x="1422591" y="2559394"/>
            <a:ext cx="6298816" cy="1898542"/>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http</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"http"</a:t>
            </a:r>
            <a:r>
              <a:rPr lang="en-CA" dirty="0">
                <a:solidFill>
                  <a:srgbClr val="383A42"/>
                </a:solidFill>
                <a:latin typeface="Consolas" panose="020B0609020204030204" pitchFamily="49" charset="0"/>
              </a:rPr>
              <a:t>);</a:t>
            </a:r>
          </a:p>
          <a:p>
            <a:pPr marL="101600" indent="0">
              <a:buNone/>
            </a:pPr>
            <a:endParaRPr lang="en-CA" dirty="0">
              <a:solidFill>
                <a:srgbClr val="333333"/>
              </a:solidFill>
              <a:latin typeface="Consolas" panose="020B0609020204030204" pitchFamily="49" charset="0"/>
            </a:endParaRPr>
          </a:p>
          <a:p>
            <a:pPr marL="101600" indent="0">
              <a:buNone/>
            </a:pPr>
            <a:r>
              <a:rPr lang="en-CA" dirty="0" err="1">
                <a:solidFill>
                  <a:srgbClr val="E45649"/>
                </a:solidFill>
                <a:latin typeface="Consolas" panose="020B0609020204030204" pitchFamily="49" charset="0"/>
              </a:rPr>
              <a:t>http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createServer</a:t>
            </a:r>
            <a:r>
              <a:rPr lang="en-CA" dirty="0">
                <a:solidFill>
                  <a:srgbClr val="383A42"/>
                </a:solidFill>
                <a:latin typeface="Consolas" panose="020B0609020204030204" pitchFamily="49" charset="0"/>
              </a:rPr>
              <a:t>((request, response)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i="1" dirty="0">
                <a:solidFill>
                  <a:srgbClr val="A0A1A7"/>
                </a:solidFill>
                <a:latin typeface="Consolas" panose="020B0609020204030204" pitchFamily="49" charset="0"/>
              </a:rPr>
              <a:t>// Set the response HTTP header with HTTP status and Content</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writeHead</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200</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"Content-Type"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"text/html"</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r>
            <a:br>
              <a:rPr lang="en-CA" dirty="0">
                <a:solidFill>
                  <a:srgbClr val="333333"/>
                </a:solidFill>
                <a:latin typeface="Consolas" panose="020B0609020204030204" pitchFamily="49" charset="0"/>
              </a:rPr>
            </a:br>
            <a:r>
              <a:rPr lang="en-CA" dirty="0">
                <a:solidFill>
                  <a:srgbClr val="383A42"/>
                </a:solidFill>
                <a:latin typeface="Consolas" panose="020B0609020204030204" pitchFamily="49" charset="0"/>
              </a:rPr>
              <a:t>})</a:t>
            </a:r>
            <a:r>
              <a:rPr lang="en-CA" dirty="0">
                <a:solidFill>
                  <a:srgbClr val="0184BC"/>
                </a:solidFill>
                <a:latin typeface="Consolas" panose="020B0609020204030204" pitchFamily="49" charset="0"/>
              </a:rPr>
              <a:t>.</a:t>
            </a:r>
            <a:r>
              <a:rPr lang="en-CA" dirty="0">
                <a:solidFill>
                  <a:srgbClr val="4078F2"/>
                </a:solidFill>
                <a:latin typeface="Consolas" panose="020B0609020204030204" pitchFamily="49" charset="0"/>
              </a:rPr>
              <a:t>listen</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8000</a:t>
            </a:r>
            <a:r>
              <a:rPr lang="en-CA" dirty="0">
                <a:solidFill>
                  <a:srgbClr val="383A42"/>
                </a:solidFill>
                <a:latin typeface="Consolas" panose="020B0609020204030204" pitchFamily="49" charset="0"/>
              </a:rPr>
              <a:t>);</a:t>
            </a:r>
            <a:endParaRPr lang="en-US" dirty="0"/>
          </a:p>
          <a:p>
            <a:pPr marL="101600" indent="0">
              <a:buFont typeface="Work Sans Light"/>
              <a:buNone/>
            </a:pPr>
            <a:endParaRPr lang="en-US" dirty="0"/>
          </a:p>
        </p:txBody>
      </p:sp>
    </p:spTree>
    <p:extLst>
      <p:ext uri="{BB962C8B-B14F-4D97-AF65-F5344CB8AC3E}">
        <p14:creationId xmlns:p14="http://schemas.microsoft.com/office/powerpoint/2010/main" val="2453584795"/>
      </p:ext>
    </p:extLst>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Step 4: Send the response body</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dirty="0"/>
          </a:p>
        </p:txBody>
      </p:sp>
      <p:sp>
        <p:nvSpPr>
          <p:cNvPr id="6" name="Google Shape;105;p17">
            <a:extLst>
              <a:ext uri="{FF2B5EF4-FFF2-40B4-BE49-F238E27FC236}">
                <a16:creationId xmlns:a16="http://schemas.microsoft.com/office/drawing/2014/main" xmlns="" id="{936707BB-F519-4729-AF92-042FF90334DC}"/>
              </a:ext>
            </a:extLst>
          </p:cNvPr>
          <p:cNvSpPr txBox="1">
            <a:spLocks/>
          </p:cNvSpPr>
          <p:nvPr/>
        </p:nvSpPr>
        <p:spPr>
          <a:xfrm>
            <a:off x="1422591" y="1913556"/>
            <a:ext cx="6298816" cy="215369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http</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"http"</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endParaRPr lang="en-CA" dirty="0">
              <a:solidFill>
                <a:srgbClr val="383A42"/>
              </a:solidFill>
              <a:latin typeface="Consolas" panose="020B0609020204030204" pitchFamily="49" charset="0"/>
            </a:endParaRPr>
          </a:p>
          <a:p>
            <a:pPr marL="101600" indent="0">
              <a:buNone/>
            </a:pPr>
            <a:r>
              <a:rPr lang="en-CA" dirty="0" err="1">
                <a:solidFill>
                  <a:srgbClr val="E45649"/>
                </a:solidFill>
                <a:latin typeface="Consolas" panose="020B0609020204030204" pitchFamily="49" charset="0"/>
              </a:rPr>
              <a:t>http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createServer</a:t>
            </a:r>
            <a:r>
              <a:rPr lang="en-CA" dirty="0">
                <a:solidFill>
                  <a:srgbClr val="383A42"/>
                </a:solidFill>
                <a:latin typeface="Consolas" panose="020B0609020204030204" pitchFamily="49" charset="0"/>
              </a:rPr>
              <a:t>((request, response)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writeHead</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200</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"Content-Type"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"text/html"</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r>
            <a:br>
              <a:rPr lang="en-CA" dirty="0">
                <a:solidFill>
                  <a:srgbClr val="333333"/>
                </a:solidFill>
                <a:latin typeface="Consolas" panose="020B0609020204030204" pitchFamily="49" charset="0"/>
              </a:rPr>
            </a:br>
            <a:r>
              <a:rPr lang="en-CA" dirty="0">
                <a:solidFill>
                  <a:srgbClr val="383A42"/>
                </a:solidFill>
                <a:latin typeface="Consolas" panose="020B0609020204030204" pitchFamily="49" charset="0"/>
              </a:rPr>
              <a:t>    </a:t>
            </a:r>
            <a:r>
              <a:rPr lang="en-CA" i="1" dirty="0">
                <a:solidFill>
                  <a:srgbClr val="A0A1A7"/>
                </a:solidFill>
                <a:latin typeface="Consolas" panose="020B0609020204030204" pitchFamily="49" charset="0"/>
              </a:rPr>
              <a:t>// Send the response body "Hello World"</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end</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"&lt;h1&gt;Hello World!&lt;/h1&gt;"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r>
              <a:rPr lang="en-CA" dirty="0">
                <a:solidFill>
                  <a:srgbClr val="0184BC"/>
                </a:solidFill>
                <a:latin typeface="Consolas" panose="020B0609020204030204" pitchFamily="49" charset="0"/>
              </a:rPr>
              <a:t>.</a:t>
            </a:r>
            <a:r>
              <a:rPr lang="en-CA" dirty="0">
                <a:solidFill>
                  <a:srgbClr val="4078F2"/>
                </a:solidFill>
                <a:latin typeface="Consolas" panose="020B0609020204030204" pitchFamily="49" charset="0"/>
              </a:rPr>
              <a:t>listen</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8000</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992043449"/>
      </p:ext>
    </p:extLst>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Step 4a: Send the response body</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dirty="0"/>
          </a:p>
        </p:txBody>
      </p:sp>
      <p:sp>
        <p:nvSpPr>
          <p:cNvPr id="6" name="Google Shape;105;p17">
            <a:extLst>
              <a:ext uri="{FF2B5EF4-FFF2-40B4-BE49-F238E27FC236}">
                <a16:creationId xmlns:a16="http://schemas.microsoft.com/office/drawing/2014/main" xmlns="" id="{936707BB-F519-4729-AF92-042FF90334DC}"/>
              </a:ext>
            </a:extLst>
          </p:cNvPr>
          <p:cNvSpPr txBox="1">
            <a:spLocks/>
          </p:cNvSpPr>
          <p:nvPr/>
        </p:nvSpPr>
        <p:spPr>
          <a:xfrm>
            <a:off x="1422591" y="1913556"/>
            <a:ext cx="6298816" cy="216832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http</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"http"</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err="1">
                <a:solidFill>
                  <a:srgbClr val="E45649"/>
                </a:solidFill>
                <a:latin typeface="Consolas" panose="020B0609020204030204" pitchFamily="49" charset="0"/>
              </a:rPr>
              <a:t>http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createServer</a:t>
            </a:r>
            <a:r>
              <a:rPr lang="en-CA" dirty="0">
                <a:solidFill>
                  <a:srgbClr val="383A42"/>
                </a:solidFill>
                <a:latin typeface="Consolas" panose="020B0609020204030204" pitchFamily="49" charset="0"/>
              </a:rPr>
              <a:t>((request, response)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E45649"/>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writeHead</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200</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"Content-Type"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"text/html"</a:t>
            </a:r>
            <a:r>
              <a:rPr lang="en-CA" dirty="0">
                <a:solidFill>
                  <a:srgbClr val="383A42"/>
                </a:solidFill>
                <a:latin typeface="Consolas" panose="020B0609020204030204" pitchFamily="49" charset="0"/>
              </a:rPr>
              <a:t> });</a:t>
            </a:r>
          </a:p>
          <a:p>
            <a:pPr marL="101600" indent="0">
              <a:buNone/>
            </a:pP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i="1" dirty="0">
                <a:solidFill>
                  <a:srgbClr val="A0A1A7"/>
                </a:solidFill>
                <a:latin typeface="Consolas" panose="020B0609020204030204" pitchFamily="49" charset="0"/>
              </a:rPr>
              <a:t>// Use </a:t>
            </a:r>
            <a:r>
              <a:rPr lang="en-CA" i="1" dirty="0" err="1">
                <a:solidFill>
                  <a:srgbClr val="A0A1A7"/>
                </a:solidFill>
                <a:latin typeface="Consolas" panose="020B0609020204030204" pitchFamily="49" charset="0"/>
              </a:rPr>
              <a:t>response.write</a:t>
            </a:r>
            <a:r>
              <a:rPr lang="en-CA" i="1" dirty="0">
                <a:solidFill>
                  <a:srgbClr val="A0A1A7"/>
                </a:solidFill>
                <a:latin typeface="Consolas" panose="020B0609020204030204" pitchFamily="49" charset="0"/>
              </a:rPr>
              <a:t>() instead of </a:t>
            </a:r>
            <a:r>
              <a:rPr lang="en-CA" i="1" dirty="0" err="1">
                <a:solidFill>
                  <a:srgbClr val="A0A1A7"/>
                </a:solidFill>
                <a:latin typeface="Consolas" panose="020B0609020204030204" pitchFamily="49" charset="0"/>
              </a:rPr>
              <a:t>response.end</a:t>
            </a:r>
            <a:r>
              <a:rPr lang="en-CA" i="1" dirty="0">
                <a:solidFill>
                  <a:srgbClr val="A0A1A7"/>
                </a:solidFill>
                <a:latin typeface="Consolas" panose="020B0609020204030204" pitchFamily="49" charset="0"/>
              </a:rPr>
              <a:t>().</a:t>
            </a:r>
            <a:r>
              <a:rPr lang="en-CA" dirty="0">
                <a:solidFill>
                  <a:srgbClr val="333333"/>
                </a:solidFill>
                <a:latin typeface="Consolas" panose="020B0609020204030204" pitchFamily="49" charset="0"/>
              </a:rPr>
              <a:t/>
            </a:r>
            <a:br>
              <a:rPr lang="en-CA" dirty="0">
                <a:solidFill>
                  <a:srgbClr val="333333"/>
                </a:solidFill>
                <a:latin typeface="Consolas" panose="020B0609020204030204" pitchFamily="49" charset="0"/>
              </a:rPr>
            </a:b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"&lt;h1&gt;Hello World!&lt;/h1&gt;"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end</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r>
              <a:rPr lang="en-CA" dirty="0">
                <a:solidFill>
                  <a:srgbClr val="0184BC"/>
                </a:solidFill>
                <a:latin typeface="Consolas" panose="020B0609020204030204" pitchFamily="49" charset="0"/>
              </a:rPr>
              <a:t>.</a:t>
            </a:r>
            <a:r>
              <a:rPr lang="en-CA" dirty="0">
                <a:solidFill>
                  <a:srgbClr val="4078F2"/>
                </a:solidFill>
                <a:latin typeface="Consolas" panose="020B0609020204030204" pitchFamily="49" charset="0"/>
              </a:rPr>
              <a:t>listen</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8000</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413477800"/>
      </p:ext>
    </p:extLst>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3212829"/>
          </a:xfrm>
          <a:prstGeom prst="rect">
            <a:avLst/>
          </a:prstGeom>
        </p:spPr>
        <p:txBody>
          <a:bodyPr spcFirstLastPara="1" wrap="square" lIns="91425" tIns="91425" rIns="91425" bIns="91425" anchor="t" anchorCtr="0">
            <a:normAutofit/>
          </a:bodyPr>
          <a:lstStyle/>
          <a:p>
            <a:pPr marL="558800" lvl="0" indent="-457200">
              <a:lnSpc>
                <a:spcPct val="120000"/>
              </a:lnSpc>
              <a:buFont typeface="+mj-lt"/>
              <a:buAutoNum type="arabicPeriod"/>
            </a:pPr>
            <a:r>
              <a:rPr lang="en-US" dirty="0"/>
              <a:t>Save the file and run it by typing </a:t>
            </a:r>
            <a:r>
              <a:rPr lang="en-US" b="1" dirty="0">
                <a:solidFill>
                  <a:schemeClr val="tx1"/>
                </a:solidFill>
                <a:latin typeface="Consolas" panose="020B0609020204030204" pitchFamily="49" charset="0"/>
                <a:ea typeface="Fira Mono" panose="020B0509050000020004" pitchFamily="49" charset="0"/>
              </a:rPr>
              <a:t>node app.js </a:t>
            </a:r>
            <a:r>
              <a:rPr lang="en-US" dirty="0"/>
              <a:t>in the terminal.</a:t>
            </a:r>
          </a:p>
          <a:p>
            <a:pPr marL="558800" lvl="0" indent="-457200">
              <a:lnSpc>
                <a:spcPct val="120000"/>
              </a:lnSpc>
              <a:buFont typeface="+mj-lt"/>
              <a:buAutoNum type="arabicPeriod"/>
            </a:pPr>
            <a:r>
              <a:rPr lang="en-US" dirty="0"/>
              <a:t>In your browser, navigate to localhost:8000. You should see “Hello World!” on the page.</a:t>
            </a:r>
          </a:p>
          <a:p>
            <a:pPr marL="101600" lvl="0" indent="0">
              <a:lnSpc>
                <a:spcPct val="120000"/>
              </a:lnSpc>
              <a:buNone/>
            </a:pPr>
            <a:endParaRPr lang="en-US" dirty="0"/>
          </a:p>
          <a:p>
            <a:pPr marL="101600" lvl="0" indent="0">
              <a:lnSpc>
                <a:spcPct val="120000"/>
              </a:lnSpc>
              <a:buNone/>
            </a:pPr>
            <a:r>
              <a:rPr lang="en-US" dirty="0"/>
              <a:t>You can hit ctrl-C in your terminal to stop the server.</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HTTP Module</a:t>
            </a:r>
            <a:endParaRPr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27731574"/>
      </p:ext>
    </p:extLst>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Step 5: Log a message when the server starts up.</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dirty="0"/>
          </a:p>
        </p:txBody>
      </p:sp>
      <p:sp>
        <p:nvSpPr>
          <p:cNvPr id="6" name="Google Shape;105;p17">
            <a:extLst>
              <a:ext uri="{FF2B5EF4-FFF2-40B4-BE49-F238E27FC236}">
                <a16:creationId xmlns:a16="http://schemas.microsoft.com/office/drawing/2014/main" xmlns="" id="{936707BB-F519-4729-AF92-042FF90334DC}"/>
              </a:ext>
            </a:extLst>
          </p:cNvPr>
          <p:cNvSpPr txBox="1">
            <a:spLocks/>
          </p:cNvSpPr>
          <p:nvPr/>
        </p:nvSpPr>
        <p:spPr>
          <a:xfrm>
            <a:off x="1422591" y="1759058"/>
            <a:ext cx="6298816" cy="2758699"/>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http</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"http"</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endParaRPr lang="en-CA" dirty="0">
              <a:solidFill>
                <a:srgbClr val="E45649"/>
              </a:solidFill>
              <a:latin typeface="Consolas" panose="020B0609020204030204" pitchFamily="49" charset="0"/>
            </a:endParaRPr>
          </a:p>
          <a:p>
            <a:pPr marL="101600" indent="0">
              <a:buNone/>
            </a:pPr>
            <a:r>
              <a:rPr lang="en-CA" dirty="0" err="1">
                <a:solidFill>
                  <a:srgbClr val="E45649"/>
                </a:solidFill>
                <a:latin typeface="Consolas" panose="020B0609020204030204" pitchFamily="49" charset="0"/>
              </a:rPr>
              <a:t>http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createServer</a:t>
            </a:r>
            <a:r>
              <a:rPr lang="en-CA" dirty="0">
                <a:solidFill>
                  <a:srgbClr val="383A42"/>
                </a:solidFill>
                <a:latin typeface="Consolas" panose="020B0609020204030204" pitchFamily="49" charset="0"/>
              </a:rPr>
              <a:t>((request, response)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E45649"/>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writeHead</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200</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"Content-Type"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"text/html"</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end</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"&lt;h1&gt;Hello World!&lt;/h1&gt;"</a:t>
            </a:r>
            <a:r>
              <a:rPr lang="en-CA" dirty="0">
                <a:solidFill>
                  <a:srgbClr val="383A42"/>
                </a:solidFill>
                <a:latin typeface="Consolas" panose="020B0609020204030204" pitchFamily="49" charset="0"/>
              </a:rPr>
              <a:t>);</a:t>
            </a:r>
          </a:p>
          <a:p>
            <a:pPr marL="101600" indent="0">
              <a:buNone/>
            </a:pPr>
            <a:endParaRPr lang="en-CA" dirty="0">
              <a:solidFill>
                <a:srgbClr val="383A42"/>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US" i="1" dirty="0">
                <a:solidFill>
                  <a:srgbClr val="A0A1A7"/>
                </a:solidFill>
                <a:latin typeface="Consolas" panose="020B0609020204030204" pitchFamily="49" charset="0"/>
              </a:rPr>
              <a:t>// </a:t>
            </a:r>
            <a:r>
              <a:rPr lang="en-CA" i="1" dirty="0">
                <a:solidFill>
                  <a:srgbClr val="A0A1A7"/>
                </a:solidFill>
                <a:latin typeface="Consolas" panose="020B0609020204030204" pitchFamily="49" charset="0"/>
              </a:rPr>
              <a:t>Pass in a function as the 2</a:t>
            </a:r>
            <a:r>
              <a:rPr lang="en-CA" i="1" baseline="30000" dirty="0">
                <a:solidFill>
                  <a:srgbClr val="A0A1A7"/>
                </a:solidFill>
                <a:latin typeface="Consolas" panose="020B0609020204030204" pitchFamily="49" charset="0"/>
              </a:rPr>
              <a:t>nd</a:t>
            </a:r>
            <a:r>
              <a:rPr lang="en-CA" i="1" dirty="0">
                <a:solidFill>
                  <a:srgbClr val="A0A1A7"/>
                </a:solidFill>
                <a:latin typeface="Consolas" panose="020B0609020204030204" pitchFamily="49" charset="0"/>
              </a:rPr>
              <a:t> argument to listen() so that we log a message to the console when the server is running.</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4078F2"/>
                </a:solidFill>
                <a:latin typeface="Consolas" panose="020B0609020204030204" pitchFamily="49" charset="0"/>
              </a:rPr>
              <a:t>listen</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8000</a:t>
            </a:r>
            <a:r>
              <a:rPr lang="en-CA" dirty="0">
                <a:solidFill>
                  <a:srgbClr val="383A42"/>
                </a:solidFill>
                <a:latin typeface="Consolas" panose="020B0609020204030204" pitchFamily="49" charset="0"/>
              </a:rPr>
              <a:t>, ()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`Server running on port 8000`</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212171087"/>
      </p:ext>
    </p:extLst>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200" dirty="0"/>
              <a:t>Read the Query String</a:t>
            </a:r>
            <a:endParaRPr sz="32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dirty="0"/>
          </a:p>
        </p:txBody>
      </p:sp>
      <p:sp>
        <p:nvSpPr>
          <p:cNvPr id="5" name="Google Shape;105;p17">
            <a:extLst>
              <a:ext uri="{FF2B5EF4-FFF2-40B4-BE49-F238E27FC236}">
                <a16:creationId xmlns:a16="http://schemas.microsoft.com/office/drawing/2014/main" xmlns="" id="{3E06E66D-6F8E-4782-836B-D8EBFEDEEE2B}"/>
              </a:ext>
            </a:extLst>
          </p:cNvPr>
          <p:cNvSpPr txBox="1">
            <a:spLocks/>
          </p:cNvSpPr>
          <p:nvPr/>
        </p:nvSpPr>
        <p:spPr>
          <a:xfrm>
            <a:off x="1422591" y="1789570"/>
            <a:ext cx="6298816" cy="1898542"/>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http</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"http"</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err="1">
                <a:solidFill>
                  <a:srgbClr val="E45649"/>
                </a:solidFill>
                <a:latin typeface="Consolas" panose="020B0609020204030204" pitchFamily="49" charset="0"/>
              </a:rPr>
              <a:t>http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createServer</a:t>
            </a:r>
            <a:r>
              <a:rPr lang="en-CA" dirty="0">
                <a:solidFill>
                  <a:srgbClr val="383A42"/>
                </a:solidFill>
                <a:latin typeface="Consolas" panose="020B0609020204030204" pitchFamily="49" charset="0"/>
              </a:rPr>
              <a:t>((request, response)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E45649"/>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writeHead</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200</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"Content-Type"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"text/html"</a:t>
            </a:r>
            <a:r>
              <a:rPr lang="en-CA" dirty="0">
                <a:solidFill>
                  <a:srgbClr val="383A42"/>
                </a:solidFill>
                <a:latin typeface="Consolas" panose="020B0609020204030204" pitchFamily="49" charset="0"/>
              </a:rPr>
              <a:t> });</a:t>
            </a:r>
          </a:p>
          <a:p>
            <a:pPr marL="101600" indent="0">
              <a:buNone/>
            </a:pP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i="1" dirty="0">
                <a:solidFill>
                  <a:srgbClr val="A0A1A7"/>
                </a:solidFill>
                <a:latin typeface="Consolas" panose="020B0609020204030204" pitchFamily="49" charset="0"/>
              </a:rPr>
              <a:t>// Write the URL to the page</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a:t>
            </a:r>
            <a:r>
              <a:rPr lang="en-CA" dirty="0">
                <a:solidFill>
                  <a:srgbClr val="383A42"/>
                </a:solidFill>
                <a:latin typeface="Consolas" panose="020B0609020204030204" pitchFamily="49" charset="0"/>
              </a:rPr>
              <a:t>(</a:t>
            </a:r>
            <a:r>
              <a:rPr lang="en-CA" dirty="0">
                <a:solidFill>
                  <a:srgbClr val="E45649"/>
                </a:solidFill>
                <a:latin typeface="Consolas" panose="020B0609020204030204" pitchFamily="49" charset="0"/>
              </a:rPr>
              <a:t>request</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url</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end</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r>
              <a:rPr lang="en-CA" dirty="0">
                <a:solidFill>
                  <a:srgbClr val="0184BC"/>
                </a:solidFill>
                <a:latin typeface="Consolas" panose="020B0609020204030204" pitchFamily="49" charset="0"/>
              </a:rPr>
              <a:t>.</a:t>
            </a:r>
            <a:r>
              <a:rPr lang="en-CA" dirty="0">
                <a:solidFill>
                  <a:srgbClr val="4078F2"/>
                </a:solidFill>
                <a:latin typeface="Consolas" panose="020B0609020204030204" pitchFamily="49" charset="0"/>
              </a:rPr>
              <a:t>listen</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8000</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
        <p:nvSpPr>
          <p:cNvPr id="7" name="Google Shape;105;p17">
            <a:extLst>
              <a:ext uri="{FF2B5EF4-FFF2-40B4-BE49-F238E27FC236}">
                <a16:creationId xmlns:a16="http://schemas.microsoft.com/office/drawing/2014/main" xmlns="" id="{A65773D1-C6E2-4E95-BC67-8BB8B0953DE9}"/>
              </a:ext>
            </a:extLst>
          </p:cNvPr>
          <p:cNvSpPr txBox="1">
            <a:spLocks noGrp="1"/>
          </p:cNvSpPr>
          <p:nvPr>
            <p:ph type="body" idx="1"/>
          </p:nvPr>
        </p:nvSpPr>
        <p:spPr>
          <a:xfrm>
            <a:off x="869149" y="3688112"/>
            <a:ext cx="7405800" cy="944033"/>
          </a:xfrm>
          <a:prstGeom prst="rect">
            <a:avLst/>
          </a:prstGeom>
        </p:spPr>
        <p:txBody>
          <a:bodyPr spcFirstLastPara="1" wrap="square" lIns="91425" tIns="91425" rIns="91425" bIns="91425" anchor="t" anchorCtr="0">
            <a:normAutofit fontScale="70000" lnSpcReduction="20000"/>
          </a:bodyPr>
          <a:lstStyle/>
          <a:p>
            <a:pPr marL="101600" lvl="0" indent="0">
              <a:lnSpc>
                <a:spcPct val="120000"/>
              </a:lnSpc>
              <a:buNone/>
            </a:pPr>
            <a:r>
              <a:rPr lang="en-US" dirty="0"/>
              <a:t>The function we pass to </a:t>
            </a:r>
            <a:r>
              <a:rPr lang="en-US" b="1" dirty="0" err="1">
                <a:latin typeface="Consolas" panose="020B0609020204030204" pitchFamily="49" charset="0"/>
              </a:rPr>
              <a:t>http.createServer</a:t>
            </a:r>
            <a:r>
              <a:rPr lang="en-US" b="1" dirty="0">
                <a:latin typeface="Consolas" panose="020B0609020204030204" pitchFamily="49" charset="0"/>
              </a:rPr>
              <a:t>()</a:t>
            </a:r>
            <a:r>
              <a:rPr lang="en-US" dirty="0"/>
              <a:t> has a request argument that represents the request from the client. This request object has a property called </a:t>
            </a:r>
            <a:r>
              <a:rPr lang="en-US" dirty="0" err="1"/>
              <a:t>url</a:t>
            </a:r>
            <a:r>
              <a:rPr lang="en-US" dirty="0"/>
              <a:t> that holds part of the URL.</a:t>
            </a:r>
          </a:p>
        </p:txBody>
      </p:sp>
    </p:spTree>
    <p:extLst>
      <p:ext uri="{BB962C8B-B14F-4D97-AF65-F5344CB8AC3E}">
        <p14:creationId xmlns:p14="http://schemas.microsoft.com/office/powerpoint/2010/main" val="49551149"/>
      </p:ext>
    </p:extLst>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3212829"/>
          </a:xfrm>
          <a:prstGeom prst="rect">
            <a:avLst/>
          </a:prstGeom>
        </p:spPr>
        <p:txBody>
          <a:bodyPr spcFirstLastPara="1" wrap="square" lIns="91425" tIns="91425" rIns="91425" bIns="91425" anchor="t" anchorCtr="0">
            <a:normAutofit/>
          </a:bodyPr>
          <a:lstStyle/>
          <a:p>
            <a:pPr marL="558800" lvl="0" indent="-457200">
              <a:lnSpc>
                <a:spcPct val="120000"/>
              </a:lnSpc>
              <a:buFont typeface="+mj-lt"/>
              <a:buAutoNum type="arabicPeriod"/>
            </a:pPr>
            <a:r>
              <a:rPr lang="en-US" dirty="0"/>
              <a:t>Save the file again and run it by typing </a:t>
            </a:r>
            <a:r>
              <a:rPr lang="en-US" b="1" dirty="0">
                <a:solidFill>
                  <a:schemeClr val="tx1"/>
                </a:solidFill>
                <a:latin typeface="Consolas" panose="020B0609020204030204" pitchFamily="49" charset="0"/>
                <a:ea typeface="Fira Mono" panose="020B0509050000020004" pitchFamily="49" charset="0"/>
              </a:rPr>
              <a:t>node app.js </a:t>
            </a:r>
            <a:r>
              <a:rPr lang="en-US" dirty="0">
                <a:solidFill>
                  <a:schemeClr val="tx1"/>
                </a:solidFill>
              </a:rPr>
              <a:t>in </a:t>
            </a:r>
            <a:r>
              <a:rPr lang="en-US" dirty="0"/>
              <a:t>the terminal.</a:t>
            </a:r>
          </a:p>
          <a:p>
            <a:pPr marL="558800" lvl="0" indent="-457200">
              <a:lnSpc>
                <a:spcPct val="120000"/>
              </a:lnSpc>
              <a:buFont typeface="+mj-lt"/>
              <a:buAutoNum type="arabicPeriod"/>
            </a:pPr>
            <a:r>
              <a:rPr lang="en-US" dirty="0"/>
              <a:t>In your browser, navigate to localhost:8000/</a:t>
            </a:r>
            <a:r>
              <a:rPr lang="en-US" dirty="0" err="1"/>
              <a:t>sait</a:t>
            </a:r>
            <a:r>
              <a:rPr lang="en-US" dirty="0"/>
              <a:t>. You should see “/</a:t>
            </a:r>
            <a:r>
              <a:rPr lang="en-US" dirty="0" err="1"/>
              <a:t>sait</a:t>
            </a:r>
            <a:r>
              <a:rPr lang="en-US" dirty="0"/>
              <a:t>” on the page.</a:t>
            </a:r>
          </a:p>
          <a:p>
            <a:pPr marL="558800" lvl="0" indent="-457200">
              <a:lnSpc>
                <a:spcPct val="120000"/>
              </a:lnSpc>
              <a:buFont typeface="+mj-lt"/>
              <a:buAutoNum type="arabicPeriod"/>
            </a:pPr>
            <a:r>
              <a:rPr lang="en-US" dirty="0"/>
              <a:t>Try navigating to other subfolders.</a:t>
            </a:r>
          </a:p>
          <a:p>
            <a:pPr marL="101600" lvl="0" indent="0">
              <a:lnSpc>
                <a:spcPct val="120000"/>
              </a:lnSpc>
              <a:buNone/>
            </a:pPr>
            <a:endParaRPr lang="en-US" dirty="0"/>
          </a:p>
          <a:p>
            <a:pPr marL="101600" lvl="0" indent="0">
              <a:lnSpc>
                <a:spcPct val="120000"/>
              </a:lnSpc>
              <a:buNone/>
            </a:pPr>
            <a:r>
              <a:rPr lang="en-US" dirty="0"/>
              <a:t>You can hit ctrl-C in your terminal to stop the server.</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Query String</a:t>
            </a:r>
            <a:endParaRPr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87441248"/>
      </p:ext>
    </p:extLst>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sz="6000" dirty="0">
                <a:solidFill>
                  <a:srgbClr val="FFFFFF"/>
                </a:solidFill>
              </a:rPr>
              <a:t>File System</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grpSp>
        <p:nvGrpSpPr>
          <p:cNvPr id="9" name="Google Shape;428;p38">
            <a:extLst>
              <a:ext uri="{FF2B5EF4-FFF2-40B4-BE49-F238E27FC236}">
                <a16:creationId xmlns:a16="http://schemas.microsoft.com/office/drawing/2014/main" xmlns=""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xmlns=""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xmlns=""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76333036"/>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800" y="2573950"/>
            <a:ext cx="5089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6000" dirty="0">
                <a:solidFill>
                  <a:srgbClr val="FFFFFF"/>
                </a:solidFill>
              </a:rPr>
              <a:t>Introduction to Node.js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50895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9" name="Google Shape;428;p38">
            <a:extLst>
              <a:ext uri="{FF2B5EF4-FFF2-40B4-BE49-F238E27FC236}">
                <a16:creationId xmlns:a16="http://schemas.microsoft.com/office/drawing/2014/main" xmlns=""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xmlns=""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xmlns=""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73610205"/>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File System Module</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fontScale="92500" lnSpcReduction="20000"/>
          </a:bodyPr>
          <a:lstStyle/>
          <a:p>
            <a:pPr marL="457200" lvl="0" indent="-355600" algn="l" rtl="0">
              <a:spcBef>
                <a:spcPts val="600"/>
              </a:spcBef>
              <a:spcAft>
                <a:spcPts val="0"/>
              </a:spcAft>
              <a:buSzPts val="2000"/>
              <a:buChar char="▪"/>
            </a:pPr>
            <a:r>
              <a:rPr lang="en-US" dirty="0"/>
              <a:t>The Node.js file system module allows you to work with the file system on your computer.</a:t>
            </a:r>
          </a:p>
          <a:p>
            <a:pPr marL="457200" lvl="0" indent="-355600" algn="l" rtl="0">
              <a:spcBef>
                <a:spcPts val="600"/>
              </a:spcBef>
              <a:spcAft>
                <a:spcPts val="0"/>
              </a:spcAft>
              <a:buSzPts val="2000"/>
              <a:buChar char="▪"/>
            </a:pPr>
            <a:r>
              <a:rPr lang="en-US" dirty="0"/>
              <a:t>With this module, we can:</a:t>
            </a:r>
          </a:p>
          <a:p>
            <a:pPr lvl="1">
              <a:spcBef>
                <a:spcPts val="600"/>
              </a:spcBef>
              <a:buChar char="▪"/>
            </a:pPr>
            <a:r>
              <a:rPr lang="en-US" dirty="0"/>
              <a:t>Read files</a:t>
            </a:r>
          </a:p>
          <a:p>
            <a:pPr lvl="1">
              <a:spcBef>
                <a:spcPts val="600"/>
              </a:spcBef>
              <a:buChar char="▪"/>
            </a:pPr>
            <a:r>
              <a:rPr lang="en-US" dirty="0"/>
              <a:t>Create files</a:t>
            </a:r>
          </a:p>
          <a:p>
            <a:pPr lvl="1">
              <a:spcBef>
                <a:spcPts val="600"/>
              </a:spcBef>
              <a:buChar char="▪"/>
            </a:pPr>
            <a:r>
              <a:rPr lang="en-US" dirty="0"/>
              <a:t>Update files</a:t>
            </a:r>
          </a:p>
          <a:p>
            <a:pPr lvl="1">
              <a:spcBef>
                <a:spcPts val="600"/>
              </a:spcBef>
              <a:buChar char="▪"/>
            </a:pPr>
            <a:r>
              <a:rPr lang="en-US" dirty="0"/>
              <a:t>Delete files</a:t>
            </a:r>
          </a:p>
          <a:p>
            <a:pPr lvl="1">
              <a:spcBef>
                <a:spcPts val="600"/>
              </a:spcBef>
              <a:buChar char="▪"/>
            </a:pPr>
            <a:r>
              <a:rPr lang="en-US" dirty="0"/>
              <a:t>Rename files</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Tree>
    <p:extLst>
      <p:ext uri="{BB962C8B-B14F-4D97-AF65-F5344CB8AC3E}">
        <p14:creationId xmlns:p14="http://schemas.microsoft.com/office/powerpoint/2010/main" val="3629409011"/>
      </p:ext>
    </p:extLst>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787237"/>
          </a:xfrm>
          <a:prstGeom prst="rect">
            <a:avLst/>
          </a:prstGeom>
        </p:spPr>
        <p:txBody>
          <a:bodyPr spcFirstLastPara="1" wrap="square" lIns="91425" tIns="91425" rIns="91425" bIns="91425" anchor="t" anchorCtr="0">
            <a:normAutofit/>
          </a:bodyPr>
          <a:lstStyle/>
          <a:p>
            <a:pPr marL="558800" lvl="0" indent="-457200">
              <a:lnSpc>
                <a:spcPct val="120000"/>
              </a:lnSpc>
              <a:buFont typeface="+mj-lt"/>
              <a:buAutoNum type="arabicPeriod"/>
            </a:pPr>
            <a:r>
              <a:rPr lang="en-US" dirty="0"/>
              <a:t>Import the FS module at the top of your </a:t>
            </a:r>
            <a:r>
              <a:rPr lang="en-US" b="1" dirty="0">
                <a:latin typeface="Consolas" panose="020B0609020204030204" pitchFamily="49" charset="0"/>
              </a:rPr>
              <a:t>app.js</a:t>
            </a:r>
            <a:r>
              <a:rPr lang="en-US" dirty="0"/>
              <a:t> file.</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FS Module</a:t>
            </a:r>
            <a:endParaRPr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xmlns="" id="{93FE2F63-3817-405F-9D67-AC5CAEC83558}"/>
              </a:ext>
            </a:extLst>
          </p:cNvPr>
          <p:cNvSpPr txBox="1">
            <a:spLocks/>
          </p:cNvSpPr>
          <p:nvPr/>
        </p:nvSpPr>
        <p:spPr>
          <a:xfrm>
            <a:off x="1422592" y="2429114"/>
            <a:ext cx="6298816" cy="1468710"/>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http</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"http"</a:t>
            </a:r>
            <a:r>
              <a:rPr lang="en-CA" dirty="0">
                <a:solidFill>
                  <a:srgbClr val="383A42"/>
                </a:solidFill>
                <a:latin typeface="Consolas" panose="020B0609020204030204" pitchFamily="49" charset="0"/>
              </a:rPr>
              <a:t>);</a:t>
            </a:r>
          </a:p>
          <a:p>
            <a:pPr marL="101600" indent="0">
              <a:buNone/>
            </a:pPr>
            <a:r>
              <a:rPr lang="en-CA" i="1" dirty="0">
                <a:solidFill>
                  <a:srgbClr val="A0A1A7"/>
                </a:solidFill>
                <a:latin typeface="Consolas" panose="020B0609020204030204" pitchFamily="49" charset="0"/>
              </a:rPr>
              <a:t> </a:t>
            </a:r>
          </a:p>
          <a:p>
            <a:pPr marL="101600" indent="0">
              <a:buNone/>
            </a:pPr>
            <a:r>
              <a:rPr lang="en-CA" i="1" dirty="0">
                <a:solidFill>
                  <a:srgbClr val="A0A1A7"/>
                </a:solidFill>
                <a:latin typeface="Consolas" panose="020B0609020204030204" pitchFamily="49" charset="0"/>
              </a:rPr>
              <a:t>// Load FS module at the top of the page. Just add it under previously loaded modules.</a:t>
            </a:r>
            <a:endParaRPr lang="en-CA" dirty="0">
              <a:solidFill>
                <a:srgbClr val="A626A4"/>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fs</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"fs"</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079570313"/>
      </p:ext>
    </p:extLst>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872631"/>
          </a:xfrm>
          <a:prstGeom prst="rect">
            <a:avLst/>
          </a:prstGeom>
        </p:spPr>
        <p:txBody>
          <a:bodyPr spcFirstLastPara="1" wrap="square" lIns="91425" tIns="91425" rIns="91425" bIns="91425" anchor="t" anchorCtr="0">
            <a:normAutofit fontScale="85000" lnSpcReduction="20000"/>
          </a:bodyPr>
          <a:lstStyle/>
          <a:p>
            <a:pPr marL="558800" lvl="0" indent="-457200">
              <a:lnSpc>
                <a:spcPct val="120000"/>
              </a:lnSpc>
              <a:buFont typeface="+mj-lt"/>
              <a:buAutoNum type="arabicPeriod"/>
            </a:pPr>
            <a:r>
              <a:rPr lang="en-US" dirty="0"/>
              <a:t>Create a new file named </a:t>
            </a:r>
            <a:r>
              <a:rPr lang="en-US" b="1" dirty="0">
                <a:latin typeface="Consolas" panose="020B0609020204030204" pitchFamily="49" charset="0"/>
              </a:rPr>
              <a:t>demo.html</a:t>
            </a:r>
            <a:r>
              <a:rPr lang="en-US" dirty="0"/>
              <a:t>.</a:t>
            </a:r>
          </a:p>
          <a:p>
            <a:pPr marL="558800" lvl="0" indent="-457200">
              <a:lnSpc>
                <a:spcPct val="120000"/>
              </a:lnSpc>
              <a:buFont typeface="+mj-lt"/>
              <a:buAutoNum type="arabicPeriod"/>
            </a:pPr>
            <a:r>
              <a:rPr lang="en-US" dirty="0"/>
              <a:t>Add some basic HTML code.</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Read Files</a:t>
            </a:r>
            <a:endParaRPr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xmlns="" id="{93FE2F63-3817-405F-9D67-AC5CAEC83558}"/>
              </a:ext>
            </a:extLst>
          </p:cNvPr>
          <p:cNvSpPr txBox="1">
            <a:spLocks/>
          </p:cNvSpPr>
          <p:nvPr/>
        </p:nvSpPr>
        <p:spPr>
          <a:xfrm>
            <a:off x="1422592" y="2507467"/>
            <a:ext cx="6298816" cy="2188520"/>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DOCTYPE</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html</a:t>
            </a:r>
            <a:r>
              <a:rPr lang="en-CA" dirty="0">
                <a:solidFill>
                  <a:srgbClr val="383A42"/>
                </a:solidFill>
                <a:latin typeface="Consolas" panose="020B0609020204030204" pitchFamily="49" charset="0"/>
              </a:rPr>
              <a:t>&gt;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html</a:t>
            </a:r>
            <a:r>
              <a:rPr lang="en-CA" dirty="0">
                <a:solidFill>
                  <a:srgbClr val="383A42"/>
                </a:solidFill>
                <a:latin typeface="Consolas" panose="020B0609020204030204" pitchFamily="49" charset="0"/>
              </a:rPr>
              <a:t> </a:t>
            </a:r>
            <a:r>
              <a:rPr lang="en-CA" dirty="0" err="1">
                <a:solidFill>
                  <a:srgbClr val="986801"/>
                </a:solidFill>
                <a:latin typeface="Consolas" panose="020B0609020204030204" pitchFamily="49" charset="0"/>
              </a:rPr>
              <a:t>lang</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t>
            </a:r>
            <a:r>
              <a:rPr lang="en-CA" dirty="0" err="1">
                <a:solidFill>
                  <a:srgbClr val="50A14F"/>
                </a:solidFill>
                <a:latin typeface="Consolas" panose="020B0609020204030204" pitchFamily="49" charset="0"/>
              </a:rPr>
              <a:t>en</a:t>
            </a:r>
            <a:r>
              <a:rPr lang="en-CA" dirty="0">
                <a:solidFill>
                  <a:srgbClr val="50A14F"/>
                </a:solidFill>
                <a:latin typeface="Consolas" panose="020B0609020204030204" pitchFamily="49" charset="0"/>
              </a:rPr>
              <a:t>"</a:t>
            </a:r>
            <a:r>
              <a:rPr lang="en-CA" dirty="0">
                <a:solidFill>
                  <a:srgbClr val="383A42"/>
                </a:solidFill>
                <a:latin typeface="Consolas" panose="020B0609020204030204" pitchFamily="49" charset="0"/>
              </a:rPr>
              <a:t>&gt;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head</a:t>
            </a:r>
            <a:r>
              <a:rPr lang="en-CA" dirty="0">
                <a:solidFill>
                  <a:srgbClr val="383A42"/>
                </a:solidFill>
                <a:latin typeface="Consolas" panose="020B0609020204030204" pitchFamily="49" charset="0"/>
              </a:rPr>
              <a:t>&gt;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title</a:t>
            </a:r>
            <a:r>
              <a:rPr lang="en-CA" dirty="0">
                <a:solidFill>
                  <a:srgbClr val="383A42"/>
                </a:solidFill>
                <a:latin typeface="Consolas" panose="020B0609020204030204" pitchFamily="49" charset="0"/>
              </a:rPr>
              <a:t>&gt;</a:t>
            </a:r>
            <a:r>
              <a:rPr lang="en-CA" dirty="0">
                <a:solidFill>
                  <a:srgbClr val="333333"/>
                </a:solidFill>
                <a:latin typeface="Consolas" panose="020B0609020204030204" pitchFamily="49" charset="0"/>
              </a:rPr>
              <a:t>Document</a:t>
            </a: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title</a:t>
            </a:r>
            <a:r>
              <a:rPr lang="en-CA" dirty="0">
                <a:solidFill>
                  <a:srgbClr val="383A42"/>
                </a:solidFill>
                <a:latin typeface="Consolas" panose="020B0609020204030204" pitchFamily="49" charset="0"/>
              </a:rPr>
              <a:t>&gt;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head</a:t>
            </a:r>
            <a:r>
              <a:rPr lang="en-CA" dirty="0">
                <a:solidFill>
                  <a:srgbClr val="383A42"/>
                </a:solidFill>
                <a:latin typeface="Consolas" panose="020B0609020204030204" pitchFamily="49" charset="0"/>
              </a:rPr>
              <a:t>&gt;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body</a:t>
            </a:r>
            <a:r>
              <a:rPr lang="en-CA" dirty="0">
                <a:solidFill>
                  <a:srgbClr val="383A42"/>
                </a:solidFill>
                <a:latin typeface="Consolas" panose="020B0609020204030204" pitchFamily="49" charset="0"/>
              </a:rPr>
              <a:t>&gt;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h1</a:t>
            </a:r>
            <a:r>
              <a:rPr lang="en-CA" dirty="0">
                <a:solidFill>
                  <a:srgbClr val="383A42"/>
                </a:solidFill>
                <a:latin typeface="Consolas" panose="020B0609020204030204" pitchFamily="49" charset="0"/>
              </a:rPr>
              <a:t>&gt;</a:t>
            </a:r>
            <a:r>
              <a:rPr lang="en-CA" dirty="0">
                <a:solidFill>
                  <a:srgbClr val="333333"/>
                </a:solidFill>
                <a:latin typeface="Consolas" panose="020B0609020204030204" pitchFamily="49" charset="0"/>
              </a:rPr>
              <a:t>Best Headline Ever</a:t>
            </a: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h1</a:t>
            </a:r>
            <a:r>
              <a:rPr lang="en-CA" dirty="0">
                <a:solidFill>
                  <a:srgbClr val="383A42"/>
                </a:solidFill>
                <a:latin typeface="Consolas" panose="020B0609020204030204" pitchFamily="49" charset="0"/>
              </a:rPr>
              <a:t>&gt;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p</a:t>
            </a:r>
            <a:r>
              <a:rPr lang="en-CA" dirty="0">
                <a:solidFill>
                  <a:srgbClr val="383A42"/>
                </a:solidFill>
                <a:latin typeface="Consolas" panose="020B0609020204030204" pitchFamily="49" charset="0"/>
              </a:rPr>
              <a:t>&gt;</a:t>
            </a:r>
            <a:r>
              <a:rPr lang="en-CA" dirty="0">
                <a:solidFill>
                  <a:srgbClr val="333333"/>
                </a:solidFill>
                <a:latin typeface="Consolas" panose="020B0609020204030204" pitchFamily="49" charset="0"/>
              </a:rPr>
              <a:t>What a great paragraph!</a:t>
            </a: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p</a:t>
            </a:r>
            <a:r>
              <a:rPr lang="en-CA" dirty="0">
                <a:solidFill>
                  <a:srgbClr val="383A42"/>
                </a:solidFill>
                <a:latin typeface="Consolas" panose="020B0609020204030204" pitchFamily="49" charset="0"/>
              </a:rPr>
              <a:t>&gt;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body</a:t>
            </a:r>
            <a:r>
              <a:rPr lang="en-CA" dirty="0">
                <a:solidFill>
                  <a:srgbClr val="383A42"/>
                </a:solidFill>
                <a:latin typeface="Consolas" panose="020B0609020204030204" pitchFamily="49" charset="0"/>
              </a:rPr>
              <a:t>&gt;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&lt;/</a:t>
            </a:r>
            <a:r>
              <a:rPr lang="en-CA" dirty="0">
                <a:solidFill>
                  <a:srgbClr val="E45649"/>
                </a:solidFill>
                <a:latin typeface="Consolas" panose="020B0609020204030204" pitchFamily="49" charset="0"/>
              </a:rPr>
              <a:t>html</a:t>
            </a:r>
            <a:r>
              <a:rPr lang="en-CA" dirty="0">
                <a:solidFill>
                  <a:srgbClr val="383A42"/>
                </a:solidFill>
                <a:latin typeface="Consolas" panose="020B0609020204030204" pitchFamily="49" charset="0"/>
              </a:rPr>
              <a:t>&gt;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389629584"/>
      </p:ext>
    </p:extLst>
  </p:cSld>
  <p:clrMapOvr>
    <a:masterClrMapping/>
  </p:clrMapOvr>
  <p:transition>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872631"/>
          </a:xfrm>
          <a:prstGeom prst="rect">
            <a:avLst/>
          </a:prstGeom>
        </p:spPr>
        <p:txBody>
          <a:bodyPr spcFirstLastPara="1" wrap="square" lIns="91425" tIns="91425" rIns="91425" bIns="91425" anchor="t" anchorCtr="0">
            <a:normAutofit fontScale="92500" lnSpcReduction="20000"/>
          </a:bodyPr>
          <a:lstStyle/>
          <a:p>
            <a:pPr marL="558800" lvl="0" indent="-457200">
              <a:lnSpc>
                <a:spcPct val="120000"/>
              </a:lnSpc>
              <a:buFont typeface="+mj-lt"/>
              <a:buAutoNum type="arabicPeriod"/>
            </a:pPr>
            <a:r>
              <a:rPr lang="en-US" dirty="0"/>
              <a:t>Back in </a:t>
            </a:r>
            <a:r>
              <a:rPr lang="en-US" b="1" dirty="0">
                <a:latin typeface="Consolas" panose="020B0609020204030204" pitchFamily="49" charset="0"/>
              </a:rPr>
              <a:t>app.js</a:t>
            </a:r>
            <a:r>
              <a:rPr lang="en-US" dirty="0"/>
              <a:t>, let’s edit the </a:t>
            </a:r>
            <a:r>
              <a:rPr lang="en-US" b="1" dirty="0" err="1">
                <a:latin typeface="Consolas" panose="020B0609020204030204" pitchFamily="49" charset="0"/>
              </a:rPr>
              <a:t>createServer</a:t>
            </a:r>
            <a:r>
              <a:rPr lang="en-US" b="1" dirty="0">
                <a:latin typeface="Consolas" panose="020B0609020204030204" pitchFamily="49" charset="0"/>
              </a:rPr>
              <a:t>()</a:t>
            </a:r>
            <a:r>
              <a:rPr lang="en-US" dirty="0"/>
              <a:t> code to read a file.</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Read Files</a:t>
            </a:r>
            <a:endParaRPr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xmlns="" id="{93FE2F63-3817-405F-9D67-AC5CAEC83558}"/>
              </a:ext>
            </a:extLst>
          </p:cNvPr>
          <p:cNvSpPr txBox="1">
            <a:spLocks/>
          </p:cNvSpPr>
          <p:nvPr/>
        </p:nvSpPr>
        <p:spPr>
          <a:xfrm>
            <a:off x="1422592" y="2422073"/>
            <a:ext cx="6298816" cy="2165426"/>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http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createServer</a:t>
            </a:r>
            <a:r>
              <a:rPr lang="en-CA" dirty="0">
                <a:solidFill>
                  <a:srgbClr val="383A42"/>
                </a:solidFill>
                <a:latin typeface="Consolas" panose="020B0609020204030204" pitchFamily="49" charset="0"/>
              </a:rPr>
              <a:t>((request, response)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E45649"/>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fs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readFile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"demo.html"</a:t>
            </a:r>
            <a:r>
              <a:rPr lang="en-CA" dirty="0">
                <a:solidFill>
                  <a:srgbClr val="383A42"/>
                </a:solidFill>
                <a:latin typeface="Consolas" panose="020B0609020204030204" pitchFamily="49" charset="0"/>
              </a:rPr>
              <a:t>, (err, data)</a:t>
            </a:r>
            <a:r>
              <a:rPr lang="en-CA" dirty="0">
                <a:solidFill>
                  <a:srgbClr val="A626A4"/>
                </a:solidFill>
                <a:latin typeface="Consolas" panose="020B0609020204030204" pitchFamily="49" charset="0"/>
              </a:rPr>
              <a:t> =&gt;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writeHead</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200</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"Content-Type"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"text/html"</a:t>
            </a:r>
            <a:r>
              <a:rPr lang="en-CA" dirty="0">
                <a:solidFill>
                  <a:srgbClr val="383A42"/>
                </a:solidFill>
                <a:latin typeface="Consolas" panose="020B0609020204030204" pitchFamily="49" charset="0"/>
              </a:rPr>
              <a:t> });</a:t>
            </a:r>
          </a:p>
          <a:p>
            <a:pPr marL="101600" indent="0">
              <a:buNone/>
            </a:pP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i="1" dirty="0">
                <a:solidFill>
                  <a:srgbClr val="A0A1A7"/>
                </a:solidFill>
                <a:latin typeface="Consolas" panose="020B0609020204030204" pitchFamily="49" charset="0"/>
              </a:rPr>
              <a:t>// Write the data that we read from "demo.html".</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a:t>
            </a:r>
            <a:r>
              <a:rPr lang="en-CA" dirty="0">
                <a:solidFill>
                  <a:srgbClr val="383A42"/>
                </a:solidFill>
                <a:latin typeface="Consolas" panose="020B0609020204030204" pitchFamily="49" charset="0"/>
              </a:rPr>
              <a:t>(data);</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end</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r>
              <a:rPr lang="en-CA" dirty="0">
                <a:solidFill>
                  <a:srgbClr val="0184BC"/>
                </a:solidFill>
                <a:latin typeface="Consolas" panose="020B0609020204030204" pitchFamily="49" charset="0"/>
              </a:rPr>
              <a:t>.</a:t>
            </a:r>
            <a:r>
              <a:rPr lang="en-CA" dirty="0">
                <a:solidFill>
                  <a:srgbClr val="4078F2"/>
                </a:solidFill>
                <a:latin typeface="Consolas" panose="020B0609020204030204" pitchFamily="49" charset="0"/>
              </a:rPr>
              <a:t>listen</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8000</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977782672"/>
      </p:ext>
    </p:extLst>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Creating and Updating Files</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We can also create files using the FS module.</a:t>
            </a:r>
          </a:p>
          <a:p>
            <a:pPr marL="457200" lvl="0" indent="-355600" algn="l" rtl="0">
              <a:spcBef>
                <a:spcPts val="600"/>
              </a:spcBef>
              <a:spcAft>
                <a:spcPts val="0"/>
              </a:spcAft>
              <a:buSzPts val="2000"/>
              <a:buChar char="▪"/>
            </a:pPr>
            <a:r>
              <a:rPr lang="en-US" dirty="0"/>
              <a:t>Several methods exist for creating new files:</a:t>
            </a:r>
          </a:p>
          <a:p>
            <a:pPr lvl="1">
              <a:spcBef>
                <a:spcPts val="600"/>
              </a:spcBef>
              <a:buChar char="▪"/>
            </a:pPr>
            <a:r>
              <a:rPr lang="en-US" b="1" dirty="0" err="1">
                <a:latin typeface="Consolas" panose="020B0609020204030204" pitchFamily="49" charset="0"/>
              </a:rPr>
              <a:t>fs.appendFile</a:t>
            </a:r>
            <a:r>
              <a:rPr lang="en-US" b="1" dirty="0">
                <a:latin typeface="Consolas" panose="020B0609020204030204" pitchFamily="49" charset="0"/>
              </a:rPr>
              <a:t>()</a:t>
            </a:r>
          </a:p>
          <a:p>
            <a:pPr lvl="1">
              <a:spcBef>
                <a:spcPts val="600"/>
              </a:spcBef>
              <a:buChar char="▪"/>
            </a:pPr>
            <a:r>
              <a:rPr lang="en-US" b="1" dirty="0" err="1">
                <a:latin typeface="Consolas" panose="020B0609020204030204" pitchFamily="49" charset="0"/>
              </a:rPr>
              <a:t>fs.open</a:t>
            </a:r>
            <a:r>
              <a:rPr lang="en-US" b="1" dirty="0">
                <a:latin typeface="Consolas" panose="020B0609020204030204" pitchFamily="49" charset="0"/>
              </a:rPr>
              <a:t>()</a:t>
            </a:r>
            <a:endParaRPr lang="en-US" dirty="0"/>
          </a:p>
          <a:p>
            <a:pPr lvl="1">
              <a:spcBef>
                <a:spcPts val="600"/>
              </a:spcBef>
              <a:buChar char="▪"/>
            </a:pPr>
            <a:r>
              <a:rPr lang="en-US" b="1" dirty="0" err="1">
                <a:latin typeface="Consolas" panose="020B0609020204030204" pitchFamily="49" charset="0"/>
              </a:rPr>
              <a:t>fs.writeFile</a:t>
            </a:r>
            <a:r>
              <a:rPr lang="en-US" b="1" dirty="0">
                <a:latin typeface="Consolas" panose="020B0609020204030204" pitchFamily="49" charset="0"/>
              </a:rPr>
              <a:t>()</a:t>
            </a:r>
            <a:endParaRPr lang="en-US"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Tree>
    <p:extLst>
      <p:ext uri="{BB962C8B-B14F-4D97-AF65-F5344CB8AC3E}">
        <p14:creationId xmlns:p14="http://schemas.microsoft.com/office/powerpoint/2010/main" val="3071831524"/>
      </p:ext>
    </p:extLst>
  </p:cSld>
  <p:clrMapOvr>
    <a:masterClrMapping/>
  </p:clrMapOvr>
  <p:transition>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Append Files</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r>
              <a:rPr lang="en-US" b="1" dirty="0" err="1">
                <a:latin typeface="Consolas" panose="020B0609020204030204" pitchFamily="49" charset="0"/>
              </a:rPr>
              <a:t>fs.appendFile</a:t>
            </a:r>
            <a:r>
              <a:rPr lang="en-US" b="1" dirty="0">
                <a:latin typeface="Consolas" panose="020B0609020204030204" pitchFamily="49" charset="0"/>
              </a:rPr>
              <a:t>()</a:t>
            </a:r>
            <a:r>
              <a:rPr lang="en-US" b="1" dirty="0">
                <a:latin typeface="Work Sans Light" panose="00000400000000000000" pitchFamily="2" charset="0"/>
              </a:rPr>
              <a:t> </a:t>
            </a:r>
            <a:r>
              <a:rPr lang="en-US" dirty="0">
                <a:latin typeface="Work Sans Light" panose="00000400000000000000" pitchFamily="2" charset="0"/>
              </a:rPr>
              <a:t>appends content to the end of a file.</a:t>
            </a:r>
          </a:p>
          <a:p>
            <a:r>
              <a:rPr lang="en-US" dirty="0">
                <a:latin typeface="Work Sans Light" panose="00000400000000000000" pitchFamily="2" charset="0"/>
              </a:rPr>
              <a:t>If the file doesn’t exist, the file will be created.</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Tree>
    <p:extLst>
      <p:ext uri="{BB962C8B-B14F-4D97-AF65-F5344CB8AC3E}">
        <p14:creationId xmlns:p14="http://schemas.microsoft.com/office/powerpoint/2010/main" val="913420852"/>
      </p:ext>
    </p:extLst>
  </p:cSld>
  <p:clrMapOvr>
    <a:masterClrMapping/>
  </p:clrMapOvr>
  <p:transition>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812194"/>
          </a:xfrm>
          <a:prstGeom prst="rect">
            <a:avLst/>
          </a:prstGeom>
        </p:spPr>
        <p:txBody>
          <a:bodyPr spcFirstLastPara="1" wrap="square" lIns="91425" tIns="91425" rIns="91425" bIns="91425" anchor="t" anchorCtr="0">
            <a:normAutofit fontScale="85000" lnSpcReduction="20000"/>
          </a:bodyPr>
          <a:lstStyle/>
          <a:p>
            <a:pPr marL="558800" lvl="0" indent="-457200">
              <a:lnSpc>
                <a:spcPct val="120000"/>
              </a:lnSpc>
              <a:buFont typeface="+mj-lt"/>
              <a:buAutoNum type="arabicPeriod"/>
            </a:pPr>
            <a:r>
              <a:rPr lang="en-US" dirty="0"/>
              <a:t>Create a new file named </a:t>
            </a:r>
            <a:r>
              <a:rPr lang="en-US" b="1" dirty="0"/>
              <a:t>file-system.js</a:t>
            </a:r>
            <a:r>
              <a:rPr lang="en-US" dirty="0"/>
              <a:t>. In this file, add the following code and run it.</a:t>
            </a:r>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r>
              <a:rPr lang="en-US" dirty="0"/>
              <a:t>Try changing the content and running the file again.</a:t>
            </a:r>
          </a:p>
          <a:p>
            <a:pPr marL="558800" lvl="0" indent="-457200">
              <a:lnSpc>
                <a:spcPct val="120000"/>
              </a:lnSpc>
              <a:buFont typeface="+mj-lt"/>
              <a:buAutoNum type="arabicPeriod"/>
            </a:pPr>
            <a:endParaRPr lang="en-US" dirty="0"/>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Append File</a:t>
            </a:r>
            <a:endParaRPr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dirty="0"/>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xmlns="" id="{93FE2F63-3817-405F-9D67-AC5CAEC83558}"/>
              </a:ext>
            </a:extLst>
          </p:cNvPr>
          <p:cNvSpPr txBox="1">
            <a:spLocks/>
          </p:cNvSpPr>
          <p:nvPr/>
        </p:nvSpPr>
        <p:spPr>
          <a:xfrm>
            <a:off x="1316394" y="2507467"/>
            <a:ext cx="6511211" cy="1400041"/>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fs</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"fs"</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err="1">
                <a:solidFill>
                  <a:srgbClr val="E45649"/>
                </a:solidFill>
                <a:latin typeface="Consolas" panose="020B0609020204030204" pitchFamily="49" charset="0"/>
              </a:rPr>
              <a:t>fs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appendFile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"newFile.txt"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"Hello World! (again)"</a:t>
            </a:r>
            <a:r>
              <a:rPr lang="en-CA" dirty="0">
                <a:solidFill>
                  <a:srgbClr val="383A42"/>
                </a:solidFill>
                <a:latin typeface="Consolas" panose="020B0609020204030204" pitchFamily="49" charset="0"/>
              </a:rPr>
              <a:t>, err</a:t>
            </a:r>
            <a:r>
              <a:rPr lang="en-CA" dirty="0">
                <a:solidFill>
                  <a:srgbClr val="A626A4"/>
                </a:solidFill>
                <a:latin typeface="Consolas" panose="020B0609020204030204" pitchFamily="49" charset="0"/>
              </a:rPr>
              <a:t> =&gt; </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(err) </a:t>
            </a:r>
            <a:r>
              <a:rPr lang="en-CA" dirty="0">
                <a:solidFill>
                  <a:srgbClr val="A626A4"/>
                </a:solidFill>
                <a:latin typeface="Consolas" panose="020B0609020204030204" pitchFamily="49" charset="0"/>
              </a:rPr>
              <a:t>throw</a:t>
            </a:r>
            <a:r>
              <a:rPr lang="en-CA" dirty="0">
                <a:solidFill>
                  <a:srgbClr val="383A42"/>
                </a:solidFill>
                <a:latin typeface="Consolas" panose="020B0609020204030204" pitchFamily="49" charset="0"/>
              </a:rPr>
              <a:t> err;</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"File saved."</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endParaRPr lang="en-CA" dirty="0">
              <a:solidFill>
                <a:srgbClr val="333333"/>
              </a:solidFill>
              <a:latin typeface="Consolas" panose="020B0609020204030204" pitchFamily="49" charset="0"/>
            </a:endParaRPr>
          </a:p>
        </p:txBody>
      </p:sp>
      <p:sp>
        <p:nvSpPr>
          <p:cNvPr id="2" name="TextBox 1">
            <a:extLst>
              <a:ext uri="{FF2B5EF4-FFF2-40B4-BE49-F238E27FC236}">
                <a16:creationId xmlns:a16="http://schemas.microsoft.com/office/drawing/2014/main" xmlns="" id="{A8AB99D2-96A5-4C08-BA04-E9F58FD7738E}"/>
              </a:ext>
            </a:extLst>
          </p:cNvPr>
          <p:cNvSpPr txBox="1"/>
          <p:nvPr/>
        </p:nvSpPr>
        <p:spPr>
          <a:xfrm>
            <a:off x="435801" y="4447030"/>
            <a:ext cx="5819222" cy="292388"/>
          </a:xfrm>
          <a:prstGeom prst="rect">
            <a:avLst/>
          </a:prstGeom>
          <a:noFill/>
        </p:spPr>
        <p:txBody>
          <a:bodyPr wrap="none" rtlCol="0">
            <a:spAutoFit/>
          </a:bodyPr>
          <a:lstStyle/>
          <a:p>
            <a:r>
              <a:rPr lang="en-CA" sz="1300" dirty="0">
                <a:latin typeface="Work Sans Light" panose="00000400000000000000" pitchFamily="2" charset="0"/>
                <a:hlinkClick r:id="rId3"/>
              </a:rPr>
              <a:t>https://nodejs.org/api/fs.html#fs_fs_writefile_file_data_options_callback</a:t>
            </a:r>
            <a:r>
              <a:rPr lang="en-CA" sz="1300" dirty="0">
                <a:latin typeface="Work Sans Light" panose="00000400000000000000" pitchFamily="2" charset="0"/>
              </a:rPr>
              <a:t> </a:t>
            </a:r>
          </a:p>
        </p:txBody>
      </p:sp>
    </p:spTree>
    <p:extLst>
      <p:ext uri="{BB962C8B-B14F-4D97-AF65-F5344CB8AC3E}">
        <p14:creationId xmlns:p14="http://schemas.microsoft.com/office/powerpoint/2010/main" val="1566993814"/>
      </p:ext>
    </p:extLst>
  </p:cSld>
  <p:clrMapOvr>
    <a:masterClrMapping/>
  </p:clrMapOvr>
  <p:transition>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Open Files</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fontScale="85000" lnSpcReduction="10000"/>
          </a:bodyPr>
          <a:lstStyle/>
          <a:p>
            <a:r>
              <a:rPr lang="en-US" b="1" dirty="0" err="1">
                <a:latin typeface="Consolas" panose="020B0609020204030204" pitchFamily="49" charset="0"/>
              </a:rPr>
              <a:t>fs.open</a:t>
            </a:r>
            <a:r>
              <a:rPr lang="en-US" b="1" dirty="0">
                <a:latin typeface="Consolas" panose="020B0609020204030204" pitchFamily="49" charset="0"/>
              </a:rPr>
              <a:t>()</a:t>
            </a:r>
            <a:r>
              <a:rPr lang="en-US" b="1" dirty="0">
                <a:latin typeface="Work Sans Light" panose="00000400000000000000" pitchFamily="2" charset="0"/>
              </a:rPr>
              <a:t> </a:t>
            </a:r>
            <a:r>
              <a:rPr lang="en-US" dirty="0">
                <a:latin typeface="Work Sans Light" panose="00000400000000000000" pitchFamily="2" charset="0"/>
              </a:rPr>
              <a:t>takes a “flag” as the 2</a:t>
            </a:r>
            <a:r>
              <a:rPr lang="en-US" baseline="30000" dirty="0">
                <a:latin typeface="Work Sans Light" panose="00000400000000000000" pitchFamily="2" charset="0"/>
              </a:rPr>
              <a:t>nd</a:t>
            </a:r>
            <a:r>
              <a:rPr lang="en-US" dirty="0">
                <a:latin typeface="Work Sans Light" panose="00000400000000000000" pitchFamily="2" charset="0"/>
              </a:rPr>
              <a:t> argument.</a:t>
            </a:r>
          </a:p>
          <a:p>
            <a:r>
              <a:rPr lang="en-US" dirty="0">
                <a:latin typeface="Work Sans Light" panose="00000400000000000000" pitchFamily="2" charset="0"/>
              </a:rPr>
              <a:t>Flags tell what mode to open the file as:</a:t>
            </a:r>
          </a:p>
          <a:p>
            <a:pPr lvl="1"/>
            <a:r>
              <a:rPr lang="en-US" dirty="0">
                <a:latin typeface="Work Sans Light" panose="00000400000000000000" pitchFamily="2" charset="0"/>
              </a:rPr>
              <a:t>‘</a:t>
            </a:r>
            <a:r>
              <a:rPr lang="en-US" b="1" dirty="0">
                <a:latin typeface="Work Sans Light" panose="00000400000000000000" pitchFamily="2" charset="0"/>
              </a:rPr>
              <a:t>a</a:t>
            </a:r>
            <a:r>
              <a:rPr lang="en-US" dirty="0">
                <a:latin typeface="Work Sans Light" panose="00000400000000000000" pitchFamily="2" charset="0"/>
              </a:rPr>
              <a:t>’ – Open for appending. File is created if it doesn’t exist.</a:t>
            </a:r>
          </a:p>
          <a:p>
            <a:pPr lvl="1"/>
            <a:r>
              <a:rPr lang="en-US" dirty="0">
                <a:latin typeface="Work Sans Light" panose="00000400000000000000" pitchFamily="2" charset="0"/>
              </a:rPr>
              <a:t>‘</a:t>
            </a:r>
            <a:r>
              <a:rPr lang="en-US" b="1" dirty="0">
                <a:latin typeface="Work Sans Light" panose="00000400000000000000" pitchFamily="2" charset="0"/>
              </a:rPr>
              <a:t>r</a:t>
            </a:r>
            <a:r>
              <a:rPr lang="en-US" dirty="0">
                <a:latin typeface="Work Sans Light" panose="00000400000000000000" pitchFamily="2" charset="0"/>
              </a:rPr>
              <a:t>’ – Opens file for reading. Exception occurs if file doesn’t exist. You can’t write to this file.</a:t>
            </a:r>
          </a:p>
          <a:p>
            <a:pPr lvl="1"/>
            <a:r>
              <a:rPr lang="en-US" dirty="0">
                <a:latin typeface="Work Sans Light" panose="00000400000000000000" pitchFamily="2" charset="0"/>
              </a:rPr>
              <a:t>‘</a:t>
            </a:r>
            <a:r>
              <a:rPr lang="en-US" b="1" dirty="0">
                <a:latin typeface="Work Sans Light" panose="00000400000000000000" pitchFamily="2" charset="0"/>
              </a:rPr>
              <a:t>w</a:t>
            </a:r>
            <a:r>
              <a:rPr lang="en-US" dirty="0">
                <a:latin typeface="Work Sans Light" panose="00000400000000000000" pitchFamily="2" charset="0"/>
              </a:rPr>
              <a:t>’ – Opens file for writing. File is created if it doesn’t exist. If it does exist, you write over whatever was already in the file.</a:t>
            </a:r>
          </a:p>
          <a:p>
            <a:r>
              <a:rPr lang="en-US" dirty="0">
                <a:latin typeface="Work Sans Light" panose="00000400000000000000" pitchFamily="2" charset="0"/>
              </a:rPr>
              <a:t>There are a ton more flags that you can use! </a:t>
            </a:r>
            <a:r>
              <a:rPr lang="en-US" dirty="0">
                <a:latin typeface="Work Sans Light" panose="00000400000000000000" pitchFamily="2" charset="0"/>
                <a:hlinkClick r:id="rId3"/>
              </a:rPr>
              <a:t>https://nodejs.org/api/fs.html#fs_file_system_flags</a:t>
            </a:r>
            <a:r>
              <a:rPr lang="en-US" dirty="0">
                <a:latin typeface="Work Sans Light" panose="00000400000000000000" pitchFamily="2" charset="0"/>
              </a:rPr>
              <a:t> </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2751670597"/>
      </p:ext>
    </p:extLst>
  </p:cSld>
  <p:clrMapOvr>
    <a:masterClrMapping/>
  </p:clrMapOvr>
  <p:transition>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872631"/>
          </a:xfrm>
          <a:prstGeom prst="rect">
            <a:avLst/>
          </a:prstGeom>
        </p:spPr>
        <p:txBody>
          <a:bodyPr spcFirstLastPara="1" wrap="square" lIns="91425" tIns="91425" rIns="91425" bIns="91425" anchor="t" anchorCtr="0">
            <a:normAutofit fontScale="85000" lnSpcReduction="20000"/>
          </a:bodyPr>
          <a:lstStyle/>
          <a:p>
            <a:pPr marL="558800" lvl="0" indent="-457200">
              <a:lnSpc>
                <a:spcPct val="120000"/>
              </a:lnSpc>
              <a:buFont typeface="+mj-lt"/>
              <a:buAutoNum type="arabicPeriod"/>
            </a:pPr>
            <a:r>
              <a:rPr lang="en-US" dirty="0"/>
              <a:t>Let’s create a new, empty file using the </a:t>
            </a:r>
            <a:r>
              <a:rPr lang="en-US" b="1" dirty="0" err="1">
                <a:latin typeface="Consolas" panose="020B0609020204030204" pitchFamily="49" charset="0"/>
              </a:rPr>
              <a:t>fs.open</a:t>
            </a:r>
            <a:r>
              <a:rPr lang="en-US" b="1" dirty="0">
                <a:latin typeface="Consolas" panose="020B0609020204030204" pitchFamily="49" charset="0"/>
              </a:rPr>
              <a:t>()</a:t>
            </a:r>
            <a:r>
              <a:rPr lang="en-US" dirty="0"/>
              <a:t> method.</a:t>
            </a:r>
          </a:p>
          <a:p>
            <a:pPr marL="558800" lvl="0" indent="-457200">
              <a:lnSpc>
                <a:spcPct val="120000"/>
              </a:lnSpc>
              <a:buFont typeface="+mj-lt"/>
              <a:buAutoNum type="arabicPeriod"/>
            </a:pPr>
            <a:r>
              <a:rPr lang="en-US" dirty="0"/>
              <a:t>In </a:t>
            </a:r>
            <a:r>
              <a:rPr lang="en-US" b="1" dirty="0"/>
              <a:t>file-system.js</a:t>
            </a:r>
            <a:r>
              <a:rPr lang="en-US" dirty="0"/>
              <a:t>, add the following code:</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Open File</a:t>
            </a:r>
            <a:endParaRPr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dirty="0"/>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xmlns="" id="{93FE2F63-3817-405F-9D67-AC5CAEC83558}"/>
              </a:ext>
            </a:extLst>
          </p:cNvPr>
          <p:cNvSpPr txBox="1">
            <a:spLocks/>
          </p:cNvSpPr>
          <p:nvPr/>
        </p:nvSpPr>
        <p:spPr>
          <a:xfrm>
            <a:off x="1316394" y="2645017"/>
            <a:ext cx="6511211" cy="1299302"/>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fs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open</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'newFile2.txt'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'w'</a:t>
            </a:r>
            <a:r>
              <a:rPr lang="en-CA" dirty="0">
                <a:solidFill>
                  <a:srgbClr val="383A42"/>
                </a:solidFill>
                <a:latin typeface="Consolas" panose="020B0609020204030204" pitchFamily="49" charset="0"/>
              </a:rPr>
              <a:t>, (err, file) </a:t>
            </a:r>
            <a:r>
              <a:rPr lang="en-CA" dirty="0">
                <a:solidFill>
                  <a:srgbClr val="A626A4"/>
                </a:solidFill>
                <a:latin typeface="Consolas" panose="020B0609020204030204" pitchFamily="49" charset="0"/>
              </a:rPr>
              <a:t>=&gt; </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(err) </a:t>
            </a:r>
            <a:r>
              <a:rPr lang="en-CA" dirty="0">
                <a:solidFill>
                  <a:srgbClr val="A626A4"/>
                </a:solidFill>
                <a:latin typeface="Consolas" panose="020B0609020204030204" pitchFamily="49" charset="0"/>
              </a:rPr>
              <a:t>throw</a:t>
            </a:r>
            <a:r>
              <a:rPr lang="en-CA" dirty="0">
                <a:solidFill>
                  <a:srgbClr val="383A42"/>
                </a:solidFill>
                <a:latin typeface="Consolas" panose="020B0609020204030204" pitchFamily="49" charset="0"/>
              </a:rPr>
              <a:t> err;</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'File saved.'</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r>
              <a:rPr lang="en-CA" dirty="0">
                <a:solidFill>
                  <a:srgbClr val="333333"/>
                </a:solidFill>
                <a:latin typeface="Consolas" panose="020B0609020204030204" pitchFamily="49" charset="0"/>
              </a:rPr>
              <a:t> </a:t>
            </a:r>
          </a:p>
          <a:p>
            <a:pPr marL="101600" indent="0">
              <a:buNone/>
            </a:pPr>
            <a:endParaRPr lang="en-CA" dirty="0">
              <a:solidFill>
                <a:srgbClr val="333333"/>
              </a:solidFill>
              <a:latin typeface="Consolas" panose="020B0609020204030204" pitchFamily="49" charset="0"/>
            </a:endParaRPr>
          </a:p>
        </p:txBody>
      </p:sp>
      <p:sp>
        <p:nvSpPr>
          <p:cNvPr id="2" name="TextBox 1">
            <a:extLst>
              <a:ext uri="{FF2B5EF4-FFF2-40B4-BE49-F238E27FC236}">
                <a16:creationId xmlns:a16="http://schemas.microsoft.com/office/drawing/2014/main" xmlns="" id="{A8AB99D2-96A5-4C08-BA04-E9F58FD7738E}"/>
              </a:ext>
            </a:extLst>
          </p:cNvPr>
          <p:cNvSpPr txBox="1"/>
          <p:nvPr/>
        </p:nvSpPr>
        <p:spPr>
          <a:xfrm>
            <a:off x="435801" y="4447030"/>
            <a:ext cx="5591595" cy="292388"/>
          </a:xfrm>
          <a:prstGeom prst="rect">
            <a:avLst/>
          </a:prstGeom>
          <a:noFill/>
        </p:spPr>
        <p:txBody>
          <a:bodyPr wrap="none" rtlCol="0">
            <a:spAutoFit/>
          </a:bodyPr>
          <a:lstStyle/>
          <a:p>
            <a:r>
              <a:rPr lang="en-CA" sz="1300" dirty="0">
                <a:latin typeface="Work Sans Light" panose="00000400000000000000" pitchFamily="2" charset="0"/>
                <a:hlinkClick r:id="rId3"/>
              </a:rPr>
              <a:t>https://nodejs.org/api/fs.html#fs_fs_open_path_flags_mode_callback</a:t>
            </a:r>
            <a:r>
              <a:rPr lang="en-CA" sz="1300" dirty="0">
                <a:latin typeface="Work Sans Light" panose="00000400000000000000" pitchFamily="2" charset="0"/>
              </a:rPr>
              <a:t> </a:t>
            </a:r>
          </a:p>
        </p:txBody>
      </p:sp>
    </p:spTree>
    <p:extLst>
      <p:ext uri="{BB962C8B-B14F-4D97-AF65-F5344CB8AC3E}">
        <p14:creationId xmlns:p14="http://schemas.microsoft.com/office/powerpoint/2010/main" val="586953039"/>
      </p:ext>
    </p:extLst>
  </p:cSld>
  <p:clrMapOvr>
    <a:masterClrMapping/>
  </p:clrMapOvr>
  <p:transition>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Write to Files</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r>
              <a:rPr lang="en-US" b="1" dirty="0" err="1">
                <a:latin typeface="Consolas" panose="020B0609020204030204" pitchFamily="49" charset="0"/>
              </a:rPr>
              <a:t>fs.writeFile</a:t>
            </a:r>
            <a:r>
              <a:rPr lang="en-US" b="1" dirty="0">
                <a:latin typeface="Consolas" panose="020B0609020204030204" pitchFamily="49" charset="0"/>
              </a:rPr>
              <a:t>()</a:t>
            </a:r>
            <a:r>
              <a:rPr lang="en-US" b="1" dirty="0">
                <a:latin typeface="Work Sans Light" panose="00000400000000000000" pitchFamily="2" charset="0"/>
              </a:rPr>
              <a:t> </a:t>
            </a:r>
            <a:r>
              <a:rPr lang="en-US" dirty="0">
                <a:latin typeface="Work Sans Light" panose="00000400000000000000" pitchFamily="2" charset="0"/>
              </a:rPr>
              <a:t>replaces the chosen file and content if it exists. </a:t>
            </a:r>
          </a:p>
          <a:p>
            <a:r>
              <a:rPr lang="en-US" dirty="0">
                <a:latin typeface="Work Sans Light" panose="00000400000000000000" pitchFamily="2" charset="0"/>
              </a:rPr>
              <a:t>If the file does not exist, creates a new file containing the chosen content.</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Tree>
    <p:extLst>
      <p:ext uri="{BB962C8B-B14F-4D97-AF65-F5344CB8AC3E}">
        <p14:creationId xmlns:p14="http://schemas.microsoft.com/office/powerpoint/2010/main" val="2130094199"/>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509220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What is Node.js?</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CA" dirty="0"/>
              <a:t>Not a programming language</a:t>
            </a:r>
          </a:p>
          <a:p>
            <a:pPr marL="457200" lvl="0" indent="-355600" algn="l" rtl="0">
              <a:spcBef>
                <a:spcPts val="600"/>
              </a:spcBef>
              <a:spcAft>
                <a:spcPts val="0"/>
              </a:spcAft>
              <a:buSzPts val="2000"/>
              <a:buChar char="▪"/>
            </a:pPr>
            <a:r>
              <a:rPr lang="en-CA" dirty="0"/>
              <a:t>An </a:t>
            </a:r>
            <a:r>
              <a:rPr lang="en-CA" b="1" dirty="0"/>
              <a:t>environment</a:t>
            </a:r>
            <a:r>
              <a:rPr lang="en-CA" dirty="0"/>
              <a:t> that lets you use JavaScript outside of the browser</a:t>
            </a:r>
          </a:p>
          <a:p>
            <a:pPr marL="457200" lvl="0" indent="-355600" algn="l" rtl="0">
              <a:spcBef>
                <a:spcPts val="600"/>
              </a:spcBef>
              <a:spcAft>
                <a:spcPts val="0"/>
              </a:spcAft>
              <a:buSzPts val="2000"/>
              <a:buChar char="▪"/>
            </a:pPr>
            <a:r>
              <a:rPr lang="en-CA" dirty="0"/>
              <a:t>Uses Chrome’s V8 JavaScript engine</a:t>
            </a:r>
            <a:endParaRPr dirty="0"/>
          </a:p>
          <a:p>
            <a:pPr marL="0" lvl="0" indent="0" algn="l" rtl="0">
              <a:spcBef>
                <a:spcPts val="600"/>
              </a:spcBef>
              <a:spcAft>
                <a:spcPts val="0"/>
              </a:spcAft>
              <a:buNone/>
            </a:pPr>
            <a:r>
              <a:rPr lang="en-CA" dirty="0"/>
              <a:t>With Node.js, you can build anything from small command line tools to HTTP servers that power dynamic websites. </a:t>
            </a:r>
            <a:r>
              <a:rPr lang="en-CA" b="1" dirty="0"/>
              <a:t>Simply put, it’s server-side JavaScript.</a:t>
            </a:r>
            <a:endParaRPr b="1"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585604674"/>
      </p:ext>
    </p:extLst>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757554"/>
          </a:xfrm>
          <a:prstGeom prst="rect">
            <a:avLst/>
          </a:prstGeom>
        </p:spPr>
        <p:txBody>
          <a:bodyPr spcFirstLastPara="1" wrap="square" lIns="91425" tIns="91425" rIns="91425" bIns="91425" anchor="t" anchorCtr="0">
            <a:normAutofit fontScale="70000" lnSpcReduction="20000"/>
          </a:bodyPr>
          <a:lstStyle/>
          <a:p>
            <a:pPr marL="558800" lvl="0" indent="-457200">
              <a:lnSpc>
                <a:spcPct val="120000"/>
              </a:lnSpc>
              <a:buFont typeface="+mj-lt"/>
              <a:buAutoNum type="arabicPeriod"/>
            </a:pPr>
            <a:r>
              <a:rPr lang="en-US" dirty="0"/>
              <a:t>Let’s create a new file using the </a:t>
            </a:r>
            <a:r>
              <a:rPr lang="en-US" b="1" dirty="0" err="1">
                <a:latin typeface="Consolas" panose="020B0609020204030204" pitchFamily="49" charset="0"/>
              </a:rPr>
              <a:t>fs.writeFile</a:t>
            </a:r>
            <a:r>
              <a:rPr lang="en-US" b="1" dirty="0">
                <a:latin typeface="Consolas" panose="020B0609020204030204" pitchFamily="49" charset="0"/>
              </a:rPr>
              <a:t>()</a:t>
            </a:r>
            <a:r>
              <a:rPr lang="en-US" dirty="0"/>
              <a:t> method.</a:t>
            </a:r>
          </a:p>
          <a:p>
            <a:pPr marL="558800" lvl="0" indent="-457200">
              <a:lnSpc>
                <a:spcPct val="120000"/>
              </a:lnSpc>
              <a:buFont typeface="+mj-lt"/>
              <a:buAutoNum type="arabicPeriod"/>
            </a:pPr>
            <a:r>
              <a:rPr lang="en-US" dirty="0"/>
              <a:t>In </a:t>
            </a:r>
            <a:r>
              <a:rPr lang="en-US" b="1" dirty="0"/>
              <a:t>file-system.js</a:t>
            </a:r>
            <a:r>
              <a:rPr lang="en-US" dirty="0"/>
              <a:t>, add the following code:</a:t>
            </a:r>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r>
              <a:rPr lang="en-US" dirty="0"/>
              <a:t>Try changing the content and running the code again. What happens to the file?</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a:t>
            </a:r>
            <a:r>
              <a:rPr lang="en-CA" dirty="0" err="1">
                <a:latin typeface="Consolas" panose="020B0609020204030204" pitchFamily="49" charset="0"/>
              </a:rPr>
              <a:t>writeFile</a:t>
            </a:r>
            <a:r>
              <a:rPr lang="en-CA" dirty="0">
                <a:latin typeface="Consolas" panose="020B0609020204030204" pitchFamily="49" charset="0"/>
              </a:rPr>
              <a:t>()</a:t>
            </a:r>
            <a:endParaRPr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dirty="0"/>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xmlns="" id="{93FE2F63-3817-405F-9D67-AC5CAEC83558}"/>
              </a:ext>
            </a:extLst>
          </p:cNvPr>
          <p:cNvSpPr txBox="1">
            <a:spLocks/>
          </p:cNvSpPr>
          <p:nvPr/>
        </p:nvSpPr>
        <p:spPr>
          <a:xfrm>
            <a:off x="1316394" y="2416879"/>
            <a:ext cx="6511211" cy="120197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fs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writeFile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"newfile3.txt"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"Hello world!"</a:t>
            </a:r>
            <a:r>
              <a:rPr lang="en-CA" dirty="0">
                <a:solidFill>
                  <a:srgbClr val="383A42"/>
                </a:solidFill>
                <a:latin typeface="Consolas" panose="020B0609020204030204" pitchFamily="49" charset="0"/>
              </a:rPr>
              <a:t>, err</a:t>
            </a:r>
            <a:r>
              <a:rPr lang="en-CA" dirty="0">
                <a:solidFill>
                  <a:srgbClr val="A626A4"/>
                </a:solidFill>
                <a:latin typeface="Consolas" panose="020B0609020204030204" pitchFamily="49" charset="0"/>
              </a:rPr>
              <a:t> =&gt;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(err) </a:t>
            </a:r>
            <a:r>
              <a:rPr lang="en-CA" dirty="0">
                <a:solidFill>
                  <a:srgbClr val="A626A4"/>
                </a:solidFill>
                <a:latin typeface="Consolas" panose="020B0609020204030204" pitchFamily="49" charset="0"/>
              </a:rPr>
              <a:t>throw</a:t>
            </a:r>
            <a:r>
              <a:rPr lang="en-CA" dirty="0">
                <a:solidFill>
                  <a:srgbClr val="383A42"/>
                </a:solidFill>
                <a:latin typeface="Consolas" panose="020B0609020204030204" pitchFamily="49" charset="0"/>
              </a:rPr>
              <a:t> err;</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"File saved."</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
        <p:nvSpPr>
          <p:cNvPr id="2" name="TextBox 1">
            <a:extLst>
              <a:ext uri="{FF2B5EF4-FFF2-40B4-BE49-F238E27FC236}">
                <a16:creationId xmlns:a16="http://schemas.microsoft.com/office/drawing/2014/main" xmlns="" id="{A8AB99D2-96A5-4C08-BA04-E9F58FD7738E}"/>
              </a:ext>
            </a:extLst>
          </p:cNvPr>
          <p:cNvSpPr txBox="1"/>
          <p:nvPr/>
        </p:nvSpPr>
        <p:spPr>
          <a:xfrm>
            <a:off x="435801" y="4447030"/>
            <a:ext cx="5591595" cy="292388"/>
          </a:xfrm>
          <a:prstGeom prst="rect">
            <a:avLst/>
          </a:prstGeom>
          <a:noFill/>
        </p:spPr>
        <p:txBody>
          <a:bodyPr wrap="none" rtlCol="0">
            <a:spAutoFit/>
          </a:bodyPr>
          <a:lstStyle/>
          <a:p>
            <a:r>
              <a:rPr lang="en-CA" sz="1300" dirty="0">
                <a:latin typeface="Work Sans Light" panose="00000400000000000000" pitchFamily="2" charset="0"/>
                <a:hlinkClick r:id="rId3"/>
              </a:rPr>
              <a:t>https://nodejs.org/api/fs.html#fs_fs_open_path_flags_mode_callback</a:t>
            </a:r>
            <a:r>
              <a:rPr lang="en-CA" sz="1300" dirty="0">
                <a:latin typeface="Work Sans Light" panose="00000400000000000000" pitchFamily="2" charset="0"/>
              </a:rPr>
              <a:t> </a:t>
            </a:r>
          </a:p>
        </p:txBody>
      </p:sp>
    </p:spTree>
    <p:extLst>
      <p:ext uri="{BB962C8B-B14F-4D97-AF65-F5344CB8AC3E}">
        <p14:creationId xmlns:p14="http://schemas.microsoft.com/office/powerpoint/2010/main" val="2778673733"/>
      </p:ext>
    </p:extLst>
  </p:cSld>
  <p:clrMapOvr>
    <a:masterClrMapping/>
  </p:clrMapOvr>
  <p:transition>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Updating Files</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We can also update files using the FS module (which we did in the last few activities).</a:t>
            </a:r>
          </a:p>
          <a:p>
            <a:pPr marL="457200" lvl="0" indent="-355600" algn="l" rtl="0">
              <a:spcBef>
                <a:spcPts val="600"/>
              </a:spcBef>
              <a:spcAft>
                <a:spcPts val="0"/>
              </a:spcAft>
              <a:buSzPts val="2000"/>
              <a:buChar char="▪"/>
            </a:pPr>
            <a:r>
              <a:rPr lang="en-US" dirty="0"/>
              <a:t>Remember!</a:t>
            </a:r>
          </a:p>
          <a:p>
            <a:pPr lvl="1">
              <a:spcBef>
                <a:spcPts val="600"/>
              </a:spcBef>
              <a:buChar char="▪"/>
            </a:pPr>
            <a:r>
              <a:rPr lang="en-US" b="1" dirty="0" err="1">
                <a:latin typeface="Consolas" panose="020B0609020204030204" pitchFamily="49" charset="0"/>
              </a:rPr>
              <a:t>fs.appendFile</a:t>
            </a:r>
            <a:r>
              <a:rPr lang="en-US" b="1" dirty="0">
                <a:latin typeface="Consolas" panose="020B0609020204030204" pitchFamily="49" charset="0"/>
              </a:rPr>
              <a:t>()</a:t>
            </a:r>
            <a:r>
              <a:rPr lang="en-US" b="1" dirty="0">
                <a:latin typeface="Work Sans Light" panose="00000400000000000000" pitchFamily="2" charset="0"/>
              </a:rPr>
              <a:t> </a:t>
            </a:r>
            <a:r>
              <a:rPr lang="en-US" dirty="0">
                <a:latin typeface="Work Sans Light" panose="00000400000000000000" pitchFamily="2" charset="0"/>
              </a:rPr>
              <a:t>– Adds to the end of the file.</a:t>
            </a:r>
            <a:endParaRPr lang="en-US" dirty="0">
              <a:latin typeface="Consolas" panose="020B0609020204030204" pitchFamily="49" charset="0"/>
            </a:endParaRPr>
          </a:p>
          <a:p>
            <a:pPr lvl="1">
              <a:spcBef>
                <a:spcPts val="600"/>
              </a:spcBef>
              <a:buFont typeface="Work Sans Light"/>
              <a:buChar char="▪"/>
            </a:pPr>
            <a:r>
              <a:rPr lang="en-US" b="1" dirty="0" err="1">
                <a:latin typeface="Consolas" panose="020B0609020204030204" pitchFamily="49" charset="0"/>
              </a:rPr>
              <a:t>fs.writeFile</a:t>
            </a:r>
            <a:r>
              <a:rPr lang="en-US" b="1" dirty="0">
                <a:latin typeface="Consolas" panose="020B0609020204030204" pitchFamily="49" charset="0"/>
              </a:rPr>
              <a:t>()</a:t>
            </a:r>
            <a:r>
              <a:rPr lang="en-US" dirty="0">
                <a:latin typeface="Work Sans Light" panose="00000400000000000000" pitchFamily="2" charset="0"/>
              </a:rPr>
              <a:t> – Replaces the content in the file.</a:t>
            </a:r>
            <a:endParaRPr lang="en-US"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Tree>
    <p:extLst>
      <p:ext uri="{BB962C8B-B14F-4D97-AF65-F5344CB8AC3E}">
        <p14:creationId xmlns:p14="http://schemas.microsoft.com/office/powerpoint/2010/main" val="2925300364"/>
      </p:ext>
    </p:extLst>
  </p:cSld>
  <p:clrMapOvr>
    <a:masterClrMapping/>
  </p:clrMapOvr>
  <p:transition>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Deleting Files</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We can also delete files using the FS module.</a:t>
            </a:r>
          </a:p>
          <a:p>
            <a:r>
              <a:rPr lang="en-US" b="1" dirty="0" err="1">
                <a:latin typeface="Consolas" panose="020B0609020204030204" pitchFamily="49" charset="0"/>
              </a:rPr>
              <a:t>fs.unlink</a:t>
            </a:r>
            <a:r>
              <a:rPr lang="en-US" b="1" dirty="0">
                <a:latin typeface="Consolas" panose="020B0609020204030204" pitchFamily="49" charset="0"/>
              </a:rPr>
              <a:t>()</a:t>
            </a:r>
            <a:r>
              <a:rPr lang="en-US" b="1" dirty="0">
                <a:latin typeface="Work Sans Light" panose="00000400000000000000" pitchFamily="2" charset="0"/>
              </a:rPr>
              <a:t> </a:t>
            </a:r>
            <a:r>
              <a:rPr lang="en-US" dirty="0">
                <a:latin typeface="Work Sans Light" panose="00000400000000000000" pitchFamily="2" charset="0"/>
              </a:rPr>
              <a:t>– Deletes a specified file.</a:t>
            </a:r>
            <a:endParaRPr lang="en-US"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Tree>
    <p:extLst>
      <p:ext uri="{BB962C8B-B14F-4D97-AF65-F5344CB8AC3E}">
        <p14:creationId xmlns:p14="http://schemas.microsoft.com/office/powerpoint/2010/main" val="3718647921"/>
      </p:ext>
    </p:extLst>
  </p:cSld>
  <p:clrMapOvr>
    <a:masterClrMapping/>
  </p:clrMapOvr>
  <p:transition>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757554"/>
          </a:xfrm>
          <a:prstGeom prst="rect">
            <a:avLst/>
          </a:prstGeom>
        </p:spPr>
        <p:txBody>
          <a:bodyPr spcFirstLastPara="1" wrap="square" lIns="91425" tIns="91425" rIns="91425" bIns="91425" anchor="t" anchorCtr="0">
            <a:normAutofit fontScale="77500" lnSpcReduction="20000"/>
          </a:bodyPr>
          <a:lstStyle/>
          <a:p>
            <a:pPr marL="558800" lvl="0" indent="-457200">
              <a:lnSpc>
                <a:spcPct val="120000"/>
              </a:lnSpc>
              <a:buFont typeface="+mj-lt"/>
              <a:buAutoNum type="arabicPeriod"/>
            </a:pPr>
            <a:r>
              <a:rPr lang="en-US" dirty="0"/>
              <a:t>Let’s delete a file using the </a:t>
            </a:r>
            <a:r>
              <a:rPr lang="en-US" b="1" dirty="0" err="1">
                <a:latin typeface="Consolas" panose="020B0609020204030204" pitchFamily="49" charset="0"/>
              </a:rPr>
              <a:t>fs.unlink</a:t>
            </a:r>
            <a:r>
              <a:rPr lang="en-US" b="1" dirty="0">
                <a:latin typeface="Consolas" panose="020B0609020204030204" pitchFamily="49" charset="0"/>
              </a:rPr>
              <a:t>()</a:t>
            </a:r>
            <a:r>
              <a:rPr lang="en-US" dirty="0"/>
              <a:t> method.</a:t>
            </a:r>
          </a:p>
          <a:p>
            <a:pPr marL="558800" lvl="0" indent="-457200">
              <a:lnSpc>
                <a:spcPct val="120000"/>
              </a:lnSpc>
              <a:buFont typeface="+mj-lt"/>
              <a:buAutoNum type="arabicPeriod"/>
            </a:pPr>
            <a:r>
              <a:rPr lang="en-US" dirty="0"/>
              <a:t>In </a:t>
            </a:r>
            <a:r>
              <a:rPr lang="en-US" b="1" dirty="0"/>
              <a:t>file-system.js</a:t>
            </a:r>
            <a:r>
              <a:rPr lang="en-US" dirty="0"/>
              <a:t>, add the following code:</a:t>
            </a:r>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r>
              <a:rPr lang="en-US" dirty="0"/>
              <a:t>Check your folder. Where did newfile2.txt go?</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a:t>
            </a:r>
            <a:r>
              <a:rPr lang="en-CA" dirty="0">
                <a:latin typeface="Consolas" panose="020B0609020204030204" pitchFamily="49" charset="0"/>
              </a:rPr>
              <a:t>unlink()</a:t>
            </a:r>
            <a:endParaRPr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dirty="0"/>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xmlns="" id="{93FE2F63-3817-405F-9D67-AC5CAEC83558}"/>
              </a:ext>
            </a:extLst>
          </p:cNvPr>
          <p:cNvSpPr txBox="1">
            <a:spLocks/>
          </p:cNvSpPr>
          <p:nvPr/>
        </p:nvSpPr>
        <p:spPr>
          <a:xfrm>
            <a:off x="1316394" y="2584895"/>
            <a:ext cx="6511211" cy="120197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fs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unlink</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"newfile2.txt"</a:t>
            </a:r>
            <a:r>
              <a:rPr lang="en-CA" dirty="0">
                <a:solidFill>
                  <a:srgbClr val="383A42"/>
                </a:solidFill>
                <a:latin typeface="Consolas" panose="020B0609020204030204" pitchFamily="49" charset="0"/>
              </a:rPr>
              <a:t>, err</a:t>
            </a:r>
            <a:r>
              <a:rPr lang="en-CA" dirty="0">
                <a:solidFill>
                  <a:srgbClr val="A626A4"/>
                </a:solidFill>
                <a:latin typeface="Consolas" panose="020B0609020204030204" pitchFamily="49" charset="0"/>
              </a:rPr>
              <a:t> =&gt;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(err) </a:t>
            </a:r>
            <a:r>
              <a:rPr lang="en-CA" dirty="0">
                <a:solidFill>
                  <a:srgbClr val="A626A4"/>
                </a:solidFill>
                <a:latin typeface="Consolas" panose="020B0609020204030204" pitchFamily="49" charset="0"/>
              </a:rPr>
              <a:t>throw</a:t>
            </a:r>
            <a:r>
              <a:rPr lang="en-CA" dirty="0">
                <a:solidFill>
                  <a:srgbClr val="383A42"/>
                </a:solidFill>
                <a:latin typeface="Consolas" panose="020B0609020204030204" pitchFamily="49" charset="0"/>
              </a:rPr>
              <a:t> err;</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"File deleted."</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
        <p:nvSpPr>
          <p:cNvPr id="2" name="TextBox 1">
            <a:extLst>
              <a:ext uri="{FF2B5EF4-FFF2-40B4-BE49-F238E27FC236}">
                <a16:creationId xmlns:a16="http://schemas.microsoft.com/office/drawing/2014/main" xmlns="" id="{A8AB99D2-96A5-4C08-BA04-E9F58FD7738E}"/>
              </a:ext>
            </a:extLst>
          </p:cNvPr>
          <p:cNvSpPr txBox="1"/>
          <p:nvPr/>
        </p:nvSpPr>
        <p:spPr>
          <a:xfrm>
            <a:off x="435801" y="4447030"/>
            <a:ext cx="4732386" cy="292388"/>
          </a:xfrm>
          <a:prstGeom prst="rect">
            <a:avLst/>
          </a:prstGeom>
          <a:noFill/>
        </p:spPr>
        <p:txBody>
          <a:bodyPr wrap="none" rtlCol="0">
            <a:spAutoFit/>
          </a:bodyPr>
          <a:lstStyle/>
          <a:p>
            <a:r>
              <a:rPr lang="en-CA" sz="1300" dirty="0">
                <a:latin typeface="Work Sans Light" panose="00000400000000000000" pitchFamily="2" charset="0"/>
                <a:hlinkClick r:id="rId3"/>
              </a:rPr>
              <a:t>https://nodejs.org/api/fs.html#fs_fs_unlink_path_callback</a:t>
            </a:r>
            <a:r>
              <a:rPr lang="en-CA" sz="1300" dirty="0">
                <a:latin typeface="Work Sans Light" panose="00000400000000000000" pitchFamily="2" charset="0"/>
              </a:rPr>
              <a:t> </a:t>
            </a:r>
          </a:p>
        </p:txBody>
      </p:sp>
    </p:spTree>
    <p:extLst>
      <p:ext uri="{BB962C8B-B14F-4D97-AF65-F5344CB8AC3E}">
        <p14:creationId xmlns:p14="http://schemas.microsoft.com/office/powerpoint/2010/main" val="238968644"/>
      </p:ext>
    </p:extLst>
  </p:cSld>
  <p:clrMapOvr>
    <a:masterClrMapping/>
  </p:clrMapOvr>
  <p:transition>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Renaming Files</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We can rename files using the FS module.</a:t>
            </a:r>
          </a:p>
          <a:p>
            <a:r>
              <a:rPr lang="en-US" b="1" dirty="0" err="1">
                <a:latin typeface="Consolas" panose="020B0609020204030204" pitchFamily="49" charset="0"/>
              </a:rPr>
              <a:t>fs.rename</a:t>
            </a:r>
            <a:r>
              <a:rPr lang="en-US" b="1" dirty="0">
                <a:latin typeface="Consolas" panose="020B0609020204030204" pitchFamily="49" charset="0"/>
              </a:rPr>
              <a:t>()</a:t>
            </a:r>
            <a:r>
              <a:rPr lang="en-US" b="1" dirty="0">
                <a:latin typeface="Work Sans Light" panose="00000400000000000000" pitchFamily="2" charset="0"/>
              </a:rPr>
              <a:t> </a:t>
            </a:r>
            <a:r>
              <a:rPr lang="en-US" dirty="0">
                <a:latin typeface="Work Sans Light" panose="00000400000000000000" pitchFamily="2" charset="0"/>
              </a:rPr>
              <a:t>– Renames a specified file.</a:t>
            </a:r>
            <a:endParaRPr lang="en-US"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Tree>
    <p:extLst>
      <p:ext uri="{BB962C8B-B14F-4D97-AF65-F5344CB8AC3E}">
        <p14:creationId xmlns:p14="http://schemas.microsoft.com/office/powerpoint/2010/main" val="4271585096"/>
      </p:ext>
    </p:extLst>
  </p:cSld>
  <p:clrMapOvr>
    <a:masterClrMapping/>
  </p:clrMapOvr>
  <p:transition>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757554"/>
          </a:xfrm>
          <a:prstGeom prst="rect">
            <a:avLst/>
          </a:prstGeom>
        </p:spPr>
        <p:txBody>
          <a:bodyPr spcFirstLastPara="1" wrap="square" lIns="91425" tIns="91425" rIns="91425" bIns="91425" anchor="t" anchorCtr="0">
            <a:normAutofit fontScale="77500" lnSpcReduction="20000"/>
          </a:bodyPr>
          <a:lstStyle/>
          <a:p>
            <a:pPr marL="558800" lvl="0" indent="-457200">
              <a:lnSpc>
                <a:spcPct val="120000"/>
              </a:lnSpc>
              <a:buFont typeface="+mj-lt"/>
              <a:buAutoNum type="arabicPeriod"/>
            </a:pPr>
            <a:r>
              <a:rPr lang="en-US" dirty="0"/>
              <a:t>Let’s delete a file using the </a:t>
            </a:r>
            <a:r>
              <a:rPr lang="en-US" b="1" dirty="0" err="1">
                <a:latin typeface="Consolas" panose="020B0609020204030204" pitchFamily="49" charset="0"/>
              </a:rPr>
              <a:t>fs.rename</a:t>
            </a:r>
            <a:r>
              <a:rPr lang="en-US" b="1" dirty="0">
                <a:latin typeface="Consolas" panose="020B0609020204030204" pitchFamily="49" charset="0"/>
              </a:rPr>
              <a:t>()</a:t>
            </a:r>
            <a:r>
              <a:rPr lang="en-US" dirty="0"/>
              <a:t> method.</a:t>
            </a:r>
          </a:p>
          <a:p>
            <a:pPr marL="558800" lvl="0" indent="-457200">
              <a:lnSpc>
                <a:spcPct val="120000"/>
              </a:lnSpc>
              <a:buFont typeface="+mj-lt"/>
              <a:buAutoNum type="arabicPeriod"/>
            </a:pPr>
            <a:r>
              <a:rPr lang="en-US" dirty="0"/>
              <a:t>In </a:t>
            </a:r>
            <a:r>
              <a:rPr lang="en-US" b="1" dirty="0"/>
              <a:t>file-system.js</a:t>
            </a:r>
            <a:r>
              <a:rPr lang="en-US" dirty="0"/>
              <a:t>, add the following code:</a:t>
            </a:r>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r>
              <a:rPr lang="en-US" dirty="0"/>
              <a:t>Check your folder. Where did newfile.txt go?</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Activity: </a:t>
            </a:r>
            <a:r>
              <a:rPr lang="en-CA" dirty="0">
                <a:latin typeface="Consolas" panose="020B0609020204030204" pitchFamily="49" charset="0"/>
              </a:rPr>
              <a:t>rename()</a:t>
            </a:r>
            <a:endParaRPr dirty="0">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dirty="0"/>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xmlns="" id="{93FE2F63-3817-405F-9D67-AC5CAEC83558}"/>
              </a:ext>
            </a:extLst>
          </p:cNvPr>
          <p:cNvSpPr txBox="1">
            <a:spLocks/>
          </p:cNvSpPr>
          <p:nvPr/>
        </p:nvSpPr>
        <p:spPr>
          <a:xfrm>
            <a:off x="1316394" y="2584895"/>
            <a:ext cx="6511211" cy="120197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err="1">
                <a:solidFill>
                  <a:srgbClr val="E45649"/>
                </a:solidFill>
                <a:latin typeface="Consolas" panose="020B0609020204030204" pitchFamily="49" charset="0"/>
              </a:rPr>
              <a:t>fs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rename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"newfile.txt"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"renamedFile.txt"</a:t>
            </a:r>
            <a:r>
              <a:rPr lang="en-CA" dirty="0">
                <a:solidFill>
                  <a:srgbClr val="383A42"/>
                </a:solidFill>
                <a:latin typeface="Consolas" panose="020B0609020204030204" pitchFamily="49" charset="0"/>
              </a:rPr>
              <a:t>, err</a:t>
            </a:r>
            <a:r>
              <a:rPr lang="en-CA" dirty="0">
                <a:solidFill>
                  <a:srgbClr val="A626A4"/>
                </a:solidFill>
                <a:latin typeface="Consolas" panose="020B0609020204030204" pitchFamily="49" charset="0"/>
              </a:rPr>
              <a:t> =&gt;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(err) </a:t>
            </a:r>
            <a:r>
              <a:rPr lang="en-CA" dirty="0">
                <a:solidFill>
                  <a:srgbClr val="A626A4"/>
                </a:solidFill>
                <a:latin typeface="Consolas" panose="020B0609020204030204" pitchFamily="49" charset="0"/>
              </a:rPr>
              <a:t>throw</a:t>
            </a:r>
            <a:r>
              <a:rPr lang="en-CA" dirty="0">
                <a:solidFill>
                  <a:srgbClr val="383A42"/>
                </a:solidFill>
                <a:latin typeface="Consolas" panose="020B0609020204030204" pitchFamily="49" charset="0"/>
              </a:rPr>
              <a:t> err;</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"File renamed."</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
        <p:nvSpPr>
          <p:cNvPr id="2" name="TextBox 1">
            <a:extLst>
              <a:ext uri="{FF2B5EF4-FFF2-40B4-BE49-F238E27FC236}">
                <a16:creationId xmlns:a16="http://schemas.microsoft.com/office/drawing/2014/main" xmlns="" id="{A8AB99D2-96A5-4C08-BA04-E9F58FD7738E}"/>
              </a:ext>
            </a:extLst>
          </p:cNvPr>
          <p:cNvSpPr txBox="1"/>
          <p:nvPr/>
        </p:nvSpPr>
        <p:spPr>
          <a:xfrm>
            <a:off x="435801" y="4447030"/>
            <a:ext cx="5819222" cy="292388"/>
          </a:xfrm>
          <a:prstGeom prst="rect">
            <a:avLst/>
          </a:prstGeom>
          <a:noFill/>
        </p:spPr>
        <p:txBody>
          <a:bodyPr wrap="none" rtlCol="0">
            <a:spAutoFit/>
          </a:bodyPr>
          <a:lstStyle/>
          <a:p>
            <a:r>
              <a:rPr lang="en-CA" sz="1300" dirty="0">
                <a:latin typeface="Work Sans Light" panose="00000400000000000000" pitchFamily="2" charset="0"/>
                <a:hlinkClick r:id="rId3"/>
              </a:rPr>
              <a:t>https://nodejs.org/api/fs.html#fs_fs_rename_oldpath_newpath_callback</a:t>
            </a:r>
            <a:r>
              <a:rPr lang="en-CA" sz="1300" dirty="0">
                <a:latin typeface="Work Sans Light" panose="00000400000000000000" pitchFamily="2" charset="0"/>
              </a:rPr>
              <a:t> </a:t>
            </a:r>
          </a:p>
        </p:txBody>
      </p:sp>
    </p:spTree>
    <p:extLst>
      <p:ext uri="{BB962C8B-B14F-4D97-AF65-F5344CB8AC3E}">
        <p14:creationId xmlns:p14="http://schemas.microsoft.com/office/powerpoint/2010/main" val="3943084615"/>
      </p:ext>
    </p:extLst>
  </p:cSld>
  <p:clrMapOvr>
    <a:masterClrMapping/>
  </p:clrMapOvr>
  <p:transition>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sz="6000" dirty="0">
                <a:solidFill>
                  <a:srgbClr val="FFFFFF"/>
                </a:solidFill>
              </a:rPr>
              <a:t>Parsing URLs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56</a:t>
            </a:fld>
            <a:endParaRPr/>
          </a:p>
        </p:txBody>
      </p:sp>
      <p:grpSp>
        <p:nvGrpSpPr>
          <p:cNvPr id="9" name="Google Shape;428;p38">
            <a:extLst>
              <a:ext uri="{FF2B5EF4-FFF2-40B4-BE49-F238E27FC236}">
                <a16:creationId xmlns:a16="http://schemas.microsoft.com/office/drawing/2014/main" xmlns=""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xmlns=""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xmlns=""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0494856"/>
      </p:ext>
    </p:extLst>
  </p:cSld>
  <p:clrMapOvr>
    <a:masterClrMapping/>
  </p:clrMapOvr>
  <p:transition>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URL Module</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The Node.js URL module splits up a web address into readable parts.</a:t>
            </a:r>
          </a:p>
          <a:p>
            <a:pPr marL="457200" lvl="0" indent="-355600" algn="l" rtl="0">
              <a:spcBef>
                <a:spcPts val="600"/>
              </a:spcBef>
              <a:spcAft>
                <a:spcPts val="0"/>
              </a:spcAft>
              <a:buSzPts val="2000"/>
              <a:buChar char="▪"/>
            </a:pPr>
            <a:r>
              <a:rPr lang="en-US" dirty="0"/>
              <a:t>We can use </a:t>
            </a:r>
            <a:r>
              <a:rPr lang="en-US" b="1" dirty="0" err="1">
                <a:latin typeface="Consolas" panose="020B0609020204030204" pitchFamily="49" charset="0"/>
              </a:rPr>
              <a:t>url.parse</a:t>
            </a:r>
            <a:r>
              <a:rPr lang="en-US" b="1" dirty="0">
                <a:latin typeface="Consolas" panose="020B0609020204030204" pitchFamily="49" charset="0"/>
              </a:rPr>
              <a:t>()</a:t>
            </a:r>
            <a:r>
              <a:rPr lang="en-US" dirty="0"/>
              <a:t> to return each part of the web address as separate properties.</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a:p>
        </p:txBody>
      </p:sp>
    </p:spTree>
    <p:extLst>
      <p:ext uri="{BB962C8B-B14F-4D97-AF65-F5344CB8AC3E}">
        <p14:creationId xmlns:p14="http://schemas.microsoft.com/office/powerpoint/2010/main" val="851960714"/>
      </p:ext>
    </p:extLst>
  </p:cSld>
  <p:clrMapOvr>
    <a:masterClrMapping/>
  </p:clrMapOvr>
  <p:transition>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563519"/>
          </a:xfrm>
          <a:prstGeom prst="rect">
            <a:avLst/>
          </a:prstGeom>
        </p:spPr>
        <p:txBody>
          <a:bodyPr spcFirstLastPara="1" wrap="square" lIns="91425" tIns="91425" rIns="91425" bIns="91425" anchor="t" anchorCtr="0">
            <a:normAutofit fontScale="92500" lnSpcReduction="20000"/>
          </a:bodyPr>
          <a:lstStyle/>
          <a:p>
            <a:pPr marL="558800" lvl="0" indent="-457200">
              <a:lnSpc>
                <a:spcPct val="120000"/>
              </a:lnSpc>
              <a:buFont typeface="+mj-lt"/>
              <a:buAutoNum type="arabicPeriod"/>
            </a:pPr>
            <a:r>
              <a:rPr lang="en-US" dirty="0"/>
              <a:t>Go back to app.js and add (then run) the following code:</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latin typeface="Work Sans" panose="00000500000000000000" pitchFamily="2" charset="0"/>
              </a:rPr>
              <a:t>Activity: URL Module</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58</a:t>
            </a:fld>
            <a:endParaRPr dirty="0"/>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xmlns="" id="{93FE2F63-3817-405F-9D67-AC5CAEC83558}"/>
              </a:ext>
            </a:extLst>
          </p:cNvPr>
          <p:cNvSpPr txBox="1">
            <a:spLocks/>
          </p:cNvSpPr>
          <p:nvPr/>
        </p:nvSpPr>
        <p:spPr>
          <a:xfrm>
            <a:off x="1316394" y="2296762"/>
            <a:ext cx="6511211" cy="1854056"/>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err="1">
                <a:solidFill>
                  <a:srgbClr val="383A42"/>
                </a:solidFill>
                <a:latin typeface="Consolas" panose="020B0609020204030204" pitchFamily="49" charset="0"/>
              </a:rPr>
              <a:t>url</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t>
            </a:r>
            <a:r>
              <a:rPr lang="en-CA" dirty="0" err="1">
                <a:solidFill>
                  <a:srgbClr val="50A14F"/>
                </a:solidFill>
                <a:latin typeface="Consolas" panose="020B0609020204030204" pitchFamily="49" charset="0"/>
              </a:rPr>
              <a:t>url</a:t>
            </a:r>
            <a:r>
              <a:rPr lang="en-CA" dirty="0">
                <a:solidFill>
                  <a:srgbClr val="50A14F"/>
                </a:solidFill>
                <a:latin typeface="Consolas" panose="020B0609020204030204" pitchFamily="49" charset="0"/>
              </a:rPr>
              <a:t>"</a:t>
            </a:r>
            <a:r>
              <a:rPr lang="en-CA" dirty="0">
                <a:solidFill>
                  <a:srgbClr val="383A42"/>
                </a:solidFill>
                <a:latin typeface="Consolas" panose="020B0609020204030204" pitchFamily="49" charset="0"/>
              </a:rPr>
              <a:t>);</a:t>
            </a:r>
          </a:p>
          <a:p>
            <a:pPr marL="101600" indent="0">
              <a:buNone/>
            </a:pPr>
            <a:endParaRPr lang="en-CA" dirty="0">
              <a:solidFill>
                <a:srgbClr val="383A42"/>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let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address</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50A14F"/>
                </a:solidFill>
                <a:latin typeface="Consolas" panose="020B0609020204030204" pitchFamily="49" charset="0"/>
              </a:rPr>
              <a:t>"http://localhost:8000/</a:t>
            </a:r>
            <a:r>
              <a:rPr lang="en-CA" dirty="0" err="1">
                <a:solidFill>
                  <a:srgbClr val="50A14F"/>
                </a:solidFill>
                <a:latin typeface="Consolas" panose="020B0609020204030204" pitchFamily="49" charset="0"/>
              </a:rPr>
              <a:t>demo.html?year</a:t>
            </a:r>
            <a:r>
              <a:rPr lang="en-CA" dirty="0">
                <a:solidFill>
                  <a:srgbClr val="50A14F"/>
                </a:solidFill>
                <a:latin typeface="Consolas" panose="020B0609020204030204" pitchFamily="49" charset="0"/>
              </a:rPr>
              <a:t>=2019&amp;month=</a:t>
            </a:r>
            <a:r>
              <a:rPr lang="en-CA" dirty="0" err="1">
                <a:solidFill>
                  <a:srgbClr val="50A14F"/>
                </a:solidFill>
                <a:latin typeface="Consolas" panose="020B0609020204030204" pitchFamily="49" charset="0"/>
              </a:rPr>
              <a:t>october</a:t>
            </a:r>
            <a:r>
              <a:rPr lang="en-CA" dirty="0">
                <a:solidFill>
                  <a:srgbClr val="50A14F"/>
                </a:solidFill>
                <a:latin typeface="Consolas" panose="020B0609020204030204" pitchFamily="49" charset="0"/>
              </a:rPr>
              <a:t>"</a:t>
            </a:r>
            <a:r>
              <a:rPr lang="en-CA" dirty="0">
                <a:solidFill>
                  <a:srgbClr val="383A42"/>
                </a:solidFill>
                <a:latin typeface="Consolas" panose="020B0609020204030204" pitchFamily="49" charset="0"/>
              </a:rPr>
              <a:t>;</a:t>
            </a:r>
          </a:p>
          <a:p>
            <a:pPr marL="101600" indent="0">
              <a:buNone/>
            </a:pPr>
            <a:endParaRPr lang="en-CA" dirty="0">
              <a:solidFill>
                <a:srgbClr val="333333"/>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let</a:t>
            </a:r>
            <a:r>
              <a:rPr lang="en-CA" dirty="0">
                <a:solidFill>
                  <a:srgbClr val="333333"/>
                </a:solidFill>
                <a:latin typeface="Consolas" panose="020B0609020204030204" pitchFamily="49" charset="0"/>
              </a:rPr>
              <a:t> </a:t>
            </a:r>
            <a:r>
              <a:rPr lang="en-CA" dirty="0" err="1">
                <a:solidFill>
                  <a:srgbClr val="383A42"/>
                </a:solidFill>
                <a:latin typeface="Consolas" panose="020B0609020204030204" pitchFamily="49" charset="0"/>
              </a:rPr>
              <a:t>parsedAddress</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url</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parse</a:t>
            </a:r>
            <a:r>
              <a:rPr lang="en-CA" dirty="0">
                <a:solidFill>
                  <a:srgbClr val="383A42"/>
                </a:solidFill>
                <a:latin typeface="Consolas" panose="020B0609020204030204" pitchFamily="49" charset="0"/>
              </a:rPr>
              <a:t>(address, </a:t>
            </a:r>
            <a:r>
              <a:rPr lang="en-CA" dirty="0">
                <a:solidFill>
                  <a:srgbClr val="986801"/>
                </a:solidFill>
                <a:latin typeface="Consolas" panose="020B0609020204030204" pitchFamily="49" charset="0"/>
              </a:rPr>
              <a:t>true</a:t>
            </a:r>
            <a:r>
              <a:rPr lang="en-CA" dirty="0">
                <a:solidFill>
                  <a:srgbClr val="383A42"/>
                </a:solidFill>
                <a:latin typeface="Consolas" panose="020B0609020204030204" pitchFamily="49" charset="0"/>
              </a:rPr>
              <a:t>);</a:t>
            </a:r>
          </a:p>
          <a:p>
            <a:pPr marL="101600" indent="0">
              <a:buNone/>
            </a:pPr>
            <a:r>
              <a:rPr lang="en-US" dirty="0">
                <a:solidFill>
                  <a:srgbClr val="0184BC"/>
                </a:solidFill>
                <a:latin typeface="Consolas" panose="020B0609020204030204" pitchFamily="49" charset="0"/>
              </a:rPr>
              <a:t>console.log</a:t>
            </a:r>
            <a:r>
              <a:rPr lang="en-US" dirty="0">
                <a:solidFill>
                  <a:srgbClr val="383A42"/>
                </a:solidFill>
                <a:latin typeface="Consolas" panose="020B0609020204030204" pitchFamily="49" charset="0"/>
              </a:rPr>
              <a:t>(</a:t>
            </a:r>
            <a:r>
              <a:rPr lang="en-US" dirty="0" err="1">
                <a:solidFill>
                  <a:srgbClr val="E45649"/>
                </a:solidFill>
                <a:latin typeface="Consolas" panose="020B0609020204030204" pitchFamily="49" charset="0"/>
              </a:rPr>
              <a:t>parsedAddress</a:t>
            </a:r>
            <a:r>
              <a:rPr lang="en-US" dirty="0">
                <a:solidFill>
                  <a:srgbClr val="383A42"/>
                </a:solidFill>
                <a:latin typeface="Consolas" panose="020B0609020204030204" pitchFamily="49" charset="0"/>
              </a:rPr>
              <a:t>);</a:t>
            </a:r>
            <a:endParaRPr lang="en-CA" dirty="0">
              <a:solidFill>
                <a:srgbClr val="383A42"/>
              </a:solidFill>
              <a:latin typeface="Consolas" panose="020B0609020204030204" pitchFamily="49" charset="0"/>
            </a:endParaRPr>
          </a:p>
          <a:p>
            <a:pPr marL="101600" indent="0">
              <a:buNone/>
            </a:pPr>
            <a:endParaRPr lang="en-CA" dirty="0">
              <a:solidFill>
                <a:srgbClr val="333333"/>
              </a:solidFill>
              <a:latin typeface="Consolas" panose="020B0609020204030204" pitchFamily="49" charset="0"/>
            </a:endParaRPr>
          </a:p>
          <a:p>
            <a:pPr marL="101600" indent="0">
              <a:buNone/>
            </a:pP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916191576"/>
      </p:ext>
    </p:extLst>
  </p:cSld>
  <p:clrMapOvr>
    <a:masterClrMapping/>
  </p:clrMapOvr>
  <p:transition>
    <p:fade thruBlk="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758442"/>
          </a:xfrm>
          <a:prstGeom prst="rect">
            <a:avLst/>
          </a:prstGeom>
        </p:spPr>
        <p:txBody>
          <a:bodyPr spcFirstLastPara="1" wrap="square" lIns="91425" tIns="91425" rIns="91425" bIns="91425" anchor="t" anchorCtr="0">
            <a:normAutofit/>
          </a:bodyPr>
          <a:lstStyle/>
          <a:p>
            <a:pPr marL="558800" lvl="0" indent="-457200">
              <a:lnSpc>
                <a:spcPct val="120000"/>
              </a:lnSpc>
              <a:buFont typeface="+mj-lt"/>
              <a:buAutoNum type="arabicPeriod"/>
            </a:pPr>
            <a:r>
              <a:rPr lang="en-US" dirty="0"/>
              <a:t>Log out the following:</a:t>
            </a:r>
          </a:p>
          <a:p>
            <a:pPr lvl="1">
              <a:lnSpc>
                <a:spcPct val="120000"/>
              </a:lnSpc>
            </a:pPr>
            <a:r>
              <a:rPr lang="en-US" dirty="0"/>
              <a:t>host</a:t>
            </a:r>
          </a:p>
          <a:p>
            <a:pPr lvl="1">
              <a:lnSpc>
                <a:spcPct val="120000"/>
              </a:lnSpc>
            </a:pPr>
            <a:r>
              <a:rPr lang="en-US" dirty="0"/>
              <a:t>search</a:t>
            </a:r>
          </a:p>
          <a:p>
            <a:pPr lvl="1">
              <a:lnSpc>
                <a:spcPct val="120000"/>
              </a:lnSpc>
            </a:pPr>
            <a:r>
              <a:rPr lang="en-US" dirty="0"/>
              <a:t>pathname</a:t>
            </a:r>
          </a:p>
          <a:p>
            <a:pPr lvl="1">
              <a:lnSpc>
                <a:spcPct val="120000"/>
              </a:lnSpc>
            </a:pPr>
            <a:r>
              <a:rPr lang="en-US" dirty="0"/>
              <a:t>year</a:t>
            </a:r>
          </a:p>
          <a:p>
            <a:pPr lvl="1">
              <a:lnSpc>
                <a:spcPct val="120000"/>
              </a:lnSpc>
            </a:pPr>
            <a:r>
              <a:rPr lang="en-US" dirty="0"/>
              <a:t>month</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latin typeface="Work Sans" panose="00000500000000000000" pitchFamily="2" charset="0"/>
              </a:rPr>
              <a:t>Activity: URL Module</a:t>
            </a:r>
            <a:endParaRPr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dirty="0"/>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70388591"/>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509220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Background</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Autofit/>
          </a:bodyPr>
          <a:lstStyle/>
          <a:p>
            <a:r>
              <a:rPr lang="en-US" dirty="0"/>
              <a:t>Reading and writing of data to and from the network and hard drive (input/output aka I/O) can be a difficult or slow task</a:t>
            </a:r>
          </a:p>
          <a:p>
            <a:r>
              <a:rPr lang="en-US" dirty="0"/>
              <a:t>JavaScript does not have a built-in way to do input and output (unlike Python, for example)</a:t>
            </a:r>
          </a:p>
          <a:p>
            <a:pPr marL="457200" lvl="0" indent="-355600" algn="l" rtl="0">
              <a:spcBef>
                <a:spcPts val="600"/>
              </a:spcBef>
              <a:spcAft>
                <a:spcPts val="0"/>
              </a:spcAft>
              <a:buSzPts val="2000"/>
              <a:buChar char="▪"/>
            </a:pPr>
            <a:r>
              <a:rPr lang="en-US" dirty="0"/>
              <a:t>Moving data around takes time and scheduling it well makes your program faster</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871665045"/>
      </p:ext>
    </p:extLst>
  </p:cSld>
  <p:clrMapOvr>
    <a:masterClrMapping/>
  </p:clrMapOvr>
  <p:transition>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URL Module + Web Server</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Now that we can parse query strings, let’s add some code to our web server.</a:t>
            </a:r>
          </a:p>
          <a:p>
            <a:pPr marL="457200" lvl="0" indent="-355600" algn="l" rtl="0">
              <a:spcBef>
                <a:spcPts val="600"/>
              </a:spcBef>
              <a:spcAft>
                <a:spcPts val="0"/>
              </a:spcAft>
              <a:buSzPts val="2000"/>
              <a:buChar char="▪"/>
            </a:pPr>
            <a:r>
              <a:rPr lang="en-US" dirty="0"/>
              <a:t>We’re going to serve specific files requested by the client.</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60</a:t>
            </a:fld>
            <a:endParaRPr/>
          </a:p>
        </p:txBody>
      </p:sp>
    </p:spTree>
    <p:extLst>
      <p:ext uri="{BB962C8B-B14F-4D97-AF65-F5344CB8AC3E}">
        <p14:creationId xmlns:p14="http://schemas.microsoft.com/office/powerpoint/2010/main" val="2828495601"/>
      </p:ext>
    </p:extLst>
  </p:cSld>
  <p:clrMapOvr>
    <a:masterClrMapping/>
  </p:clrMapOvr>
  <p:transition>
    <p:fade thruBlk="1"/>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URL Module + Web Server: </a:t>
            </a:r>
            <a:br>
              <a:rPr lang="en-CA" sz="3600" dirty="0"/>
            </a:br>
            <a:r>
              <a:rPr lang="en-CA" sz="3600" dirty="0"/>
              <a:t>The Code</a:t>
            </a:r>
            <a:endParaRPr sz="3600"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61</a:t>
            </a:fld>
            <a:endParaRPr/>
          </a:p>
        </p:txBody>
      </p:sp>
      <p:sp>
        <p:nvSpPr>
          <p:cNvPr id="7" name="Google Shape;105;p17">
            <a:extLst>
              <a:ext uri="{FF2B5EF4-FFF2-40B4-BE49-F238E27FC236}">
                <a16:creationId xmlns:a16="http://schemas.microsoft.com/office/drawing/2014/main" xmlns="" id="{50D11DBD-9593-4ED7-8D70-BA0B3D7E9C41}"/>
              </a:ext>
            </a:extLst>
          </p:cNvPr>
          <p:cNvSpPr txBox="1">
            <a:spLocks/>
          </p:cNvSpPr>
          <p:nvPr/>
        </p:nvSpPr>
        <p:spPr>
          <a:xfrm>
            <a:off x="1316394" y="1634835"/>
            <a:ext cx="6511211" cy="2906167"/>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http</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"http"</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fs</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"fs"</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err="1">
                <a:solidFill>
                  <a:srgbClr val="383A42"/>
                </a:solidFill>
                <a:latin typeface="Consolas" panose="020B0609020204030204" pitchFamily="49" charset="0"/>
              </a:rPr>
              <a:t>url</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a:t>
            </a:r>
            <a:r>
              <a:rPr lang="en-CA" dirty="0" err="1">
                <a:solidFill>
                  <a:srgbClr val="50A14F"/>
                </a:solidFill>
                <a:latin typeface="Consolas" panose="020B0609020204030204" pitchFamily="49" charset="0"/>
              </a:rPr>
              <a:t>url</a:t>
            </a:r>
            <a:r>
              <a:rPr lang="en-CA" dirty="0">
                <a:solidFill>
                  <a:srgbClr val="50A14F"/>
                </a:solidFill>
                <a:latin typeface="Consolas" panose="020B0609020204030204" pitchFamily="49" charset="0"/>
              </a:rPr>
              <a: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r>
            <a:br>
              <a:rPr lang="en-CA" dirty="0">
                <a:solidFill>
                  <a:srgbClr val="333333"/>
                </a:solidFill>
                <a:latin typeface="Consolas" panose="020B0609020204030204" pitchFamily="49" charset="0"/>
              </a:rPr>
            </a:br>
            <a:r>
              <a:rPr lang="en-CA" i="1" dirty="0">
                <a:solidFill>
                  <a:srgbClr val="A0A1A7"/>
                </a:solidFill>
                <a:latin typeface="Consolas" panose="020B0609020204030204" pitchFamily="49" charset="0"/>
              </a:rPr>
              <a:t>// Create HTTP server and listen on port 8000 for requests</a:t>
            </a:r>
            <a:endParaRPr lang="en-CA" dirty="0">
              <a:solidFill>
                <a:srgbClr val="333333"/>
              </a:solidFill>
              <a:latin typeface="Consolas" panose="020B0609020204030204" pitchFamily="49" charset="0"/>
            </a:endParaRPr>
          </a:p>
          <a:p>
            <a:pPr marL="101600" indent="0">
              <a:buNone/>
            </a:pPr>
            <a:r>
              <a:rPr lang="en-CA" dirty="0" err="1">
                <a:solidFill>
                  <a:srgbClr val="E45649"/>
                </a:solidFill>
                <a:latin typeface="Consolas" panose="020B0609020204030204" pitchFamily="49" charset="0"/>
              </a:rPr>
              <a:t>http</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createServer</a:t>
            </a:r>
            <a:r>
              <a:rPr lang="en-CA" dirty="0">
                <a:solidFill>
                  <a:srgbClr val="383A42"/>
                </a:solidFill>
                <a:latin typeface="Consolas" panose="020B0609020204030204" pitchFamily="49" charset="0"/>
              </a:rPr>
              <a:t>((request, response) </a:t>
            </a:r>
            <a:r>
              <a:rPr lang="en-CA" dirty="0">
                <a:solidFill>
                  <a:srgbClr val="A626A4"/>
                </a:solidFill>
                <a:latin typeface="Consolas" panose="020B0609020204030204" pitchFamily="49" charset="0"/>
              </a:rPr>
              <a:t>=&gt;</a:t>
            </a:r>
            <a:r>
              <a:rPr lang="en-CA" dirty="0">
                <a:solidFill>
                  <a:srgbClr val="383A42"/>
                </a:solidFill>
                <a:latin typeface="Consolas" panose="020B0609020204030204" pitchFamily="49" charset="0"/>
              </a:rPr>
              <a:t> {</a:t>
            </a:r>
            <a:endParaRPr lang="en-CA" dirty="0">
              <a:solidFill>
                <a:srgbClr val="E45649"/>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let</a:t>
            </a:r>
            <a:r>
              <a:rPr lang="en-CA" dirty="0">
                <a:solidFill>
                  <a:srgbClr val="383A42"/>
                </a:solidFill>
                <a:latin typeface="Consolas" panose="020B0609020204030204" pitchFamily="49" charset="0"/>
              </a:rPr>
              <a:t> </a:t>
            </a:r>
            <a:r>
              <a:rPr lang="en-CA" dirty="0" err="1">
                <a:solidFill>
                  <a:srgbClr val="383A42"/>
                </a:solidFill>
                <a:latin typeface="Consolas" panose="020B0609020204030204" pitchFamily="49" charset="0"/>
              </a:rPr>
              <a:t>parsedAddress</a:t>
            </a: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url</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parse</a:t>
            </a:r>
            <a:r>
              <a:rPr lang="en-CA" dirty="0">
                <a:solidFill>
                  <a:srgbClr val="383A42"/>
                </a:solidFill>
                <a:latin typeface="Consolas" panose="020B0609020204030204" pitchFamily="49" charset="0"/>
              </a:rPr>
              <a:t>(</a:t>
            </a:r>
            <a:r>
              <a:rPr lang="en-CA" dirty="0">
                <a:solidFill>
                  <a:srgbClr val="E45649"/>
                </a:solidFill>
                <a:latin typeface="Consolas" panose="020B0609020204030204" pitchFamily="49" charset="0"/>
              </a:rPr>
              <a:t>request</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url</a:t>
            </a:r>
            <a:r>
              <a:rPr lang="en-CA" dirty="0">
                <a:solidFill>
                  <a:srgbClr val="383A42"/>
                </a:solidFill>
                <a:latin typeface="Consolas" panose="020B0609020204030204" pitchFamily="49" charset="0"/>
              </a:rPr>
              <a:t>, </a:t>
            </a:r>
            <a:r>
              <a:rPr lang="en-CA" dirty="0">
                <a:solidFill>
                  <a:srgbClr val="986801"/>
                </a:solidFill>
                <a:latin typeface="Consolas" panose="020B0609020204030204" pitchFamily="49" charset="0"/>
              </a:rPr>
              <a:t>true</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r>
              <a:rPr lang="en-CA" dirty="0">
                <a:solidFill>
                  <a:srgbClr val="A626A4"/>
                </a:solidFill>
                <a:latin typeface="Consolas" panose="020B0609020204030204" pitchFamily="49" charset="0"/>
              </a:rPr>
              <a:t>let</a:t>
            </a:r>
            <a:r>
              <a:rPr lang="en-CA" dirty="0">
                <a:solidFill>
                  <a:srgbClr val="383A42"/>
                </a:solidFill>
                <a:latin typeface="Consolas" panose="020B0609020204030204" pitchFamily="49" charset="0"/>
              </a:rPr>
              <a:t> file </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parsedAddress</a:t>
            </a:r>
            <a:r>
              <a:rPr lang="en-CA" dirty="0" err="1">
                <a:solidFill>
                  <a:srgbClr val="0184BC"/>
                </a:solidFill>
                <a:latin typeface="Consolas" panose="020B0609020204030204" pitchFamily="49" charset="0"/>
              </a:rPr>
              <a:t>.</a:t>
            </a:r>
            <a:r>
              <a:rPr lang="en-CA" dirty="0" err="1">
                <a:solidFill>
                  <a:srgbClr val="E45649"/>
                </a:solidFill>
                <a:latin typeface="Consolas" panose="020B0609020204030204" pitchFamily="49" charset="0"/>
              </a:rPr>
              <a:t>pathname</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fs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readFile</a:t>
            </a:r>
            <a:r>
              <a:rPr lang="en-CA" dirty="0">
                <a:solidFill>
                  <a:srgbClr val="383A42"/>
                </a:solidFill>
                <a:latin typeface="Consolas" panose="020B0609020204030204" pitchFamily="49" charset="0"/>
              </a:rPr>
              <a:t>(file, (err, data)</a:t>
            </a:r>
            <a:r>
              <a:rPr lang="en-CA" dirty="0">
                <a:solidFill>
                  <a:srgbClr val="A626A4"/>
                </a:solidFill>
                <a:latin typeface="Consolas" panose="020B0609020204030204" pitchFamily="49" charset="0"/>
              </a:rPr>
              <a:t> =&gt;</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writeHead</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200</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"Content-Type"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"text/html"</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a:t>
            </a:r>
            <a:r>
              <a:rPr lang="en-CA" dirty="0">
                <a:solidFill>
                  <a:srgbClr val="383A42"/>
                </a:solidFill>
                <a:latin typeface="Consolas" panose="020B0609020204030204" pitchFamily="49" charset="0"/>
              </a:rPr>
              <a:t>(data);</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a:solidFill>
                  <a:srgbClr val="A626A4"/>
                </a:solidFill>
                <a:latin typeface="Consolas" panose="020B0609020204030204" pitchFamily="49" charset="0"/>
              </a:rPr>
              <a:t>return</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end</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r>
              <a:rPr lang="en-CA" dirty="0">
                <a:solidFill>
                  <a:srgbClr val="0184BC"/>
                </a:solidFill>
                <a:latin typeface="Consolas" panose="020B0609020204030204" pitchFamily="49" charset="0"/>
              </a:rPr>
              <a:t>.</a:t>
            </a:r>
            <a:r>
              <a:rPr lang="en-CA" dirty="0">
                <a:solidFill>
                  <a:srgbClr val="4078F2"/>
                </a:solidFill>
                <a:latin typeface="Consolas" panose="020B0609020204030204" pitchFamily="49" charset="0"/>
              </a:rPr>
              <a:t>listen</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8000</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53781485"/>
      </p:ext>
    </p:extLst>
  </p:cSld>
  <p:clrMapOvr>
    <a:masterClrMapping/>
  </p:clrMapOvr>
  <p:transition>
    <p:fade thruBlk="1"/>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6"/>
            <a:ext cx="7405800" cy="2758442"/>
          </a:xfrm>
          <a:prstGeom prst="rect">
            <a:avLst/>
          </a:prstGeom>
        </p:spPr>
        <p:txBody>
          <a:bodyPr spcFirstLastPara="1" wrap="square" lIns="91425" tIns="91425" rIns="91425" bIns="91425" anchor="t" anchorCtr="0">
            <a:normAutofit fontScale="85000" lnSpcReduction="10000"/>
          </a:bodyPr>
          <a:lstStyle/>
          <a:p>
            <a:pPr marL="558800" lvl="0" indent="-457200">
              <a:lnSpc>
                <a:spcPct val="120000"/>
              </a:lnSpc>
              <a:buFont typeface="+mj-lt"/>
              <a:buAutoNum type="arabicPeriod"/>
            </a:pPr>
            <a:r>
              <a:rPr lang="en-US" dirty="0"/>
              <a:t>Create 2 new HTML files (similar to demo.html).</a:t>
            </a:r>
          </a:p>
          <a:p>
            <a:pPr lvl="1">
              <a:lnSpc>
                <a:spcPct val="120000"/>
              </a:lnSpc>
            </a:pPr>
            <a:r>
              <a:rPr lang="en-US" dirty="0"/>
              <a:t>about.html – Put some content about you in this file.</a:t>
            </a:r>
          </a:p>
          <a:p>
            <a:pPr lvl="1">
              <a:lnSpc>
                <a:spcPct val="120000"/>
              </a:lnSpc>
            </a:pPr>
            <a:r>
              <a:rPr lang="en-US" dirty="0"/>
              <a:t>contact.html – Add some information about how people can contact you here (just your email address is fine).</a:t>
            </a:r>
          </a:p>
          <a:p>
            <a:pPr marL="558800" indent="-457200">
              <a:lnSpc>
                <a:spcPct val="120000"/>
              </a:lnSpc>
              <a:buFont typeface="+mj-lt"/>
              <a:buAutoNum type="arabicPeriod"/>
            </a:pPr>
            <a:r>
              <a:rPr lang="en-US" dirty="0"/>
              <a:t>Modify your app.js </a:t>
            </a:r>
            <a:r>
              <a:rPr lang="en-US" b="1" dirty="0" err="1">
                <a:latin typeface="Consolas" panose="020B0609020204030204" pitchFamily="49" charset="0"/>
              </a:rPr>
              <a:t>createServer</a:t>
            </a:r>
            <a:r>
              <a:rPr lang="en-US" b="1" dirty="0">
                <a:latin typeface="Consolas" panose="020B0609020204030204" pitchFamily="49" charset="0"/>
              </a:rPr>
              <a:t>()</a:t>
            </a:r>
            <a:r>
              <a:rPr lang="en-US" dirty="0"/>
              <a:t> code to serve specific files.</a:t>
            </a:r>
          </a:p>
          <a:p>
            <a:pPr marL="558800" indent="-457200">
              <a:lnSpc>
                <a:spcPct val="120000"/>
              </a:lnSpc>
              <a:buFont typeface="+mj-lt"/>
              <a:buAutoNum type="arabicPeriod"/>
            </a:pPr>
            <a:r>
              <a:rPr lang="en-US" dirty="0"/>
              <a:t>Visit localhost:8000/about.html and localhost:8000/contact.html.</a:t>
            </a:r>
          </a:p>
          <a:p>
            <a:pPr marL="558800" indent="-457200">
              <a:lnSpc>
                <a:spcPct val="120000"/>
              </a:lnSpc>
              <a:buFont typeface="+mj-lt"/>
              <a:buAutoNum type="arabicPeriod"/>
            </a:pPr>
            <a:r>
              <a:rPr lang="en-US" dirty="0"/>
              <a:t>Try visiting localhost:8000 and check your terminal for an error.</a:t>
            </a:r>
          </a:p>
          <a:p>
            <a:pPr marL="558800" indent="-457200">
              <a:lnSpc>
                <a:spcPct val="120000"/>
              </a:lnSpc>
              <a:buFont typeface="+mj-lt"/>
              <a:buAutoNum type="arabicPeriod"/>
            </a:pPr>
            <a:endParaRPr lang="en-US" dirty="0"/>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sz="3200" dirty="0">
                <a:latin typeface="Work Sans" panose="00000500000000000000" pitchFamily="2" charset="0"/>
              </a:rPr>
              <a:t>Activity: Serve Specific Files</a:t>
            </a:r>
            <a:endParaRPr sz="3200"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62</a:t>
            </a:fld>
            <a:endParaRPr dirty="0"/>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83527925"/>
      </p:ext>
    </p:extLst>
  </p:cSld>
  <p:clrMapOvr>
    <a:masterClrMapping/>
  </p:clrMapOvr>
  <p:transition>
    <p:fade thruBlk="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9"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3600" dirty="0"/>
              <a:t>404 Page</a:t>
            </a:r>
            <a:endParaRPr sz="3600"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If the filename doesn’t exist, then we can’t serve it!</a:t>
            </a:r>
          </a:p>
          <a:p>
            <a:pPr marL="457200" lvl="0" indent="-355600" algn="l" rtl="0">
              <a:spcBef>
                <a:spcPts val="600"/>
              </a:spcBef>
              <a:spcAft>
                <a:spcPts val="0"/>
              </a:spcAft>
              <a:buSzPts val="2000"/>
              <a:buChar char="▪"/>
            </a:pPr>
            <a:r>
              <a:rPr lang="en-US" dirty="0"/>
              <a:t>Let’s write some code to handle what happens when there’s an error.</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63</a:t>
            </a:fld>
            <a:endParaRPr/>
          </a:p>
        </p:txBody>
      </p:sp>
    </p:spTree>
    <p:extLst>
      <p:ext uri="{BB962C8B-B14F-4D97-AF65-F5344CB8AC3E}">
        <p14:creationId xmlns:p14="http://schemas.microsoft.com/office/powerpoint/2010/main" val="2556766418"/>
      </p:ext>
    </p:extLst>
  </p:cSld>
  <p:clrMapOvr>
    <a:masterClrMapping/>
  </p:clrMapOvr>
  <p:transition>
    <p:fade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2983659"/>
          </a:xfrm>
          <a:prstGeom prst="rect">
            <a:avLst/>
          </a:prstGeom>
        </p:spPr>
        <p:txBody>
          <a:bodyPr spcFirstLastPara="1" wrap="square" lIns="91425" tIns="91425" rIns="91425" bIns="91425" anchor="t" anchorCtr="0">
            <a:normAutofit/>
          </a:bodyPr>
          <a:lstStyle/>
          <a:p>
            <a:pPr marL="558800" lvl="0" indent="-457200">
              <a:lnSpc>
                <a:spcPct val="120000"/>
              </a:lnSpc>
              <a:buFont typeface="+mj-lt"/>
              <a:buAutoNum type="arabicPeriod"/>
            </a:pPr>
            <a:r>
              <a:rPr lang="en-US" dirty="0"/>
              <a:t>Add the following code to your </a:t>
            </a:r>
            <a:r>
              <a:rPr lang="en-US" b="1" dirty="0" err="1">
                <a:latin typeface="Consolas" panose="020B0609020204030204" pitchFamily="49" charset="0"/>
              </a:rPr>
              <a:t>createServer</a:t>
            </a:r>
            <a:r>
              <a:rPr lang="en-US" b="1" dirty="0">
                <a:latin typeface="Consolas" panose="020B0609020204030204" pitchFamily="49" charset="0"/>
              </a:rPr>
              <a:t>()</a:t>
            </a:r>
            <a:r>
              <a:rPr lang="en-US" dirty="0"/>
              <a:t> code.</a:t>
            </a:r>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endParaRPr lang="en-US" dirty="0"/>
          </a:p>
          <a:p>
            <a:pPr marL="558800" lvl="0" indent="-457200">
              <a:lnSpc>
                <a:spcPct val="120000"/>
              </a:lnSpc>
              <a:buFont typeface="+mj-lt"/>
              <a:buAutoNum type="arabicPeriod"/>
            </a:pPr>
            <a:r>
              <a:rPr lang="en-US" dirty="0"/>
              <a:t>Visit pages that don’t exist. What happens?</a:t>
            </a:r>
          </a:p>
          <a:p>
            <a:pPr marL="558800" indent="-457200">
              <a:lnSpc>
                <a:spcPct val="120000"/>
              </a:lnSpc>
              <a:buFont typeface="+mj-lt"/>
              <a:buAutoNum type="arabicPeriod"/>
            </a:pPr>
            <a:endParaRPr lang="en-US" dirty="0"/>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sz="3200" dirty="0">
                <a:latin typeface="Work Sans" panose="00000500000000000000" pitchFamily="2" charset="0"/>
              </a:rPr>
              <a:t>Activity: 404 Page</a:t>
            </a:r>
            <a:endParaRPr sz="3200"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64</a:t>
            </a:fld>
            <a:endParaRPr dirty="0"/>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05;p17">
            <a:extLst>
              <a:ext uri="{FF2B5EF4-FFF2-40B4-BE49-F238E27FC236}">
                <a16:creationId xmlns:a16="http://schemas.microsoft.com/office/drawing/2014/main" xmlns="" id="{A7F6DAF5-D280-4F9F-9251-2425CBC7CCCB}"/>
              </a:ext>
            </a:extLst>
          </p:cNvPr>
          <p:cNvSpPr txBox="1">
            <a:spLocks/>
          </p:cNvSpPr>
          <p:nvPr/>
        </p:nvSpPr>
        <p:spPr>
          <a:xfrm>
            <a:off x="1316394" y="2305137"/>
            <a:ext cx="6511211" cy="1491948"/>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CA" dirty="0">
                <a:solidFill>
                  <a:srgbClr val="A626A4"/>
                </a:solidFill>
                <a:latin typeface="Consolas" panose="020B0609020204030204" pitchFamily="49" charset="0"/>
              </a:rPr>
              <a:t>if</a:t>
            </a:r>
            <a:r>
              <a:rPr lang="en-CA" dirty="0">
                <a:solidFill>
                  <a:srgbClr val="383A42"/>
                </a:solidFill>
                <a:latin typeface="Consolas" panose="020B0609020204030204" pitchFamily="49" charset="0"/>
              </a:rPr>
              <a:t> (err) {</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writeHead</a:t>
            </a:r>
            <a:r>
              <a:rPr lang="en-CA" dirty="0">
                <a:solidFill>
                  <a:srgbClr val="383A42"/>
                </a:solidFill>
                <a:latin typeface="Consolas" panose="020B0609020204030204" pitchFamily="49" charset="0"/>
              </a:rPr>
              <a:t>(</a:t>
            </a:r>
            <a:r>
              <a:rPr lang="en-CA" dirty="0">
                <a:solidFill>
                  <a:srgbClr val="986801"/>
                </a:solidFill>
                <a:latin typeface="Consolas" panose="020B0609020204030204" pitchFamily="49" charset="0"/>
              </a:rPr>
              <a:t>404</a:t>
            </a:r>
            <a:r>
              <a:rPr lang="en-CA" dirty="0">
                <a:solidFill>
                  <a:srgbClr val="383A42"/>
                </a:solidFill>
                <a:latin typeface="Consolas" panose="020B0609020204030204" pitchFamily="49" charset="0"/>
              </a:rPr>
              <a:t>, { </a:t>
            </a:r>
            <a:r>
              <a:rPr lang="en-CA" dirty="0">
                <a:solidFill>
                  <a:srgbClr val="50A14F"/>
                </a:solidFill>
                <a:latin typeface="Consolas" panose="020B0609020204030204" pitchFamily="49" charset="0"/>
              </a:rPr>
              <a:t>"Content-Type"</a:t>
            </a:r>
            <a:r>
              <a:rPr lang="en-CA" dirty="0">
                <a:solidFill>
                  <a:srgbClr val="0184BC"/>
                </a:solidFill>
                <a:latin typeface="Consolas" panose="020B0609020204030204" pitchFamily="49" charset="0"/>
              </a:rPr>
              <a: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"text/html"</a:t>
            </a:r>
            <a:r>
              <a:rPr lang="en-CA" dirty="0">
                <a:solidFill>
                  <a:srgbClr val="383A42"/>
                </a:solidFill>
                <a:latin typeface="Consolas" panose="020B0609020204030204" pitchFamily="49" charset="0"/>
              </a:rPr>
              <a:t> });</a:t>
            </a:r>
            <a:endParaRPr lang="en-CA" dirty="0">
              <a:solidFill>
                <a:srgbClr val="333333"/>
              </a:solidFill>
              <a:latin typeface="Consolas" panose="020B0609020204030204" pitchFamily="49" charset="0"/>
            </a:endParaRPr>
          </a:p>
          <a:p>
            <a:pPr marL="101600" indent="0">
              <a:buNone/>
            </a:pP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write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"&lt;h1&gt;404: Page Not Found&lt;/h1&gt;"</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A626A4"/>
                </a:solidFill>
                <a:latin typeface="Consolas" panose="020B0609020204030204" pitchFamily="49" charset="0"/>
              </a:rPr>
              <a:t>    return</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response</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end</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748546227"/>
      </p:ext>
    </p:extLst>
  </p:cSld>
  <p:clrMapOvr>
    <a:masterClrMapping/>
  </p:clrMapOvr>
  <p:transition>
    <p:fade thruBlk="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body" idx="1"/>
          </p:nvPr>
        </p:nvSpPr>
        <p:spPr>
          <a:xfrm>
            <a:off x="869150" y="1634835"/>
            <a:ext cx="7405800" cy="2983659"/>
          </a:xfrm>
          <a:prstGeom prst="rect">
            <a:avLst/>
          </a:prstGeom>
        </p:spPr>
        <p:txBody>
          <a:bodyPr spcFirstLastPara="1" wrap="square" lIns="91425" tIns="91425" rIns="91425" bIns="91425" anchor="t" anchorCtr="0">
            <a:normAutofit/>
          </a:bodyPr>
          <a:lstStyle/>
          <a:p>
            <a:pPr marL="558800" indent="-457200">
              <a:lnSpc>
                <a:spcPct val="120000"/>
              </a:lnSpc>
              <a:buFont typeface="+mj-lt"/>
              <a:buAutoNum type="arabicPeriod"/>
            </a:pPr>
            <a:r>
              <a:rPr lang="en-US" dirty="0"/>
              <a:t>Can you think of a way to add a homepage to your code? Try to make it work!</a:t>
            </a:r>
          </a:p>
        </p:txBody>
      </p:sp>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CA" sz="3200" dirty="0">
                <a:latin typeface="Work Sans" panose="00000500000000000000" pitchFamily="2" charset="0"/>
              </a:rPr>
              <a:t>Activity: Homepage</a:t>
            </a:r>
            <a:endParaRPr sz="3200" dirty="0">
              <a:latin typeface="Work Sans" panose="00000500000000000000" pitchFamily="2"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65</a:t>
            </a:fld>
            <a:endParaRPr dirty="0"/>
          </a:p>
        </p:txBody>
      </p:sp>
      <p:grpSp>
        <p:nvGrpSpPr>
          <p:cNvPr id="5" name="Google Shape;499;p38">
            <a:extLst>
              <a:ext uri="{FF2B5EF4-FFF2-40B4-BE49-F238E27FC236}">
                <a16:creationId xmlns:a16="http://schemas.microsoft.com/office/drawing/2014/main" xmlns="" id="{548AFBB8-6905-47B9-B1B7-D6913A15442A}"/>
              </a:ext>
            </a:extLst>
          </p:cNvPr>
          <p:cNvGrpSpPr>
            <a:grpSpLocks noChangeAspect="1"/>
          </p:cNvGrpSpPr>
          <p:nvPr/>
        </p:nvGrpSpPr>
        <p:grpSpPr>
          <a:xfrm>
            <a:off x="7164000" y="648000"/>
            <a:ext cx="1260000" cy="932196"/>
            <a:chOff x="5255200" y="3006475"/>
            <a:chExt cx="511700" cy="378575"/>
          </a:xfrm>
          <a:solidFill>
            <a:schemeClr val="tx1"/>
          </a:solidFill>
        </p:grpSpPr>
        <p:sp>
          <p:nvSpPr>
            <p:cNvPr id="6" name="Google Shape;500;p38">
              <a:extLst>
                <a:ext uri="{FF2B5EF4-FFF2-40B4-BE49-F238E27FC236}">
                  <a16:creationId xmlns:a16="http://schemas.microsoft.com/office/drawing/2014/main" xmlns="" id="{A444948D-BDD5-4958-8728-58D9D5C7FBB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1;p38">
              <a:extLst>
                <a:ext uri="{FF2B5EF4-FFF2-40B4-BE49-F238E27FC236}">
                  <a16:creationId xmlns:a16="http://schemas.microsoft.com/office/drawing/2014/main" xmlns="" id="{4A18EAE2-B6E3-4D34-B93A-A3BA4D1B049E}"/>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74813644"/>
      </p:ext>
    </p:extLst>
  </p:cSld>
  <p:clrMapOvr>
    <a:masterClrMapping/>
  </p:clrMapOvr>
  <p:transition>
    <p:fade thruBlk="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799" y="2573950"/>
            <a:ext cx="6195447" cy="1159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CA" sz="6000" dirty="0">
                <a:solidFill>
                  <a:srgbClr val="FFFFFF"/>
                </a:solidFill>
              </a:rPr>
              <a:t>Understanding </a:t>
            </a:r>
            <a:r>
              <a:rPr lang="en-CA" sz="6000" dirty="0" err="1">
                <a:solidFill>
                  <a:srgbClr val="FFFFFF"/>
                </a:solidFill>
              </a:rPr>
              <a:t>Callbacks</a:t>
            </a:r>
            <a:endParaRPr sz="6000" dirty="0">
              <a:solidFill>
                <a:srgbClr val="FFFFFF"/>
              </a:solidFill>
            </a:endParaRPr>
          </a:p>
        </p:txBody>
      </p:sp>
      <p:sp>
        <p:nvSpPr>
          <p:cNvPr id="116" name="Google Shape;116;p18"/>
          <p:cNvSpPr txBox="1">
            <a:spLocks noGrp="1"/>
          </p:cNvSpPr>
          <p:nvPr>
            <p:ph type="subTitle" idx="4294967295"/>
          </p:nvPr>
        </p:nvSpPr>
        <p:spPr>
          <a:xfrm>
            <a:off x="685800" y="3411552"/>
            <a:ext cx="7303454"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FFFFFF"/>
              </a:solidFill>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66</a:t>
            </a:fld>
            <a:endParaRPr/>
          </a:p>
        </p:txBody>
      </p:sp>
      <p:grpSp>
        <p:nvGrpSpPr>
          <p:cNvPr id="9" name="Google Shape;428;p38">
            <a:extLst>
              <a:ext uri="{FF2B5EF4-FFF2-40B4-BE49-F238E27FC236}">
                <a16:creationId xmlns:a16="http://schemas.microsoft.com/office/drawing/2014/main" xmlns="" id="{7A74D5B8-1788-4D2F-AEA8-E950BF94D77F}"/>
              </a:ext>
            </a:extLst>
          </p:cNvPr>
          <p:cNvGrpSpPr>
            <a:grpSpLocks noChangeAspect="1"/>
          </p:cNvGrpSpPr>
          <p:nvPr/>
        </p:nvGrpSpPr>
        <p:grpSpPr>
          <a:xfrm>
            <a:off x="7164000" y="648000"/>
            <a:ext cx="1260000" cy="1260000"/>
            <a:chOff x="1922075" y="1629000"/>
            <a:chExt cx="437200" cy="437200"/>
          </a:xfrm>
          <a:solidFill>
            <a:schemeClr val="bg1"/>
          </a:solidFill>
        </p:grpSpPr>
        <p:sp>
          <p:nvSpPr>
            <p:cNvPr id="10" name="Google Shape;429;p38">
              <a:extLst>
                <a:ext uri="{FF2B5EF4-FFF2-40B4-BE49-F238E27FC236}">
                  <a16:creationId xmlns:a16="http://schemas.microsoft.com/office/drawing/2014/main" xmlns="" id="{C304AC86-172E-4EC8-ACC2-86AFCAC1EBFE}"/>
                </a:ext>
              </a:extLst>
            </p:cNvPr>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38">
              <a:extLst>
                <a:ext uri="{FF2B5EF4-FFF2-40B4-BE49-F238E27FC236}">
                  <a16:creationId xmlns:a16="http://schemas.microsoft.com/office/drawing/2014/main" xmlns="" id="{E23AD4C5-653E-4F44-9515-AA2162125488}"/>
                </a:ext>
              </a:extLst>
            </p:cNvPr>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7744884"/>
      </p:ext>
    </p:extLst>
  </p:cSld>
  <p:clrMapOvr>
    <a:masterClrMapping/>
  </p:clrMapOvr>
  <p:transition>
    <p:fade thruBlk="1"/>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err="1"/>
              <a:t>Callbacks</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US" dirty="0"/>
              <a:t>Nearly everything in Node uses callbacks. You’ve seen them before as they are part of the JavaScript language.</a:t>
            </a:r>
          </a:p>
          <a:p>
            <a:pPr marL="457200" lvl="0" indent="-355600" algn="l" rtl="0">
              <a:spcBef>
                <a:spcPts val="600"/>
              </a:spcBef>
              <a:spcAft>
                <a:spcPts val="0"/>
              </a:spcAft>
              <a:buSzPts val="2000"/>
              <a:buChar char="▪"/>
            </a:pPr>
            <a:r>
              <a:rPr lang="en-US" dirty="0"/>
              <a:t>Callbacks are functions that are executed asynchronously, or at a later time.</a:t>
            </a:r>
          </a:p>
          <a:p>
            <a:pPr marL="457200" lvl="0" indent="-355600" algn="l" rtl="0">
              <a:spcBef>
                <a:spcPts val="600"/>
              </a:spcBef>
              <a:spcAft>
                <a:spcPts val="0"/>
              </a:spcAft>
              <a:buSzPts val="2000"/>
              <a:buChar char="▪"/>
            </a:pPr>
            <a:endParaRPr lang="en-US"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67</a:t>
            </a:fld>
            <a:endParaRPr/>
          </a:p>
        </p:txBody>
      </p:sp>
    </p:spTree>
    <p:extLst>
      <p:ext uri="{BB962C8B-B14F-4D97-AF65-F5344CB8AC3E}">
        <p14:creationId xmlns:p14="http://schemas.microsoft.com/office/powerpoint/2010/main" val="3476919230"/>
      </p:ext>
    </p:extLst>
  </p:cSld>
  <p:clrMapOvr>
    <a:masterClrMapping/>
  </p:clrMapOvr>
  <p:transition>
    <p:fade thruBlk="1"/>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err="1"/>
              <a:t>Callbacks</a:t>
            </a:r>
            <a:r>
              <a:rPr lang="en-CA" dirty="0"/>
              <a:t> Example</a:t>
            </a:r>
            <a:endParaRPr dirty="0"/>
          </a:p>
        </p:txBody>
      </p:sp>
      <p:sp>
        <p:nvSpPr>
          <p:cNvPr id="105" name="Google Shape;105;p17"/>
          <p:cNvSpPr txBox="1">
            <a:spLocks noGrp="1"/>
          </p:cNvSpPr>
          <p:nvPr>
            <p:ph type="body" idx="1"/>
          </p:nvPr>
        </p:nvSpPr>
        <p:spPr>
          <a:xfrm>
            <a:off x="1422542" y="1746347"/>
            <a:ext cx="6298816" cy="1650805"/>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77500" lnSpcReduction="20000"/>
          </a:body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fs</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"fs"</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r>
            <a:br>
              <a:rPr lang="en-CA" dirty="0">
                <a:solidFill>
                  <a:srgbClr val="333333"/>
                </a:solidFill>
                <a:latin typeface="Consolas" panose="020B0609020204030204" pitchFamily="49" charset="0"/>
              </a:rPr>
            </a:br>
            <a:r>
              <a:rPr lang="en-CA" dirty="0">
                <a:solidFill>
                  <a:srgbClr val="A626A4"/>
                </a:solidFill>
                <a:latin typeface="Consolas" panose="020B0609020204030204" pitchFamily="49" charset="0"/>
              </a:rPr>
              <a:t>let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file</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fs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readFile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"number.txt"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"utf8"</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r>
            <a:br>
              <a:rPr lang="en-CA" dirty="0">
                <a:solidFill>
                  <a:srgbClr val="333333"/>
                </a:solidFill>
                <a:latin typeface="Consolas" panose="020B0609020204030204" pitchFamily="49" charset="0"/>
              </a:rPr>
            </a:b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(file);</a:t>
            </a:r>
            <a:r>
              <a:rPr lang="en-CA" dirty="0">
                <a:solidFill>
                  <a:srgbClr val="333333"/>
                </a:solidFill>
                <a:latin typeface="Consolas" panose="020B0609020204030204" pitchFamily="49" charset="0"/>
              </a:rPr>
              <a:t> </a:t>
            </a:r>
            <a:r>
              <a:rPr lang="en-CA" i="1" dirty="0">
                <a:solidFill>
                  <a:srgbClr val="A0A1A7"/>
                </a:solidFill>
                <a:latin typeface="Consolas" panose="020B0609020204030204" pitchFamily="49" charset="0"/>
              </a:rPr>
              <a:t>// throws error because it runs before the file is read</a:t>
            </a:r>
            <a:endParaRPr lang="en-CA" dirty="0">
              <a:solidFill>
                <a:srgbClr val="333333"/>
              </a:solidFill>
              <a:latin typeface="Consolas" panose="020B0609020204030204" pitchFamily="49" charset="0"/>
            </a:endParaRPr>
          </a:p>
          <a:p>
            <a:pPr marL="101600" indent="0">
              <a:buNone/>
            </a:pPr>
            <a:endParaRPr lang="en-US" dirty="0"/>
          </a:p>
          <a:p>
            <a:pPr marL="101600" indent="0">
              <a:buNone/>
            </a:pPr>
            <a:endParaRPr lang="en-US" dirty="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68</a:t>
            </a:fld>
            <a:endParaRPr/>
          </a:p>
        </p:txBody>
      </p:sp>
      <p:sp>
        <p:nvSpPr>
          <p:cNvPr id="6" name="Google Shape;105;p17">
            <a:extLst>
              <a:ext uri="{FF2B5EF4-FFF2-40B4-BE49-F238E27FC236}">
                <a16:creationId xmlns:a16="http://schemas.microsoft.com/office/drawing/2014/main" xmlns="" id="{A2EF26D9-30F3-48A9-9798-83C66A2223AA}"/>
              </a:ext>
            </a:extLst>
          </p:cNvPr>
          <p:cNvSpPr txBox="1">
            <a:spLocks/>
          </p:cNvSpPr>
          <p:nvPr/>
        </p:nvSpPr>
        <p:spPr>
          <a:xfrm>
            <a:off x="869050" y="3708865"/>
            <a:ext cx="7405800" cy="847637"/>
          </a:xfrm>
          <a:prstGeom prst="rect">
            <a:avLst/>
          </a:prstGeom>
          <a:noFill/>
          <a:ln>
            <a:noFill/>
          </a:ln>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a:t>Linear code isn’t how Node works. Here, </a:t>
            </a:r>
            <a:r>
              <a:rPr lang="en-US" b="1" dirty="0" err="1">
                <a:latin typeface="Consolas" panose="020B0609020204030204" pitchFamily="49" charset="0"/>
                <a:ea typeface="Fira Mono" panose="020B0509050000020004" pitchFamily="49" charset="0"/>
              </a:rPr>
              <a:t>readFile</a:t>
            </a:r>
            <a:r>
              <a:rPr lang="en-US" b="1" dirty="0">
                <a:latin typeface="Consolas" panose="020B0609020204030204" pitchFamily="49" charset="0"/>
                <a:ea typeface="Fira Mono" panose="020B0509050000020004" pitchFamily="49" charset="0"/>
              </a:rPr>
              <a:t>()</a:t>
            </a:r>
            <a:r>
              <a:rPr lang="en-US" dirty="0"/>
              <a:t> will take a while to complete. Logging the file won’t work until it’s been read.</a:t>
            </a:r>
          </a:p>
        </p:txBody>
      </p:sp>
    </p:spTree>
    <p:extLst>
      <p:ext uri="{BB962C8B-B14F-4D97-AF65-F5344CB8AC3E}">
        <p14:creationId xmlns:p14="http://schemas.microsoft.com/office/powerpoint/2010/main" val="809327595"/>
      </p:ext>
    </p:extLst>
  </p:cSld>
  <p:clrMapOvr>
    <a:masterClrMapping/>
  </p:clrMapOvr>
  <p:transition>
    <p:fade thruBlk="1"/>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err="1"/>
              <a:t>Callbacks</a:t>
            </a:r>
            <a:r>
              <a:rPr lang="en-CA" dirty="0"/>
              <a:t> Example</a:t>
            </a:r>
            <a:endParaRPr dirty="0"/>
          </a:p>
        </p:txBody>
      </p:sp>
      <p:sp>
        <p:nvSpPr>
          <p:cNvPr id="105" name="Google Shape;105;p17"/>
          <p:cNvSpPr txBox="1">
            <a:spLocks noGrp="1"/>
          </p:cNvSpPr>
          <p:nvPr>
            <p:ph type="body" idx="1"/>
          </p:nvPr>
        </p:nvSpPr>
        <p:spPr>
          <a:xfrm>
            <a:off x="1422542" y="1746347"/>
            <a:ext cx="6298816" cy="1762318"/>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62500" lnSpcReduction="20000"/>
          </a:bodyPr>
          <a:lstStyle/>
          <a:p>
            <a:pPr marL="101600" indent="0">
              <a:buNone/>
            </a:pPr>
            <a:r>
              <a:rPr lang="en-CA" dirty="0">
                <a:solidFill>
                  <a:srgbClr val="A626A4"/>
                </a:solidFill>
                <a:latin typeface="Consolas" panose="020B0609020204030204" pitchFamily="49" charset="0"/>
              </a:rPr>
              <a:t>const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fs</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333333"/>
                </a:solidFill>
                <a:latin typeface="Consolas" panose="020B0609020204030204" pitchFamily="49" charset="0"/>
              </a:rPr>
              <a:t> </a:t>
            </a:r>
            <a:r>
              <a:rPr lang="en-CA" dirty="0">
                <a:solidFill>
                  <a:srgbClr val="4078F2"/>
                </a:solidFill>
                <a:latin typeface="Consolas" panose="020B0609020204030204" pitchFamily="49" charset="0"/>
              </a:rPr>
              <a:t>require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"fs"</a:t>
            </a:r>
            <a:r>
              <a:rPr lang="en-CA" dirty="0">
                <a:solidFill>
                  <a:srgbClr val="383A42"/>
                </a:solidFill>
                <a:latin typeface="Consolas" panose="020B0609020204030204" pitchFamily="49" charset="0"/>
              </a:rPr>
              <a:t>);</a:t>
            </a:r>
            <a:r>
              <a:rPr lang="en-CA" dirty="0">
                <a:solidFill>
                  <a:srgbClr val="333333"/>
                </a:solidFill>
                <a:latin typeface="Consolas" panose="020B0609020204030204" pitchFamily="49" charset="0"/>
              </a:rPr>
              <a:t> </a:t>
            </a:r>
            <a:r>
              <a:rPr lang="en-CA" i="1" dirty="0">
                <a:solidFill>
                  <a:srgbClr val="A0A1A7"/>
                </a:solidFill>
                <a:latin typeface="Consolas" panose="020B0609020204030204" pitchFamily="49" charset="0"/>
              </a:rPr>
              <a:t>// fs is the built-in file system module</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r>
            <a:br>
              <a:rPr lang="en-CA" dirty="0">
                <a:solidFill>
                  <a:srgbClr val="333333"/>
                </a:solidFill>
                <a:latin typeface="Consolas" panose="020B0609020204030204" pitchFamily="49" charset="0"/>
              </a:rPr>
            </a:br>
            <a:r>
              <a:rPr lang="en-CA" dirty="0">
                <a:solidFill>
                  <a:srgbClr val="A626A4"/>
                </a:solidFill>
                <a:latin typeface="Consolas" panose="020B0609020204030204" pitchFamily="49" charset="0"/>
              </a:rPr>
              <a:t>let</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file</a:t>
            </a: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a:t>
            </a:r>
            <a:r>
              <a:rPr lang="en-CA" dirty="0">
                <a:solidFill>
                  <a:srgbClr val="E45649"/>
                </a:solidFill>
                <a:latin typeface="Consolas" panose="020B0609020204030204" pitchFamily="49" charset="0"/>
              </a:rPr>
              <a:t> </a:t>
            </a:r>
            <a:r>
              <a:rPr lang="en-CA" dirty="0" err="1">
                <a:solidFill>
                  <a:srgbClr val="E45649"/>
                </a:solidFill>
                <a:latin typeface="Consolas" panose="020B0609020204030204" pitchFamily="49" charset="0"/>
              </a:rPr>
              <a:t>fs</a:t>
            </a:r>
            <a:r>
              <a:rPr lang="en-CA" dirty="0" err="1">
                <a:solidFill>
                  <a:srgbClr val="0184BC"/>
                </a:solidFill>
                <a:latin typeface="Consolas" panose="020B0609020204030204" pitchFamily="49" charset="0"/>
              </a:rPr>
              <a:t>.</a:t>
            </a:r>
            <a:r>
              <a:rPr lang="en-CA" dirty="0" err="1">
                <a:solidFill>
                  <a:srgbClr val="4078F2"/>
                </a:solidFill>
                <a:latin typeface="Consolas" panose="020B0609020204030204" pitchFamily="49" charset="0"/>
              </a:rPr>
              <a:t>readFile</a:t>
            </a:r>
            <a:r>
              <a:rPr lang="en-CA" dirty="0">
                <a:solidFill>
                  <a:srgbClr val="383A42"/>
                </a:solidFill>
                <a:latin typeface="Consolas" panose="020B0609020204030204" pitchFamily="49" charset="0"/>
              </a:rPr>
              <a:t>(</a:t>
            </a:r>
            <a:r>
              <a:rPr lang="en-CA" dirty="0">
                <a:solidFill>
                  <a:srgbClr val="50A14F"/>
                </a:solidFill>
                <a:latin typeface="Consolas" panose="020B0609020204030204" pitchFamily="49" charset="0"/>
              </a:rPr>
              <a:t>"number.txt"</a:t>
            </a:r>
            <a:r>
              <a:rPr lang="en-CA" dirty="0">
                <a:solidFill>
                  <a:srgbClr val="383A42"/>
                </a:solidFill>
                <a:latin typeface="Consolas" panose="020B0609020204030204" pitchFamily="49" charset="0"/>
              </a:rPr>
              <a:t>, </a:t>
            </a:r>
            <a:r>
              <a:rPr lang="en-CA" dirty="0">
                <a:solidFill>
                  <a:srgbClr val="50A14F"/>
                </a:solidFill>
                <a:latin typeface="Consolas" panose="020B0609020204030204" pitchFamily="49" charset="0"/>
              </a:rPr>
              <a:t>"utf8"</a:t>
            </a:r>
            <a:r>
              <a:rPr lang="en-CA" dirty="0">
                <a:solidFill>
                  <a:srgbClr val="383A42"/>
                </a:solidFill>
                <a:latin typeface="Consolas" panose="020B0609020204030204" pitchFamily="49" charset="0"/>
              </a:rPr>
              <a:t>, </a:t>
            </a:r>
            <a:r>
              <a:rPr lang="en-CA" dirty="0" err="1">
                <a:solidFill>
                  <a:srgbClr val="383A42"/>
                </a:solidFill>
                <a:latin typeface="Consolas" panose="020B0609020204030204" pitchFamily="49" charset="0"/>
              </a:rPr>
              <a:t>logFile</a:t>
            </a:r>
            <a:r>
              <a:rPr lang="en-CA" dirty="0">
                <a:solidFill>
                  <a:srgbClr val="383A42"/>
                </a:solidFill>
                <a:latin typeface="Consolas" panose="020B0609020204030204" pitchFamily="49" charset="0"/>
              </a:rPr>
              <a:t>);</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
            </a:r>
            <a:br>
              <a:rPr lang="en-CA" dirty="0">
                <a:solidFill>
                  <a:srgbClr val="333333"/>
                </a:solidFill>
                <a:latin typeface="Consolas" panose="020B0609020204030204" pitchFamily="49" charset="0"/>
              </a:rPr>
            </a:br>
            <a:r>
              <a:rPr lang="en-CA" dirty="0">
                <a:solidFill>
                  <a:srgbClr val="A626A4"/>
                </a:solidFill>
                <a:latin typeface="Consolas" panose="020B0609020204030204" pitchFamily="49" charset="0"/>
              </a:rPr>
              <a:t>function</a:t>
            </a:r>
            <a:r>
              <a:rPr lang="en-CA" dirty="0">
                <a:solidFill>
                  <a:srgbClr val="333333"/>
                </a:solidFill>
                <a:latin typeface="Consolas" panose="020B0609020204030204" pitchFamily="49" charset="0"/>
              </a:rPr>
              <a:t> </a:t>
            </a:r>
            <a:r>
              <a:rPr lang="en-CA" dirty="0" err="1">
                <a:solidFill>
                  <a:srgbClr val="4078F2"/>
                </a:solidFill>
                <a:latin typeface="Consolas" panose="020B0609020204030204" pitchFamily="49" charset="0"/>
              </a:rPr>
              <a:t>logFile</a:t>
            </a:r>
            <a:r>
              <a:rPr lang="en-CA" dirty="0">
                <a:solidFill>
                  <a:srgbClr val="383A42"/>
                </a:solidFill>
                <a:latin typeface="Consolas" panose="020B0609020204030204" pitchFamily="49" charset="0"/>
              </a:rPr>
              <a:t>(err</a:t>
            </a:r>
            <a:r>
              <a:rPr lang="en-CA" dirty="0">
                <a:solidFill>
                  <a:srgbClr val="333333"/>
                </a:solidFill>
                <a:latin typeface="Consolas" panose="020B0609020204030204" pitchFamily="49" charset="0"/>
              </a:rPr>
              <a:t>, </a:t>
            </a:r>
            <a:r>
              <a:rPr lang="en-CA" dirty="0">
                <a:solidFill>
                  <a:srgbClr val="383A42"/>
                </a:solidFill>
                <a:latin typeface="Consolas" panose="020B0609020204030204" pitchFamily="49" charset="0"/>
              </a:rPr>
              <a:t>data)</a:t>
            </a:r>
            <a:r>
              <a:rPr lang="en-CA" dirty="0">
                <a:solidFill>
                  <a:srgbClr val="333333"/>
                </a:solidFill>
                <a:latin typeface="Consolas" panose="020B0609020204030204" pitchFamily="49" charset="0"/>
              </a:rPr>
              <a:t> {</a:t>
            </a:r>
          </a:p>
          <a:p>
            <a:pPr marL="101600" indent="0">
              <a:buNone/>
            </a:pPr>
            <a:r>
              <a:rPr lang="en-CA" dirty="0">
                <a:solidFill>
                  <a:srgbClr val="333333"/>
                </a:solidFill>
                <a:latin typeface="Consolas" panose="020B0609020204030204" pitchFamily="49" charset="0"/>
              </a:rPr>
              <a:t>    </a:t>
            </a:r>
            <a:r>
              <a:rPr lang="en-CA" dirty="0">
                <a:solidFill>
                  <a:srgbClr val="0184BC"/>
                </a:solidFill>
                <a:latin typeface="Consolas" panose="020B0609020204030204" pitchFamily="49" charset="0"/>
              </a:rPr>
              <a:t>console.log</a:t>
            </a:r>
            <a:r>
              <a:rPr lang="en-CA" dirty="0">
                <a:solidFill>
                  <a:srgbClr val="383A42"/>
                </a:solidFill>
                <a:latin typeface="Consolas" panose="020B0609020204030204" pitchFamily="49" charset="0"/>
              </a:rPr>
              <a:t>(data);</a:t>
            </a:r>
            <a:endParaRPr lang="en-CA" dirty="0">
              <a:solidFill>
                <a:srgbClr val="333333"/>
              </a:solidFill>
              <a:latin typeface="Consolas" panose="020B0609020204030204" pitchFamily="49" charset="0"/>
            </a:endParaRPr>
          </a:p>
          <a:p>
            <a:pPr marL="101600" indent="0">
              <a:buNone/>
            </a:pPr>
            <a:r>
              <a:rPr lang="en-CA" dirty="0">
                <a:solidFill>
                  <a:srgbClr val="333333"/>
                </a:solidFill>
                <a:latin typeface="Consolas" panose="020B0609020204030204" pitchFamily="49" charset="0"/>
              </a:rPr>
              <a:t>}</a:t>
            </a:r>
          </a:p>
          <a:p>
            <a:pPr marL="101600" indent="0">
              <a:buNone/>
            </a:pPr>
            <a:endParaRPr lang="en-US" dirty="0">
              <a:solidFill>
                <a:srgbClr val="A626A4"/>
              </a:solidFill>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69</a:t>
            </a:fld>
            <a:endParaRPr/>
          </a:p>
        </p:txBody>
      </p:sp>
      <p:sp>
        <p:nvSpPr>
          <p:cNvPr id="6" name="Google Shape;105;p17">
            <a:extLst>
              <a:ext uri="{FF2B5EF4-FFF2-40B4-BE49-F238E27FC236}">
                <a16:creationId xmlns:a16="http://schemas.microsoft.com/office/drawing/2014/main" xmlns="" id="{A2EF26D9-30F3-48A9-9798-83C66A2223AA}"/>
              </a:ext>
            </a:extLst>
          </p:cNvPr>
          <p:cNvSpPr txBox="1">
            <a:spLocks/>
          </p:cNvSpPr>
          <p:nvPr/>
        </p:nvSpPr>
        <p:spPr>
          <a:xfrm>
            <a:off x="869050" y="3618853"/>
            <a:ext cx="7405800" cy="937649"/>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a:t>We need to show that logging the file depends on </a:t>
            </a:r>
            <a:r>
              <a:rPr lang="en-US" b="1" dirty="0" err="1">
                <a:latin typeface="Consolas" panose="020B0609020204030204" pitchFamily="49" charset="0"/>
                <a:ea typeface="Fira Mono" panose="020B0509050000020004" pitchFamily="49" charset="0"/>
              </a:rPr>
              <a:t>readFile</a:t>
            </a:r>
            <a:r>
              <a:rPr lang="en-US" b="1" dirty="0">
                <a:latin typeface="Consolas" panose="020B0609020204030204" pitchFamily="49" charset="0"/>
                <a:ea typeface="Fira Mono" panose="020B0509050000020004" pitchFamily="49" charset="0"/>
              </a:rPr>
              <a:t>()</a:t>
            </a:r>
            <a:r>
              <a:rPr lang="en-US" dirty="0"/>
              <a:t> finishing. That’s what callbacks are for. </a:t>
            </a:r>
            <a:r>
              <a:rPr lang="en-US" b="1" dirty="0" err="1">
                <a:latin typeface="Consolas" panose="020B0609020204030204" pitchFamily="49" charset="0"/>
                <a:ea typeface="Fira Mono" panose="020B0509050000020004" pitchFamily="49" charset="0"/>
              </a:rPr>
              <a:t>readFile</a:t>
            </a:r>
            <a:r>
              <a:rPr lang="en-US" b="1" dirty="0">
                <a:latin typeface="Consolas" panose="020B0609020204030204" pitchFamily="49" charset="0"/>
                <a:ea typeface="Fira Mono" panose="020B0509050000020004" pitchFamily="49" charset="0"/>
              </a:rPr>
              <a:t>()</a:t>
            </a:r>
            <a:r>
              <a:rPr lang="en-US" dirty="0"/>
              <a:t> expects a function that is executed when it finishes reading the file. It expects a callback.</a:t>
            </a:r>
          </a:p>
        </p:txBody>
      </p:sp>
    </p:spTree>
    <p:extLst>
      <p:ext uri="{BB962C8B-B14F-4D97-AF65-F5344CB8AC3E}">
        <p14:creationId xmlns:p14="http://schemas.microsoft.com/office/powerpoint/2010/main" val="734948475"/>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t>Node.js to the rescue</a:t>
            </a:r>
            <a:endParaRPr dirty="0"/>
          </a:p>
        </p:txBody>
      </p:sp>
      <p:sp>
        <p:nvSpPr>
          <p:cNvPr id="105" name="Google Shape;105;p17"/>
          <p:cNvSpPr txBox="1">
            <a:spLocks noGrp="1"/>
          </p:cNvSpPr>
          <p:nvPr>
            <p:ph type="body" idx="1"/>
          </p:nvPr>
        </p:nvSpPr>
        <p:spPr>
          <a:xfrm>
            <a:off x="869150" y="1634836"/>
            <a:ext cx="7405800" cy="2682089"/>
          </a:xfrm>
          <a:prstGeom prst="rect">
            <a:avLst/>
          </a:prstGeom>
        </p:spPr>
        <p:txBody>
          <a:bodyPr spcFirstLastPara="1" wrap="square" lIns="91425" tIns="91425" rIns="91425" bIns="91425" anchor="t" anchorCtr="0">
            <a:noAutofit/>
          </a:bodyPr>
          <a:lstStyle/>
          <a:p>
            <a:r>
              <a:rPr lang="en-US" dirty="0"/>
              <a:t>Designed to help you write JS programs that talk to networks, file systems or other I/O sources.</a:t>
            </a:r>
          </a:p>
          <a:p>
            <a:pPr marL="457200" lvl="0" indent="-355600" algn="l" rtl="0">
              <a:spcBef>
                <a:spcPts val="600"/>
              </a:spcBef>
              <a:spcAft>
                <a:spcPts val="0"/>
              </a:spcAft>
              <a:buSzPts val="2000"/>
              <a:buChar char="▪"/>
            </a:pPr>
            <a:r>
              <a:rPr lang="en-US" dirty="0"/>
              <a:t>I/O sources like:</a:t>
            </a:r>
          </a:p>
          <a:p>
            <a:pPr lvl="1">
              <a:spcBef>
                <a:spcPts val="600"/>
              </a:spcBef>
              <a:buChar char="▪"/>
            </a:pPr>
            <a:r>
              <a:rPr lang="en-US" dirty="0"/>
              <a:t>Databases</a:t>
            </a:r>
          </a:p>
          <a:p>
            <a:pPr lvl="1">
              <a:spcBef>
                <a:spcPts val="600"/>
              </a:spcBef>
              <a:buChar char="▪"/>
            </a:pPr>
            <a:r>
              <a:rPr lang="en-US" dirty="0"/>
              <a:t>APIs</a:t>
            </a:r>
          </a:p>
          <a:p>
            <a:pPr lvl="1">
              <a:spcBef>
                <a:spcPts val="600"/>
              </a:spcBef>
              <a:buChar char="▪"/>
            </a:pPr>
            <a:r>
              <a:rPr lang="en-US" dirty="0"/>
              <a:t>HTTP/WebSocket connections</a:t>
            </a:r>
          </a:p>
          <a:p>
            <a:pPr lvl="1">
              <a:spcBef>
                <a:spcPts val="600"/>
              </a:spcBef>
              <a:buChar char="▪"/>
            </a:pPr>
            <a:r>
              <a:rPr lang="en-US" dirty="0"/>
              <a:t>Files</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236820092"/>
      </p:ext>
    </p:extLst>
  </p:cSld>
  <p:clrMapOvr>
    <a:masterClrMapping/>
  </p:clrMapOvr>
  <p:transition>
    <p:fade thruBlk="1"/>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6522250"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err="1"/>
              <a:t>Callbacks</a:t>
            </a:r>
            <a:r>
              <a:rPr lang="en-CA" dirty="0"/>
              <a:t> – Errors</a:t>
            </a:r>
            <a:endParaRPr dirty="0"/>
          </a:p>
        </p:txBody>
      </p:sp>
      <p:sp>
        <p:nvSpPr>
          <p:cNvPr id="105" name="Google Shape;105;p17"/>
          <p:cNvSpPr txBox="1">
            <a:spLocks noGrp="1"/>
          </p:cNvSpPr>
          <p:nvPr>
            <p:ph type="body" idx="1"/>
          </p:nvPr>
        </p:nvSpPr>
        <p:spPr>
          <a:xfrm>
            <a:off x="1422542" y="1746347"/>
            <a:ext cx="6298816" cy="1872506"/>
          </a:xfrm>
          <a:prstGeom prst="rect">
            <a:avLst/>
          </a:prstGeom>
          <a:solidFill>
            <a:schemeClr val="bg1"/>
          </a:solidFill>
          <a:ln w="38100">
            <a:solidFill>
              <a:schemeClr val="bg1"/>
            </a:solidFill>
          </a:ln>
          <a:effectLst>
            <a:outerShdw blurRad="63500" algn="ctr" rotWithShape="0">
              <a:prstClr val="black">
                <a:alpha val="50000"/>
              </a:prstClr>
            </a:outerShdw>
          </a:effectLst>
        </p:spPr>
        <p:txBody>
          <a:bodyPr spcFirstLastPara="1" wrap="square" lIns="91425" tIns="91425" rIns="91425" bIns="91425" anchor="t" anchorCtr="0">
            <a:normAutofit fontScale="55000" lnSpcReduction="20000"/>
          </a:bodyPr>
          <a:lstStyle/>
          <a:p>
            <a:pPr marL="101600" lvl="0" indent="0">
              <a:buClr>
                <a:srgbClr val="000000"/>
              </a:buClr>
              <a:buNone/>
            </a:pPr>
            <a:r>
              <a:rPr lang="en-CA" sz="2100" dirty="0">
                <a:solidFill>
                  <a:srgbClr val="A626A4"/>
                </a:solidFill>
                <a:latin typeface="Consolas" panose="020B0609020204030204" pitchFamily="49" charset="0"/>
              </a:rPr>
              <a:t>const</a:t>
            </a:r>
            <a:r>
              <a:rPr lang="en-CA" sz="2100" dirty="0">
                <a:solidFill>
                  <a:srgbClr val="333333"/>
                </a:solidFill>
                <a:latin typeface="Consolas" panose="020B0609020204030204" pitchFamily="49" charset="0"/>
              </a:rPr>
              <a:t> </a:t>
            </a:r>
            <a:r>
              <a:rPr lang="en-CA" sz="2100" dirty="0">
                <a:solidFill>
                  <a:srgbClr val="383A42"/>
                </a:solidFill>
                <a:latin typeface="Consolas" panose="020B0609020204030204" pitchFamily="49" charset="0"/>
              </a:rPr>
              <a:t>fs</a:t>
            </a:r>
            <a:r>
              <a:rPr lang="en-CA" sz="2100" dirty="0">
                <a:solidFill>
                  <a:srgbClr val="333333"/>
                </a:solidFill>
                <a:latin typeface="Consolas" panose="020B0609020204030204" pitchFamily="49" charset="0"/>
              </a:rPr>
              <a:t> </a:t>
            </a:r>
            <a:r>
              <a:rPr lang="en-CA" sz="2100" dirty="0">
                <a:solidFill>
                  <a:srgbClr val="0184BC"/>
                </a:solidFill>
                <a:latin typeface="Consolas" panose="020B0609020204030204" pitchFamily="49" charset="0"/>
              </a:rPr>
              <a:t>=</a:t>
            </a:r>
            <a:r>
              <a:rPr lang="en-CA" sz="2100" dirty="0">
                <a:solidFill>
                  <a:srgbClr val="333333"/>
                </a:solidFill>
                <a:latin typeface="Consolas" panose="020B0609020204030204" pitchFamily="49" charset="0"/>
              </a:rPr>
              <a:t> </a:t>
            </a:r>
            <a:r>
              <a:rPr lang="en-CA" sz="2100" dirty="0">
                <a:solidFill>
                  <a:srgbClr val="4078F2"/>
                </a:solidFill>
                <a:latin typeface="Consolas" panose="020B0609020204030204" pitchFamily="49" charset="0"/>
              </a:rPr>
              <a:t>require</a:t>
            </a:r>
            <a:r>
              <a:rPr lang="en-CA" sz="2100" dirty="0">
                <a:solidFill>
                  <a:srgbClr val="383A42"/>
                </a:solidFill>
                <a:latin typeface="Consolas" panose="020B0609020204030204" pitchFamily="49" charset="0"/>
              </a:rPr>
              <a:t>(</a:t>
            </a:r>
            <a:r>
              <a:rPr lang="en-CA" sz="2100" dirty="0">
                <a:solidFill>
                  <a:srgbClr val="50A14F"/>
                </a:solidFill>
                <a:latin typeface="Consolas" panose="020B0609020204030204" pitchFamily="49" charset="0"/>
              </a:rPr>
              <a:t>"fs"</a:t>
            </a:r>
            <a:r>
              <a:rPr lang="en-CA" sz="2100" dirty="0">
                <a:solidFill>
                  <a:srgbClr val="383A42"/>
                </a:solidFill>
                <a:latin typeface="Consolas" panose="020B0609020204030204" pitchFamily="49" charset="0"/>
              </a:rPr>
              <a:t>);</a:t>
            </a:r>
            <a:endParaRPr lang="en-CA" sz="2100" dirty="0">
              <a:solidFill>
                <a:srgbClr val="333333"/>
              </a:solidFill>
              <a:latin typeface="Consolas" panose="020B0609020204030204" pitchFamily="49" charset="0"/>
            </a:endParaRPr>
          </a:p>
          <a:p>
            <a:pPr marL="101600" lvl="0" indent="0">
              <a:buClr>
                <a:srgbClr val="000000"/>
              </a:buClr>
              <a:buNone/>
            </a:pPr>
            <a:r>
              <a:rPr lang="en-CA" sz="2100" dirty="0">
                <a:solidFill>
                  <a:srgbClr val="333333"/>
                </a:solidFill>
                <a:latin typeface="Consolas" panose="020B0609020204030204" pitchFamily="49" charset="0"/>
              </a:rPr>
              <a:t/>
            </a:r>
            <a:br>
              <a:rPr lang="en-CA" sz="2100" dirty="0">
                <a:solidFill>
                  <a:srgbClr val="333333"/>
                </a:solidFill>
                <a:latin typeface="Consolas" panose="020B0609020204030204" pitchFamily="49" charset="0"/>
              </a:rPr>
            </a:br>
            <a:r>
              <a:rPr lang="en-CA" sz="2100" dirty="0">
                <a:solidFill>
                  <a:srgbClr val="A626A4"/>
                </a:solidFill>
                <a:latin typeface="Consolas" panose="020B0609020204030204" pitchFamily="49" charset="0"/>
              </a:rPr>
              <a:t>let</a:t>
            </a:r>
            <a:r>
              <a:rPr lang="en-CA" sz="2100" dirty="0">
                <a:solidFill>
                  <a:srgbClr val="333333"/>
                </a:solidFill>
                <a:latin typeface="Consolas" panose="020B0609020204030204" pitchFamily="49" charset="0"/>
              </a:rPr>
              <a:t> </a:t>
            </a:r>
            <a:r>
              <a:rPr lang="en-CA" sz="2100" dirty="0">
                <a:solidFill>
                  <a:srgbClr val="383A42"/>
                </a:solidFill>
                <a:latin typeface="Consolas" panose="020B0609020204030204" pitchFamily="49" charset="0"/>
              </a:rPr>
              <a:t>file</a:t>
            </a:r>
            <a:r>
              <a:rPr lang="en-CA" sz="2100" dirty="0">
                <a:solidFill>
                  <a:srgbClr val="333333"/>
                </a:solidFill>
                <a:latin typeface="Consolas" panose="020B0609020204030204" pitchFamily="49" charset="0"/>
              </a:rPr>
              <a:t> </a:t>
            </a:r>
            <a:r>
              <a:rPr lang="en-CA" sz="2100" dirty="0">
                <a:solidFill>
                  <a:srgbClr val="0184BC"/>
                </a:solidFill>
                <a:latin typeface="Consolas" panose="020B0609020204030204" pitchFamily="49" charset="0"/>
              </a:rPr>
              <a:t>=</a:t>
            </a:r>
            <a:r>
              <a:rPr lang="en-CA" sz="2100" dirty="0">
                <a:solidFill>
                  <a:srgbClr val="E45649"/>
                </a:solidFill>
                <a:latin typeface="Consolas" panose="020B0609020204030204" pitchFamily="49" charset="0"/>
              </a:rPr>
              <a:t> </a:t>
            </a:r>
            <a:r>
              <a:rPr lang="en-CA" sz="2100" dirty="0" err="1">
                <a:solidFill>
                  <a:srgbClr val="E45649"/>
                </a:solidFill>
                <a:latin typeface="Consolas" panose="020B0609020204030204" pitchFamily="49" charset="0"/>
              </a:rPr>
              <a:t>fs</a:t>
            </a:r>
            <a:r>
              <a:rPr lang="en-CA" sz="2100" dirty="0" err="1">
                <a:solidFill>
                  <a:srgbClr val="0184BC"/>
                </a:solidFill>
                <a:latin typeface="Consolas" panose="020B0609020204030204" pitchFamily="49" charset="0"/>
              </a:rPr>
              <a:t>.</a:t>
            </a:r>
            <a:r>
              <a:rPr lang="en-CA" sz="2100" dirty="0" err="1">
                <a:solidFill>
                  <a:srgbClr val="4078F2"/>
                </a:solidFill>
                <a:latin typeface="Consolas" panose="020B0609020204030204" pitchFamily="49" charset="0"/>
              </a:rPr>
              <a:t>readFile</a:t>
            </a:r>
            <a:r>
              <a:rPr lang="en-CA" sz="2100" dirty="0">
                <a:solidFill>
                  <a:srgbClr val="383A42"/>
                </a:solidFill>
                <a:latin typeface="Consolas" panose="020B0609020204030204" pitchFamily="49" charset="0"/>
              </a:rPr>
              <a:t>(</a:t>
            </a:r>
            <a:r>
              <a:rPr lang="en-CA" sz="2100" dirty="0">
                <a:solidFill>
                  <a:srgbClr val="50A14F"/>
                </a:solidFill>
                <a:latin typeface="Consolas" panose="020B0609020204030204" pitchFamily="49" charset="0"/>
              </a:rPr>
              <a:t>"number1.txt"</a:t>
            </a:r>
            <a:r>
              <a:rPr lang="en-CA" sz="2100" dirty="0">
                <a:solidFill>
                  <a:srgbClr val="383A42"/>
                </a:solidFill>
                <a:latin typeface="Consolas" panose="020B0609020204030204" pitchFamily="49" charset="0"/>
              </a:rPr>
              <a:t>, </a:t>
            </a:r>
            <a:r>
              <a:rPr lang="en-CA" sz="2100" dirty="0">
                <a:solidFill>
                  <a:srgbClr val="50A14F"/>
                </a:solidFill>
                <a:latin typeface="Consolas" panose="020B0609020204030204" pitchFamily="49" charset="0"/>
              </a:rPr>
              <a:t>"utf8"</a:t>
            </a:r>
            <a:r>
              <a:rPr lang="en-CA" sz="2100" dirty="0">
                <a:solidFill>
                  <a:srgbClr val="383A42"/>
                </a:solidFill>
                <a:latin typeface="Consolas" panose="020B0609020204030204" pitchFamily="49" charset="0"/>
              </a:rPr>
              <a:t>, </a:t>
            </a:r>
            <a:r>
              <a:rPr lang="en-CA" sz="2100" dirty="0" err="1">
                <a:solidFill>
                  <a:srgbClr val="383A42"/>
                </a:solidFill>
                <a:latin typeface="Consolas" panose="020B0609020204030204" pitchFamily="49" charset="0"/>
              </a:rPr>
              <a:t>logFile</a:t>
            </a:r>
            <a:r>
              <a:rPr lang="en-CA" sz="2100" dirty="0">
                <a:solidFill>
                  <a:srgbClr val="383A42"/>
                </a:solidFill>
                <a:latin typeface="Consolas" panose="020B0609020204030204" pitchFamily="49" charset="0"/>
              </a:rPr>
              <a:t>);</a:t>
            </a:r>
            <a:endParaRPr lang="en-CA" sz="2100" dirty="0">
              <a:solidFill>
                <a:srgbClr val="333333"/>
              </a:solidFill>
              <a:latin typeface="Consolas" panose="020B0609020204030204" pitchFamily="49" charset="0"/>
            </a:endParaRPr>
          </a:p>
          <a:p>
            <a:pPr marL="101600" lvl="0" indent="0">
              <a:buClr>
                <a:srgbClr val="000000"/>
              </a:buClr>
              <a:buNone/>
            </a:pPr>
            <a:r>
              <a:rPr lang="en-CA" sz="2100" dirty="0">
                <a:solidFill>
                  <a:srgbClr val="333333"/>
                </a:solidFill>
                <a:latin typeface="Consolas" panose="020B0609020204030204" pitchFamily="49" charset="0"/>
              </a:rPr>
              <a:t/>
            </a:r>
            <a:br>
              <a:rPr lang="en-CA" sz="2100" dirty="0">
                <a:solidFill>
                  <a:srgbClr val="333333"/>
                </a:solidFill>
                <a:latin typeface="Consolas" panose="020B0609020204030204" pitchFamily="49" charset="0"/>
              </a:rPr>
            </a:br>
            <a:r>
              <a:rPr lang="en-CA" sz="2100" dirty="0">
                <a:solidFill>
                  <a:srgbClr val="A626A4"/>
                </a:solidFill>
                <a:latin typeface="Consolas" panose="020B0609020204030204" pitchFamily="49" charset="0"/>
              </a:rPr>
              <a:t>function</a:t>
            </a:r>
            <a:r>
              <a:rPr lang="en-CA" sz="2100" dirty="0">
                <a:solidFill>
                  <a:srgbClr val="333333"/>
                </a:solidFill>
                <a:latin typeface="Consolas" panose="020B0609020204030204" pitchFamily="49" charset="0"/>
              </a:rPr>
              <a:t> </a:t>
            </a:r>
            <a:r>
              <a:rPr lang="en-CA" sz="2100" dirty="0" err="1">
                <a:solidFill>
                  <a:srgbClr val="4078F2"/>
                </a:solidFill>
                <a:latin typeface="Consolas" panose="020B0609020204030204" pitchFamily="49" charset="0"/>
              </a:rPr>
              <a:t>logFile</a:t>
            </a:r>
            <a:r>
              <a:rPr lang="en-CA" sz="2100" dirty="0">
                <a:solidFill>
                  <a:srgbClr val="383A42"/>
                </a:solidFill>
                <a:latin typeface="Consolas" panose="020B0609020204030204" pitchFamily="49" charset="0"/>
              </a:rPr>
              <a:t>(err</a:t>
            </a:r>
            <a:r>
              <a:rPr lang="en-CA" sz="2100" dirty="0">
                <a:solidFill>
                  <a:srgbClr val="333333"/>
                </a:solidFill>
                <a:latin typeface="Consolas" panose="020B0609020204030204" pitchFamily="49" charset="0"/>
              </a:rPr>
              <a:t>, </a:t>
            </a:r>
            <a:r>
              <a:rPr lang="en-CA" sz="2100" dirty="0">
                <a:solidFill>
                  <a:srgbClr val="383A42"/>
                </a:solidFill>
                <a:latin typeface="Consolas" panose="020B0609020204030204" pitchFamily="49" charset="0"/>
              </a:rPr>
              <a:t>data)</a:t>
            </a:r>
            <a:r>
              <a:rPr lang="en-CA" sz="2100" dirty="0">
                <a:solidFill>
                  <a:srgbClr val="333333"/>
                </a:solidFill>
                <a:latin typeface="Consolas" panose="020B0609020204030204" pitchFamily="49" charset="0"/>
              </a:rPr>
              <a:t> {</a:t>
            </a:r>
          </a:p>
          <a:p>
            <a:pPr marL="101600" lvl="0" indent="0">
              <a:buClr>
                <a:srgbClr val="000000"/>
              </a:buClr>
              <a:buNone/>
            </a:pPr>
            <a:r>
              <a:rPr lang="en-CA" sz="2100" dirty="0">
                <a:solidFill>
                  <a:srgbClr val="A626A4"/>
                </a:solidFill>
                <a:latin typeface="Consolas" panose="020B0609020204030204" pitchFamily="49" charset="0"/>
              </a:rPr>
              <a:t>    if</a:t>
            </a:r>
            <a:r>
              <a:rPr lang="en-CA" sz="2100" dirty="0">
                <a:solidFill>
                  <a:srgbClr val="333333"/>
                </a:solidFill>
                <a:latin typeface="Consolas" panose="020B0609020204030204" pitchFamily="49" charset="0"/>
              </a:rPr>
              <a:t> </a:t>
            </a:r>
            <a:r>
              <a:rPr lang="en-CA" sz="2100" dirty="0">
                <a:solidFill>
                  <a:srgbClr val="383A42"/>
                </a:solidFill>
                <a:latin typeface="Consolas" panose="020B0609020204030204" pitchFamily="49" charset="0"/>
              </a:rPr>
              <a:t>(err)</a:t>
            </a:r>
            <a:r>
              <a:rPr lang="en-CA" sz="2100" dirty="0">
                <a:solidFill>
                  <a:srgbClr val="333333"/>
                </a:solidFill>
                <a:latin typeface="Consolas" panose="020B0609020204030204" pitchFamily="49" charset="0"/>
              </a:rPr>
              <a:t> </a:t>
            </a:r>
            <a:r>
              <a:rPr lang="en-CA" sz="2100" dirty="0">
                <a:solidFill>
                  <a:srgbClr val="A626A4"/>
                </a:solidFill>
                <a:latin typeface="Consolas" panose="020B0609020204030204" pitchFamily="49" charset="0"/>
              </a:rPr>
              <a:t>throw</a:t>
            </a:r>
            <a:r>
              <a:rPr lang="en-CA" sz="2100" dirty="0">
                <a:solidFill>
                  <a:srgbClr val="333333"/>
                </a:solidFill>
                <a:latin typeface="Consolas" panose="020B0609020204030204" pitchFamily="49" charset="0"/>
              </a:rPr>
              <a:t> </a:t>
            </a:r>
            <a:r>
              <a:rPr lang="en-CA" sz="2100" dirty="0">
                <a:solidFill>
                  <a:srgbClr val="383A42"/>
                </a:solidFill>
                <a:latin typeface="Consolas" panose="020B0609020204030204" pitchFamily="49" charset="0"/>
              </a:rPr>
              <a:t>err;</a:t>
            </a:r>
            <a:endParaRPr lang="en-CA" sz="2100" dirty="0">
              <a:solidFill>
                <a:srgbClr val="333333"/>
              </a:solidFill>
              <a:latin typeface="Consolas" panose="020B0609020204030204" pitchFamily="49" charset="0"/>
            </a:endParaRPr>
          </a:p>
          <a:p>
            <a:pPr marL="101600" lvl="0" indent="0">
              <a:buClr>
                <a:srgbClr val="000000"/>
              </a:buClr>
              <a:buNone/>
            </a:pPr>
            <a:r>
              <a:rPr lang="en-CA" sz="2100" dirty="0">
                <a:solidFill>
                  <a:srgbClr val="0184BC"/>
                </a:solidFill>
                <a:latin typeface="Consolas" panose="020B0609020204030204" pitchFamily="49" charset="0"/>
              </a:rPr>
              <a:t>    console.log</a:t>
            </a:r>
            <a:r>
              <a:rPr lang="en-CA" sz="2100" dirty="0">
                <a:solidFill>
                  <a:srgbClr val="383A42"/>
                </a:solidFill>
                <a:latin typeface="Consolas" panose="020B0609020204030204" pitchFamily="49" charset="0"/>
              </a:rPr>
              <a:t>(data);</a:t>
            </a:r>
            <a:endParaRPr lang="en-CA" sz="2100" dirty="0">
              <a:solidFill>
                <a:srgbClr val="333333"/>
              </a:solidFill>
              <a:latin typeface="Consolas" panose="020B0609020204030204" pitchFamily="49" charset="0"/>
            </a:endParaRPr>
          </a:p>
          <a:p>
            <a:pPr marL="101600" lvl="0" indent="0">
              <a:buClr>
                <a:srgbClr val="000000"/>
              </a:buClr>
              <a:buNone/>
            </a:pPr>
            <a:r>
              <a:rPr lang="en-CA" sz="2100" dirty="0">
                <a:solidFill>
                  <a:srgbClr val="333333"/>
                </a:solidFill>
                <a:latin typeface="Consolas" panose="020B0609020204030204" pitchFamily="49" charset="0"/>
              </a:rPr>
              <a:t>}</a:t>
            </a:r>
          </a:p>
          <a:p>
            <a:pPr marL="101600" indent="0">
              <a:buNone/>
            </a:pPr>
            <a:endParaRPr lang="en-US" dirty="0">
              <a:solidFill>
                <a:srgbClr val="A626A4"/>
              </a:solidFill>
              <a:latin typeface="Consolas" panose="020B0609020204030204" pitchFamily="49" charset="0"/>
            </a:endParaRP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70</a:t>
            </a:fld>
            <a:endParaRPr/>
          </a:p>
        </p:txBody>
      </p:sp>
      <p:sp>
        <p:nvSpPr>
          <p:cNvPr id="6" name="Google Shape;105;p17">
            <a:extLst>
              <a:ext uri="{FF2B5EF4-FFF2-40B4-BE49-F238E27FC236}">
                <a16:creationId xmlns:a16="http://schemas.microsoft.com/office/drawing/2014/main" xmlns="" id="{A2EF26D9-30F3-48A9-9798-83C66A2223AA}"/>
              </a:ext>
            </a:extLst>
          </p:cNvPr>
          <p:cNvSpPr txBox="1">
            <a:spLocks/>
          </p:cNvSpPr>
          <p:nvPr/>
        </p:nvSpPr>
        <p:spPr>
          <a:xfrm>
            <a:off x="869050" y="3618853"/>
            <a:ext cx="7405800" cy="93764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1pPr>
            <a:lvl2pPr marL="914400" marR="0" lvl="1"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2pPr>
            <a:lvl3pPr marL="1371600" marR="0" lvl="2"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3pPr>
            <a:lvl4pPr marL="1828800" marR="0" lvl="3"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4pPr>
            <a:lvl5pPr marL="2286000" marR="0" lvl="4"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5pPr>
            <a:lvl6pPr marL="2743200" marR="0" lvl="5"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6pPr>
            <a:lvl7pPr marL="3200400" marR="0" lvl="6"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7pPr>
            <a:lvl8pPr marL="3657600" marR="0" lvl="7"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8pPr>
            <a:lvl9pPr marL="4114800" marR="0" lvl="8" indent="-355600" algn="l" rtl="0">
              <a:lnSpc>
                <a:spcPct val="100000"/>
              </a:lnSpc>
              <a:spcBef>
                <a:spcPts val="0"/>
              </a:spcBef>
              <a:spcAft>
                <a:spcPts val="0"/>
              </a:spcAft>
              <a:buClr>
                <a:schemeClr val="dk1"/>
              </a:buClr>
              <a:buSzPts val="2000"/>
              <a:buFont typeface="Work Sans Light"/>
              <a:buChar char="■"/>
              <a:defRPr sz="2000" b="0" i="0" u="none" strike="noStrike" cap="none">
                <a:solidFill>
                  <a:schemeClr val="dk1"/>
                </a:solidFill>
                <a:latin typeface="Work Sans Light"/>
                <a:ea typeface="Work Sans Light"/>
                <a:cs typeface="Work Sans Light"/>
                <a:sym typeface="Work Sans Light"/>
              </a:defRPr>
            </a:lvl9pPr>
          </a:lstStyle>
          <a:p>
            <a:pPr marL="101600" indent="0">
              <a:buNone/>
            </a:pPr>
            <a:r>
              <a:rPr lang="en-US" dirty="0"/>
              <a:t>Most Node built-in modules use callbacks with 2 arguments: 1) the error (if one occurs) and 2) the results. </a:t>
            </a:r>
          </a:p>
        </p:txBody>
      </p:sp>
    </p:spTree>
    <p:extLst>
      <p:ext uri="{BB962C8B-B14F-4D97-AF65-F5344CB8AC3E}">
        <p14:creationId xmlns:p14="http://schemas.microsoft.com/office/powerpoint/2010/main" val="3227060077"/>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8"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800" dirty="0"/>
              <a:t>Traditional Web-Serving Techniques</a:t>
            </a:r>
            <a:endParaRPr sz="2800" dirty="0"/>
          </a:p>
        </p:txBody>
      </p:sp>
      <p:sp>
        <p:nvSpPr>
          <p:cNvPr id="105" name="Google Shape;105;p17"/>
          <p:cNvSpPr txBox="1">
            <a:spLocks noGrp="1"/>
          </p:cNvSpPr>
          <p:nvPr>
            <p:ph type="body" idx="1"/>
          </p:nvPr>
        </p:nvSpPr>
        <p:spPr>
          <a:xfrm>
            <a:off x="869150" y="1634836"/>
            <a:ext cx="3702850" cy="2682089"/>
          </a:xfrm>
          <a:prstGeom prst="rect">
            <a:avLst/>
          </a:prstGeom>
        </p:spPr>
        <p:txBody>
          <a:bodyPr spcFirstLastPara="1" wrap="square" lIns="91425" tIns="91425" rIns="91425" bIns="91425" anchor="t" anchorCtr="0">
            <a:normAutofit fontScale="70000" lnSpcReduction="20000"/>
          </a:bodyPr>
          <a:lstStyle/>
          <a:p>
            <a:r>
              <a:rPr lang="en-US" dirty="0"/>
              <a:t>Uses the thread model. 1 thread for each request.</a:t>
            </a:r>
          </a:p>
          <a:p>
            <a:r>
              <a:rPr lang="en-US" dirty="0"/>
              <a:t>In an I/O operation (downloading a file, for example), the request spends most of the time waiting for it to complete.</a:t>
            </a:r>
          </a:p>
          <a:p>
            <a:r>
              <a:rPr lang="en-US" dirty="0"/>
              <a:t>A lot of I/O operations can mean having a large amount of unused resources (like memory) linked to these threads.</a:t>
            </a:r>
          </a:p>
          <a:p>
            <a:r>
              <a:rPr lang="en-US" dirty="0"/>
              <a:t>1 thread per request (multiple threads) doesn’t scale well</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3" name="Picture 2" descr="A close up of a sign&#10;&#10;Description automatically generated">
            <a:extLst>
              <a:ext uri="{FF2B5EF4-FFF2-40B4-BE49-F238E27FC236}">
                <a16:creationId xmlns:a16="http://schemas.microsoft.com/office/drawing/2014/main" xmlns="" id="{0B3ACDD5-4666-44A5-9325-9C13A89BD613}"/>
              </a:ext>
            </a:extLst>
          </p:cNvPr>
          <p:cNvPicPr>
            <a:picLocks noChangeAspect="1"/>
          </p:cNvPicPr>
          <p:nvPr/>
        </p:nvPicPr>
        <p:blipFill>
          <a:blip r:embed="rId3"/>
          <a:stretch>
            <a:fillRect/>
          </a:stretch>
        </p:blipFill>
        <p:spPr>
          <a:xfrm>
            <a:off x="5249310" y="1801766"/>
            <a:ext cx="2348228" cy="2348228"/>
          </a:xfrm>
          <a:prstGeom prst="rect">
            <a:avLst/>
          </a:prstGeom>
        </p:spPr>
      </p:pic>
    </p:spTree>
    <p:extLst>
      <p:ext uri="{BB962C8B-B14F-4D97-AF65-F5344CB8AC3E}">
        <p14:creationId xmlns:p14="http://schemas.microsoft.com/office/powerpoint/2010/main" val="3221758573"/>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48" y="847600"/>
            <a:ext cx="7405701" cy="7872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sz="2800" dirty="0"/>
              <a:t>Node.js uses a single thread</a:t>
            </a:r>
            <a:endParaRPr sz="2800" dirty="0"/>
          </a:p>
        </p:txBody>
      </p:sp>
      <p:sp>
        <p:nvSpPr>
          <p:cNvPr id="105" name="Google Shape;105;p17"/>
          <p:cNvSpPr txBox="1">
            <a:spLocks noGrp="1"/>
          </p:cNvSpPr>
          <p:nvPr>
            <p:ph type="body" idx="1"/>
          </p:nvPr>
        </p:nvSpPr>
        <p:spPr>
          <a:xfrm>
            <a:off x="4572000" y="1634836"/>
            <a:ext cx="3702950" cy="2828676"/>
          </a:xfrm>
          <a:prstGeom prst="rect">
            <a:avLst/>
          </a:prstGeom>
        </p:spPr>
        <p:txBody>
          <a:bodyPr spcFirstLastPara="1" wrap="square" lIns="91425" tIns="91425" rIns="91425" bIns="91425" anchor="t" anchorCtr="0">
            <a:normAutofit fontScale="77500" lnSpcReduction="20000"/>
          </a:bodyPr>
          <a:lstStyle/>
          <a:p>
            <a:r>
              <a:rPr lang="en-US" dirty="0"/>
              <a:t>Ryan Dahl, the creator of Node.js, argued that software should be able to multi-task and proposed eliminating time spent waiting for I/O results to come back.</a:t>
            </a:r>
          </a:p>
          <a:p>
            <a:r>
              <a:rPr lang="en-US" dirty="0"/>
              <a:t>Instead of the traditional thread model, Node uses a single thread.</a:t>
            </a:r>
          </a:p>
          <a:p>
            <a:endParaRPr lang="en-US" dirty="0"/>
          </a:p>
          <a:p>
            <a:pPr marL="101600" indent="0">
              <a:buNone/>
            </a:pPr>
            <a:r>
              <a:rPr lang="en-US" sz="3200" b="1" dirty="0"/>
              <a:t>and…</a:t>
            </a:r>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Picture 2" descr="A screenshot of a cell phone&#10;&#10;Description automatically generated">
            <a:extLst>
              <a:ext uri="{FF2B5EF4-FFF2-40B4-BE49-F238E27FC236}">
                <a16:creationId xmlns:a16="http://schemas.microsoft.com/office/drawing/2014/main" xmlns="" id="{0731EB43-4A13-45B4-97F5-073865B1B26D}"/>
              </a:ext>
            </a:extLst>
          </p:cNvPr>
          <p:cNvPicPr>
            <a:picLocks noChangeAspect="1"/>
          </p:cNvPicPr>
          <p:nvPr/>
        </p:nvPicPr>
        <p:blipFill>
          <a:blip r:embed="rId3"/>
          <a:stretch>
            <a:fillRect/>
          </a:stretch>
        </p:blipFill>
        <p:spPr>
          <a:xfrm>
            <a:off x="1426986" y="1840457"/>
            <a:ext cx="2347200" cy="2347200"/>
          </a:xfrm>
          <a:prstGeom prst="rect">
            <a:avLst/>
          </a:prstGeom>
        </p:spPr>
      </p:pic>
    </p:spTree>
    <p:extLst>
      <p:ext uri="{BB962C8B-B14F-4D97-AF65-F5344CB8AC3E}">
        <p14:creationId xmlns:p14="http://schemas.microsoft.com/office/powerpoint/2010/main" val="81548528"/>
      </p:ext>
    </p:extLst>
  </p:cSld>
  <p:clrMapOvr>
    <a:masterClrMapping/>
  </p:clrMapOvr>
  <p:transition>
    <p:fade thruBlk="1"/>
  </p:transition>
</p:sld>
</file>

<file path=ppt/theme/theme1.xml><?xml version="1.0" encoding="utf-8"?>
<a:theme xmlns:a="http://schemas.openxmlformats.org/drawingml/2006/main" name="Jacquenetta template">
  <a:themeElements>
    <a:clrScheme name="Custom 2">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005DB5"/>
      </a:hlink>
      <a:folHlink>
        <a:srgbClr val="005D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7E3778AFFC15B469F647107311F820B" ma:contentTypeVersion="2" ma:contentTypeDescription="Create a new document." ma:contentTypeScope="" ma:versionID="793b6973b6df1a16cbbcf7642908bbf5">
  <xsd:schema xmlns:xsd="http://www.w3.org/2001/XMLSchema" xmlns:xs="http://www.w3.org/2001/XMLSchema" xmlns:p="http://schemas.microsoft.com/office/2006/metadata/properties" xmlns:ns3="3a0a06b9-772f-475b-99c5-a260a5ad9822" targetNamespace="http://schemas.microsoft.com/office/2006/metadata/properties" ma:root="true" ma:fieldsID="bce8d6a664e82423c3936ea55f2c440b" ns3:_="">
    <xsd:import namespace="3a0a06b9-772f-475b-99c5-a260a5ad982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0a06b9-772f-475b-99c5-a260a5ad98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B3E715-2340-4BB4-9D47-F13DCCEA609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4A1BA66-F439-4397-8F2E-87E0E8EC21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0a06b9-772f-475b-99c5-a260a5ad98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9BFD7B-D32A-455C-8AC1-FAFB8D8290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12634</TotalTime>
  <Words>3294</Words>
  <Application>Microsoft Office PowerPoint</Application>
  <PresentationFormat>On-screen Show (16:9)</PresentationFormat>
  <Paragraphs>541</Paragraphs>
  <Slides>70</Slides>
  <Notes>70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Consolas</vt:lpstr>
      <vt:lpstr>Work Sans Light</vt:lpstr>
      <vt:lpstr>Arial</vt:lpstr>
      <vt:lpstr>Work Sans</vt:lpstr>
      <vt:lpstr>Fira Mono</vt:lpstr>
      <vt:lpstr>Jacquenetta template</vt:lpstr>
      <vt:lpstr>CPNT-262 Node.js</vt:lpstr>
      <vt:lpstr>Course Information</vt:lpstr>
      <vt:lpstr>Grading</vt:lpstr>
      <vt:lpstr>Introduction to Node.js</vt:lpstr>
      <vt:lpstr>What is Node.js?</vt:lpstr>
      <vt:lpstr>Background</vt:lpstr>
      <vt:lpstr>Node.js to the rescue</vt:lpstr>
      <vt:lpstr>Traditional Web-Serving Techniques</vt:lpstr>
      <vt:lpstr>Node.js uses a single thread</vt:lpstr>
      <vt:lpstr>Node.js is... Asynchronous</vt:lpstr>
      <vt:lpstr>Node.js is... Non-blocking</vt:lpstr>
      <vt:lpstr>Node.js is... Event-driven</vt:lpstr>
      <vt:lpstr>Node.js Example</vt:lpstr>
      <vt:lpstr>Node.js Example</vt:lpstr>
      <vt:lpstr>Node.js Analogy – Fast Food</vt:lpstr>
      <vt:lpstr>History of Node.js</vt:lpstr>
      <vt:lpstr>Set Up Node.js</vt:lpstr>
      <vt:lpstr>Obligatory Hello World</vt:lpstr>
      <vt:lpstr>Prerequisites</vt:lpstr>
      <vt:lpstr>Activity: Install Node.js</vt:lpstr>
      <vt:lpstr>Activity: Hello World</vt:lpstr>
      <vt:lpstr>Built-in Node.js Modules</vt:lpstr>
      <vt:lpstr>Modular Design</vt:lpstr>
      <vt:lpstr>Built-in Node Modules</vt:lpstr>
      <vt:lpstr>Creating a Web Server</vt:lpstr>
      <vt:lpstr>Web Servers and HTTP Requests</vt:lpstr>
      <vt:lpstr>Web Servers and HTTP Response</vt:lpstr>
      <vt:lpstr>HTTP Module</vt:lpstr>
      <vt:lpstr>Activity: HTTP Module</vt:lpstr>
      <vt:lpstr>Step 1: Load HTTP module</vt:lpstr>
      <vt:lpstr>Step 2: Create the HTTP server</vt:lpstr>
      <vt:lpstr>Step 3: Set response HTTP header</vt:lpstr>
      <vt:lpstr>Step 4: Send the response body</vt:lpstr>
      <vt:lpstr>Step 4a: Send the response body</vt:lpstr>
      <vt:lpstr>Activity: HTTP Module</vt:lpstr>
      <vt:lpstr>Step 5: Log a message when the server starts up.</vt:lpstr>
      <vt:lpstr>Read the Query String</vt:lpstr>
      <vt:lpstr>Activity: Query String</vt:lpstr>
      <vt:lpstr>File System</vt:lpstr>
      <vt:lpstr>File System Module</vt:lpstr>
      <vt:lpstr>Activity: FS Module</vt:lpstr>
      <vt:lpstr>Activity: Read Files</vt:lpstr>
      <vt:lpstr>Activity: Read Files</vt:lpstr>
      <vt:lpstr>Creating and Updating Files</vt:lpstr>
      <vt:lpstr>Append Files</vt:lpstr>
      <vt:lpstr>Activity: Append File</vt:lpstr>
      <vt:lpstr>Open Files</vt:lpstr>
      <vt:lpstr>Activity: Open File</vt:lpstr>
      <vt:lpstr>Write to Files</vt:lpstr>
      <vt:lpstr>Activity: writeFile()</vt:lpstr>
      <vt:lpstr>Updating Files</vt:lpstr>
      <vt:lpstr>Deleting Files</vt:lpstr>
      <vt:lpstr>Activity: unlink()</vt:lpstr>
      <vt:lpstr>Renaming Files</vt:lpstr>
      <vt:lpstr>Activity: rename()</vt:lpstr>
      <vt:lpstr>Parsing URLs</vt:lpstr>
      <vt:lpstr>URL Module</vt:lpstr>
      <vt:lpstr>Activity: URL Module</vt:lpstr>
      <vt:lpstr>Activity: URL Module</vt:lpstr>
      <vt:lpstr>URL Module + Web Server</vt:lpstr>
      <vt:lpstr>URL Module + Web Server:  The Code</vt:lpstr>
      <vt:lpstr>Activity: Serve Specific Files</vt:lpstr>
      <vt:lpstr>404 Page</vt:lpstr>
      <vt:lpstr>Activity: 404 Page</vt:lpstr>
      <vt:lpstr>Activity: Homepage</vt:lpstr>
      <vt:lpstr>Understanding Callbacks</vt:lpstr>
      <vt:lpstr>Callbacks</vt:lpstr>
      <vt:lpstr>Callbacks Example</vt:lpstr>
      <vt:lpstr>Callbacks Example</vt:lpstr>
      <vt:lpstr>Callbacks – Errors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htovey</dc:creator>
  <cp:lastModifiedBy>Harvey Peters</cp:lastModifiedBy>
  <cp:revision>384</cp:revision>
  <dcterms:modified xsi:type="dcterms:W3CDTF">2019-11-18T01:25:28Z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0x01010077E3778AFFC15B469F647107311F820B</vt:lpwstr>
  </property>
</Properties>
</file>