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4"/>
  </p:sldMasterIdLst>
  <p:notesMasterIdLst>
    <p:notesMasterId r:id="rId28"/>
  </p:notesMasterIdLst>
  <p:sldIdLst>
    <p:sldId id="285" r:id="rId5"/>
    <p:sldId id="368" r:id="rId6"/>
    <p:sldId id="308" r:id="rId7"/>
    <p:sldId id="310" r:id="rId8"/>
    <p:sldId id="311" r:id="rId9"/>
    <p:sldId id="312" r:id="rId10"/>
    <p:sldId id="313" r:id="rId11"/>
    <p:sldId id="314" r:id="rId12"/>
    <p:sldId id="315" r:id="rId13"/>
    <p:sldId id="370" r:id="rId14"/>
    <p:sldId id="326" r:id="rId15"/>
    <p:sldId id="321" r:id="rId16"/>
    <p:sldId id="384" r:id="rId17"/>
    <p:sldId id="309" r:id="rId18"/>
    <p:sldId id="385" r:id="rId19"/>
    <p:sldId id="389" r:id="rId20"/>
    <p:sldId id="388" r:id="rId21"/>
    <p:sldId id="390" r:id="rId22"/>
    <p:sldId id="391" r:id="rId23"/>
    <p:sldId id="393" r:id="rId24"/>
    <p:sldId id="392" r:id="rId25"/>
    <p:sldId id="387" r:id="rId26"/>
    <p:sldId id="394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Work Sans Light" panose="020B0604020202020204" charset="0"/>
      <p:regular r:id="rId33"/>
      <p:bold r:id="rId34"/>
    </p:embeddedFont>
    <p:embeddedFont>
      <p:font typeface="Work Sans" panose="020B0604020202020204" charset="0"/>
      <p:regular r:id="rId35"/>
      <p:bold r:id="rId36"/>
    </p:embeddedFont>
    <p:embeddedFont>
      <p:font typeface="Fira Mono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PNT-262" id="{1A34ADBF-7E79-44D8-98EC-CEC08E1D51EC}">
          <p14:sldIdLst>
            <p14:sldId id="285"/>
            <p14:sldId id="368"/>
            <p14:sldId id="308"/>
            <p14:sldId id="310"/>
            <p14:sldId id="311"/>
            <p14:sldId id="312"/>
            <p14:sldId id="313"/>
            <p14:sldId id="314"/>
            <p14:sldId id="315"/>
            <p14:sldId id="370"/>
            <p14:sldId id="326"/>
            <p14:sldId id="321"/>
            <p14:sldId id="384"/>
            <p14:sldId id="309"/>
            <p14:sldId id="385"/>
            <p14:sldId id="389"/>
            <p14:sldId id="388"/>
            <p14:sldId id="390"/>
            <p14:sldId id="391"/>
            <p14:sldId id="393"/>
            <p14:sldId id="392"/>
            <p14:sldId id="387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7AD8F6-CF14-46CA-9D68-6E59D3FBC393}">
  <a:tblStyle styleId="{487AD8F6-CF14-46CA-9D68-6E59D3FBC3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6957" autoAdjust="0"/>
  </p:normalViewPr>
  <p:slideViewPr>
    <p:cSldViewPr snapToGrid="0">
      <p:cViewPr varScale="1">
        <p:scale>
          <a:sx n="82" d="100"/>
          <a:sy n="82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976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024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35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16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278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772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295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426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There are different ways to install packages, depending on what your project needs.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995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7572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84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39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747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476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0985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CA" dirty="0" err="1"/>
              <a:t>npm</a:t>
            </a:r>
            <a:r>
              <a:rPr lang="en-CA" dirty="0"/>
              <a:t> run start will check our </a:t>
            </a:r>
            <a:r>
              <a:rPr lang="en-CA" dirty="0" err="1"/>
              <a:t>package.json</a:t>
            </a:r>
            <a:r>
              <a:rPr lang="en-CA" dirty="0"/>
              <a:t> file for a script called start and run whatever is listed there. In this case, it will automatically run </a:t>
            </a:r>
            <a:r>
              <a:rPr lang="en-CA" dirty="0" err="1"/>
              <a:t>nodemon</a:t>
            </a:r>
            <a:r>
              <a:rPr lang="en-CA" dirty="0"/>
              <a:t> app.js for us.</a:t>
            </a:r>
          </a:p>
        </p:txBody>
      </p:sp>
    </p:spTree>
    <p:extLst>
      <p:ext uri="{BB962C8B-B14F-4D97-AF65-F5344CB8AC3E}">
        <p14:creationId xmlns:p14="http://schemas.microsoft.com/office/powerpoint/2010/main" val="3832134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r>
              <a:rPr lang="en-CA" dirty="0" err="1"/>
              <a:t>npm</a:t>
            </a:r>
            <a:r>
              <a:rPr lang="en-CA" dirty="0"/>
              <a:t> run start will check our </a:t>
            </a:r>
            <a:r>
              <a:rPr lang="en-CA" dirty="0" err="1"/>
              <a:t>package.json</a:t>
            </a:r>
            <a:r>
              <a:rPr lang="en-CA" dirty="0"/>
              <a:t> file for a script called start and run whatever is listed there. In this case, it will automatically run </a:t>
            </a:r>
            <a:r>
              <a:rPr lang="en-CA" dirty="0" err="1"/>
              <a:t>nodemon</a:t>
            </a:r>
            <a:r>
              <a:rPr lang="en-CA" dirty="0"/>
              <a:t> app.js for us.</a:t>
            </a:r>
          </a:p>
        </p:txBody>
      </p:sp>
    </p:spTree>
    <p:extLst>
      <p:ext uri="{BB962C8B-B14F-4D97-AF65-F5344CB8AC3E}">
        <p14:creationId xmlns:p14="http://schemas.microsoft.com/office/powerpoint/2010/main" val="165724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361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30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97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004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Here, we’re importing the currency module using the require module.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544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363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Here, we’re importing the currency module using the require module.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251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omentjs.com/doc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mentjs.com/docs/#/display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CPNT-262</a:t>
            </a:r>
            <a:br>
              <a:rPr lang="en-CA" dirty="0"/>
            </a:br>
            <a:r>
              <a:rPr lang="en-CA" sz="3600" dirty="0"/>
              <a:t>Node.js</a:t>
            </a:r>
            <a:endParaRPr sz="3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97BB6C96-7815-4FC0-9923-3499FE45A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767125" y="675654"/>
            <a:ext cx="1580400" cy="9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4732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799" y="2573950"/>
            <a:ext cx="61954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FFFF"/>
                </a:solidFill>
              </a:rPr>
              <a:t>Node Package Manager (</a:t>
            </a:r>
            <a:r>
              <a:rPr lang="en-CA" sz="6000" dirty="0" err="1">
                <a:solidFill>
                  <a:srgbClr val="FFFFFF"/>
                </a:solidFill>
              </a:rPr>
              <a:t>npm</a:t>
            </a:r>
            <a:r>
              <a:rPr lang="en-CA" sz="6000" dirty="0">
                <a:solidFill>
                  <a:srgbClr val="FFFFFF"/>
                </a:solidFill>
              </a:rPr>
              <a:t>)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730345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9" name="Google Shape;428;p38">
            <a:extLst>
              <a:ext uri="{FF2B5EF4-FFF2-40B4-BE49-F238E27FC236}">
                <a16:creationId xmlns:a16="http://schemas.microsoft.com/office/drawing/2014/main" xmlns="" id="{7A74D5B8-1788-4D2F-AEA8-E950BF94D77F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1260000"/>
            <a:chOff x="1922075" y="1629000"/>
            <a:chExt cx="437200" cy="437200"/>
          </a:xfrm>
          <a:solidFill>
            <a:schemeClr val="bg1"/>
          </a:solidFill>
        </p:grpSpPr>
        <p:sp>
          <p:nvSpPr>
            <p:cNvPr id="10" name="Google Shape;429;p38">
              <a:extLst>
                <a:ext uri="{FF2B5EF4-FFF2-40B4-BE49-F238E27FC236}">
                  <a16:creationId xmlns:a16="http://schemas.microsoft.com/office/drawing/2014/main" xmlns="" id="{C304AC86-172E-4EC8-ACC2-86AFCAC1EBFE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0;p38">
              <a:extLst>
                <a:ext uri="{FF2B5EF4-FFF2-40B4-BE49-F238E27FC236}">
                  <a16:creationId xmlns:a16="http://schemas.microsoft.com/office/drawing/2014/main" xmlns="" id="{E23AD4C5-653E-4F44-9515-AA2162125488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20076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-CA" dirty="0" err="1"/>
              <a:t>npm</a:t>
            </a:r>
            <a:r>
              <a:rPr lang="en-CA" dirty="0"/>
              <a:t>?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Package manager for Node.js packages (modules)</a:t>
            </a:r>
          </a:p>
          <a:p>
            <a:r>
              <a:rPr lang="en-US" dirty="0">
                <a:hlinkClick r:id="rId3"/>
              </a:rPr>
              <a:t>https://www.npmjs.com/</a:t>
            </a:r>
            <a:r>
              <a:rPr lang="en-US" dirty="0"/>
              <a:t> (discover and install public packages – free to use in your projects)</a:t>
            </a:r>
          </a:p>
          <a:p>
            <a:r>
              <a:rPr lang="en-US" dirty="0"/>
              <a:t>Installed automatically when you install Node.js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0432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package.json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b="1" dirty="0" err="1"/>
              <a:t>package.json</a:t>
            </a:r>
            <a:r>
              <a:rPr lang="en-US" b="1" dirty="0"/>
              <a:t> </a:t>
            </a:r>
            <a:r>
              <a:rPr lang="en-US" dirty="0"/>
              <a:t>is the configuration file used by the program </a:t>
            </a:r>
            <a:r>
              <a:rPr lang="en-US" b="1" dirty="0" err="1"/>
              <a:t>npm</a:t>
            </a:r>
            <a:r>
              <a:rPr lang="en-US" dirty="0"/>
              <a:t>, the Node Package Manager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You will be installing a lot of different things for your project (dependencies), and </a:t>
            </a:r>
            <a:r>
              <a:rPr lang="en-US" dirty="0" err="1"/>
              <a:t>package.json</a:t>
            </a:r>
            <a:r>
              <a:rPr lang="en-US" dirty="0"/>
              <a:t> keeps a list of things you installed. This helps you share the project with others.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b="1" dirty="0" err="1"/>
              <a:t>package.json</a:t>
            </a:r>
            <a:r>
              <a:rPr lang="en-US" dirty="0"/>
              <a:t> is also the configuration file for automating tasks and publishing your project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90312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Creating a Node Project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So far, we’ve just been writing code, but it’s time for us to officially make this a real Node.js project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7249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5"/>
            <a:ext cx="7405800" cy="321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Navigate to the </a:t>
            </a:r>
            <a:r>
              <a:rPr lang="en-US" b="1" dirty="0" err="1"/>
              <a:t>sait</a:t>
            </a:r>
            <a:r>
              <a:rPr lang="en-US" b="1" dirty="0"/>
              <a:t>-node</a:t>
            </a:r>
            <a:r>
              <a:rPr lang="en-US" dirty="0"/>
              <a:t> folder in the terminal and then run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init</a:t>
            </a:r>
            <a:r>
              <a:rPr lang="en-US" dirty="0" err="1"/>
              <a:t>.</a:t>
            </a:r>
            <a:endParaRPr lang="en-US" dirty="0"/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npm</a:t>
            </a:r>
            <a:r>
              <a:rPr lang="en-US" dirty="0"/>
              <a:t> command will ask you a few questions. You can hit enter to keep the default with the following changes: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Entry point should be </a:t>
            </a:r>
            <a:r>
              <a:rPr lang="en-US" b="1" dirty="0"/>
              <a:t>app.js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Change the author name to your name!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 your </a:t>
            </a:r>
            <a:r>
              <a:rPr lang="en-US" b="1" dirty="0" err="1"/>
              <a:t>sait</a:t>
            </a:r>
            <a:r>
              <a:rPr lang="en-US" b="1" dirty="0"/>
              <a:t>-node</a:t>
            </a:r>
            <a:r>
              <a:rPr lang="en-US" dirty="0"/>
              <a:t> folder, you should now see a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Start Node Project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09872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Packages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Now that our project is official, we have a </a:t>
            </a:r>
            <a:r>
              <a:rPr lang="en-US" dirty="0" err="1"/>
              <a:t>package.json</a:t>
            </a:r>
            <a:r>
              <a:rPr lang="en-US" dirty="0"/>
              <a:t> file that allows us to store information about the project.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Now, we can install 3</a:t>
            </a:r>
            <a:r>
              <a:rPr lang="en-US" baseline="30000" dirty="0"/>
              <a:t>rd</a:t>
            </a:r>
            <a:r>
              <a:rPr lang="en-US" dirty="0"/>
              <a:t>-party modules and save them to our project.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41861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Installing Packages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991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016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Global </a:t>
            </a:r>
            <a:r>
              <a:rPr lang="en-US" dirty="0"/>
              <a:t>– all global packages are placed in a single place on your system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package-name –g</a:t>
            </a:r>
            <a:endParaRPr lang="en-US" dirty="0">
              <a:latin typeface="Work Sans Light" panose="000004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Work Sans Light" panose="00000400000000000000" pitchFamily="2" charset="0"/>
              </a:rPr>
              <a:t>install packages globally when it provides an executable command that you run from the terminal, and it is reused across packages</a:t>
            </a:r>
            <a:endParaRPr lang="en-US" dirty="0"/>
          </a:p>
          <a:p>
            <a:pPr marL="101600" lv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10160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Local </a:t>
            </a:r>
            <a:r>
              <a:rPr lang="en-US" dirty="0"/>
              <a:t>– installed in the directory where you run the command; placed inside the </a:t>
            </a:r>
            <a:r>
              <a:rPr lang="en-US" b="1" dirty="0" err="1">
                <a:latin typeface="Consolas" panose="020B0609020204030204" pitchFamily="49" charset="0"/>
              </a:rPr>
              <a:t>node_modules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folder within the directory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package-name</a:t>
            </a:r>
            <a:endParaRPr lang="en-US" dirty="0">
              <a:latin typeface="Work Sans Light" panose="00000400000000000000" pitchFamily="2" charset="0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Work Sans Light" panose="00000400000000000000" pitchFamily="2" charset="0"/>
              </a:rPr>
              <a:t>installed as dependency for your 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package-name --save-dev</a:t>
            </a:r>
            <a:r>
              <a:rPr lang="en-US" dirty="0">
                <a:latin typeface="Work Sans Light" panose="00000400000000000000" pitchFamily="2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Work Sans Light" panose="00000400000000000000" pitchFamily="2" charset="0"/>
              </a:rPr>
              <a:t>installed as development dependency for your project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Work Sans Light" panose="00000400000000000000" pitchFamily="2" charset="0"/>
              </a:rPr>
              <a:t>unneeded for production, but needed for your development workflow</a:t>
            </a:r>
            <a:endParaRPr lang="en-US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401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Nodemon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Let’s update our workflow. So far, we’ve had to restart the server every time we make a change. /</a:t>
            </a:r>
            <a:r>
              <a:rPr lang="en-US" dirty="0" err="1"/>
              <a:t>yaaaaawwwn</a:t>
            </a: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Let’s use nodemon to automatically restart the server whenever changes are made.</a:t>
            </a:r>
          </a:p>
          <a:p>
            <a:pPr lvl="0"/>
            <a:r>
              <a:rPr lang="en-US" dirty="0"/>
              <a:t>Since nodemon gives us an executable command that we can run from the terminal (</a:t>
            </a:r>
            <a:r>
              <a:rPr lang="en-US" b="1" dirty="0">
                <a:latin typeface="Consolas" panose="020B0609020204030204" pitchFamily="49" charset="0"/>
              </a:rPr>
              <a:t>nodemon app.js</a:t>
            </a:r>
            <a:r>
              <a:rPr lang="en-US" dirty="0"/>
              <a:t> instead of </a:t>
            </a:r>
            <a:r>
              <a:rPr lang="en-US" b="1" dirty="0">
                <a:latin typeface="Consolas" panose="020B0609020204030204" pitchFamily="49" charset="0"/>
              </a:rPr>
              <a:t>node app.js</a:t>
            </a:r>
            <a:r>
              <a:rPr lang="en-US" dirty="0"/>
              <a:t>), we can install it globally!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6962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5"/>
            <a:ext cx="7405800" cy="321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 the terminal, run the following command.</a:t>
            </a:r>
          </a:p>
          <a:p>
            <a:pPr marL="558800" lvl="1" indent="0">
              <a:lnSpc>
                <a:spcPct val="120000"/>
              </a:lnSpc>
              <a:buNone/>
            </a:pP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nodemon -g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Work Sans Light" panose="00000400000000000000" pitchFamily="2" charset="0"/>
              </a:rPr>
              <a:t>Start up your server one more time, but this time use nodemon!</a:t>
            </a:r>
            <a:endParaRPr lang="en-US" dirty="0"/>
          </a:p>
          <a:p>
            <a:pPr marL="558800" lvl="1" indent="0">
              <a:lnSpc>
                <a:spcPct val="12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nodemon app.js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Install a Global Package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06340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Nodemon</a:t>
            </a:r>
            <a:r>
              <a:rPr lang="en-CA" dirty="0"/>
              <a:t>, part 2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There is a growing concern that installing development packages globally means that it’s harder for others to quickly get up and running with your projects.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Installing packages like Nodemon as a local development dependency means that other people can just </a:t>
            </a: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</a:t>
            </a:r>
            <a:r>
              <a:rPr lang="en-US" dirty="0"/>
              <a:t>to set up the project and everything you used.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Installing locally instead of globally also means that you have more control over the version of the package and that you don’t run into potential conflicts down the road.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7443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799" y="2573950"/>
            <a:ext cx="61954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FFFF"/>
                </a:solidFill>
              </a:rPr>
              <a:t>Local Modules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730345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428;p38">
            <a:extLst>
              <a:ext uri="{FF2B5EF4-FFF2-40B4-BE49-F238E27FC236}">
                <a16:creationId xmlns:a16="http://schemas.microsoft.com/office/drawing/2014/main" xmlns="" id="{7A74D5B8-1788-4D2F-AEA8-E950BF94D77F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1260000"/>
            <a:chOff x="1922075" y="1629000"/>
            <a:chExt cx="437200" cy="437200"/>
          </a:xfrm>
          <a:solidFill>
            <a:schemeClr val="bg1"/>
          </a:solidFill>
        </p:grpSpPr>
        <p:sp>
          <p:nvSpPr>
            <p:cNvPr id="10" name="Google Shape;429;p38">
              <a:extLst>
                <a:ext uri="{FF2B5EF4-FFF2-40B4-BE49-F238E27FC236}">
                  <a16:creationId xmlns:a16="http://schemas.microsoft.com/office/drawing/2014/main" xmlns="" id="{C304AC86-172E-4EC8-ACC2-86AFCAC1EBFE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0;p38">
              <a:extLst>
                <a:ext uri="{FF2B5EF4-FFF2-40B4-BE49-F238E27FC236}">
                  <a16:creationId xmlns:a16="http://schemas.microsoft.com/office/drawing/2014/main" xmlns="" id="{E23AD4C5-653E-4F44-9515-AA2162125488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82847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Uninstalling Packages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indent="0">
              <a:buNone/>
            </a:pPr>
            <a:r>
              <a:rPr lang="en-US" b="1" dirty="0">
                <a:latin typeface="Work Sans Light" panose="00000400000000000000" pitchFamily="2" charset="0"/>
              </a:rPr>
              <a:t>Global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uninstall -g nodemon</a:t>
            </a:r>
          </a:p>
          <a:p>
            <a:pPr marL="101600" indent="0">
              <a:buNone/>
            </a:pPr>
            <a:r>
              <a:rPr lang="en-US" b="1" dirty="0">
                <a:latin typeface="Work Sans Light" panose="00000400000000000000" pitchFamily="2" charset="0"/>
              </a:rPr>
              <a:t>Local (navigate to the root folder first)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uninstall nodemon</a:t>
            </a:r>
          </a:p>
          <a:p>
            <a:pPr marL="101600" indent="0">
              <a:buNone/>
            </a:pPr>
            <a:r>
              <a:rPr lang="en-US" b="1" dirty="0">
                <a:latin typeface="Work Sans Light" panose="00000400000000000000" pitchFamily="2" charset="0"/>
              </a:rPr>
              <a:t>Local dev dependency (navigate to the root folder first)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uninstall --save-dev nodemon</a:t>
            </a:r>
            <a:endParaRPr lang="en-US" dirty="0">
              <a:latin typeface="Consolas" panose="020B0609020204030204" pitchFamily="49" charset="0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endParaRPr lang="en-US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0282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5"/>
            <a:ext cx="7405800" cy="321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Uninstall Nodemon as a global package (you can always reinstall it later).</a:t>
            </a:r>
            <a:endParaRPr lang="en-US" dirty="0">
              <a:latin typeface="Consolas" panose="020B0609020204030204" pitchFamily="49" charset="0"/>
            </a:endParaRPr>
          </a:p>
          <a:p>
            <a:pPr marL="101600" indent="0">
              <a:lnSpc>
                <a:spcPct val="120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Activity: Uninstall a global package</a:t>
            </a:r>
            <a:endParaRPr sz="28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5005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5"/>
            <a:ext cx="7405800" cy="321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 the terminal, navigate to your </a:t>
            </a:r>
            <a:r>
              <a:rPr lang="en-US" dirty="0" err="1"/>
              <a:t>sait</a:t>
            </a:r>
            <a:r>
              <a:rPr lang="en-US" dirty="0"/>
              <a:t>-node folder.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Install nodemon as a development dependency (we need it for our development workflow, but not for the project itself).</a:t>
            </a:r>
          </a:p>
          <a:p>
            <a:pPr marL="558800" lvl="1" indent="0">
              <a:lnSpc>
                <a:spcPct val="120000"/>
              </a:lnSpc>
              <a:buNone/>
            </a:pP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nodemon --save-dev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nodemon app.js</a:t>
            </a:r>
            <a:r>
              <a:rPr lang="en-US" dirty="0">
                <a:latin typeface="Work Sans Light" panose="00000400000000000000" pitchFamily="2" charset="0"/>
              </a:rPr>
              <a:t> no longer works. We’ll need to edit our </a:t>
            </a:r>
            <a:r>
              <a:rPr lang="en-US" dirty="0" err="1">
                <a:latin typeface="Work Sans Light" panose="00000400000000000000" pitchFamily="2" charset="0"/>
              </a:rPr>
              <a:t>package.json</a:t>
            </a:r>
            <a:r>
              <a:rPr lang="en-US" dirty="0">
                <a:latin typeface="Work Sans Light" panose="00000400000000000000" pitchFamily="2" charset="0"/>
              </a:rPr>
              <a:t> file. Within “scripts”, add this after the test property</a:t>
            </a:r>
            <a:endParaRPr lang="en-US" dirty="0"/>
          </a:p>
          <a:p>
            <a:pPr marL="558800" lvl="1" indent="0">
              <a:lnSpc>
                <a:spcPct val="12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"start": "nodemon app.js"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Work Sans Light" panose="00000400000000000000" pitchFamily="2" charset="0"/>
              </a:rPr>
              <a:t>Start up your server one more time, but this time using nodemon as a local package!</a:t>
            </a:r>
            <a:endParaRPr lang="en-US" dirty="0"/>
          </a:p>
          <a:p>
            <a:pPr marL="558800" lvl="1" indent="0">
              <a:lnSpc>
                <a:spcPct val="120000"/>
              </a:lnSpc>
              <a:buNone/>
            </a:pP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run start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Install a Dev Dependency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0194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5"/>
            <a:ext cx="7405800" cy="321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Install Moment.js (</a:t>
            </a:r>
            <a:r>
              <a:rPr lang="en-US" dirty="0">
                <a:hlinkClick r:id="rId3"/>
              </a:rPr>
              <a:t>https://momentjs.com/docs</a:t>
            </a:r>
            <a:r>
              <a:rPr lang="en-US" dirty="0"/>
              <a:t>)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Format the time as Month Day, Year (October 1</a:t>
            </a:r>
            <a:r>
              <a:rPr lang="en-US" baseline="30000" dirty="0"/>
              <a:t>st</a:t>
            </a:r>
            <a:r>
              <a:rPr lang="en-US" dirty="0"/>
              <a:t>, 2019) - </a:t>
            </a:r>
            <a:r>
              <a:rPr lang="en-US" dirty="0">
                <a:hlinkClick r:id="rId4"/>
              </a:rPr>
              <a:t>https://momentjs.com/docs/#/displaying/</a:t>
            </a:r>
            <a:r>
              <a:rPr lang="en-US" dirty="0"/>
              <a:t> 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Log the time to the console.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2948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Install a Package for Production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68544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740570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Node Modules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In the previous activities, we used built-in modules to add additional functionality to our app.js file.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You can also create your own modules to organize your code.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Organize all related code into a single file.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Keep modules small and specific.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Modules can be published to the </a:t>
            </a:r>
            <a:r>
              <a:rPr lang="en-US" dirty="0" err="1"/>
              <a:t>npm</a:t>
            </a:r>
            <a:r>
              <a:rPr lang="en-US" dirty="0"/>
              <a:t> registry and shared with the community.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2510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740570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Creating Modules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268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Modules can be either single files or directories containing one or more files.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If a module is a directory, the file in the module directory should be named index.js. You can change this in </a:t>
            </a:r>
            <a:r>
              <a:rPr lang="en-US"/>
              <a:t>package.json</a:t>
            </a:r>
            <a:endParaRPr lang="en-US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5A81A15-4999-4D91-ABAA-FF9BC2080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3533693"/>
            <a:ext cx="3638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08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7"/>
            <a:ext cx="7405800" cy="1402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 your </a:t>
            </a:r>
            <a:r>
              <a:rPr lang="en-US" dirty="0" err="1"/>
              <a:t>sait</a:t>
            </a:r>
            <a:r>
              <a:rPr lang="en-US" dirty="0"/>
              <a:t>-node folder, create a new file named </a:t>
            </a:r>
            <a:r>
              <a:rPr lang="en-US" b="1" dirty="0"/>
              <a:t>currency.js</a:t>
            </a:r>
            <a:r>
              <a:rPr lang="en-US" dirty="0"/>
              <a:t>. This is your new module.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Add the following code to </a:t>
            </a:r>
            <a:r>
              <a:rPr lang="en-US" b="1" dirty="0"/>
              <a:t>currency.js</a:t>
            </a:r>
            <a:r>
              <a:rPr lang="en-US" dirty="0"/>
              <a:t>.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Currency Module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05;p17">
            <a:extLst>
              <a:ext uri="{FF2B5EF4-FFF2-40B4-BE49-F238E27FC236}">
                <a16:creationId xmlns:a16="http://schemas.microsoft.com/office/drawing/2014/main" xmlns="" id="{1CFCAA4C-D6C6-4B92-8A43-47FF1F285961}"/>
              </a:ext>
            </a:extLst>
          </p:cNvPr>
          <p:cNvSpPr txBox="1">
            <a:spLocks/>
          </p:cNvSpPr>
          <p:nvPr/>
        </p:nvSpPr>
        <p:spPr>
          <a:xfrm>
            <a:off x="1422592" y="2931232"/>
            <a:ext cx="6298816" cy="165884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383A42"/>
                </a:solidFill>
                <a:latin typeface="Consolas" panose="020B0609020204030204" pitchFamily="49" charset="0"/>
              </a:rPr>
              <a:t>canadianDollar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986801"/>
                </a:solidFill>
                <a:latin typeface="Consolas" panose="020B0609020204030204" pitchFamily="49" charset="0"/>
              </a:rPr>
              <a:t>0.76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function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roundTwo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(amount)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pPr marL="101600" indent="0">
              <a:buNone/>
            </a:pP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C18401"/>
                </a:solidFill>
                <a:latin typeface="Consolas" panose="020B0609020204030204" pitchFamily="49" charset="0"/>
              </a:rPr>
              <a:t>Math</a:t>
            </a:r>
            <a:r>
              <a:rPr lang="en-CA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round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(amount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*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986801"/>
                </a:solidFill>
                <a:latin typeface="Consolas" panose="020B0609020204030204" pitchFamily="49" charset="0"/>
              </a:rPr>
              <a:t>100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/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986801"/>
                </a:solidFill>
                <a:latin typeface="Consolas" panose="020B0609020204030204" pitchFamily="49" charset="0"/>
              </a:rPr>
              <a:t>100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marL="101600" indent="0">
              <a:buNone/>
            </a:pP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CA" dirty="0" err="1">
                <a:solidFill>
                  <a:srgbClr val="0184BC"/>
                </a:solidFill>
                <a:latin typeface="Consolas" panose="020B0609020204030204" pitchFamily="49" charset="0"/>
              </a:rPr>
              <a:t>exports.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canadianToUS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383A42"/>
                </a:solidFill>
                <a:latin typeface="Consolas" panose="020B0609020204030204" pitchFamily="49" charset="0"/>
              </a:rPr>
              <a:t>canadian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=&gt;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roundTwo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383A42"/>
                </a:solidFill>
                <a:latin typeface="Consolas" panose="020B0609020204030204" pitchFamily="49" charset="0"/>
              </a:rPr>
              <a:t>canadian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*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383A42"/>
                </a:solidFill>
                <a:latin typeface="Consolas" panose="020B0609020204030204" pitchFamily="49" charset="0"/>
              </a:rPr>
              <a:t>canadianDollar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CA" dirty="0" err="1">
                <a:solidFill>
                  <a:srgbClr val="0184BC"/>
                </a:solidFill>
                <a:latin typeface="Consolas" panose="020B0609020204030204" pitchFamily="49" charset="0"/>
              </a:rPr>
              <a:t>exports.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USToCanadian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us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=&gt;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roundTwo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(us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/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383A42"/>
                </a:solidFill>
                <a:latin typeface="Consolas" panose="020B0609020204030204" pitchFamily="49" charset="0"/>
              </a:rPr>
              <a:t>canadianDollar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025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740570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module.exports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2585916"/>
            <a:ext cx="7405800" cy="1731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lvl="0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module.exports</a:t>
            </a:r>
            <a:r>
              <a:rPr lang="en-US" dirty="0"/>
              <a:t> lets us set things for export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exports</a:t>
            </a:r>
            <a:r>
              <a:rPr lang="en-US" dirty="0"/>
              <a:t> is a shorthand alias </a:t>
            </a: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module.exports</a:t>
            </a:r>
            <a:r>
              <a:rPr lang="en-US" dirty="0"/>
              <a:t> (avoid using exports as a variable name or you’ll destroy this link)</a:t>
            </a:r>
          </a:p>
          <a:p>
            <a:pPr lvl="0"/>
            <a:r>
              <a:rPr lang="en-US" dirty="0"/>
              <a:t>Here, we’re exporting a function called </a:t>
            </a:r>
            <a:r>
              <a:rPr lang="en-US" dirty="0" err="1"/>
              <a:t>canadianToUS</a:t>
            </a:r>
            <a:r>
              <a:rPr lang="en-US" dirty="0"/>
              <a:t> so that other modules can use it. </a:t>
            </a:r>
          </a:p>
          <a:p>
            <a:pPr lvl="0"/>
            <a:endParaRPr lang="en-US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105;p17">
            <a:extLst>
              <a:ext uri="{FF2B5EF4-FFF2-40B4-BE49-F238E27FC236}">
                <a16:creationId xmlns:a16="http://schemas.microsoft.com/office/drawing/2014/main" xmlns="" id="{E516E370-E276-497E-93F4-0F2D6FDC0760}"/>
              </a:ext>
            </a:extLst>
          </p:cNvPr>
          <p:cNvSpPr txBox="1">
            <a:spLocks/>
          </p:cNvSpPr>
          <p:nvPr/>
        </p:nvSpPr>
        <p:spPr>
          <a:xfrm>
            <a:off x="1422592" y="1783768"/>
            <a:ext cx="6298816" cy="65321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CA" dirty="0" err="1">
                <a:solidFill>
                  <a:srgbClr val="0184BC"/>
                </a:solidFill>
                <a:latin typeface="Consolas" panose="020B0609020204030204" pitchFamily="49" charset="0"/>
              </a:rPr>
              <a:t>exports.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canadianToUS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383A42"/>
                </a:solidFill>
                <a:latin typeface="Consolas" panose="020B0609020204030204" pitchFamily="49" charset="0"/>
              </a:rPr>
              <a:t>canadian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=&gt;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roundTwo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383A42"/>
                </a:solidFill>
                <a:latin typeface="Consolas" panose="020B0609020204030204" pitchFamily="49" charset="0"/>
              </a:rPr>
              <a:t>canadian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*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383A42"/>
                </a:solidFill>
                <a:latin typeface="Consolas" panose="020B0609020204030204" pitchFamily="49" charset="0"/>
              </a:rPr>
              <a:t>canadianDollar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CA" dirty="0" err="1">
                <a:solidFill>
                  <a:srgbClr val="0184BC"/>
                </a:solidFill>
                <a:latin typeface="Consolas" panose="020B0609020204030204" pitchFamily="49" charset="0"/>
              </a:rPr>
              <a:t>exports.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USToCanadian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us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=&gt;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roundTwo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(us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/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 err="1">
                <a:solidFill>
                  <a:srgbClr val="383A42"/>
                </a:solidFill>
                <a:latin typeface="Consolas" panose="020B0609020204030204" pitchFamily="49" charset="0"/>
              </a:rPr>
              <a:t>canadianDollar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312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6"/>
            <a:ext cx="7405800" cy="3030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 your </a:t>
            </a:r>
            <a:r>
              <a:rPr lang="en-US" dirty="0" err="1"/>
              <a:t>sait</a:t>
            </a:r>
            <a:r>
              <a:rPr lang="en-US" dirty="0"/>
              <a:t>-node folder, create a new file named </a:t>
            </a:r>
            <a:r>
              <a:rPr lang="en-US" b="1" dirty="0"/>
              <a:t>test-currency.js</a:t>
            </a:r>
            <a:r>
              <a:rPr lang="en-US" dirty="0"/>
              <a:t>. 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Add the following code to </a:t>
            </a:r>
            <a:r>
              <a:rPr lang="en-US" b="1" dirty="0"/>
              <a:t>test-currency.js</a:t>
            </a:r>
            <a:r>
              <a:rPr lang="en-US" dirty="0"/>
              <a:t>.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Run the code in the terminal with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node test-currency.js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Import Currency Module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05;p17">
            <a:extLst>
              <a:ext uri="{FF2B5EF4-FFF2-40B4-BE49-F238E27FC236}">
                <a16:creationId xmlns:a16="http://schemas.microsoft.com/office/drawing/2014/main" xmlns="" id="{AEC036C8-B070-4684-8312-B1CB904A57F8}"/>
              </a:ext>
            </a:extLst>
          </p:cNvPr>
          <p:cNvSpPr txBox="1">
            <a:spLocks/>
          </p:cNvSpPr>
          <p:nvPr/>
        </p:nvSpPr>
        <p:spPr>
          <a:xfrm>
            <a:off x="1422592" y="2794863"/>
            <a:ext cx="6298816" cy="1369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CA" i="1" dirty="0">
                <a:solidFill>
                  <a:srgbClr val="A0A1A7"/>
                </a:solidFill>
                <a:latin typeface="Consolas" panose="020B0609020204030204" pitchFamily="49" charset="0"/>
              </a:rPr>
              <a:t>// Load currency module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CA" dirty="0">
                <a:solidFill>
                  <a:srgbClr val="A626A4"/>
                </a:solidFill>
                <a:latin typeface="Consolas" panose="020B0609020204030204" pitchFamily="49" charset="0"/>
              </a:rPr>
              <a:t>const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currency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dirty="0">
                <a:solidFill>
                  <a:srgbClr val="4078F2"/>
                </a:solidFill>
                <a:latin typeface="Consolas" panose="020B0609020204030204" pitchFamily="49" charset="0"/>
              </a:rPr>
              <a:t>require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50A14F"/>
                </a:solidFill>
                <a:latin typeface="Consolas" panose="020B0609020204030204" pitchFamily="49" charset="0"/>
              </a:rPr>
              <a:t>"./currency"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CA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CA" i="1" dirty="0">
                <a:solidFill>
                  <a:srgbClr val="A0A1A7"/>
                </a:solidFill>
                <a:latin typeface="Consolas" panose="020B0609020204030204" pitchFamily="49" charset="0"/>
              </a:rPr>
              <a:t>// Use functions from currency module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console.log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50A14F"/>
                </a:solidFill>
                <a:latin typeface="Consolas" panose="020B0609020204030204" pitchFamily="49" charset="0"/>
              </a:rPr>
              <a:t>`50 Canadian dollars equals ${</a:t>
            </a:r>
            <a:r>
              <a:rPr lang="en-CA" dirty="0" err="1">
                <a:solidFill>
                  <a:srgbClr val="E45649"/>
                </a:solidFill>
                <a:latin typeface="Consolas" panose="020B0609020204030204" pitchFamily="49" charset="0"/>
              </a:rPr>
              <a:t>currency</a:t>
            </a:r>
            <a:r>
              <a:rPr lang="en-CA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canadianToUS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986801"/>
                </a:solidFill>
                <a:latin typeface="Consolas" panose="020B0609020204030204" pitchFamily="49" charset="0"/>
              </a:rPr>
              <a:t>50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solidFill>
                  <a:srgbClr val="50A14F"/>
                </a:solidFill>
                <a:latin typeface="Consolas" panose="020B0609020204030204" pitchFamily="49" charset="0"/>
              </a:rPr>
              <a:t>} US dollars.`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101600" indent="0">
              <a:buNone/>
            </a:pPr>
            <a:r>
              <a:rPr lang="en-CA" dirty="0">
                <a:solidFill>
                  <a:srgbClr val="0184BC"/>
                </a:solidFill>
                <a:latin typeface="Consolas" panose="020B0609020204030204" pitchFamily="49" charset="0"/>
              </a:rPr>
              <a:t>console.log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50A14F"/>
                </a:solidFill>
                <a:latin typeface="Consolas" panose="020B0609020204030204" pitchFamily="49" charset="0"/>
              </a:rPr>
              <a:t>`50 US dollars equals ${</a:t>
            </a:r>
            <a:r>
              <a:rPr lang="en-CA" dirty="0" err="1">
                <a:solidFill>
                  <a:srgbClr val="E45649"/>
                </a:solidFill>
                <a:latin typeface="Consolas" panose="020B0609020204030204" pitchFamily="49" charset="0"/>
              </a:rPr>
              <a:t>currency</a:t>
            </a:r>
            <a:r>
              <a:rPr lang="en-CA" dirty="0" err="1">
                <a:solidFill>
                  <a:srgbClr val="0184BC"/>
                </a:solidFill>
                <a:latin typeface="Consolas" panose="020B0609020204030204" pitchFamily="49" charset="0"/>
              </a:rPr>
              <a:t>.</a:t>
            </a:r>
            <a:r>
              <a:rPr lang="en-CA" dirty="0" err="1">
                <a:solidFill>
                  <a:srgbClr val="4078F2"/>
                </a:solidFill>
                <a:latin typeface="Consolas" panose="020B0609020204030204" pitchFamily="49" charset="0"/>
              </a:rPr>
              <a:t>USToCanadian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986801"/>
                </a:solidFill>
                <a:latin typeface="Consolas" panose="020B0609020204030204" pitchFamily="49" charset="0"/>
              </a:rPr>
              <a:t>50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solidFill>
                  <a:srgbClr val="50A14F"/>
                </a:solidFill>
                <a:latin typeface="Consolas" panose="020B0609020204030204" pitchFamily="49" charset="0"/>
              </a:rPr>
              <a:t>} Canadian dollars.`</a:t>
            </a:r>
            <a:r>
              <a:rPr lang="en-CA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772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740570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require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2440984"/>
            <a:ext cx="7405800" cy="1875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Fira Mono" panose="020B0509050000020004" pitchFamily="49" charset="0"/>
                <a:ea typeface="Fira Mono" panose="020B0509050000020004" pitchFamily="49" charset="0"/>
              </a:rPr>
              <a:t>require</a:t>
            </a:r>
            <a:r>
              <a:rPr lang="en-US" dirty="0"/>
              <a:t> lets us specify modules to be imported into a current module</a:t>
            </a:r>
          </a:p>
          <a:p>
            <a:pPr lvl="0"/>
            <a:r>
              <a:rPr lang="en-US" dirty="0"/>
              <a:t>the .</a:t>
            </a:r>
            <a:r>
              <a:rPr lang="en-US" dirty="0" err="1"/>
              <a:t>js</a:t>
            </a:r>
            <a:r>
              <a:rPr lang="en-US" dirty="0"/>
              <a:t> extension is assumed, so you don’t need it</a:t>
            </a:r>
          </a:p>
          <a:p>
            <a:pPr lvl="0"/>
            <a:r>
              <a:rPr lang="en-US" dirty="0"/>
              <a:t>use relative paths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105;p17">
            <a:extLst>
              <a:ext uri="{FF2B5EF4-FFF2-40B4-BE49-F238E27FC236}">
                <a16:creationId xmlns:a16="http://schemas.microsoft.com/office/drawing/2014/main" xmlns="" id="{F70F9CAC-B709-4E23-8525-BD51DE00A676}"/>
              </a:ext>
            </a:extLst>
          </p:cNvPr>
          <p:cNvSpPr txBox="1">
            <a:spLocks/>
          </p:cNvSpPr>
          <p:nvPr/>
        </p:nvSpPr>
        <p:spPr>
          <a:xfrm>
            <a:off x="1422592" y="1676967"/>
            <a:ext cx="6298816" cy="59353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50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101600" indent="0">
              <a:buNone/>
            </a:pPr>
            <a:r>
              <a:rPr lang="en-CA" sz="1600" dirty="0">
                <a:solidFill>
                  <a:srgbClr val="A626A4"/>
                </a:solidFill>
                <a:latin typeface="Consolas" panose="020B0609020204030204" pitchFamily="49" charset="0"/>
              </a:rPr>
              <a:t>const</a:t>
            </a:r>
            <a:r>
              <a:rPr lang="en-CA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sz="1600" dirty="0">
                <a:solidFill>
                  <a:srgbClr val="383A42"/>
                </a:solidFill>
                <a:latin typeface="Consolas" panose="020B0609020204030204" pitchFamily="49" charset="0"/>
              </a:rPr>
              <a:t>currency</a:t>
            </a:r>
            <a:r>
              <a:rPr lang="en-CA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sz="1600" dirty="0">
                <a:solidFill>
                  <a:srgbClr val="0184BC"/>
                </a:solidFill>
                <a:latin typeface="Consolas" panose="020B0609020204030204" pitchFamily="49" charset="0"/>
              </a:rPr>
              <a:t>=</a:t>
            </a:r>
            <a:r>
              <a:rPr lang="en-CA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CA" sz="1600" dirty="0">
                <a:solidFill>
                  <a:srgbClr val="4078F2"/>
                </a:solidFill>
                <a:latin typeface="Consolas" panose="020B0609020204030204" pitchFamily="49" charset="0"/>
              </a:rPr>
              <a:t>require</a:t>
            </a:r>
            <a:r>
              <a:rPr lang="en-CA" sz="16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50A14F"/>
                </a:solidFill>
                <a:latin typeface="Consolas" panose="020B0609020204030204" pitchFamily="49" charset="0"/>
              </a:rPr>
              <a:t>"./currency"</a:t>
            </a:r>
            <a:r>
              <a:rPr lang="en-CA" sz="1600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  <a:endParaRPr lang="en-CA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220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1634837"/>
            <a:ext cx="7405800" cy="1402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Create and export new functions to convert between Canadian dollars and British pounds.</a:t>
            </a:r>
          </a:p>
          <a:p>
            <a:pPr marL="5588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You can Google the exchange rate.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6522250" cy="787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/>
              <a:t>Activity: More Currencies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" name="Google Shape;499;p38">
            <a:extLst>
              <a:ext uri="{FF2B5EF4-FFF2-40B4-BE49-F238E27FC236}">
                <a16:creationId xmlns:a16="http://schemas.microsoft.com/office/drawing/2014/main" xmlns="" id="{548AFBB8-6905-47B9-B1B7-D6913A15442A}"/>
              </a:ext>
            </a:extLst>
          </p:cNvPr>
          <p:cNvGrpSpPr>
            <a:grpSpLocks noChangeAspect="1"/>
          </p:cNvGrpSpPr>
          <p:nvPr/>
        </p:nvGrpSpPr>
        <p:grpSpPr>
          <a:xfrm>
            <a:off x="7164000" y="648000"/>
            <a:ext cx="1260000" cy="932196"/>
            <a:chOff x="5255200" y="3006475"/>
            <a:chExt cx="511700" cy="378575"/>
          </a:xfrm>
          <a:solidFill>
            <a:schemeClr val="tx1"/>
          </a:solidFill>
        </p:grpSpPr>
        <p:sp>
          <p:nvSpPr>
            <p:cNvPr id="6" name="Google Shape;500;p38">
              <a:extLst>
                <a:ext uri="{FF2B5EF4-FFF2-40B4-BE49-F238E27FC236}">
                  <a16:creationId xmlns:a16="http://schemas.microsoft.com/office/drawing/2014/main" xmlns="" id="{A444948D-BDD5-4958-8728-58D9D5C7FBB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;p38">
              <a:extLst>
                <a:ext uri="{FF2B5EF4-FFF2-40B4-BE49-F238E27FC236}">
                  <a16:creationId xmlns:a16="http://schemas.microsoft.com/office/drawing/2014/main" xmlns="" id="{4A18EAE2-B6E3-4D34-B93A-A3BA4D1B049E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9717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5DB5"/>
      </a:hlink>
      <a:folHlink>
        <a:srgbClr val="005D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3778AFFC15B469F647107311F820B" ma:contentTypeVersion="2" ma:contentTypeDescription="Create a new document." ma:contentTypeScope="" ma:versionID="793b6973b6df1a16cbbcf7642908bbf5">
  <xsd:schema xmlns:xsd="http://www.w3.org/2001/XMLSchema" xmlns:xs="http://www.w3.org/2001/XMLSchema" xmlns:p="http://schemas.microsoft.com/office/2006/metadata/properties" xmlns:ns3="3a0a06b9-772f-475b-99c5-a260a5ad9822" targetNamespace="http://schemas.microsoft.com/office/2006/metadata/properties" ma:root="true" ma:fieldsID="bce8d6a664e82423c3936ea55f2c440b" ns3:_="">
    <xsd:import namespace="3a0a06b9-772f-475b-99c5-a260a5ad98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a06b9-772f-475b-99c5-a260a5ad98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B3E715-2340-4BB4-9D47-F13DCCEA60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A1BA66-F439-4397-8F2E-87E0E8EC21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0a06b9-772f-475b-99c5-a260a5ad9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9BFD7B-D32A-455C-8AC1-FAFB8D8290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12635</TotalTime>
  <Words>1106</Words>
  <Application>Microsoft Office PowerPoint</Application>
  <PresentationFormat>On-screen Show (16:9)</PresentationFormat>
  <Paragraphs>139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Consolas</vt:lpstr>
      <vt:lpstr>Work Sans Light</vt:lpstr>
      <vt:lpstr>Arial</vt:lpstr>
      <vt:lpstr>Work Sans</vt:lpstr>
      <vt:lpstr>Fira Mono</vt:lpstr>
      <vt:lpstr>Jacquenetta template</vt:lpstr>
      <vt:lpstr>CPNT-262 Node.js</vt:lpstr>
      <vt:lpstr>Local Modules</vt:lpstr>
      <vt:lpstr>Node Modules</vt:lpstr>
      <vt:lpstr>Creating Modules</vt:lpstr>
      <vt:lpstr>Activity: Currency Module</vt:lpstr>
      <vt:lpstr>module.exports</vt:lpstr>
      <vt:lpstr>Activity: Import Currency Module</vt:lpstr>
      <vt:lpstr>require</vt:lpstr>
      <vt:lpstr>Activity: More Currencies</vt:lpstr>
      <vt:lpstr>Node Package Manager (npm)</vt:lpstr>
      <vt:lpstr>What is npm?</vt:lpstr>
      <vt:lpstr>package.json</vt:lpstr>
      <vt:lpstr>Creating a Node Project</vt:lpstr>
      <vt:lpstr>Activity: Start Node Project</vt:lpstr>
      <vt:lpstr>Packages</vt:lpstr>
      <vt:lpstr>Installing Packages</vt:lpstr>
      <vt:lpstr>Nodemon</vt:lpstr>
      <vt:lpstr>Activity: Install a Global Package</vt:lpstr>
      <vt:lpstr>Nodemon, part 2</vt:lpstr>
      <vt:lpstr>Uninstalling Packages</vt:lpstr>
      <vt:lpstr>Activity: Uninstall a global package</vt:lpstr>
      <vt:lpstr>Activity: Install a Dev Dependency</vt:lpstr>
      <vt:lpstr>Activity: Install a Package for Production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htovey</dc:creator>
  <cp:lastModifiedBy>Harvey Peters</cp:lastModifiedBy>
  <cp:revision>384</cp:revision>
  <dcterms:modified xsi:type="dcterms:W3CDTF">2019-11-18T01:30:28Z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0x01010077E3778AFFC15B469F647107311F820B</vt:lpwstr>
  </property>
</Properties>
</file>