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1"/>
  </p:normalViewPr>
  <p:slideViewPr>
    <p:cSldViewPr snapToGrid="0">
      <p:cViewPr varScale="1">
        <p:scale>
          <a:sx n="97" d="100"/>
          <a:sy n="97" d="100"/>
        </p:scale>
        <p:origin x="7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5533-692D-4194-C1D6-6017CA8C8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2DA81-3FF2-EFC3-C0E0-965068B3C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0DD6D-C02A-81DE-8D7D-CCAD40BB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73EE-91F0-474B-AD37-24F38B9E894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C923C-0C30-B8CF-009E-6A8AFB73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D18E1-1CD7-C614-9B73-6CE99642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A009-6597-724C-A660-1DB5B173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BDF8-47C9-B178-FE4A-B46F4D66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43671-D812-0407-7829-756CD1BD6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B2FD9-1E98-D299-9B0C-6947DB6A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73EE-91F0-474B-AD37-24F38B9E894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77A4-326A-14C8-6647-FF5EA3AB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69F42-3D1A-8C45-6B81-0BA6FD30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A009-6597-724C-A660-1DB5B173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306BB-CF1F-A311-C69A-BEEAEA512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B0842-F431-06F9-F21A-36271CD1D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BE5B-75FF-EE92-6D7B-E8BE5215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73EE-91F0-474B-AD37-24F38B9E894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E0802-8B1F-A9E2-5783-CD2E3B19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3D1E-A089-689B-AF5D-F6CA9714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A009-6597-724C-A660-1DB5B173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8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D6414E-9542-5DAC-3290-34CA5E7D478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92637015"/>
              </p:ext>
            </p:extLst>
          </p:nvPr>
        </p:nvGraphicFramePr>
        <p:xfrm>
          <a:off x="165652" y="1003592"/>
          <a:ext cx="11860696" cy="57550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99653">
                  <a:extLst>
                    <a:ext uri="{9D8B030D-6E8A-4147-A177-3AD203B41FA5}">
                      <a16:colId xmlns:a16="http://schemas.microsoft.com/office/drawing/2014/main" val="784617177"/>
                    </a:ext>
                  </a:extLst>
                </a:gridCol>
                <a:gridCol w="6361043">
                  <a:extLst>
                    <a:ext uri="{9D8B030D-6E8A-4147-A177-3AD203B41FA5}">
                      <a16:colId xmlns:a16="http://schemas.microsoft.com/office/drawing/2014/main" val="2989382405"/>
                    </a:ext>
                  </a:extLst>
                </a:gridCol>
              </a:tblGrid>
              <a:tr h="2586181"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Feedback &amp; reflection from last session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Individual preparation for this session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234045"/>
                  </a:ext>
                </a:extLst>
              </a:tr>
              <a:tr h="21099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Individual session plan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270936"/>
                  </a:ext>
                </a:extLst>
              </a:tr>
              <a:tr h="105890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Risks &amp; mitigations for session plan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076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63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D284-8F0C-15DE-B094-5F8B73A3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3B8E9-AA81-8D22-EC50-4830F94BF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554C2-7AF5-69DE-DE6C-7908F9BE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73EE-91F0-474B-AD37-24F38B9E894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3CBC8-D905-75F0-5972-DD64DEA7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12CCF-DA37-F796-D0FF-E047765D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A009-6597-724C-A660-1DB5B173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E5EA8-8977-BA43-AB47-F984ED90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BC821-6A05-06EF-F1F0-F71603491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E0480-ACE5-F0C0-C917-ED8ABDC83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7A46F-ACFD-9071-BED2-C3DF8F5F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73EE-91F0-474B-AD37-24F38B9E894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9A994-5D02-C82E-94A1-F7FAA5A7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0B2F6-B2FB-4046-E9D4-D339AE29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A009-6597-724C-A660-1DB5B173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0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F2F4-0F3B-8243-52A8-8D79E5E6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6EBB2-A4D3-BC47-F279-5091B85F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E2C3A-5498-C35E-C443-2BEA242E8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765F2-1CD4-7C16-6EC2-5D3F2B7CA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1A679-A48E-FEF2-B7BB-DE86E5F30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C2101-658A-83F9-1BD4-202A3424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73EE-91F0-474B-AD37-24F38B9E894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78567-10EA-F9C6-E797-B1188710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543C2-1214-EC7C-E570-8E2537BD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A009-6597-724C-A660-1DB5B173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7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BD0C-F02D-8B09-48F0-F997E0C5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D6A5F-BDA4-40A4-4E62-259649E3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73EE-91F0-474B-AD37-24F38B9E894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9343E-FF7D-0188-33FA-96D631BD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3D722-322D-34DF-2494-63E1C55C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A009-6597-724C-A660-1DB5B173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3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2EB6B-CB8D-A55A-0500-4B67A66B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73EE-91F0-474B-AD37-24F38B9E894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6FA41-B00E-2081-2FA4-D1494933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55CE-C918-4EC8-5448-C46E96D9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A009-6597-724C-A660-1DB5B173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6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4020-3E22-14F5-6EDF-9D135A3C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3849-82DD-7F1D-3203-437BA385E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3ED53-498A-92C9-C908-D9041903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F9E6-E61E-F810-B070-8157DCFC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73EE-91F0-474B-AD37-24F38B9E894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6103C-6D91-9147-7879-E561A32A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7A6BD-1412-8484-535C-87E569A3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A009-6597-724C-A660-1DB5B173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EAC2-09B6-2C19-561E-7D86D9CB0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53382-BDA0-26AA-4862-C1D72E19B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0B096-5DEA-846F-B91A-9847C8217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7FC49-A1F5-5147-ED7D-0BBF7CAD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73EE-91F0-474B-AD37-24F38B9E894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B1EA9-E8A6-4440-CC59-DAF5C292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7084C-2C71-9ED8-4FA6-1659AA8E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3A009-6597-724C-A660-1DB5B173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1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418092-B7F4-F1A3-9071-C20DC4F8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0E2EF-9FF7-F6FA-DF27-BB682081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5900-ACBF-0890-0080-76BAA2A21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D73EE-91F0-474B-AD37-24F38B9E894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8F3B9-B2DE-B486-1758-C756B5E15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718CF-3996-658A-7927-2C8958B3D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83A009-6597-724C-A660-1DB5B173C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82CBED-0648-0088-48B3-4C02E6778918}"/>
              </a:ext>
            </a:extLst>
          </p:cNvPr>
          <p:cNvSpPr txBox="1">
            <a:spLocks/>
          </p:cNvSpPr>
          <p:nvPr/>
        </p:nvSpPr>
        <p:spPr>
          <a:xfrm>
            <a:off x="838200" y="1559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Enter agreed team session objectives and related assignment task (add rows as needed)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48A274F-1BF5-D39D-4C2F-5F290F8C20F4}"/>
              </a:ext>
            </a:extLst>
          </p:cNvPr>
          <p:cNvSpPr txBox="1">
            <a:spLocks/>
          </p:cNvSpPr>
          <p:nvPr/>
        </p:nvSpPr>
        <p:spPr>
          <a:xfrm>
            <a:off x="84083" y="133624"/>
            <a:ext cx="9144000" cy="837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Team number: 1</a:t>
            </a:r>
            <a:br>
              <a:rPr lang="en-US" sz="2000" dirty="0"/>
            </a:br>
            <a:r>
              <a:rPr lang="en-US" sz="2000" dirty="0"/>
              <a:t>Week number:  25/02/2025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9D615E-C1EF-1AB3-E681-601CD5B18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204"/>
              </p:ext>
            </p:extLst>
          </p:nvPr>
        </p:nvGraphicFramePr>
        <p:xfrm>
          <a:off x="1100083" y="3166819"/>
          <a:ext cx="10086473" cy="2104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88894">
                  <a:extLst>
                    <a:ext uri="{9D8B030D-6E8A-4147-A177-3AD203B41FA5}">
                      <a16:colId xmlns:a16="http://schemas.microsoft.com/office/drawing/2014/main" val="2841726211"/>
                    </a:ext>
                  </a:extLst>
                </a:gridCol>
                <a:gridCol w="2897579">
                  <a:extLst>
                    <a:ext uri="{9D8B030D-6E8A-4147-A177-3AD203B41FA5}">
                      <a16:colId xmlns:a16="http://schemas.microsoft.com/office/drawing/2014/main" val="2699192252"/>
                    </a:ext>
                  </a:extLst>
                </a:gridCol>
              </a:tblGrid>
              <a:tr h="455155">
                <a:tc>
                  <a:txBody>
                    <a:bodyPr/>
                    <a:lstStyle/>
                    <a:p>
                      <a:r>
                        <a:rPr lang="en-US" dirty="0"/>
                        <a:t>Session 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Related assignment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389259"/>
                  </a:ext>
                </a:extLst>
              </a:tr>
              <a:tr h="52473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950"/>
                        </a:lnSpc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To incorporate &amp; test Kalman Filters within laptop.py 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95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Uncertainty Code (EKF)​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255955"/>
                  </a:ext>
                </a:extLst>
              </a:tr>
              <a:tr h="52473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95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To incorporate &amp; test Kalman Filters within laptop.py 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 rtl="0" fontAlgn="base">
                        <a:lnSpc>
                          <a:spcPts val="1950"/>
                        </a:lnSpc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950"/>
                        </a:lnSpc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Updated Motion Model​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525695"/>
                  </a:ext>
                </a:extLst>
              </a:tr>
              <a:tr h="5247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08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47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C9B143D-E222-F858-F179-495140871518}"/>
              </a:ext>
            </a:extLst>
          </p:cNvPr>
          <p:cNvSpPr txBox="1">
            <a:spLocks/>
          </p:cNvSpPr>
          <p:nvPr/>
        </p:nvSpPr>
        <p:spPr>
          <a:xfrm>
            <a:off x="236483" y="131280"/>
            <a:ext cx="5686015" cy="8675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Individual contribution log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EB465-5700-40F8-722D-48A0BEA87321}"/>
              </a:ext>
            </a:extLst>
          </p:cNvPr>
          <p:cNvSpPr txBox="1"/>
          <p:nvPr/>
        </p:nvSpPr>
        <p:spPr>
          <a:xfrm>
            <a:off x="8254218" y="131280"/>
            <a:ext cx="60983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Name: Connor Costa</a:t>
            </a:r>
            <a:br>
              <a:rPr lang="en-US" sz="2000" dirty="0"/>
            </a:br>
            <a:r>
              <a:rPr lang="en-US" sz="2000" dirty="0"/>
              <a:t>Student ID:  31662951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6E2BC6-CCD1-A636-13EA-FF8FC2A1EF14}"/>
              </a:ext>
            </a:extLst>
          </p:cNvPr>
          <p:cNvSpPr txBox="1"/>
          <p:nvPr/>
        </p:nvSpPr>
        <p:spPr>
          <a:xfrm>
            <a:off x="511933" y="1550799"/>
            <a:ext cx="48079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Personal Reflection: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Reviewed Kalman filters and completed Tutorial 5 from Friday’s session to ensure a thorough understanding and alignment with the course content.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Completed</a:t>
            </a:r>
            <a:br>
              <a:rPr lang="en-US" dirty="0"/>
            </a:br>
            <a:br>
              <a:rPr lang="en-US" dirty="0"/>
            </a:br>
            <a:endParaRPr lang="el-G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A9332-E6C7-3F59-2F0E-C2D271D28905}"/>
              </a:ext>
            </a:extLst>
          </p:cNvPr>
          <p:cNvSpPr txBox="1"/>
          <p:nvPr/>
        </p:nvSpPr>
        <p:spPr>
          <a:xfrm>
            <a:off x="5710777" y="3921029"/>
            <a:ext cx="60983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 team split into two sub-teams tackling following tasks: </a:t>
            </a:r>
            <a:br>
              <a:rPr lang="en-US" sz="1600" dirty="0"/>
            </a:br>
            <a:r>
              <a:rPr lang="en-US" sz="1600" dirty="0"/>
              <a:t>Uncertainty Model Coding – Danae Topi &amp; Costa Connot – Worked together to implement and test the EKF that works with our main laptop.py code and shares the same class structure.</a:t>
            </a:r>
          </a:p>
          <a:p>
            <a:r>
              <a:rPr lang="en-US" sz="1600" dirty="0"/>
              <a:t>Full Motion Model, aligned with uncertainty code – Skye </a:t>
            </a:r>
            <a:r>
              <a:rPr lang="en-US" sz="1600" dirty="0" err="1"/>
              <a:t>Mckechnie</a:t>
            </a:r>
            <a:r>
              <a:rPr lang="en-US" sz="1600" dirty="0"/>
              <a:t> </a:t>
            </a:r>
          </a:p>
          <a:p>
            <a:r>
              <a:rPr lang="en-US" sz="1600" dirty="0"/>
              <a:t>Parse &amp; Code Logging – Marwan Ismail</a:t>
            </a:r>
          </a:p>
          <a:p>
            <a:endParaRPr lang="en-US" sz="1600" dirty="0"/>
          </a:p>
          <a:p>
            <a:endParaRPr lang="en-US" sz="1600" dirty="0"/>
          </a:p>
          <a:p>
            <a:br>
              <a:rPr lang="en-US" sz="1600" dirty="0"/>
            </a:br>
            <a:br>
              <a:rPr lang="en-US" sz="1600" dirty="0"/>
            </a:br>
            <a:endParaRPr lang="el-G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87CBC-FFA7-DCDF-67E5-5CE56B6C3AFB}"/>
              </a:ext>
            </a:extLst>
          </p:cNvPr>
          <p:cNvSpPr txBox="1"/>
          <p:nvPr/>
        </p:nvSpPr>
        <p:spPr>
          <a:xfrm>
            <a:off x="3955719" y="6053144"/>
            <a:ext cx="60983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Code doesn’t work and take too long to debug before next Tuesday's session</a:t>
            </a:r>
          </a:p>
          <a:p>
            <a:endParaRPr lang="en-US" sz="1600" dirty="0"/>
          </a:p>
          <a:p>
            <a:endParaRPr lang="en-US" sz="1600" dirty="0"/>
          </a:p>
          <a:p>
            <a:br>
              <a:rPr lang="en-US" sz="1600" dirty="0"/>
            </a:br>
            <a:br>
              <a:rPr lang="en-US" sz="1600" dirty="0"/>
            </a:br>
            <a:endParaRPr lang="el-G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DE4C4-38DB-8B95-A5CB-420E2E8D5DA3}"/>
              </a:ext>
            </a:extLst>
          </p:cNvPr>
          <p:cNvSpPr txBox="1"/>
          <p:nvPr/>
        </p:nvSpPr>
        <p:spPr>
          <a:xfrm>
            <a:off x="5710777" y="1469977"/>
            <a:ext cx="56860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Reviewed Kalman filters and completed Tutorial 5 from Friday’s session to ensure a thorough understanding and alignment with the course content.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624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D8FBE-5A7F-849D-1DFA-EFCCE60BE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78D2-4D04-0F6A-365A-E71AB3945497}"/>
              </a:ext>
            </a:extLst>
          </p:cNvPr>
          <p:cNvSpPr txBox="1">
            <a:spLocks/>
          </p:cNvSpPr>
          <p:nvPr/>
        </p:nvSpPr>
        <p:spPr>
          <a:xfrm>
            <a:off x="140678" y="32323"/>
            <a:ext cx="11821886" cy="797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Evidence of technical contribution (1 sheet only):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53D7E-3542-A2C7-A891-D8EB5AC7F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8" y="744004"/>
            <a:ext cx="4984954" cy="2979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3B573D-88F8-7859-A739-4A4672861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9" y="3771436"/>
            <a:ext cx="3507090" cy="30457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387DE0-AD1B-2C30-C573-E9EA0A1BD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632" y="1465005"/>
            <a:ext cx="6836932" cy="44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0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7B2E27C378094D9564A25323A9332C" ma:contentTypeVersion="14" ma:contentTypeDescription="Create a new document." ma:contentTypeScope="" ma:versionID="1af21d9bb6aa3eba09a9f8873ba7756d">
  <xsd:schema xmlns:xsd="http://www.w3.org/2001/XMLSchema" xmlns:xs="http://www.w3.org/2001/XMLSchema" xmlns:p="http://schemas.microsoft.com/office/2006/metadata/properties" xmlns:ns2="c99c89e2-5c93-43d5-9a3d-b473ba43b6e5" xmlns:ns3="d8221ffd-cfcc-438c-8f04-2ab42f4de20a" targetNamespace="http://schemas.microsoft.com/office/2006/metadata/properties" ma:root="true" ma:fieldsID="b4d21f613a788df0d6393c2b8c80cce7" ns2:_="" ns3:_="">
    <xsd:import namespace="c99c89e2-5c93-43d5-9a3d-b473ba43b6e5"/>
    <xsd:import namespace="d8221ffd-cfcc-438c-8f04-2ab42f4de2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9c89e2-5c93-43d5-9a3d-b473ba43b6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cbf2f534-9c3d-494b-83fb-768e807180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221ffd-cfcc-438c-8f04-2ab42f4de20a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c343b0b8-2324-4b68-9c0d-f6f4bf7c1bc4}" ma:internalName="TaxCatchAll" ma:showField="CatchAllData" ma:web="d8221ffd-cfcc-438c-8f04-2ab42f4de2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99c89e2-5c93-43d5-9a3d-b473ba43b6e5">
      <Terms xmlns="http://schemas.microsoft.com/office/infopath/2007/PartnerControls"/>
    </lcf76f155ced4ddcb4097134ff3c332f>
    <TaxCatchAll xmlns="d8221ffd-cfcc-438c-8f04-2ab42f4de20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7BDCB7-50BA-47D0-8BFC-4BD4ACE8A2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9c89e2-5c93-43d5-9a3d-b473ba43b6e5"/>
    <ds:schemaRef ds:uri="d8221ffd-cfcc-438c-8f04-2ab42f4de2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834EA7-C1EE-4AD7-9EC9-1693665B5795}">
  <ds:schemaRefs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c99c89e2-5c93-43d5-9a3d-b473ba43b6e5"/>
    <ds:schemaRef ds:uri="http://schemas.openxmlformats.org/package/2006/metadata/core-properties"/>
    <ds:schemaRef ds:uri="d8221ffd-cfcc-438c-8f04-2ab42f4de20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8AD7717-DAC1-4C79-B5A3-50A0652040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Blair Thornton</dc:creator>
  <cp:lastModifiedBy>Connor Costa</cp:lastModifiedBy>
  <cp:revision>3</cp:revision>
  <dcterms:created xsi:type="dcterms:W3CDTF">2024-06-13T07:47:20Z</dcterms:created>
  <dcterms:modified xsi:type="dcterms:W3CDTF">2025-02-25T17:29:48Z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0x010100E57B2E27C378094D9564A25323A9332C</vt:lpwstr>
  </property>
  <property fmtid="{D5CDD505-2E9C-101B-9397-08002B2CF9AE}" pid="3" name="MediaServiceImageTags">
    <vt:lpwstr/>
  </property>
  <property fmtid="{D5CDD505-2E9C-101B-9397-08002B2CF9AE}" pid="4" name="Order">
    <vt:r8>11220300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