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37545-C901-458D-A354-3C1444365477}" v="2" dt="2022-05-11T08:07:2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10" autoAdjust="0"/>
  </p:normalViewPr>
  <p:slideViewPr>
    <p:cSldViewPr snapToGrid="0">
      <p:cViewPr>
        <p:scale>
          <a:sx n="75" d="100"/>
          <a:sy n="75" d="100"/>
        </p:scale>
        <p:origin x="4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i, Zheng" userId="e899d76e-1610-4a40-a6f9-06157bf24da1" providerId="ADAL" clId="{EA937545-C901-458D-A354-3C1444365477}"/>
    <pc:docChg chg="undo custSel addSld modSld sldOrd">
      <pc:chgData name="Tianwei, Zheng" userId="e899d76e-1610-4a40-a6f9-06157bf24da1" providerId="ADAL" clId="{EA937545-C901-458D-A354-3C1444365477}" dt="2022-05-11T08:24:03.638" v="1510" actId="20577"/>
      <pc:docMkLst>
        <pc:docMk/>
      </pc:docMkLst>
      <pc:sldChg chg="addSp delSp modSp mod">
        <pc:chgData name="Tianwei, Zheng" userId="e899d76e-1610-4a40-a6f9-06157bf24da1" providerId="ADAL" clId="{EA937545-C901-458D-A354-3C1444365477}" dt="2022-05-09T10:09:40.818" v="4" actId="14826"/>
        <pc:sldMkLst>
          <pc:docMk/>
          <pc:sldMk cId="2717333407" sldId="258"/>
        </pc:sldMkLst>
        <pc:picChg chg="add del mod">
          <ac:chgData name="Tianwei, Zheng" userId="e899d76e-1610-4a40-a6f9-06157bf24da1" providerId="ADAL" clId="{EA937545-C901-458D-A354-3C1444365477}" dt="2022-05-09T10:09:40.818" v="4" actId="14826"/>
          <ac:picMkLst>
            <pc:docMk/>
            <pc:sldMk cId="2717333407" sldId="258"/>
            <ac:picMk id="7" creationId="{E6F1A25C-E442-4DB6-BE5E-D1B5DB4D5AC4}"/>
          </ac:picMkLst>
        </pc:picChg>
        <pc:picChg chg="add del">
          <ac:chgData name="Tianwei, Zheng" userId="e899d76e-1610-4a40-a6f9-06157bf24da1" providerId="ADAL" clId="{EA937545-C901-458D-A354-3C1444365477}" dt="2022-05-09T10:09:36.605" v="2" actId="22"/>
          <ac:picMkLst>
            <pc:docMk/>
            <pc:sldMk cId="2717333407" sldId="258"/>
            <ac:picMk id="8" creationId="{04E1A48C-4A61-4BCA-9E8C-75E5BA9CA7A7}"/>
          </ac:picMkLst>
        </pc:picChg>
      </pc:sldChg>
      <pc:sldChg chg="modSp add mod">
        <pc:chgData name="Tianwei, Zheng" userId="e899d76e-1610-4a40-a6f9-06157bf24da1" providerId="ADAL" clId="{EA937545-C901-458D-A354-3C1444365477}" dt="2022-05-09T10:19:11.789" v="416" actId="20577"/>
        <pc:sldMkLst>
          <pc:docMk/>
          <pc:sldMk cId="3935389373" sldId="259"/>
        </pc:sldMkLst>
        <pc:spChg chg="mod">
          <ac:chgData name="Tianwei, Zheng" userId="e899d76e-1610-4a40-a6f9-06157bf24da1" providerId="ADAL" clId="{EA937545-C901-458D-A354-3C1444365477}" dt="2022-05-09T10:17:29.293" v="176" actId="20577"/>
          <ac:spMkLst>
            <pc:docMk/>
            <pc:sldMk cId="3935389373" sldId="259"/>
            <ac:spMk id="2" creationId="{FF59B80F-10D3-45FC-976F-3F3448B9453A}"/>
          </ac:spMkLst>
        </pc:spChg>
        <pc:spChg chg="mod">
          <ac:chgData name="Tianwei, Zheng" userId="e899d76e-1610-4a40-a6f9-06157bf24da1" providerId="ADAL" clId="{EA937545-C901-458D-A354-3C1444365477}" dt="2022-05-09T10:19:11.789" v="416" actId="20577"/>
          <ac:spMkLst>
            <pc:docMk/>
            <pc:sldMk cId="3935389373" sldId="259"/>
            <ac:spMk id="3" creationId="{5DD5D631-EACB-4A6E-960F-06C08AD908B7}"/>
          </ac:spMkLst>
        </pc:spChg>
        <pc:picChg chg="mod">
          <ac:chgData name="Tianwei, Zheng" userId="e899d76e-1610-4a40-a6f9-06157bf24da1" providerId="ADAL" clId="{EA937545-C901-458D-A354-3C1444365477}" dt="2022-05-09T10:15:42.286" v="6" actId="14826"/>
          <ac:picMkLst>
            <pc:docMk/>
            <pc:sldMk cId="3935389373" sldId="259"/>
            <ac:picMk id="7" creationId="{E6F1A25C-E442-4DB6-BE5E-D1B5DB4D5AC4}"/>
          </ac:picMkLst>
        </pc:picChg>
      </pc:sldChg>
      <pc:sldChg chg="modSp add mod">
        <pc:chgData name="Tianwei, Zheng" userId="e899d76e-1610-4a40-a6f9-06157bf24da1" providerId="ADAL" clId="{EA937545-C901-458D-A354-3C1444365477}" dt="2022-05-10T06:47:44.658" v="737" actId="20577"/>
        <pc:sldMkLst>
          <pc:docMk/>
          <pc:sldMk cId="3994539282" sldId="260"/>
        </pc:sldMkLst>
        <pc:spChg chg="mod">
          <ac:chgData name="Tianwei, Zheng" userId="e899d76e-1610-4a40-a6f9-06157bf24da1" providerId="ADAL" clId="{EA937545-C901-458D-A354-3C1444365477}" dt="2022-05-10T06:45:55.471" v="513" actId="20577"/>
          <ac:spMkLst>
            <pc:docMk/>
            <pc:sldMk cId="3994539282" sldId="260"/>
            <ac:spMk id="2" creationId="{FF59B80F-10D3-45FC-976F-3F3448B9453A}"/>
          </ac:spMkLst>
        </pc:spChg>
        <pc:spChg chg="mod">
          <ac:chgData name="Tianwei, Zheng" userId="e899d76e-1610-4a40-a6f9-06157bf24da1" providerId="ADAL" clId="{EA937545-C901-458D-A354-3C1444365477}" dt="2022-05-10T06:47:44.658" v="737" actId="20577"/>
          <ac:spMkLst>
            <pc:docMk/>
            <pc:sldMk cId="3994539282" sldId="260"/>
            <ac:spMk id="3" creationId="{5DD5D631-EACB-4A6E-960F-06C08AD908B7}"/>
          </ac:spMkLst>
        </pc:spChg>
        <pc:picChg chg="mod">
          <ac:chgData name="Tianwei, Zheng" userId="e899d76e-1610-4a40-a6f9-06157bf24da1" providerId="ADAL" clId="{EA937545-C901-458D-A354-3C1444365477}" dt="2022-05-10T06:45:17.371" v="418" actId="14826"/>
          <ac:picMkLst>
            <pc:docMk/>
            <pc:sldMk cId="3994539282" sldId="260"/>
            <ac:picMk id="7" creationId="{E6F1A25C-E442-4DB6-BE5E-D1B5DB4D5AC4}"/>
          </ac:picMkLst>
        </pc:picChg>
      </pc:sldChg>
      <pc:sldChg chg="addSp delSp modSp add mod ord">
        <pc:chgData name="Tianwei, Zheng" userId="e899d76e-1610-4a40-a6f9-06157bf24da1" providerId="ADAL" clId="{EA937545-C901-458D-A354-3C1444365477}" dt="2022-05-11T08:24:03.638" v="1510" actId="20577"/>
        <pc:sldMkLst>
          <pc:docMk/>
          <pc:sldMk cId="1374526832" sldId="261"/>
        </pc:sldMkLst>
        <pc:spChg chg="mod">
          <ac:chgData name="Tianwei, Zheng" userId="e899d76e-1610-4a40-a6f9-06157bf24da1" providerId="ADAL" clId="{EA937545-C901-458D-A354-3C1444365477}" dt="2022-05-11T08:24:03.638" v="1510" actId="20577"/>
          <ac:spMkLst>
            <pc:docMk/>
            <pc:sldMk cId="1374526832" sldId="261"/>
            <ac:spMk id="2" creationId="{FF59B80F-10D3-45FC-976F-3F3448B9453A}"/>
          </ac:spMkLst>
        </pc:spChg>
        <pc:spChg chg="mod">
          <ac:chgData name="Tianwei, Zheng" userId="e899d76e-1610-4a40-a6f9-06157bf24da1" providerId="ADAL" clId="{EA937545-C901-458D-A354-3C1444365477}" dt="2022-05-11T08:23:57.325" v="1507" actId="20577"/>
          <ac:spMkLst>
            <pc:docMk/>
            <pc:sldMk cId="1374526832" sldId="261"/>
            <ac:spMk id="3" creationId="{5DD5D631-EACB-4A6E-960F-06C08AD908B7}"/>
          </ac:spMkLst>
        </pc:spChg>
        <pc:spChg chg="add mod">
          <ac:chgData name="Tianwei, Zheng" userId="e899d76e-1610-4a40-a6f9-06157bf24da1" providerId="ADAL" clId="{EA937545-C901-458D-A354-3C1444365477}" dt="2022-05-11T08:07:16.873" v="1040" actId="692"/>
          <ac:spMkLst>
            <pc:docMk/>
            <pc:sldMk cId="1374526832" sldId="261"/>
            <ac:spMk id="6" creationId="{A51183CF-5B44-479E-A9C9-10241BA19261}"/>
          </ac:spMkLst>
        </pc:spChg>
        <pc:spChg chg="add mod">
          <ac:chgData name="Tianwei, Zheng" userId="e899d76e-1610-4a40-a6f9-06157bf24da1" providerId="ADAL" clId="{EA937545-C901-458D-A354-3C1444365477}" dt="2022-05-11T08:12:31.118" v="1239" actId="1037"/>
          <ac:spMkLst>
            <pc:docMk/>
            <pc:sldMk cId="1374526832" sldId="261"/>
            <ac:spMk id="8" creationId="{02B2C08B-AB34-408A-8605-1FACF629733E}"/>
          </ac:spMkLst>
        </pc:spChg>
        <pc:spChg chg="add mod">
          <ac:chgData name="Tianwei, Zheng" userId="e899d76e-1610-4a40-a6f9-06157bf24da1" providerId="ADAL" clId="{EA937545-C901-458D-A354-3C1444365477}" dt="2022-05-11T08:07:37.143" v="1046" actId="1076"/>
          <ac:spMkLst>
            <pc:docMk/>
            <pc:sldMk cId="1374526832" sldId="261"/>
            <ac:spMk id="9" creationId="{533F8C12-C5DB-4704-8CBD-25215CF4AF7E}"/>
          </ac:spMkLst>
        </pc:spChg>
        <pc:picChg chg="add mod">
          <ac:chgData name="Tianwei, Zheng" userId="e899d76e-1610-4a40-a6f9-06157bf24da1" providerId="ADAL" clId="{EA937545-C901-458D-A354-3C1444365477}" dt="2022-05-11T08:03:12.648" v="1017" actId="14100"/>
          <ac:picMkLst>
            <pc:docMk/>
            <pc:sldMk cId="1374526832" sldId="261"/>
            <ac:picMk id="5" creationId="{A230A2B7-AEFD-41F5-B75D-2D78613FC867}"/>
          </ac:picMkLst>
        </pc:picChg>
        <pc:picChg chg="del mod">
          <ac:chgData name="Tianwei, Zheng" userId="e899d76e-1610-4a40-a6f9-06157bf24da1" providerId="ADAL" clId="{EA937545-C901-458D-A354-3C1444365477}" dt="2022-05-11T07:59:55.502" v="851" actId="478"/>
          <ac:picMkLst>
            <pc:docMk/>
            <pc:sldMk cId="1374526832" sldId="261"/>
            <ac:picMk id="7" creationId="{E6F1A25C-E442-4DB6-BE5E-D1B5DB4D5A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BEB93-2C30-458F-B1DF-D84C5F59FC68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F94F-92E3-4779-9C18-D9A784C78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8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on slides to show which towns are the highest prices.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FF94F-92E3-4779-9C18-D9A784C786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4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on slides to show which towns are the highest prices.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FF94F-92E3-4779-9C18-D9A784C786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5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on slides to show which towns are the highest prices.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FF94F-92E3-4779-9C18-D9A784C78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655F-B44A-479B-952B-BE6D4E1CF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938D4-6FB4-47D6-BEFA-AA7C3F61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F27DD-BFFF-48D1-9F86-7CF21E14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F2B57-C031-431A-AB37-CC4481BF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8813-52DE-4853-913D-513E505D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0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82CD-F5D8-4A3B-9964-6416B5A6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203DB-DDE5-4501-9958-E09EAE9F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03C9-719A-4E32-9CB5-60E37DAE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9F877-C352-4CCA-B29E-88B1BCD0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DF08-A488-4602-AED1-6B737E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A2A81-C59F-4430-A7FA-30F12E2D5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FAB68-968B-4F02-91C7-E5A00902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AEB1-A335-4AB6-94D3-625F9704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BD62-386B-4C88-A720-7240E464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75A0-6D5E-4833-B91D-8F6E1010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4A0A-6CDE-4C89-8A70-76C17567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C164-CD77-4471-AC84-0728F703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C4D4-222D-44D5-955F-12022FF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DC89-40F8-4B57-949A-91F3ED66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D801-A394-4E6A-BCEA-3DC04CE2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9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4D43-55F5-41DD-ADE1-6DF747E0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A4D62-8F19-4033-B1C7-66496430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93FD-4D8F-4027-8397-D9F51034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99FF-B723-4BD6-8DDA-4BAD4C3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6F01-70A0-4938-BEBA-E942ACF9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221A-EAF2-4518-BE51-F95B7E7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D501-87D2-46AA-8058-9B3E9EA3D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FE2D-3004-4C9E-8DD4-30046EC12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57A5-6B0F-434D-829D-B6A8CEDB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AF945-6DB1-43A7-A472-C0882BAC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4CDB-0D42-442A-9519-40284DA1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4CD1-5444-4434-87B8-B32B6810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02B1E-3873-4F8F-AED1-6B409008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9E8C-CD18-4046-8A92-3AB4BD2B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95451-AA84-45C1-9AC1-0E2BC3641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A7633-2960-45AD-95B8-52A2FDF03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C5A84-BE19-4C25-A787-3D661798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39A54-AE41-4851-9516-39C602BC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CCAEB-221D-49A4-B833-DCE98492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4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0134-5662-4980-9011-25A4E54E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BECFA-9488-446C-8090-5C841A62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0E3B0-D2A0-4056-8257-E954AF14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ACF7-E78B-40E4-BEB0-B1228B27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3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61B91-EA5E-4A27-A6FA-7939D8FD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B1A67-E0E5-44F6-A326-EA5D2AC6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069AD-ED03-48D0-8F92-B947E634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9134-87D6-4584-A21A-0F6B824A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9D73-2788-4894-9638-DF3C8FF5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EE151-6C71-405E-9B66-7CB06C628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3C3-3685-4BBD-AD09-33AC2A8E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0B8DC-8547-4BF4-9324-E7F7E82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1FAF-C9FD-4879-81C6-34074D27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6335-296D-4BE5-B8CB-3CA62351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5FB40-3B80-4358-9008-5A18FA1C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DDB97-AFD2-4E8F-A839-CAB35739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F383-AF6F-4100-AF7F-FA74069B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81674-BEED-4BB8-8064-B352910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17ECB-5AAB-4CF4-9848-A1F4D3FE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78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B3A6C-4C25-4E1D-91F8-B87D2D80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A3AF-72FD-4D6A-A254-95A1D19AA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17854-0A3B-431E-873B-B3592D9A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E19B9-B1D4-4204-8A39-5F74F9657619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4DAA-FF42-47F5-B28A-3377FB6B1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638F0-6709-486E-8B3E-1206D6F73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5D0B-0F02-432C-A4DE-FF13E570A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6982-9C61-41CA-90FC-BE5FFCBD7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Estate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37801-4C37-41DD-82EB-2BDC4B8A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9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B80F-10D3-45FC-976F-3F3448B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sale prices have surged 7x in 2020 as compared to 1990. But Sales No. have returned to 1990 level.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D631-EACB-4A6E-960F-06C08AD9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59" y="1735675"/>
            <a:ext cx="2504049" cy="475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SG should confirm if sales numbers reflect the population’s demands/needs. Or if it is lower due to high prices.</a:t>
            </a:r>
          </a:p>
          <a:p>
            <a:r>
              <a:rPr lang="en-US" dirty="0"/>
              <a:t>Value of resale market is back to year 2000 levels after the most drastic drop.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1A25C-E442-4DB6-BE5E-D1B5DB4D5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39235"/>
            <a:ext cx="8562975" cy="48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B80F-10D3-45FC-976F-3F3448B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area prices are the most resistant to changes in the economic environment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D631-EACB-4A6E-960F-06C08AD9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59" y="1735675"/>
            <a:ext cx="2504049" cy="4757200"/>
          </a:xfrm>
        </p:spPr>
        <p:txBody>
          <a:bodyPr>
            <a:normAutofit fontScale="92500"/>
          </a:bodyPr>
          <a:lstStyle/>
          <a:p>
            <a:r>
              <a:rPr lang="en-US" dirty="0"/>
              <a:t>Central area prices surged past other regions in 2006 and stayed highest since.</a:t>
            </a:r>
          </a:p>
          <a:p>
            <a:r>
              <a:rPr lang="en-US" dirty="0"/>
              <a:t>Central area prices even widened their lead in 2014 after ABSD was implemented.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1A25C-E442-4DB6-BE5E-D1B5DB4D5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57387"/>
            <a:ext cx="8562975" cy="47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B80F-10D3-45FC-976F-3F3448B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Investing in central region has the chance of highest returns but requires expert judgement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D631-EACB-4A6E-960F-06C08AD9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59" y="1735675"/>
            <a:ext cx="2504049" cy="47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Central (light blue) has the highest max resale price as compared to all other regions</a:t>
            </a:r>
          </a:p>
          <a:p>
            <a:r>
              <a:rPr lang="en-US" dirty="0"/>
              <a:t>But it also has the lowest min resale price as compared to all other regions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1A25C-E442-4DB6-BE5E-D1B5DB4D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5675"/>
            <a:ext cx="85629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B80F-10D3-45FC-976F-3F3448B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Bishan/Bukit Merah/Queenstown are valuable central region suburbs with the highest resale prices outside of Central Area.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D631-EACB-4A6E-960F-06C08AD9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1301" y="1735675"/>
            <a:ext cx="2882508" cy="4757200"/>
          </a:xfrm>
        </p:spPr>
        <p:txBody>
          <a:bodyPr>
            <a:normAutofit/>
          </a:bodyPr>
          <a:lstStyle/>
          <a:p>
            <a:r>
              <a:rPr lang="en-US" dirty="0"/>
              <a:t>They have the highest prices in the 3</a:t>
            </a:r>
            <a:r>
              <a:rPr lang="en-US" baseline="30000" dirty="0"/>
              <a:t>rd</a:t>
            </a:r>
            <a:r>
              <a:rPr lang="en-US" dirty="0"/>
              <a:t> quartile with respectable outliers too</a:t>
            </a:r>
          </a:p>
          <a:p>
            <a:r>
              <a:rPr lang="en-US" dirty="0"/>
              <a:t>Bishan is especially valuable since it has one of the highest average resale prices too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0A2B7-AEFD-41F5-B75D-2D78613FC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501" y="1955800"/>
            <a:ext cx="8644753" cy="4362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183CF-5B44-479E-A9C9-10241BA19261}"/>
              </a:ext>
            </a:extLst>
          </p:cNvPr>
          <p:cNvSpPr/>
          <p:nvPr/>
        </p:nvSpPr>
        <p:spPr>
          <a:xfrm>
            <a:off x="1841500" y="2015802"/>
            <a:ext cx="292100" cy="3429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2C08B-AB34-408A-8605-1FACF629733E}"/>
              </a:ext>
            </a:extLst>
          </p:cNvPr>
          <p:cNvSpPr/>
          <p:nvPr/>
        </p:nvSpPr>
        <p:spPr>
          <a:xfrm>
            <a:off x="4781550" y="2015802"/>
            <a:ext cx="292100" cy="3429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F8C12-C5DB-4704-8CBD-25215CF4AF7E}"/>
              </a:ext>
            </a:extLst>
          </p:cNvPr>
          <p:cNvSpPr/>
          <p:nvPr/>
        </p:nvSpPr>
        <p:spPr>
          <a:xfrm>
            <a:off x="8312150" y="2015802"/>
            <a:ext cx="292100" cy="3429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B80F-10D3-45FC-976F-3F3448B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or risk-averse buyers are recommended to purchase in the East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D631-EACB-4A6E-960F-06C08AD9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59" y="1735675"/>
            <a:ext cx="2504049" cy="47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East (dark blue) has the highest min resale price and 2</a:t>
            </a:r>
            <a:r>
              <a:rPr lang="en-US" baseline="30000" dirty="0"/>
              <a:t>nd</a:t>
            </a:r>
            <a:r>
              <a:rPr lang="en-US" dirty="0"/>
              <a:t> highest average price as compared to other regions</a:t>
            </a:r>
          </a:p>
          <a:p>
            <a:r>
              <a:rPr lang="en-US" dirty="0"/>
              <a:t>Hence, with a lack of other info, real estate there is less likely to be a bad decision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1A25C-E442-4DB6-BE5E-D1B5DB4D5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10100"/>
            <a:ext cx="8562975" cy="46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3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293</Words>
  <Application>Microsoft Office PowerPoint</Application>
  <PresentationFormat>Widescreen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 Estate Analysis</vt:lpstr>
      <vt:lpstr>Average sale prices have surged 7x in 2020 as compared to 1990. But Sales No. have returned to 1990 level.</vt:lpstr>
      <vt:lpstr>Central area prices are the most resistant to changes in the economic environment</vt:lpstr>
      <vt:lpstr>Investing in central region has the chance of highest returns but requires expert judgement</vt:lpstr>
      <vt:lpstr>Bishan/Bukit Merah/Queenstown are valuable central region suburbs with the highest resale prices outside of Central Area.</vt:lpstr>
      <vt:lpstr>New or risk-averse buyers are recommended to purchase in the East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</dc:title>
  <dc:creator>Tianwei, Zheng</dc:creator>
  <cp:lastModifiedBy>Tianwei, Zheng</cp:lastModifiedBy>
  <cp:revision>1</cp:revision>
  <dcterms:created xsi:type="dcterms:W3CDTF">2022-05-09T09:34:06Z</dcterms:created>
  <dcterms:modified xsi:type="dcterms:W3CDTF">2022-05-11T12:40:06Z</dcterms:modified>
</cp:coreProperties>
</file>