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1332" autoAdjust="0"/>
  </p:normalViewPr>
  <p:slideViewPr>
    <p:cSldViewPr snapToGrid="0">
      <p:cViewPr varScale="1">
        <p:scale>
          <a:sx n="48" d="100"/>
          <a:sy n="48" d="100"/>
        </p:scale>
        <p:origin x="136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kye Falzett" userId="b2b61db82c27aa3e" providerId="LiveId" clId="{2B1BC0A9-9DD0-4E45-B153-E7FF4D433247}"/>
    <pc:docChg chg="custSel modSld modNotesMaster">
      <pc:chgData name="Skye Falzett" userId="b2b61db82c27aa3e" providerId="LiveId" clId="{2B1BC0A9-9DD0-4E45-B153-E7FF4D433247}" dt="2022-05-22T23:38:39.009" v="68"/>
      <pc:docMkLst>
        <pc:docMk/>
      </pc:docMkLst>
      <pc:sldChg chg="addSp modSp mod">
        <pc:chgData name="Skye Falzett" userId="b2b61db82c27aa3e" providerId="LiveId" clId="{2B1BC0A9-9DD0-4E45-B153-E7FF4D433247}" dt="2022-05-22T23:36:11.474" v="66" actId="14100"/>
        <pc:sldMkLst>
          <pc:docMk/>
          <pc:sldMk cId="1388638886" sldId="256"/>
        </pc:sldMkLst>
        <pc:spChg chg="add mod">
          <ac:chgData name="Skye Falzett" userId="b2b61db82c27aa3e" providerId="LiveId" clId="{2B1BC0A9-9DD0-4E45-B153-E7FF4D433247}" dt="2022-05-22T23:36:11.474" v="66" actId="14100"/>
          <ac:spMkLst>
            <pc:docMk/>
            <pc:sldMk cId="1388638886" sldId="256"/>
            <ac:spMk id="4" creationId="{3312E9B2-0F05-1343-53A0-CB44EC7612A2}"/>
          </ac:spMkLst>
        </pc:spChg>
      </pc:sldChg>
      <pc:sldChg chg="modSp mod">
        <pc:chgData name="Skye Falzett" userId="b2b61db82c27aa3e" providerId="LiveId" clId="{2B1BC0A9-9DD0-4E45-B153-E7FF4D433247}" dt="2022-05-22T23:38:26.866" v="67" actId="1076"/>
        <pc:sldMkLst>
          <pc:docMk/>
          <pc:sldMk cId="2383864436" sldId="265"/>
        </pc:sldMkLst>
        <pc:picChg chg="mod">
          <ac:chgData name="Skye Falzett" userId="b2b61db82c27aa3e" providerId="LiveId" clId="{2B1BC0A9-9DD0-4E45-B153-E7FF4D433247}" dt="2022-05-22T23:38:26.866" v="67" actId="1076"/>
          <ac:picMkLst>
            <pc:docMk/>
            <pc:sldMk cId="2383864436" sldId="265"/>
            <ac:picMk id="5" creationId="{6CA24CD4-4F46-731B-8FEB-4F1DE4EBEF3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8122A7CC-140C-4025-8584-29EFDF7CDF60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B6810D7E-76FB-4684-B9F9-A9F4BDB14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049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Low reliability. It triggered often when there was an attack and when there wasn’t an active attack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10D7E-76FB-4684-B9F9-A9F4BDB14DD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9575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https://launchpad.net/~ondrej/+archive/ubuntu/apache2</a:t>
            </a:r>
          </a:p>
          <a:p>
            <a:r>
              <a:rPr lang="en-US" dirty="0"/>
              <a:t>Is a common though untrusted package </a:t>
            </a:r>
          </a:p>
          <a:p>
            <a:endParaRPr lang="en-US" dirty="0"/>
          </a:p>
          <a:p>
            <a:r>
              <a:rPr lang="en-US" dirty="0"/>
              <a:t>While an Ansible container hasn’t been provided to us, there are free and available playbooks for all sorts of  jobs. </a:t>
            </a:r>
          </a:p>
          <a:p>
            <a:endParaRPr lang="en-US" dirty="0"/>
          </a:p>
          <a:p>
            <a:r>
              <a:rPr lang="en-US" dirty="0"/>
              <a:t>These containers can be modified to harden the web servers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10D7E-76FB-4684-B9F9-A9F4BDB14DD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0317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Higher reliability. Only triggered during an active attack this week during our exercises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10D7E-76FB-4684-B9F9-A9F4BDB14DD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3251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CPU usage- moderately reliable. It triggered on simple things like start-up. Excessive usage should be followed no matter what, but maybe increase the trigger threshold.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10D7E-76FB-4684-B9F9-A9F4BDB14DD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208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Modifying the NGINX file is the most efficient way to circumvent </a:t>
            </a:r>
            <a:r>
              <a:rPr lang="en-US" dirty="0" err="1"/>
              <a:t>autoscanning</a:t>
            </a:r>
            <a:r>
              <a:rPr lang="en-US" dirty="0"/>
              <a:t> because it will catch request or attempts before they can be processed by WordPress.</a:t>
            </a:r>
          </a:p>
          <a:p>
            <a:endParaRPr lang="en-US" dirty="0"/>
          </a:p>
          <a:p>
            <a:r>
              <a:rPr lang="en-US" dirty="0"/>
              <a:t>XMLRPC- Extensible Markup Language –Remote Procedure Call– this is what executes the remote calls in computer networks using HTTP and the markup language, XML.</a:t>
            </a:r>
          </a:p>
          <a:p>
            <a:endParaRPr lang="en-US" dirty="0"/>
          </a:p>
          <a:p>
            <a:r>
              <a:rPr lang="en-US" dirty="0" err="1"/>
              <a:t>WPScan</a:t>
            </a:r>
            <a:r>
              <a:rPr lang="en-US" dirty="0"/>
              <a:t> works by scanning or readme files in each of he plugin sub folders– this way </a:t>
            </a:r>
            <a:r>
              <a:rPr lang="en-US" dirty="0" err="1"/>
              <a:t>WPScan</a:t>
            </a:r>
            <a:r>
              <a:rPr lang="en-US" dirty="0"/>
              <a:t> won’t know the Plugin Version</a:t>
            </a:r>
          </a:p>
          <a:p>
            <a:endParaRPr lang="en-US" dirty="0"/>
          </a:p>
          <a:p>
            <a:r>
              <a:rPr lang="en-US" dirty="0"/>
              <a:t>-These files allow </a:t>
            </a:r>
            <a:r>
              <a:rPr lang="en-US" dirty="0" err="1"/>
              <a:t>WPScan</a:t>
            </a:r>
            <a:r>
              <a:rPr lang="en-US" dirty="0"/>
              <a:t> to find out version query strings and </a:t>
            </a:r>
            <a:r>
              <a:rPr lang="en-US" dirty="0" err="1"/>
              <a:t>javascript</a:t>
            </a:r>
            <a:r>
              <a:rPr lang="en-US" dirty="0"/>
              <a:t> files. This will bock all access to the </a:t>
            </a:r>
            <a:r>
              <a:rPr lang="en-US" dirty="0" err="1"/>
              <a:t>upgrade.php</a:t>
            </a:r>
            <a:r>
              <a:rPr lang="en-US" dirty="0"/>
              <a:t> which most likely will need to be accessed in the future– so it isn’t a set it and forget it– it will need to be adjusted when access is necessary.</a:t>
            </a:r>
          </a:p>
          <a:p>
            <a:endParaRPr lang="en-US" dirty="0"/>
          </a:p>
          <a:p>
            <a:r>
              <a:rPr lang="en-US" dirty="0"/>
              <a:t>Useful </a:t>
            </a:r>
            <a:r>
              <a:rPr lang="en-US" dirty="0" err="1"/>
              <a:t>source:https</a:t>
            </a:r>
            <a:r>
              <a:rPr lang="en-US" dirty="0"/>
              <a:t>://shift8web.ca/2019/01/how-to-block-your-wordpress-site-from-being-scanned-by-wpscan-with-nginx/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10D7E-76FB-4684-B9F9-A9F4BDB14DD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7943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allowed the red team to access MySQL was accessing sensitive data off of the wp-config file. As such we want to secure that file and its contents.</a:t>
            </a:r>
          </a:p>
          <a:p>
            <a:endParaRPr lang="en-US" dirty="0"/>
          </a:p>
          <a:p>
            <a:r>
              <a:rPr lang="en-US" dirty="0"/>
              <a:t>Useful </a:t>
            </a:r>
            <a:r>
              <a:rPr lang="en-US" dirty="0" err="1"/>
              <a:t>Resource: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https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://webdesign.tutsplus.com/tutorials/how-to-secure-your-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wordpress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-wp-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configphp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--cms-27737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Why update/change your Secret Keys? Because changing credentials makes it harder for hackers to break through your website’s security. It is good practice like changing passwords.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Wordpress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uses salts and security keys to secure your login information and these being known to attackers can allow them to hijack the browser’s cookies.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By default the wp-config file sits in the root folder of the website which is inside the public HTML folder if the site is on the main domain.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Wordpress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allows you to move it up one level so it no longer sits in a public folder.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r>
              <a:rPr lang="en-US" dirty="0"/>
              <a:t>Useful Resource: https://kinsta.com/knowledgebase/wordpress-salts/</a:t>
            </a:r>
          </a:p>
          <a:p>
            <a:endParaRPr lang="en-US" dirty="0"/>
          </a:p>
          <a:p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10D7E-76FB-4684-B9F9-A9F4BDB14DD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4831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Since the password hashing/checking system in WordPress is PLUGGABLE, it can be replaced with a custom implementation. This is not usually done, however, because most rely on defaults for better compatibility.</a:t>
            </a:r>
          </a:p>
          <a:p>
            <a:endParaRPr lang="en-US" dirty="0"/>
          </a:p>
          <a:p>
            <a:r>
              <a:rPr lang="en-US" dirty="0"/>
              <a:t>Useful Resource: https://www.php.net/manual/en/function.password-hash.php</a:t>
            </a:r>
          </a:p>
          <a:p>
            <a:endParaRPr lang="en-US" dirty="0"/>
          </a:p>
          <a:p>
            <a:r>
              <a:rPr lang="en-US" dirty="0"/>
              <a:t>Useful </a:t>
            </a:r>
            <a:r>
              <a:rPr lang="en-US" dirty="0" err="1"/>
              <a:t>Resource:https</a:t>
            </a:r>
            <a:r>
              <a:rPr lang="en-US" dirty="0"/>
              <a:t>://wordpress.stackexchange.com/questions/252872/protect-passwords-in-wp-users-with-stronger-protection-than-md5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10D7E-76FB-4684-B9F9-A9F4BDB14DD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5367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10D7E-76FB-4684-B9F9-A9F4BDB14DD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9775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Shell upload vulnerabilities allow an attacker to upload a malicious PHP file. This allows the attacker to control the web server. Local File inclusion occurs when the application uses the path to a file as input. </a:t>
            </a:r>
          </a:p>
          <a:p>
            <a:endParaRPr lang="en-US" dirty="0"/>
          </a:p>
          <a:p>
            <a:r>
              <a:rPr lang="en-US" dirty="0"/>
              <a:t>Useful Resource: https://blog.securityinnovation.com/blog/2014/01/preventing-shell-upload-vulnerabilities-in-php.html</a:t>
            </a:r>
          </a:p>
          <a:p>
            <a:endParaRPr lang="en-US" dirty="0"/>
          </a:p>
          <a:p>
            <a:r>
              <a:rPr lang="en-US" dirty="0"/>
              <a:t>Useful Resource: </a:t>
            </a:r>
            <a:r>
              <a:rPr lang="en-US" sz="1900" dirty="0">
                <a:solidFill>
                  <a:srgbClr val="000000"/>
                </a:solidFill>
                <a:latin typeface="Arial" panose="020B0604020202020204" pitchFamily="34" charset="0"/>
              </a:rPr>
              <a:t>https://www.acunetix.com/blog/articles/local-file-inclusion-lfi/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10D7E-76FB-4684-B9F9-A9F4BDB14DD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4779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found this idea on pentestmonkey.net. This is an interesting concept, and I am not sure it would work in this Apache Web Server running WordPress, but I do believe it is worth exploring as a type of hardening.</a:t>
            </a:r>
          </a:p>
          <a:p>
            <a:endParaRPr lang="en-US" dirty="0"/>
          </a:p>
          <a:p>
            <a:r>
              <a:rPr lang="en-US" dirty="0"/>
              <a:t>It is notable that it will only work on attacks that place a forward-slash at the end of their directory name query.</a:t>
            </a:r>
          </a:p>
          <a:p>
            <a:endParaRPr lang="en-US" dirty="0"/>
          </a:p>
          <a:p>
            <a:r>
              <a:rPr lang="en-US" dirty="0"/>
              <a:t>Useful Resource: https://pentestmonkey.net/blog/direnum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10D7E-76FB-4684-B9F9-A9F4BDB14DD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869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-community/ansible-playbooks/tree/master/wordpress-lamp_ubuntu1804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do-community/ansible-playbooks/tree/master/apache_ubuntu1804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astic.co/guide/en/security/current/netcat-network-activity.html" TargetMode="External"/><Relationship Id="rId2" Type="http://schemas.openxmlformats.org/officeDocument/2006/relationships/hyperlink" Target="https://www.elastic.co/guide/en/beats/metricbeat/7.0/metricbeat-module-mysql.html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523B9-AD5F-83B8-BFF3-E7306E0D93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BLUE TEAM DEFENSE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731121-6BB6-8D25-10A5-AD89C10B27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0" i="1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“… </a:t>
            </a:r>
            <a:r>
              <a:rPr lang="en-US" b="1" i="1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I always feel like somebody's watching me</a:t>
            </a:r>
            <a:br>
              <a:rPr lang="en-US" i="1" dirty="0">
                <a:solidFill>
                  <a:schemeClr val="tx1"/>
                </a:solidFill>
              </a:rPr>
            </a:br>
            <a:r>
              <a:rPr lang="en-US" b="0" i="1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And I have no privacy “</a:t>
            </a:r>
          </a:p>
          <a:p>
            <a:r>
              <a:rPr lang="en-US" i="1" dirty="0">
                <a:solidFill>
                  <a:schemeClr val="tx1"/>
                </a:solidFill>
                <a:latin typeface="Roboto" panose="02000000000000000000" pitchFamily="2" charset="0"/>
              </a:rPr>
              <a:t>				-Michael Jackson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12E9B2-0F05-1343-53A0-CB44EC7612A2}"/>
              </a:ext>
            </a:extLst>
          </p:cNvPr>
          <p:cNvSpPr txBox="1"/>
          <p:nvPr/>
        </p:nvSpPr>
        <p:spPr>
          <a:xfrm>
            <a:off x="4678017" y="6029739"/>
            <a:ext cx="6970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Created by Skye for UPenn Cybersecurity Bootcamp		May 2022</a:t>
            </a:r>
          </a:p>
        </p:txBody>
      </p:sp>
    </p:spTree>
    <p:extLst>
      <p:ext uri="{BB962C8B-B14F-4D97-AF65-F5344CB8AC3E}">
        <p14:creationId xmlns:p14="http://schemas.microsoft.com/office/powerpoint/2010/main" val="1388638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74E0D-7D89-8939-EBDC-176615856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071" y="-352886"/>
            <a:ext cx="9905998" cy="1478570"/>
          </a:xfrm>
        </p:spPr>
        <p:txBody>
          <a:bodyPr/>
          <a:lstStyle/>
          <a:p>
            <a:pPr algn="ctr"/>
            <a:r>
              <a:rPr lang="en-US" b="1" cap="none" dirty="0"/>
              <a:t>Hardening Against Weak Passwords On Target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54A72-26B1-E560-5073-5C336B0B8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294" y="865208"/>
            <a:ext cx="11123271" cy="5127584"/>
          </a:xfrm>
        </p:spPr>
        <p:txBody>
          <a:bodyPr>
            <a:normAutofit fontScale="25000" lnSpcReduction="20000"/>
          </a:bodyPr>
          <a:lstStyle/>
          <a:p>
            <a:r>
              <a:rPr lang="en-US" sz="9600" b="1" dirty="0">
                <a:latin typeface="Arial" panose="020B0604020202020204" pitchFamily="34" charset="0"/>
                <a:cs typeface="Arial" panose="020B0604020202020204" pitchFamily="34" charset="0"/>
              </a:rPr>
              <a:t>Enact a Strong Password Policy:</a:t>
            </a:r>
          </a:p>
          <a:p>
            <a:pPr lvl="3"/>
            <a:r>
              <a:rPr lang="en-US" sz="8000" dirty="0">
                <a:latin typeface="Arial" panose="020B0604020202020204" pitchFamily="34" charset="0"/>
                <a:cs typeface="Arial" panose="020B0604020202020204" pitchFamily="34" charset="0"/>
              </a:rPr>
              <a:t>Require Complexity– length and varied types of characters</a:t>
            </a:r>
          </a:p>
          <a:p>
            <a:pPr lvl="3"/>
            <a:r>
              <a:rPr lang="en-US" sz="8000" dirty="0">
                <a:latin typeface="Arial" panose="020B0604020202020204" pitchFamily="34" charset="0"/>
                <a:cs typeface="Arial" panose="020B0604020202020204" pitchFamily="34" charset="0"/>
              </a:rPr>
              <a:t>Require Changes/Updates to Passwords on  a set schedule</a:t>
            </a:r>
          </a:p>
          <a:p>
            <a:r>
              <a:rPr lang="en-US" sz="9600" b="1" dirty="0">
                <a:latin typeface="Arial" panose="020B0604020202020204" pitchFamily="34" charset="0"/>
                <a:cs typeface="Arial" panose="020B0604020202020204" pitchFamily="34" charset="0"/>
              </a:rPr>
              <a:t>Use a custom implementation of password hashing inside the </a:t>
            </a:r>
            <a:r>
              <a:rPr lang="en-US" sz="9600" b="1" dirty="0" err="1">
                <a:latin typeface="Arial" panose="020B0604020202020204" pitchFamily="34" charset="0"/>
                <a:cs typeface="Arial" panose="020B0604020202020204" pitchFamily="34" charset="0"/>
              </a:rPr>
              <a:t>wp_users</a:t>
            </a:r>
            <a:r>
              <a:rPr lang="en-US" sz="9600" b="1" dirty="0">
                <a:latin typeface="Arial" panose="020B0604020202020204" pitchFamily="34" charset="0"/>
                <a:cs typeface="Arial" panose="020B0604020202020204" pitchFamily="34" charset="0"/>
              </a:rPr>
              <a:t> file:</a:t>
            </a:r>
          </a:p>
          <a:p>
            <a:pPr lvl="3"/>
            <a:r>
              <a:rPr lang="en-US" sz="8000" dirty="0">
                <a:latin typeface="Arial" panose="020B0604020202020204" pitchFamily="34" charset="0"/>
                <a:cs typeface="Arial" panose="020B0604020202020204" pitchFamily="34" charset="0"/>
              </a:rPr>
              <a:t>Change the default (MD5 or SHA1) hashes with a more complex hash style using an “off-the-shelf” solution like </a:t>
            </a:r>
            <a:r>
              <a:rPr lang="en-US" sz="8000" dirty="0" err="1">
                <a:latin typeface="Arial" panose="020B0604020202020204" pitchFamily="34" charset="0"/>
                <a:cs typeface="Arial" panose="020B0604020202020204" pitchFamily="34" charset="0"/>
              </a:rPr>
              <a:t>password_hash</a:t>
            </a:r>
            <a:r>
              <a:rPr lang="en-US" sz="8000" dirty="0">
                <a:latin typeface="Arial" panose="020B0604020202020204" pitchFamily="34" charset="0"/>
                <a:cs typeface="Arial" panose="020B0604020202020204" pitchFamily="34" charset="0"/>
              </a:rPr>
              <a:t>():</a:t>
            </a:r>
          </a:p>
          <a:p>
            <a:pPr lvl="3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9600" b="1" dirty="0">
                <a:latin typeface="Arial" panose="020B0604020202020204" pitchFamily="34" charset="0"/>
                <a:cs typeface="Arial" panose="020B0604020202020204" pitchFamily="34" charset="0"/>
              </a:rPr>
              <a:t>Why it works:</a:t>
            </a:r>
          </a:p>
          <a:p>
            <a:pPr lvl="1"/>
            <a:r>
              <a:rPr lang="en-US" sz="8000" dirty="0">
                <a:latin typeface="Arial" panose="020B0604020202020204" pitchFamily="34" charset="0"/>
                <a:cs typeface="Arial" panose="020B0604020202020204" pitchFamily="34" charset="0"/>
              </a:rPr>
              <a:t>According to CompTIA, one of the easiest ways for a password to be compromised is simply by guessing it. That is exactly what the Red Team did when they guessed the credentials for the user: </a:t>
            </a:r>
            <a:r>
              <a:rPr lang="en-US" sz="8000" i="1" dirty="0" err="1">
                <a:latin typeface="Arial" panose="020B0604020202020204" pitchFamily="34" charset="0"/>
                <a:cs typeface="Arial" panose="020B0604020202020204" pitchFamily="34" charset="0"/>
              </a:rPr>
              <a:t>michael</a:t>
            </a:r>
            <a:r>
              <a:rPr lang="en-US" sz="8000" dirty="0">
                <a:latin typeface="Arial" panose="020B0604020202020204" pitchFamily="34" charset="0"/>
                <a:cs typeface="Arial" panose="020B0604020202020204" pitchFamily="34" charset="0"/>
              </a:rPr>
              <a:t> to be the password: </a:t>
            </a:r>
            <a:r>
              <a:rPr lang="en-US" sz="8000" i="1" dirty="0" err="1">
                <a:latin typeface="Arial" panose="020B0604020202020204" pitchFamily="34" charset="0"/>
                <a:cs typeface="Arial" panose="020B0604020202020204" pitchFamily="34" charset="0"/>
              </a:rPr>
              <a:t>michael</a:t>
            </a:r>
            <a:r>
              <a:rPr lang="en-US" sz="8000" dirty="0">
                <a:latin typeface="Arial" panose="020B0604020202020204" pitchFamily="34" charset="0"/>
                <a:cs typeface="Arial" panose="020B0604020202020204" pitchFamily="34" charset="0"/>
              </a:rPr>
              <a:t>. A strong password policy for users would mitigate that risk.</a:t>
            </a:r>
          </a:p>
          <a:p>
            <a:pPr lvl="1"/>
            <a:r>
              <a:rPr lang="en-US" sz="8000" dirty="0">
                <a:latin typeface="Arial" panose="020B0604020202020204" pitchFamily="34" charset="0"/>
                <a:cs typeface="Arial" panose="020B0604020202020204" pitchFamily="34" charset="0"/>
              </a:rPr>
              <a:t>When the user credentials were found in the </a:t>
            </a:r>
            <a:r>
              <a:rPr lang="en-US" sz="8000" dirty="0" err="1">
                <a:latin typeface="Arial" panose="020B0604020202020204" pitchFamily="34" charset="0"/>
                <a:cs typeface="Arial" panose="020B0604020202020204" pitchFamily="34" charset="0"/>
              </a:rPr>
              <a:t>wp_users</a:t>
            </a:r>
            <a:r>
              <a:rPr lang="en-US" sz="8000" dirty="0">
                <a:latin typeface="Arial" panose="020B0604020202020204" pitchFamily="34" charset="0"/>
                <a:cs typeface="Arial" panose="020B0604020202020204" pitchFamily="34" charset="0"/>
              </a:rPr>
              <a:t> file during the MySQL session, they were in a form that was easily broken in minutes by the service John the Ripper. Stronger password hashes would prevent that ease of access.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A24CD4-4F46-731B-8FEB-4F1DE4EBEF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8580" y="3585217"/>
            <a:ext cx="4407126" cy="463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864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FBCEA-FBE2-0D3C-1ABD-A0B9D0F13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pPr algn="ctr"/>
            <a:r>
              <a:rPr lang="en-US" b="1" cap="none" dirty="0"/>
              <a:t>Hardening Against Brute Force Attacks On Target 1 And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F6F82-BAA7-B976-AECC-82A99918A0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277257"/>
            <a:ext cx="10062029" cy="4992914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Install a WordPress Firewall Plugin at the DNS or Application Level</a:t>
            </a:r>
          </a:p>
          <a:p>
            <a:pPr marL="0" indent="0">
              <a:buNone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Why it works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A firewall service will filter and block nefarious traffic from accessing the site. 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Make Sure WordPress is up to date:</a:t>
            </a:r>
          </a:p>
          <a:p>
            <a:pPr marL="914400" lvl="2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Run</a:t>
            </a:r>
            <a:r>
              <a:rPr lang="en-US" dirty="0"/>
              <a:t>		</a:t>
            </a:r>
            <a:r>
              <a:rPr lang="en-US" sz="1800" b="0" i="0" u="none" strike="noStrike" dirty="0">
                <a:effectLst/>
                <a:latin typeface="Courier New" panose="02070309020205020404" pitchFamily="49" charset="0"/>
              </a:rPr>
              <a:t>wp core version</a:t>
            </a:r>
            <a:r>
              <a:rPr lang="en-US" dirty="0">
                <a:latin typeface="Courier New" panose="02070309020205020404" pitchFamily="49" charset="0"/>
              </a:rPr>
              <a:t>	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verify current WP Version</a:t>
            </a:r>
          </a:p>
          <a:p>
            <a:pPr marL="914400" lvl="2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Then Run	</a:t>
            </a:r>
            <a:r>
              <a:rPr lang="en-US" sz="1800" b="0" i="0" u="none" strike="noStrike" dirty="0">
                <a:effectLst/>
                <a:latin typeface="Courier New" panose="02070309020205020404" pitchFamily="49" charset="0"/>
              </a:rPr>
              <a:t>wp core update	</a:t>
            </a:r>
            <a:r>
              <a:rPr lang="en-US" sz="18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 update to the latest version</a:t>
            </a:r>
          </a:p>
          <a:p>
            <a:pPr marL="914400" lvl="2" indent="0">
              <a:buNone/>
            </a:pPr>
            <a:endParaRPr lang="en-US" sz="1800" b="0" i="0" u="none" strike="noStrike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b="1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Why it works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Havin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 an updated WordPress Installation should provide security from older known vulnerabilities that have been patched in the most recent version of WordPress.</a:t>
            </a:r>
            <a:endParaRPr lang="en-US" b="0" i="0" u="none" strike="noStrike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8780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80C53-364E-E294-53C8-845926396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-72571"/>
            <a:ext cx="9905998" cy="1478570"/>
          </a:xfrm>
        </p:spPr>
        <p:txBody>
          <a:bodyPr/>
          <a:lstStyle/>
          <a:p>
            <a:pPr algn="ctr"/>
            <a:r>
              <a:rPr lang="en-US" b="1" cap="none" dirty="0"/>
              <a:t>Hardening Against .</a:t>
            </a:r>
            <a:r>
              <a:rPr lang="en-US" b="1" cap="none" dirty="0" err="1"/>
              <a:t>php</a:t>
            </a:r>
            <a:r>
              <a:rPr lang="en-US" b="1" cap="none" dirty="0"/>
              <a:t> Uploads Through Local File Inclusion On Target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FEEFD9-0DAD-A48D-4D93-599D7F749369}"/>
              </a:ext>
            </a:extLst>
          </p:cNvPr>
          <p:cNvSpPr txBox="1"/>
          <p:nvPr/>
        </p:nvSpPr>
        <p:spPr>
          <a:xfrm>
            <a:off x="769257" y="1248229"/>
            <a:ext cx="11030857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Require Authentication to upload files. 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Examine the code used to upload files to make sure that the ‘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move_uploaded_files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()’ function will not be executed unless it is being done by an authenticated user.</a:t>
            </a:r>
          </a:p>
          <a:p>
            <a:pPr lvl="1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Block access to PHP files in a .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htaccess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file configuration:</a:t>
            </a:r>
          </a:p>
          <a:p>
            <a:pPr lvl="2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Inside the folder where access needs to be blocked: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b="0" i="0" u="none" strike="noStrike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&lt;Files ^(*.</a:t>
            </a:r>
            <a:r>
              <a:rPr lang="en-US" b="0" i="0" u="none" strike="noStrike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r>
              <a:rPr lang="en-US" b="0" i="0" u="none" strike="noStrike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|*.</a:t>
            </a:r>
            <a:r>
              <a:rPr lang="en-US" b="0" i="0" u="none" strike="noStrike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phps</a:t>
            </a:r>
            <a:r>
              <a:rPr lang="en-US" b="0" i="0" u="none" strike="noStrike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)&gt;</a:t>
            </a:r>
            <a:endParaRPr lang="en-US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b="0" i="0" u="none" strike="noStrike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		order </a:t>
            </a:r>
            <a:r>
              <a:rPr lang="en-US" b="0" i="0" u="none" strike="noStrike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deny,allow</a:t>
            </a:r>
            <a:endParaRPr lang="en-US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b="0" i="0" u="none" strike="noStrike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		deny from all</a:t>
            </a:r>
            <a:endParaRPr lang="en-US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b="0" i="0" u="none" strike="noStrike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	&lt;/Files&gt;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Why it works: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move_uploaded_files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()’ is the function that usually handles uploads like a PHP Shell. By finding, examining, and strengthening each application code that calls for ‘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move_uploaded_files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()’ upload access can be mitigated. 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717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9B5ED-F227-F0EE-AC2E-1DDFFC66F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-150739"/>
            <a:ext cx="9905998" cy="1478570"/>
          </a:xfrm>
        </p:spPr>
        <p:txBody>
          <a:bodyPr/>
          <a:lstStyle/>
          <a:p>
            <a:pPr algn="ctr"/>
            <a:r>
              <a:rPr lang="en-US" b="1" cap="none" dirty="0"/>
              <a:t>Hardening Against </a:t>
            </a:r>
            <a:r>
              <a:rPr lang="en-US" b="1" cap="none" dirty="0" err="1"/>
              <a:t>GoBuster</a:t>
            </a:r>
            <a:r>
              <a:rPr lang="en-US" b="1" cap="none" dirty="0"/>
              <a:t> Web Server Enumeration On Target 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F9196C-3985-7AB1-576D-8FF0B0B15EB0}"/>
              </a:ext>
            </a:extLst>
          </p:cNvPr>
          <p:cNvSpPr txBox="1"/>
          <p:nvPr/>
        </p:nvSpPr>
        <p:spPr>
          <a:xfrm>
            <a:off x="856343" y="1103086"/>
            <a:ext cx="9492343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Using </a:t>
            </a:r>
            <a:r>
              <a:rPr lang="en-US" sz="2400" dirty="0" err="1"/>
              <a:t>mod_rewrite</a:t>
            </a:r>
            <a:r>
              <a:rPr lang="en-US" sz="2400" dirty="0"/>
              <a:t> on Apache to rewrite anything that looks like a request for a directory into a request for a file that doesn’t exist: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400" b="1" dirty="0"/>
              <a:t>Why it works: S</a:t>
            </a:r>
            <a:r>
              <a:rPr lang="en-US" sz="2400" dirty="0"/>
              <a:t>ince directory-enumeration attacks like </a:t>
            </a:r>
            <a:r>
              <a:rPr lang="en-US" sz="2400" dirty="0" err="1"/>
              <a:t>GoBuster</a:t>
            </a:r>
            <a:r>
              <a:rPr lang="en-US" sz="2400" dirty="0"/>
              <a:t> rely on searching a site from a file of popular director names, it can be assumed that any directory that does not return a 400 HTTP Response code exists. </a:t>
            </a:r>
          </a:p>
          <a:p>
            <a:endParaRPr lang="en-US" sz="2400" dirty="0"/>
          </a:p>
          <a:p>
            <a:r>
              <a:rPr lang="en-US" sz="2400" dirty="0"/>
              <a:t>By configuring Apache to rewrite anything that looks like a request for a directory to instead look like a request for a file that doesn’t exist, then the response should be a 400+ error which would make the attacker think that the file does not exist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64D550-F3AF-36B7-F1E7-FB22711C4C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1954" y="1966827"/>
            <a:ext cx="4904304" cy="1293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343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E5679-7541-BDF8-9BD3-5D13ECE0B8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8359" y="255337"/>
            <a:ext cx="8791575" cy="889000"/>
          </a:xfrm>
        </p:spPr>
        <p:txBody>
          <a:bodyPr/>
          <a:lstStyle/>
          <a:p>
            <a:r>
              <a:rPr lang="en-US" dirty="0"/>
              <a:t>Implementing patches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4AAE54-C94C-9004-872F-8214EDAC8C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602037"/>
            <a:ext cx="3994987" cy="2387599"/>
          </a:xfrm>
        </p:spPr>
        <p:txBody>
          <a:bodyPr/>
          <a:lstStyle/>
          <a:p>
            <a:pPr algn="ctr"/>
            <a:r>
              <a:rPr lang="en-US" dirty="0"/>
              <a:t>We are going to fix this leaking web server!</a:t>
            </a:r>
          </a:p>
        </p:txBody>
      </p:sp>
      <p:pic>
        <p:nvPicPr>
          <p:cNvPr id="3074" name="Picture 2" descr="Flex Tape | As Seen On TV">
            <a:extLst>
              <a:ext uri="{FF2B5EF4-FFF2-40B4-BE49-F238E27FC236}">
                <a16:creationId xmlns:a16="http://schemas.microsoft.com/office/drawing/2014/main" id="{28B3C0AE-0BDA-457A-32C6-0FA496FF8E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1471863"/>
            <a:ext cx="4686300" cy="468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72831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FD268-3F54-4107-9973-0B15F3BBB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9" y="0"/>
            <a:ext cx="9905998" cy="739285"/>
          </a:xfrm>
        </p:spPr>
        <p:txBody>
          <a:bodyPr/>
          <a:lstStyle/>
          <a:p>
            <a:pPr algn="ctr"/>
            <a:r>
              <a:rPr lang="en-US" b="1" dirty="0"/>
              <a:t>Implementing patches with ansible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DB9D5-19CA-94FF-CC81-CB2BD60F8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998" y="550600"/>
            <a:ext cx="9905999" cy="376960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Ansible containers and automation services like Cron can be vital in the deployment, updating, and hardening of a Word Press web server.</a:t>
            </a:r>
          </a:p>
          <a:p>
            <a:r>
              <a:rPr lang="en-US" dirty="0"/>
              <a:t>Publicly available Ansible Playbooks:</a:t>
            </a:r>
          </a:p>
          <a:p>
            <a:pPr lvl="1"/>
            <a:r>
              <a:rPr lang="en-US" dirty="0"/>
              <a:t>For WordPress:</a:t>
            </a:r>
          </a:p>
          <a:p>
            <a:pPr lvl="2"/>
            <a:r>
              <a:rPr lang="en-US" dirty="0">
                <a:hlinkClick r:id="rId3"/>
              </a:rPr>
              <a:t>https://github.com/do-community/ansible-playbooks/tree/master/wordpress-lamp_ubuntu1804</a:t>
            </a:r>
            <a:endParaRPr lang="en-US" dirty="0"/>
          </a:p>
          <a:p>
            <a:pPr lvl="1"/>
            <a:r>
              <a:rPr lang="en-US" dirty="0"/>
              <a:t>For Apache2</a:t>
            </a:r>
          </a:p>
          <a:p>
            <a:pPr lvl="2"/>
            <a:r>
              <a:rPr lang="en-US" dirty="0">
                <a:hlinkClick r:id="rId4"/>
              </a:rPr>
              <a:t>https://github.com/do-community/ansible-playbooks/tree/master/apache_ubuntu1804</a:t>
            </a:r>
            <a:endParaRPr lang="en-US" dirty="0"/>
          </a:p>
          <a:p>
            <a:pPr lvl="2"/>
            <a:endParaRPr lang="en-US" dirty="0"/>
          </a:p>
          <a:p>
            <a:r>
              <a:rPr lang="en-US" dirty="0"/>
              <a:t>Keeping Apache and WordPress Up to Date, in general: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57E309-E998-FB1B-2855-CC76D0430A46}"/>
              </a:ext>
            </a:extLst>
          </p:cNvPr>
          <p:cNvSpPr txBox="1"/>
          <p:nvPr/>
        </p:nvSpPr>
        <p:spPr>
          <a:xfrm>
            <a:off x="1349826" y="4146450"/>
            <a:ext cx="47461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For Apache: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apache2 –v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add-apt repository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ppa:ondrej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/apache2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apt update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apt install apache2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systemctl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restart apache2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F94E96-9765-9065-F5D0-DB5E6B5A926B}"/>
              </a:ext>
            </a:extLst>
          </p:cNvPr>
          <p:cNvSpPr txBox="1"/>
          <p:nvPr/>
        </p:nvSpPr>
        <p:spPr>
          <a:xfrm>
            <a:off x="6837490" y="4146450"/>
            <a:ext cx="47461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For WordPress: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wp core version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wp core update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620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03237-F996-76F7-A0FB-4ED16F3F4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Alerts Implemented on </a:t>
            </a:r>
            <a:r>
              <a:rPr lang="en-US" b="1" dirty="0" err="1"/>
              <a:t>kibana</a:t>
            </a:r>
            <a:r>
              <a:rPr lang="en-US" b="1" dirty="0"/>
              <a:t> watcher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1AB966-37BF-057F-9D17-8B9C4715F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4275" y="2750588"/>
            <a:ext cx="8080273" cy="2764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748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9E44E3D-7252-82A1-147A-D4E27663D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2434" y="-94597"/>
            <a:ext cx="9912355" cy="819355"/>
          </a:xfrm>
        </p:spPr>
        <p:txBody>
          <a:bodyPr>
            <a:normAutofit/>
          </a:bodyPr>
          <a:lstStyle/>
          <a:p>
            <a:r>
              <a:rPr lang="en-US" sz="4000" b="1" cap="none" dirty="0">
                <a:cs typeface="Arial" panose="020B0604020202020204" pitchFamily="34" charset="0"/>
              </a:rPr>
              <a:t>ALERT 1: HTTP Request Size Monitor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78440B0B-B28A-E805-BF9E-009A6CDEF46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t="10560" b="10560"/>
          <a:stretch>
            <a:fillRect/>
          </a:stretch>
        </p:blipFill>
        <p:spPr>
          <a:xfrm>
            <a:off x="291181" y="3351127"/>
            <a:ext cx="10169525" cy="330041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3D3E2D1-6D1A-FD33-0F80-65358D4AE9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0821" y="865011"/>
            <a:ext cx="6001242" cy="2486750"/>
          </a:xfrm>
        </p:spPr>
        <p:txBody>
          <a:bodyPr>
            <a:noAutofit/>
          </a:bodyPr>
          <a:lstStyle/>
          <a:p>
            <a:r>
              <a:rPr lang="en-US" sz="2800" b="1" dirty="0"/>
              <a:t>THE METRIC:</a:t>
            </a:r>
            <a:r>
              <a:rPr lang="en-US" sz="2800" dirty="0"/>
              <a:t> </a:t>
            </a:r>
            <a:r>
              <a:rPr lang="en-US" sz="2800" dirty="0" err="1"/>
              <a:t>http.request.bytes</a:t>
            </a:r>
            <a:endParaRPr lang="en-US" sz="2800" dirty="0"/>
          </a:p>
          <a:p>
            <a:r>
              <a:rPr lang="en-US" sz="2800" b="1" dirty="0"/>
              <a:t>THE THRESHOLD: </a:t>
            </a:r>
            <a:r>
              <a:rPr lang="en-US" sz="2800" dirty="0"/>
              <a:t>when the sum of the bytes over all documents exceeds 3500 for the last 1 minute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2EF37C-D2B1-BF6A-9814-BA593C5363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2062" y="865011"/>
            <a:ext cx="4748463" cy="26270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78650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8C6DB51-5C9D-AC7F-B868-62C55F7E7B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0" y="785908"/>
            <a:ext cx="5931620" cy="682472"/>
          </a:xfrm>
        </p:spPr>
        <p:txBody>
          <a:bodyPr>
            <a:noAutofit/>
          </a:bodyPr>
          <a:lstStyle/>
          <a:p>
            <a:r>
              <a:rPr lang="en-US" sz="2800" b="1" dirty="0"/>
              <a:t>THE METRIC: </a:t>
            </a:r>
            <a:r>
              <a:rPr lang="en-US" sz="2800" dirty="0" err="1"/>
              <a:t>http.response.status_code</a:t>
            </a:r>
            <a:endParaRPr lang="en-US" sz="2800" dirty="0"/>
          </a:p>
          <a:p>
            <a:r>
              <a:rPr lang="en-US" sz="2800" b="1" dirty="0"/>
              <a:t>THE THRESHOLD: </a:t>
            </a:r>
            <a:r>
              <a:rPr lang="en-US" sz="2800" dirty="0"/>
              <a:t>when the count of HTTP responses over 400 is grouped over top 5 for the last 5 minutes.</a:t>
            </a: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D611012F-5262-7859-994A-6CF7A0F8F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9645" y="-33447"/>
            <a:ext cx="9912355" cy="819355"/>
          </a:xfrm>
        </p:spPr>
        <p:txBody>
          <a:bodyPr>
            <a:normAutofit/>
          </a:bodyPr>
          <a:lstStyle/>
          <a:p>
            <a:r>
              <a:rPr lang="en-US" sz="4000" b="1" cap="none" dirty="0">
                <a:cs typeface="Arial" panose="020B0604020202020204" pitchFamily="34" charset="0"/>
              </a:rPr>
              <a:t>ALERT</a:t>
            </a:r>
            <a:r>
              <a:rPr lang="en-US" sz="4000" cap="none" dirty="0">
                <a:cs typeface="Arial" panose="020B0604020202020204" pitchFamily="34" charset="0"/>
              </a:rPr>
              <a:t> </a:t>
            </a:r>
            <a:r>
              <a:rPr lang="en-US" sz="4000" b="1" cap="none" dirty="0">
                <a:cs typeface="Arial" panose="020B0604020202020204" pitchFamily="34" charset="0"/>
              </a:rPr>
              <a:t>2: Excessive HTTP Errors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11CD665-2E22-965E-743A-96340F9014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843" y="3054339"/>
            <a:ext cx="8029094" cy="36217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71975D3-00ED-5B0A-48B0-C5091B027F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8317" y="869252"/>
            <a:ext cx="5029220" cy="30614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06028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63720BD5-4BCE-2D97-2BCB-0B6A11819D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4014" y="445210"/>
            <a:ext cx="5883118" cy="2452849"/>
          </a:xfrm>
        </p:spPr>
        <p:txBody>
          <a:bodyPr>
            <a:noAutofit/>
          </a:bodyPr>
          <a:lstStyle/>
          <a:p>
            <a:r>
              <a:rPr lang="en-US" sz="2800" b="1" dirty="0"/>
              <a:t>THE METRIC: </a:t>
            </a:r>
            <a:r>
              <a:rPr lang="en-US" sz="2800" dirty="0"/>
              <a:t>system.process.cpu.total.pct</a:t>
            </a:r>
          </a:p>
          <a:p>
            <a:pPr>
              <a:lnSpc>
                <a:spcPct val="100000"/>
              </a:lnSpc>
            </a:pPr>
            <a:r>
              <a:rPr lang="en-US" sz="2800" b="1" dirty="0"/>
              <a:t>THE THRESHOLD: </a:t>
            </a:r>
            <a:r>
              <a:rPr lang="en-US" sz="2800" dirty="0"/>
              <a:t>when the percentage of CPU spent by the processes over all documents exceeds 0.5 for the last 5 minutes.</a:t>
            </a: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10C23BF8-931E-641A-2B0F-52AFCFF17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3714" y="-141531"/>
            <a:ext cx="9912355" cy="819355"/>
          </a:xfrm>
        </p:spPr>
        <p:txBody>
          <a:bodyPr>
            <a:normAutofit/>
          </a:bodyPr>
          <a:lstStyle/>
          <a:p>
            <a:r>
              <a:rPr lang="en-US" sz="4000" b="1" cap="none" dirty="0">
                <a:cs typeface="Arial" panose="020B0604020202020204" pitchFamily="34" charset="0"/>
              </a:rPr>
              <a:t>ALERT 3: Excessive CPU Usage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BFEBFE4-F01B-1575-E0E9-0B9B94AE3D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990" y="3484800"/>
            <a:ext cx="8181474" cy="328089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DC0BDDB-2441-8576-CD48-2CABB778A5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6573" y="819355"/>
            <a:ext cx="5692618" cy="334044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82531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1EECE-C0D5-1ACA-C7EA-149D2EE011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77214" y="-634247"/>
            <a:ext cx="8791575" cy="2387600"/>
          </a:xfrm>
        </p:spPr>
        <p:txBody>
          <a:bodyPr>
            <a:normAutofit/>
          </a:bodyPr>
          <a:lstStyle/>
          <a:p>
            <a:r>
              <a:rPr lang="en-US" b="1" dirty="0"/>
              <a:t>Other BEATS and MODULES to EXPLORE FOR MORE ALERTS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AF694F-7D4B-1428-236F-4A803AE870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4842" y="2065882"/>
            <a:ext cx="9833809" cy="3797215"/>
          </a:xfrm>
        </p:spPr>
        <p:txBody>
          <a:bodyPr>
            <a:normAutofit fontScale="92500" lnSpcReduction="10000"/>
          </a:bodyPr>
          <a:lstStyle/>
          <a:p>
            <a:r>
              <a:rPr lang="en-US" sz="2800" b="1" dirty="0">
                <a:solidFill>
                  <a:schemeClr val="tx1"/>
                </a:solidFill>
              </a:rPr>
              <a:t>Using a </a:t>
            </a:r>
            <a:r>
              <a:rPr lang="en-US" sz="2800" b="1" dirty="0" err="1">
                <a:solidFill>
                  <a:schemeClr val="tx1"/>
                </a:solidFill>
              </a:rPr>
              <a:t>mysql</a:t>
            </a:r>
            <a:r>
              <a:rPr lang="en-US" sz="2800" b="1" dirty="0">
                <a:solidFill>
                  <a:schemeClr val="tx1"/>
                </a:solidFill>
              </a:rPr>
              <a:t> module through </a:t>
            </a:r>
            <a:r>
              <a:rPr lang="en-US" sz="2800" b="1" dirty="0" err="1">
                <a:solidFill>
                  <a:schemeClr val="tx1"/>
                </a:solidFill>
              </a:rPr>
              <a:t>metricbeat</a:t>
            </a:r>
            <a:r>
              <a:rPr lang="en-US" sz="2800" b="1" dirty="0">
                <a:solidFill>
                  <a:schemeClr val="tx1"/>
                </a:solidFill>
              </a:rPr>
              <a:t> to specifically identify </a:t>
            </a:r>
            <a:r>
              <a:rPr lang="en-US" sz="2800" b="1" dirty="0" err="1">
                <a:solidFill>
                  <a:schemeClr val="tx1"/>
                </a:solidFill>
              </a:rPr>
              <a:t>Mysql</a:t>
            </a:r>
            <a:r>
              <a:rPr lang="en-US" sz="2800" b="1" dirty="0">
                <a:solidFill>
                  <a:schemeClr val="tx1"/>
                </a:solidFill>
              </a:rPr>
              <a:t> traffic:</a:t>
            </a:r>
            <a:endParaRPr lang="en-US" sz="2800" b="1" dirty="0">
              <a:solidFill>
                <a:srgbClr val="B8FA56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https://www.elastic.co/guide/en/beats/metricbeat/7.0/metricbeat-module-mysql.html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sz="2800" b="1" dirty="0">
                <a:solidFill>
                  <a:schemeClr val="tx1"/>
                </a:solidFill>
              </a:rPr>
              <a:t>Using Indices like </a:t>
            </a:r>
            <a:r>
              <a:rPr lang="en-US" sz="2800" b="1" dirty="0" err="1">
                <a:solidFill>
                  <a:schemeClr val="tx1"/>
                </a:solidFill>
              </a:rPr>
              <a:t>auditbeat</a:t>
            </a:r>
            <a:r>
              <a:rPr lang="en-US" sz="2800" b="1" dirty="0">
                <a:solidFill>
                  <a:schemeClr val="tx1"/>
                </a:solidFill>
              </a:rPr>
              <a:t> and logs-</a:t>
            </a:r>
            <a:r>
              <a:rPr lang="en-US" sz="2800" b="1" dirty="0" err="1">
                <a:solidFill>
                  <a:schemeClr val="tx1"/>
                </a:solidFill>
              </a:rPr>
              <a:t>endpoint.events</a:t>
            </a:r>
            <a:r>
              <a:rPr lang="en-US" sz="2800" b="1" dirty="0">
                <a:solidFill>
                  <a:schemeClr val="tx1"/>
                </a:solidFill>
              </a:rPr>
              <a:t> to specifically identify NCAT Traffic:</a:t>
            </a:r>
          </a:p>
          <a:p>
            <a:r>
              <a:rPr lang="en-US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https://www.elastic.co/guide/en/security/current/netcat-network-activity.html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46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5F77A8-0E53-9016-2F45-9206C04357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5" y="411817"/>
            <a:ext cx="8791575" cy="879058"/>
          </a:xfrm>
        </p:spPr>
        <p:txBody>
          <a:bodyPr/>
          <a:lstStyle/>
          <a:p>
            <a:pPr algn="ctr"/>
            <a:r>
              <a:rPr lang="en-US" b="1" dirty="0"/>
              <a:t>harden</a:t>
            </a:r>
            <a:r>
              <a:rPr lang="en-US" dirty="0"/>
              <a:t>ing</a:t>
            </a:r>
          </a:p>
        </p:txBody>
      </p:sp>
      <p:pic>
        <p:nvPicPr>
          <p:cNvPr id="2050" name="Picture 2" descr="Sixers vs. Nets tickets: Where to find last-minute seats for Ben Simmons, James  Harden reunions (3/10/22) - nj.com">
            <a:extLst>
              <a:ext uri="{FF2B5EF4-FFF2-40B4-BE49-F238E27FC236}">
                <a16:creationId xmlns:a16="http://schemas.microsoft.com/office/drawing/2014/main" id="{37EA1C9C-D668-F816-3ADB-C199F02AD9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4803" y="2143693"/>
            <a:ext cx="6158999" cy="410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2195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EB8A2-04C3-A405-EAFF-5BE10526C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-53342"/>
            <a:ext cx="9905998" cy="1478570"/>
          </a:xfrm>
        </p:spPr>
        <p:txBody>
          <a:bodyPr/>
          <a:lstStyle/>
          <a:p>
            <a:pPr algn="ctr"/>
            <a:r>
              <a:rPr lang="en-US" b="1" cap="none" dirty="0"/>
              <a:t>Hardening Against </a:t>
            </a:r>
            <a:r>
              <a:rPr lang="en-US" b="1" cap="none" dirty="0" err="1"/>
              <a:t>WPScan</a:t>
            </a:r>
            <a:r>
              <a:rPr lang="en-US" b="1" cap="none" dirty="0"/>
              <a:t> on Target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56197-16D2-F5EF-9A46-E6113836A7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549" y="1131570"/>
            <a:ext cx="7928512" cy="462534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Modify the NGINX Configurations/ Directives to Block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WPScan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Block access to the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xmlrpc.php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file in the root folder:</a:t>
            </a:r>
          </a:p>
          <a:p>
            <a:pPr lvl="1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Why it works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It prevents Remote Procedure Call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Block all Access to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Install.php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Upgrade.php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Why it works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It prevents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WPScan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from enumerating version query strings like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Files.</a:t>
            </a:r>
          </a:p>
          <a:p>
            <a:pPr marL="457200" lvl="1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21A22D-16B7-50BA-0651-4DE016F3A3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4868" y="1956039"/>
            <a:ext cx="2578233" cy="9970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05C36C8-0880-17E2-61AE-CB760DBCB5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8341" y="3215886"/>
            <a:ext cx="4591286" cy="9970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AA4B90F-D8E4-4F8D-ED46-49907865CE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75383" y="4475733"/>
            <a:ext cx="3264068" cy="206385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72D61FE-152D-4B16-66A0-49C1002E1459}"/>
              </a:ext>
            </a:extLst>
          </p:cNvPr>
          <p:cNvSpPr txBox="1"/>
          <p:nvPr/>
        </p:nvSpPr>
        <p:spPr>
          <a:xfrm>
            <a:off x="552549" y="3094838"/>
            <a:ext cx="67015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Block WordPress Plugin Enumeration: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Why it works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It prevents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WPScan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from knowing the plugin versions to then scan the readme files inside those plugin subfolders. </a:t>
            </a:r>
          </a:p>
        </p:txBody>
      </p:sp>
    </p:spTree>
    <p:extLst>
      <p:ext uri="{BB962C8B-B14F-4D97-AF65-F5344CB8AC3E}">
        <p14:creationId xmlns:p14="http://schemas.microsoft.com/office/powerpoint/2010/main" val="3921689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EDE39-DBA2-EEBC-5C29-B527C32B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478570"/>
          </a:xfrm>
        </p:spPr>
        <p:txBody>
          <a:bodyPr/>
          <a:lstStyle/>
          <a:p>
            <a:pPr algn="ctr"/>
            <a:r>
              <a:rPr lang="en-US" b="1" cap="none" dirty="0"/>
              <a:t>Hardening Against Unauthorized Access to MySQL on Target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F8B002-E621-AF68-A38E-D878DB33C17E}"/>
              </a:ext>
            </a:extLst>
          </p:cNvPr>
          <p:cNvSpPr txBox="1"/>
          <p:nvPr/>
        </p:nvSpPr>
        <p:spPr>
          <a:xfrm>
            <a:off x="811529" y="1079850"/>
            <a:ext cx="10235881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Secure the wp-config-file by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Using newly generated Secret Keys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Moving the wp-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config.php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file to somewhere other than the root folder of the site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Block access to the wp-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config.php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file by creating an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htaccess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file inside the same directory</a:t>
            </a:r>
          </a:p>
          <a:p>
            <a:pPr lvl="2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How to: First create the .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htaccess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file (You might have to start with a htaccess.txt file then you would change it to a .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htaccess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file after editing.) and then edit the file to include:</a:t>
            </a:r>
          </a:p>
          <a:p>
            <a:pPr lvl="2"/>
            <a:r>
              <a:rPr lang="en-US" dirty="0"/>
              <a:t>			</a:t>
            </a:r>
            <a:r>
              <a:rPr lang="en-US" sz="1600" b="0" i="0" u="none" strike="noStrike" dirty="0">
                <a:effectLst/>
                <a:latin typeface="Courier New" panose="02070309020205020404" pitchFamily="49" charset="0"/>
              </a:rPr>
              <a:t>1 &lt;files wp-</a:t>
            </a:r>
            <a:r>
              <a:rPr lang="en-US" sz="1600" b="0" i="0" u="none" strike="noStrike" dirty="0" err="1">
                <a:effectLst/>
                <a:latin typeface="Courier New" panose="02070309020205020404" pitchFamily="49" charset="0"/>
              </a:rPr>
              <a:t>config.php</a:t>
            </a:r>
            <a:r>
              <a:rPr lang="en-US" sz="1600" b="0" i="0" u="none" strike="noStrike" dirty="0">
                <a:effectLst/>
                <a:latin typeface="Courier New" panose="02070309020205020404" pitchFamily="49" charset="0"/>
              </a:rPr>
              <a:t>&gt;</a:t>
            </a:r>
            <a:br>
              <a:rPr lang="en-US" sz="1600" b="0" i="0" u="none" strike="noStrike" dirty="0">
                <a:effectLst/>
                <a:latin typeface="Courier New" panose="02070309020205020404" pitchFamily="49" charset="0"/>
              </a:rPr>
            </a:br>
            <a:r>
              <a:rPr lang="en-US" sz="1600" b="0" i="0" u="none" strike="noStrike" dirty="0">
                <a:effectLst/>
                <a:latin typeface="Courier New" panose="02070309020205020404" pitchFamily="49" charset="0"/>
              </a:rPr>
              <a:t>			2 order </a:t>
            </a:r>
            <a:r>
              <a:rPr lang="en-US" sz="1600" b="0" i="0" u="none" strike="noStrike" dirty="0" err="1">
                <a:effectLst/>
                <a:latin typeface="Courier New" panose="02070309020205020404" pitchFamily="49" charset="0"/>
              </a:rPr>
              <a:t>allow,den</a:t>
            </a:r>
            <a:br>
              <a:rPr lang="en-US" sz="1600" b="0" i="0" u="none" strike="noStrike" dirty="0">
                <a:effectLst/>
                <a:latin typeface="Courier New" panose="02070309020205020404" pitchFamily="49" charset="0"/>
              </a:rPr>
            </a:br>
            <a:r>
              <a:rPr lang="en-US" sz="1600" b="0" i="0" u="none" strike="noStrike" dirty="0">
                <a:effectLst/>
                <a:latin typeface="Courier New" panose="02070309020205020404" pitchFamily="49" charset="0"/>
              </a:rPr>
              <a:t>			3 deny from all</a:t>
            </a:r>
            <a:br>
              <a:rPr lang="en-US" sz="1600" b="0" i="0" u="none" strike="noStrike" dirty="0">
                <a:effectLst/>
                <a:latin typeface="Courier New" panose="02070309020205020404" pitchFamily="49" charset="0"/>
              </a:rPr>
            </a:br>
            <a:r>
              <a:rPr lang="en-US" sz="1600" b="0" i="0" u="none" strike="noStrike" dirty="0">
                <a:effectLst/>
                <a:latin typeface="Courier New" panose="02070309020205020404" pitchFamily="49" charset="0"/>
              </a:rPr>
              <a:t>			4 &lt;/files&gt;</a:t>
            </a:r>
            <a:endParaRPr lang="en-US" sz="2400" dirty="0"/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Why it works: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These techniques all harden the accessibility of the wp-config file. If an attacker cannot access the wp-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config.php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they would not be able to see sensitive data saved there. In our case, the red team was able to view the username: 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root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and the password: R@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v3nSecurity and this is what gave us access to MySQL!</a:t>
            </a:r>
          </a:p>
          <a:p>
            <a:r>
              <a:rPr lang="en-US" sz="2400" dirty="0"/>
              <a:t>	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3330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1399</TotalTime>
  <Words>1883</Words>
  <Application>Microsoft Office PowerPoint</Application>
  <PresentationFormat>Widescreen</PresentationFormat>
  <Paragraphs>157</Paragraphs>
  <Slides>15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Courier New</vt:lpstr>
      <vt:lpstr>Roboto</vt:lpstr>
      <vt:lpstr>Times New Roman</vt:lpstr>
      <vt:lpstr>Tw Cen MT</vt:lpstr>
      <vt:lpstr>Circuit</vt:lpstr>
      <vt:lpstr>BLUE TEAM DEFENSE</vt:lpstr>
      <vt:lpstr>Alerts Implemented on kibana watcher</vt:lpstr>
      <vt:lpstr>ALERT 1: HTTP Request Size Monitor</vt:lpstr>
      <vt:lpstr>ALERT 2: Excessive HTTP Errors</vt:lpstr>
      <vt:lpstr>ALERT 3: Excessive CPU Usage</vt:lpstr>
      <vt:lpstr>Other BEATS and MODULES to EXPLORE FOR MORE ALERTS</vt:lpstr>
      <vt:lpstr>hardening</vt:lpstr>
      <vt:lpstr>Hardening Against WPScan on Target 1</vt:lpstr>
      <vt:lpstr>Hardening Against Unauthorized Access to MySQL on Target 1</vt:lpstr>
      <vt:lpstr>Hardening Against Weak Passwords On Target 1</vt:lpstr>
      <vt:lpstr>Hardening Against Brute Force Attacks On Target 1 And 2</vt:lpstr>
      <vt:lpstr>Hardening Against .php Uploads Through Local File Inclusion On Target 2</vt:lpstr>
      <vt:lpstr>Hardening Against GoBuster Web Server Enumeration On Target 2</vt:lpstr>
      <vt:lpstr>Implementing patches</vt:lpstr>
      <vt:lpstr>Implementing patches with ansible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TEAM DEFENSE</dc:title>
  <dc:creator>Skye Falzett</dc:creator>
  <cp:lastModifiedBy>Skye Falzett</cp:lastModifiedBy>
  <cp:revision>26</cp:revision>
  <cp:lastPrinted>2022-05-22T23:39:27Z</cp:lastPrinted>
  <dcterms:created xsi:type="dcterms:W3CDTF">2022-05-22T01:05:44Z</dcterms:created>
  <dcterms:modified xsi:type="dcterms:W3CDTF">2022-05-23T00:44:03Z</dcterms:modified>
</cp:coreProperties>
</file>