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95E8B-05E6-4483-808A-108D079C6B3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1CDF67-5132-48C5-AAFC-1D6F4C393F7F}">
      <dgm:prSet/>
      <dgm:spPr/>
      <dgm:t>
        <a:bodyPr/>
        <a:lstStyle/>
        <a:p>
          <a:r>
            <a:rPr lang="en-US"/>
            <a:t>Want</a:t>
          </a:r>
        </a:p>
      </dgm:t>
    </dgm:pt>
    <dgm:pt modelId="{9DD26822-1FE4-4BA3-AADB-B6197CC17C5C}" type="parTrans" cxnId="{1A14E46A-EAC4-44A5-9944-326D14821438}">
      <dgm:prSet/>
      <dgm:spPr/>
      <dgm:t>
        <a:bodyPr/>
        <a:lstStyle/>
        <a:p>
          <a:endParaRPr lang="en-US"/>
        </a:p>
      </dgm:t>
    </dgm:pt>
    <dgm:pt modelId="{2B3864C9-BE5C-46EF-94A3-60D068718146}" type="sibTrans" cxnId="{1A14E46A-EAC4-44A5-9944-326D14821438}">
      <dgm:prSet/>
      <dgm:spPr/>
      <dgm:t>
        <a:bodyPr/>
        <a:lstStyle/>
        <a:p>
          <a:endParaRPr lang="en-US"/>
        </a:p>
      </dgm:t>
    </dgm:pt>
    <dgm:pt modelId="{6D096BBA-0F8C-4099-9CC1-3B4CDC6ACCBB}">
      <dgm:prSet/>
      <dgm:spPr/>
      <dgm:t>
        <a:bodyPr/>
        <a:lstStyle/>
        <a:p>
          <a:r>
            <a:rPr lang="en-US" dirty="0"/>
            <a:t>Want to identify bankrupters(B)- paramount AND</a:t>
          </a:r>
        </a:p>
      </dgm:t>
    </dgm:pt>
    <dgm:pt modelId="{5F424A4D-48AC-47B7-A346-1B575DD4534E}" type="parTrans" cxnId="{0F45E5CF-80C9-44FF-9B1C-5788D380DD4F}">
      <dgm:prSet/>
      <dgm:spPr/>
      <dgm:t>
        <a:bodyPr/>
        <a:lstStyle/>
        <a:p>
          <a:endParaRPr lang="en-US"/>
        </a:p>
      </dgm:t>
    </dgm:pt>
    <dgm:pt modelId="{D3954EF1-9E97-457E-A2FA-BC8DDEC2B717}" type="sibTrans" cxnId="{0F45E5CF-80C9-44FF-9B1C-5788D380DD4F}">
      <dgm:prSet/>
      <dgm:spPr/>
      <dgm:t>
        <a:bodyPr/>
        <a:lstStyle/>
        <a:p>
          <a:endParaRPr lang="en-US"/>
        </a:p>
      </dgm:t>
    </dgm:pt>
    <dgm:pt modelId="{0AA4AC9C-317D-45C6-9BC4-08E474072564}">
      <dgm:prSet/>
      <dgm:spPr/>
      <dgm:t>
        <a:bodyPr/>
        <a:lstStyle/>
        <a:p>
          <a:r>
            <a:rPr lang="en-US"/>
            <a:t>Maintain</a:t>
          </a:r>
        </a:p>
      </dgm:t>
    </dgm:pt>
    <dgm:pt modelId="{E0894415-45D7-4BA2-ADF3-1C7977610DAB}" type="parTrans" cxnId="{D0DF85C2-14F5-4BDB-AB6C-C67023C6832D}">
      <dgm:prSet/>
      <dgm:spPr/>
      <dgm:t>
        <a:bodyPr/>
        <a:lstStyle/>
        <a:p>
          <a:endParaRPr lang="en-US"/>
        </a:p>
      </dgm:t>
    </dgm:pt>
    <dgm:pt modelId="{7C0A9AEB-5AA0-4A63-B77A-55887720455F}" type="sibTrans" cxnId="{D0DF85C2-14F5-4BDB-AB6C-C67023C6832D}">
      <dgm:prSet/>
      <dgm:spPr/>
      <dgm:t>
        <a:bodyPr/>
        <a:lstStyle/>
        <a:p>
          <a:endParaRPr lang="en-US"/>
        </a:p>
      </dgm:t>
    </dgm:pt>
    <dgm:pt modelId="{B2A69307-63EF-4B0E-912D-3750ABCBB63A}">
      <dgm:prSet/>
      <dgm:spPr/>
      <dgm:t>
        <a:bodyPr/>
        <a:lstStyle/>
        <a:p>
          <a:r>
            <a:rPr lang="en-US" dirty="0"/>
            <a:t>maintain overall accuracy – balance with keeping misidentified non-bankrupters(NB) low.</a:t>
          </a:r>
        </a:p>
      </dgm:t>
    </dgm:pt>
    <dgm:pt modelId="{FEC2F6AD-2DAD-499A-8DF6-690DCD2B0CF7}" type="parTrans" cxnId="{1E616456-8C91-41FC-98C4-DB542FA428A0}">
      <dgm:prSet/>
      <dgm:spPr/>
      <dgm:t>
        <a:bodyPr/>
        <a:lstStyle/>
        <a:p>
          <a:endParaRPr lang="en-US"/>
        </a:p>
      </dgm:t>
    </dgm:pt>
    <dgm:pt modelId="{CE7AA88F-4145-4C73-B2F9-A02267D2B957}" type="sibTrans" cxnId="{1E616456-8C91-41FC-98C4-DB542FA428A0}">
      <dgm:prSet/>
      <dgm:spPr/>
      <dgm:t>
        <a:bodyPr/>
        <a:lstStyle/>
        <a:p>
          <a:endParaRPr lang="en-US"/>
        </a:p>
      </dgm:t>
    </dgm:pt>
    <dgm:pt modelId="{972AAE70-6331-4C41-B64D-B7EC1E4D84AF}">
      <dgm:prSet/>
      <dgm:spPr/>
      <dgm:t>
        <a:bodyPr/>
        <a:lstStyle/>
        <a:p>
          <a:r>
            <a:rPr lang="en-US"/>
            <a:t>Minimize</a:t>
          </a:r>
        </a:p>
      </dgm:t>
    </dgm:pt>
    <dgm:pt modelId="{99F8F137-0D33-4238-9AD8-F176EFB02FCF}" type="parTrans" cxnId="{7125E00D-A4D9-4752-80EB-6C19CFBF55A6}">
      <dgm:prSet/>
      <dgm:spPr/>
      <dgm:t>
        <a:bodyPr/>
        <a:lstStyle/>
        <a:p>
          <a:endParaRPr lang="en-US"/>
        </a:p>
      </dgm:t>
    </dgm:pt>
    <dgm:pt modelId="{C2EDD437-76D8-4F86-BFE9-0D7575D68538}" type="sibTrans" cxnId="{7125E00D-A4D9-4752-80EB-6C19CFBF55A6}">
      <dgm:prSet/>
      <dgm:spPr/>
      <dgm:t>
        <a:bodyPr/>
        <a:lstStyle/>
        <a:p>
          <a:endParaRPr lang="en-US"/>
        </a:p>
      </dgm:t>
    </dgm:pt>
    <dgm:pt modelId="{6AB168EA-3DF0-4366-B087-B0108B4F4746}">
      <dgm:prSet/>
      <dgm:spPr/>
      <dgm:t>
        <a:bodyPr/>
        <a:lstStyle/>
        <a:p>
          <a:r>
            <a:rPr lang="en-US"/>
            <a:t>Minimize false negatives(B’s identified as NBs) and false positives(NB’s identified as B’s)</a:t>
          </a:r>
        </a:p>
      </dgm:t>
    </dgm:pt>
    <dgm:pt modelId="{0B0570E8-3D27-4972-8DBE-FC8A95FE6F58}" type="parTrans" cxnId="{8CEA415B-F343-4D07-A0F3-1EECD664B3D0}">
      <dgm:prSet/>
      <dgm:spPr/>
      <dgm:t>
        <a:bodyPr/>
        <a:lstStyle/>
        <a:p>
          <a:endParaRPr lang="en-US"/>
        </a:p>
      </dgm:t>
    </dgm:pt>
    <dgm:pt modelId="{31BFC128-F32A-4023-8CEA-DD2600F98FB8}" type="sibTrans" cxnId="{8CEA415B-F343-4D07-A0F3-1EECD664B3D0}">
      <dgm:prSet/>
      <dgm:spPr/>
      <dgm:t>
        <a:bodyPr/>
        <a:lstStyle/>
        <a:p>
          <a:endParaRPr lang="en-US"/>
        </a:p>
      </dgm:t>
    </dgm:pt>
    <dgm:pt modelId="{7FC15E5A-8698-4B1D-9AF8-4590A14F637E}">
      <dgm:prSet/>
      <dgm:spPr/>
      <dgm:t>
        <a:bodyPr/>
        <a:lstStyle/>
        <a:p>
          <a:r>
            <a:rPr lang="en-US"/>
            <a:t>Use</a:t>
          </a:r>
        </a:p>
      </dgm:t>
    </dgm:pt>
    <dgm:pt modelId="{CBB2B9AE-4EB6-4BB1-B6F6-4A0B5593312E}" type="parTrans" cxnId="{FB112D17-DB60-412B-B55B-CE3612367777}">
      <dgm:prSet/>
      <dgm:spPr/>
      <dgm:t>
        <a:bodyPr/>
        <a:lstStyle/>
        <a:p>
          <a:endParaRPr lang="en-US"/>
        </a:p>
      </dgm:t>
    </dgm:pt>
    <dgm:pt modelId="{901924D6-0019-47CB-A714-04BA712D0310}" type="sibTrans" cxnId="{FB112D17-DB60-412B-B55B-CE3612367777}">
      <dgm:prSet/>
      <dgm:spPr/>
      <dgm:t>
        <a:bodyPr/>
        <a:lstStyle/>
        <a:p>
          <a:endParaRPr lang="en-US"/>
        </a:p>
      </dgm:t>
    </dgm:pt>
    <dgm:pt modelId="{1DBDAC5E-EF81-4733-B602-582E5FF5079E}">
      <dgm:prSet/>
      <dgm:spPr/>
      <dgm:t>
        <a:bodyPr/>
        <a:lstStyle/>
        <a:p>
          <a:r>
            <a:rPr lang="en-US"/>
            <a:t>Use Youden Index maximum to set binary classification cut-off probability</a:t>
          </a:r>
        </a:p>
      </dgm:t>
    </dgm:pt>
    <dgm:pt modelId="{C427E35D-E7E7-4F53-9C9B-1289F4FB3A02}" type="parTrans" cxnId="{50AAA855-86B0-4DB0-A992-833CBB3FCEF7}">
      <dgm:prSet/>
      <dgm:spPr/>
      <dgm:t>
        <a:bodyPr/>
        <a:lstStyle/>
        <a:p>
          <a:endParaRPr lang="en-US"/>
        </a:p>
      </dgm:t>
    </dgm:pt>
    <dgm:pt modelId="{A0787945-0C5D-49E4-A076-C6E63FE7076B}" type="sibTrans" cxnId="{50AAA855-86B0-4DB0-A992-833CBB3FCEF7}">
      <dgm:prSet/>
      <dgm:spPr/>
      <dgm:t>
        <a:bodyPr/>
        <a:lstStyle/>
        <a:p>
          <a:endParaRPr lang="en-US"/>
        </a:p>
      </dgm:t>
    </dgm:pt>
    <dgm:pt modelId="{7A1FFE3E-056A-4A00-AFC7-2B9211ECDD64}">
      <dgm:prSet/>
      <dgm:spPr/>
      <dgm:t>
        <a:bodyPr/>
        <a:lstStyle/>
        <a:p>
          <a:r>
            <a:rPr lang="en-US"/>
            <a:t>Model</a:t>
          </a:r>
        </a:p>
      </dgm:t>
    </dgm:pt>
    <dgm:pt modelId="{B6C6DB36-DEA1-4CC7-8BC6-B727BD6B5F71}" type="parTrans" cxnId="{2EA31CB4-CDA7-45F3-91A2-3D17818A35A4}">
      <dgm:prSet/>
      <dgm:spPr/>
      <dgm:t>
        <a:bodyPr/>
        <a:lstStyle/>
        <a:p>
          <a:endParaRPr lang="en-US"/>
        </a:p>
      </dgm:t>
    </dgm:pt>
    <dgm:pt modelId="{DB3470EC-989D-4B03-8A4D-A24984505F42}" type="sibTrans" cxnId="{2EA31CB4-CDA7-45F3-91A2-3D17818A35A4}">
      <dgm:prSet/>
      <dgm:spPr/>
      <dgm:t>
        <a:bodyPr/>
        <a:lstStyle/>
        <a:p>
          <a:endParaRPr lang="en-US"/>
        </a:p>
      </dgm:t>
    </dgm:pt>
    <dgm:pt modelId="{1E4F53E8-5ADC-4CC1-8E84-FF51D391B0CE}">
      <dgm:prSet/>
      <dgm:spPr/>
      <dgm:t>
        <a:bodyPr/>
        <a:lstStyle/>
        <a:p>
          <a:r>
            <a:rPr lang="en-US"/>
            <a:t>Model performance scoring methods(order of importance): Sensitivity, specificity, AUC-Precision Recall, Brier Score, accuracy</a:t>
          </a:r>
        </a:p>
      </dgm:t>
    </dgm:pt>
    <dgm:pt modelId="{14494DA6-AF1A-4C9C-B01E-DD76E1D6E6C9}" type="parTrans" cxnId="{757F6836-3AA0-44E4-9DAA-AA4081849976}">
      <dgm:prSet/>
      <dgm:spPr/>
      <dgm:t>
        <a:bodyPr/>
        <a:lstStyle/>
        <a:p>
          <a:endParaRPr lang="en-US"/>
        </a:p>
      </dgm:t>
    </dgm:pt>
    <dgm:pt modelId="{0C78012D-C10C-4887-A18C-DFBC6BA90B5E}" type="sibTrans" cxnId="{757F6836-3AA0-44E4-9DAA-AA4081849976}">
      <dgm:prSet/>
      <dgm:spPr/>
      <dgm:t>
        <a:bodyPr/>
        <a:lstStyle/>
        <a:p>
          <a:endParaRPr lang="en-US"/>
        </a:p>
      </dgm:t>
    </dgm:pt>
    <dgm:pt modelId="{A6A6B339-24DC-444C-B7AB-63B82F49E63C}" type="pres">
      <dgm:prSet presAssocID="{AD195E8B-05E6-4483-808A-108D079C6B3A}" presName="Name0" presStyleCnt="0">
        <dgm:presLayoutVars>
          <dgm:dir/>
          <dgm:animLvl val="lvl"/>
          <dgm:resizeHandles val="exact"/>
        </dgm:presLayoutVars>
      </dgm:prSet>
      <dgm:spPr/>
    </dgm:pt>
    <dgm:pt modelId="{C81AF7F6-1804-4A68-A583-FF2BA44DC590}" type="pres">
      <dgm:prSet presAssocID="{481CDF67-5132-48C5-AAFC-1D6F4C393F7F}" presName="linNode" presStyleCnt="0"/>
      <dgm:spPr/>
    </dgm:pt>
    <dgm:pt modelId="{603E6213-80A5-4A2B-8670-A36F73ACB135}" type="pres">
      <dgm:prSet presAssocID="{481CDF67-5132-48C5-AAFC-1D6F4C393F7F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489649AB-B885-4921-B672-1B0A673DC0B4}" type="pres">
      <dgm:prSet presAssocID="{481CDF67-5132-48C5-AAFC-1D6F4C393F7F}" presName="descendantText" presStyleLbl="alignAccFollowNode1" presStyleIdx="0" presStyleCnt="5">
        <dgm:presLayoutVars>
          <dgm:bulletEnabled/>
        </dgm:presLayoutVars>
      </dgm:prSet>
      <dgm:spPr/>
    </dgm:pt>
    <dgm:pt modelId="{90FBA982-7D83-4EBD-A3FA-786FEA797EE5}" type="pres">
      <dgm:prSet presAssocID="{2B3864C9-BE5C-46EF-94A3-60D068718146}" presName="sp" presStyleCnt="0"/>
      <dgm:spPr/>
    </dgm:pt>
    <dgm:pt modelId="{D22A72E8-DAE1-44F1-87C0-045B16192943}" type="pres">
      <dgm:prSet presAssocID="{0AA4AC9C-317D-45C6-9BC4-08E474072564}" presName="linNode" presStyleCnt="0"/>
      <dgm:spPr/>
    </dgm:pt>
    <dgm:pt modelId="{B64BC39F-7413-43A3-B5E0-B648BF37BBE2}" type="pres">
      <dgm:prSet presAssocID="{0AA4AC9C-317D-45C6-9BC4-08E474072564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75523D8A-9DD8-49AB-A31A-23114D34581D}" type="pres">
      <dgm:prSet presAssocID="{0AA4AC9C-317D-45C6-9BC4-08E474072564}" presName="descendantText" presStyleLbl="alignAccFollowNode1" presStyleIdx="1" presStyleCnt="5">
        <dgm:presLayoutVars>
          <dgm:bulletEnabled/>
        </dgm:presLayoutVars>
      </dgm:prSet>
      <dgm:spPr/>
    </dgm:pt>
    <dgm:pt modelId="{9AFB6E07-8A81-4111-BD6E-7FC43C9723FD}" type="pres">
      <dgm:prSet presAssocID="{7C0A9AEB-5AA0-4A63-B77A-55887720455F}" presName="sp" presStyleCnt="0"/>
      <dgm:spPr/>
    </dgm:pt>
    <dgm:pt modelId="{96BAFD6F-0EB6-453C-8EFE-4A6CD5B79383}" type="pres">
      <dgm:prSet presAssocID="{972AAE70-6331-4C41-B64D-B7EC1E4D84AF}" presName="linNode" presStyleCnt="0"/>
      <dgm:spPr/>
    </dgm:pt>
    <dgm:pt modelId="{616B6961-4111-4712-B795-8CCB92A5C7ED}" type="pres">
      <dgm:prSet presAssocID="{972AAE70-6331-4C41-B64D-B7EC1E4D84A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C2BA20E3-648D-479D-80CB-87FEA8F52018}" type="pres">
      <dgm:prSet presAssocID="{972AAE70-6331-4C41-B64D-B7EC1E4D84AF}" presName="descendantText" presStyleLbl="alignAccFollowNode1" presStyleIdx="2" presStyleCnt="5">
        <dgm:presLayoutVars>
          <dgm:bulletEnabled/>
        </dgm:presLayoutVars>
      </dgm:prSet>
      <dgm:spPr/>
    </dgm:pt>
    <dgm:pt modelId="{AE00AFD4-103E-4997-8BDC-49051D7AE58F}" type="pres">
      <dgm:prSet presAssocID="{C2EDD437-76D8-4F86-BFE9-0D7575D68538}" presName="sp" presStyleCnt="0"/>
      <dgm:spPr/>
    </dgm:pt>
    <dgm:pt modelId="{98B5335D-3BA3-4567-B7F4-D24F3F907241}" type="pres">
      <dgm:prSet presAssocID="{7FC15E5A-8698-4B1D-9AF8-4590A14F637E}" presName="linNode" presStyleCnt="0"/>
      <dgm:spPr/>
    </dgm:pt>
    <dgm:pt modelId="{7DA056BF-84C5-44FC-BA5C-8346653AF6C9}" type="pres">
      <dgm:prSet presAssocID="{7FC15E5A-8698-4B1D-9AF8-4590A14F637E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FF61B1EA-08B0-42A5-990C-738C1AA51726}" type="pres">
      <dgm:prSet presAssocID="{7FC15E5A-8698-4B1D-9AF8-4590A14F637E}" presName="descendantText" presStyleLbl="alignAccFollowNode1" presStyleIdx="3" presStyleCnt="5">
        <dgm:presLayoutVars>
          <dgm:bulletEnabled/>
        </dgm:presLayoutVars>
      </dgm:prSet>
      <dgm:spPr/>
    </dgm:pt>
    <dgm:pt modelId="{DF78CD1B-FE39-46FC-9C54-1D9A9929301B}" type="pres">
      <dgm:prSet presAssocID="{901924D6-0019-47CB-A714-04BA712D0310}" presName="sp" presStyleCnt="0"/>
      <dgm:spPr/>
    </dgm:pt>
    <dgm:pt modelId="{29451EB5-0C9B-42CC-B575-61AE7D46248C}" type="pres">
      <dgm:prSet presAssocID="{7A1FFE3E-056A-4A00-AFC7-2B9211ECDD64}" presName="linNode" presStyleCnt="0"/>
      <dgm:spPr/>
    </dgm:pt>
    <dgm:pt modelId="{B42AF74B-E156-4B8D-80E2-2F86C55C1585}" type="pres">
      <dgm:prSet presAssocID="{7A1FFE3E-056A-4A00-AFC7-2B9211ECDD64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71974E15-E9BF-4774-BD21-812F3EB5DD1D}" type="pres">
      <dgm:prSet presAssocID="{7A1FFE3E-056A-4A00-AFC7-2B9211ECDD64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7125E00D-A4D9-4752-80EB-6C19CFBF55A6}" srcId="{AD195E8B-05E6-4483-808A-108D079C6B3A}" destId="{972AAE70-6331-4C41-B64D-B7EC1E4D84AF}" srcOrd="2" destOrd="0" parTransId="{99F8F137-0D33-4238-9AD8-F176EFB02FCF}" sibTransId="{C2EDD437-76D8-4F86-BFE9-0D7575D68538}"/>
    <dgm:cxn modelId="{FB112D17-DB60-412B-B55B-CE3612367777}" srcId="{AD195E8B-05E6-4483-808A-108D079C6B3A}" destId="{7FC15E5A-8698-4B1D-9AF8-4590A14F637E}" srcOrd="3" destOrd="0" parTransId="{CBB2B9AE-4EB6-4BB1-B6F6-4A0B5593312E}" sibTransId="{901924D6-0019-47CB-A714-04BA712D0310}"/>
    <dgm:cxn modelId="{757F6836-3AA0-44E4-9DAA-AA4081849976}" srcId="{7A1FFE3E-056A-4A00-AFC7-2B9211ECDD64}" destId="{1E4F53E8-5ADC-4CC1-8E84-FF51D391B0CE}" srcOrd="0" destOrd="0" parTransId="{14494DA6-AF1A-4C9C-B01E-DD76E1D6E6C9}" sibTransId="{0C78012D-C10C-4887-A18C-DFBC6BA90B5E}"/>
    <dgm:cxn modelId="{8CEA415B-F343-4D07-A0F3-1EECD664B3D0}" srcId="{972AAE70-6331-4C41-B64D-B7EC1E4D84AF}" destId="{6AB168EA-3DF0-4366-B087-B0108B4F4746}" srcOrd="0" destOrd="0" parTransId="{0B0570E8-3D27-4972-8DBE-FC8A95FE6F58}" sibTransId="{31BFC128-F32A-4023-8CEA-DD2600F98FB8}"/>
    <dgm:cxn modelId="{7AEFED62-889E-4935-89FB-3A25FE5308CF}" type="presOf" srcId="{972AAE70-6331-4C41-B64D-B7EC1E4D84AF}" destId="{616B6961-4111-4712-B795-8CCB92A5C7ED}" srcOrd="0" destOrd="0" presId="urn:microsoft.com/office/officeart/2016/7/layout/VerticalSolidActionList"/>
    <dgm:cxn modelId="{1A14E46A-EAC4-44A5-9944-326D14821438}" srcId="{AD195E8B-05E6-4483-808A-108D079C6B3A}" destId="{481CDF67-5132-48C5-AAFC-1D6F4C393F7F}" srcOrd="0" destOrd="0" parTransId="{9DD26822-1FE4-4BA3-AADB-B6197CC17C5C}" sibTransId="{2B3864C9-BE5C-46EF-94A3-60D068718146}"/>
    <dgm:cxn modelId="{8A6ADE6D-2D5C-4D48-88B7-F11B33F3D0D2}" type="presOf" srcId="{481CDF67-5132-48C5-AAFC-1D6F4C393F7F}" destId="{603E6213-80A5-4A2B-8670-A36F73ACB135}" srcOrd="0" destOrd="0" presId="urn:microsoft.com/office/officeart/2016/7/layout/VerticalSolidActionList"/>
    <dgm:cxn modelId="{7BF8CE6F-C017-4D0A-9EB5-788B44CA5B08}" type="presOf" srcId="{0AA4AC9C-317D-45C6-9BC4-08E474072564}" destId="{B64BC39F-7413-43A3-B5E0-B648BF37BBE2}" srcOrd="0" destOrd="0" presId="urn:microsoft.com/office/officeart/2016/7/layout/VerticalSolidActionList"/>
    <dgm:cxn modelId="{FFFD4E50-0C4E-403B-B2D7-5CE32C47BE53}" type="presOf" srcId="{1E4F53E8-5ADC-4CC1-8E84-FF51D391B0CE}" destId="{71974E15-E9BF-4774-BD21-812F3EB5DD1D}" srcOrd="0" destOrd="0" presId="urn:microsoft.com/office/officeart/2016/7/layout/VerticalSolidActionList"/>
    <dgm:cxn modelId="{50AAA855-86B0-4DB0-A992-833CBB3FCEF7}" srcId="{7FC15E5A-8698-4B1D-9AF8-4590A14F637E}" destId="{1DBDAC5E-EF81-4733-B602-582E5FF5079E}" srcOrd="0" destOrd="0" parTransId="{C427E35D-E7E7-4F53-9C9B-1289F4FB3A02}" sibTransId="{A0787945-0C5D-49E4-A076-C6E63FE7076B}"/>
    <dgm:cxn modelId="{1E616456-8C91-41FC-98C4-DB542FA428A0}" srcId="{0AA4AC9C-317D-45C6-9BC4-08E474072564}" destId="{B2A69307-63EF-4B0E-912D-3750ABCBB63A}" srcOrd="0" destOrd="0" parTransId="{FEC2F6AD-2DAD-499A-8DF6-690DCD2B0CF7}" sibTransId="{CE7AA88F-4145-4C73-B2F9-A02267D2B957}"/>
    <dgm:cxn modelId="{5BFC0E77-A534-4E77-88EC-EDF493B7C03F}" type="presOf" srcId="{6AB168EA-3DF0-4366-B087-B0108B4F4746}" destId="{C2BA20E3-648D-479D-80CB-87FEA8F52018}" srcOrd="0" destOrd="0" presId="urn:microsoft.com/office/officeart/2016/7/layout/VerticalSolidActionList"/>
    <dgm:cxn modelId="{A62C7297-9D01-4D25-99E1-1C75E588CC4B}" type="presOf" srcId="{7A1FFE3E-056A-4A00-AFC7-2B9211ECDD64}" destId="{B42AF74B-E156-4B8D-80E2-2F86C55C1585}" srcOrd="0" destOrd="0" presId="urn:microsoft.com/office/officeart/2016/7/layout/VerticalSolidActionList"/>
    <dgm:cxn modelId="{68380D9C-A8BA-4483-856D-49A680432CFC}" type="presOf" srcId="{B2A69307-63EF-4B0E-912D-3750ABCBB63A}" destId="{75523D8A-9DD8-49AB-A31A-23114D34581D}" srcOrd="0" destOrd="0" presId="urn:microsoft.com/office/officeart/2016/7/layout/VerticalSolidActionList"/>
    <dgm:cxn modelId="{4B1217A1-3C4E-404F-8040-3798A6C06444}" type="presOf" srcId="{1DBDAC5E-EF81-4733-B602-582E5FF5079E}" destId="{FF61B1EA-08B0-42A5-990C-738C1AA51726}" srcOrd="0" destOrd="0" presId="urn:microsoft.com/office/officeart/2016/7/layout/VerticalSolidActionList"/>
    <dgm:cxn modelId="{2EA31CB4-CDA7-45F3-91A2-3D17818A35A4}" srcId="{AD195E8B-05E6-4483-808A-108D079C6B3A}" destId="{7A1FFE3E-056A-4A00-AFC7-2B9211ECDD64}" srcOrd="4" destOrd="0" parTransId="{B6C6DB36-DEA1-4CC7-8BC6-B727BD6B5F71}" sibTransId="{DB3470EC-989D-4B03-8A4D-A24984505F42}"/>
    <dgm:cxn modelId="{8BFB65B4-1DA6-4565-9972-0DF020BEED53}" type="presOf" srcId="{AD195E8B-05E6-4483-808A-108D079C6B3A}" destId="{A6A6B339-24DC-444C-B7AB-63B82F49E63C}" srcOrd="0" destOrd="0" presId="urn:microsoft.com/office/officeart/2016/7/layout/VerticalSolidActionList"/>
    <dgm:cxn modelId="{D0DF85C2-14F5-4BDB-AB6C-C67023C6832D}" srcId="{AD195E8B-05E6-4483-808A-108D079C6B3A}" destId="{0AA4AC9C-317D-45C6-9BC4-08E474072564}" srcOrd="1" destOrd="0" parTransId="{E0894415-45D7-4BA2-ADF3-1C7977610DAB}" sibTransId="{7C0A9AEB-5AA0-4A63-B77A-55887720455F}"/>
    <dgm:cxn modelId="{0F45E5CF-80C9-44FF-9B1C-5788D380DD4F}" srcId="{481CDF67-5132-48C5-AAFC-1D6F4C393F7F}" destId="{6D096BBA-0F8C-4099-9CC1-3B4CDC6ACCBB}" srcOrd="0" destOrd="0" parTransId="{5F424A4D-48AC-47B7-A346-1B575DD4534E}" sibTransId="{D3954EF1-9E97-457E-A2FA-BC8DDEC2B717}"/>
    <dgm:cxn modelId="{FB12B4F3-1AC2-4906-8669-6B256D778683}" type="presOf" srcId="{7FC15E5A-8698-4B1D-9AF8-4590A14F637E}" destId="{7DA056BF-84C5-44FC-BA5C-8346653AF6C9}" srcOrd="0" destOrd="0" presId="urn:microsoft.com/office/officeart/2016/7/layout/VerticalSolidActionList"/>
    <dgm:cxn modelId="{A2B10BF7-82A4-4787-AD4F-792EA0C319B9}" type="presOf" srcId="{6D096BBA-0F8C-4099-9CC1-3B4CDC6ACCBB}" destId="{489649AB-B885-4921-B672-1B0A673DC0B4}" srcOrd="0" destOrd="0" presId="urn:microsoft.com/office/officeart/2016/7/layout/VerticalSolidActionList"/>
    <dgm:cxn modelId="{CD81BA70-4FC2-4D19-822C-FD705AD50D37}" type="presParOf" srcId="{A6A6B339-24DC-444C-B7AB-63B82F49E63C}" destId="{C81AF7F6-1804-4A68-A583-FF2BA44DC590}" srcOrd="0" destOrd="0" presId="urn:microsoft.com/office/officeart/2016/7/layout/VerticalSolidActionList"/>
    <dgm:cxn modelId="{03D967EF-8DB9-41A2-9B29-B8357D984419}" type="presParOf" srcId="{C81AF7F6-1804-4A68-A583-FF2BA44DC590}" destId="{603E6213-80A5-4A2B-8670-A36F73ACB135}" srcOrd="0" destOrd="0" presId="urn:microsoft.com/office/officeart/2016/7/layout/VerticalSolidActionList"/>
    <dgm:cxn modelId="{A82F3752-D749-4B75-ADD5-08CA7EB89448}" type="presParOf" srcId="{C81AF7F6-1804-4A68-A583-FF2BA44DC590}" destId="{489649AB-B885-4921-B672-1B0A673DC0B4}" srcOrd="1" destOrd="0" presId="urn:microsoft.com/office/officeart/2016/7/layout/VerticalSolidActionList"/>
    <dgm:cxn modelId="{F4ED6666-C240-4597-87B4-447F8AACE816}" type="presParOf" srcId="{A6A6B339-24DC-444C-B7AB-63B82F49E63C}" destId="{90FBA982-7D83-4EBD-A3FA-786FEA797EE5}" srcOrd="1" destOrd="0" presId="urn:microsoft.com/office/officeart/2016/7/layout/VerticalSolidActionList"/>
    <dgm:cxn modelId="{E5A7AB38-81F3-4D23-9803-68F66AB113CF}" type="presParOf" srcId="{A6A6B339-24DC-444C-B7AB-63B82F49E63C}" destId="{D22A72E8-DAE1-44F1-87C0-045B16192943}" srcOrd="2" destOrd="0" presId="urn:microsoft.com/office/officeart/2016/7/layout/VerticalSolidActionList"/>
    <dgm:cxn modelId="{26A407BD-B7AB-429D-A17E-4881EED6F964}" type="presParOf" srcId="{D22A72E8-DAE1-44F1-87C0-045B16192943}" destId="{B64BC39F-7413-43A3-B5E0-B648BF37BBE2}" srcOrd="0" destOrd="0" presId="urn:microsoft.com/office/officeart/2016/7/layout/VerticalSolidActionList"/>
    <dgm:cxn modelId="{6D5F8A90-FB79-4E07-987A-3F9B10F07C84}" type="presParOf" srcId="{D22A72E8-DAE1-44F1-87C0-045B16192943}" destId="{75523D8A-9DD8-49AB-A31A-23114D34581D}" srcOrd="1" destOrd="0" presId="urn:microsoft.com/office/officeart/2016/7/layout/VerticalSolidActionList"/>
    <dgm:cxn modelId="{84BD4E4E-EB86-4E62-9ED1-978986BDDC71}" type="presParOf" srcId="{A6A6B339-24DC-444C-B7AB-63B82F49E63C}" destId="{9AFB6E07-8A81-4111-BD6E-7FC43C9723FD}" srcOrd="3" destOrd="0" presId="urn:microsoft.com/office/officeart/2016/7/layout/VerticalSolidActionList"/>
    <dgm:cxn modelId="{CF93260A-B760-40C9-8434-1479364AA2C4}" type="presParOf" srcId="{A6A6B339-24DC-444C-B7AB-63B82F49E63C}" destId="{96BAFD6F-0EB6-453C-8EFE-4A6CD5B79383}" srcOrd="4" destOrd="0" presId="urn:microsoft.com/office/officeart/2016/7/layout/VerticalSolidActionList"/>
    <dgm:cxn modelId="{A81421C8-CE80-4F10-82AB-E9D52B0C7C5F}" type="presParOf" srcId="{96BAFD6F-0EB6-453C-8EFE-4A6CD5B79383}" destId="{616B6961-4111-4712-B795-8CCB92A5C7ED}" srcOrd="0" destOrd="0" presId="urn:microsoft.com/office/officeart/2016/7/layout/VerticalSolidActionList"/>
    <dgm:cxn modelId="{B9F5E91C-B93D-4D0C-871E-FED53D4DAB64}" type="presParOf" srcId="{96BAFD6F-0EB6-453C-8EFE-4A6CD5B79383}" destId="{C2BA20E3-648D-479D-80CB-87FEA8F52018}" srcOrd="1" destOrd="0" presId="urn:microsoft.com/office/officeart/2016/7/layout/VerticalSolidActionList"/>
    <dgm:cxn modelId="{655DCC91-C5A1-4081-B5B4-94BC6D7660BA}" type="presParOf" srcId="{A6A6B339-24DC-444C-B7AB-63B82F49E63C}" destId="{AE00AFD4-103E-4997-8BDC-49051D7AE58F}" srcOrd="5" destOrd="0" presId="urn:microsoft.com/office/officeart/2016/7/layout/VerticalSolidActionList"/>
    <dgm:cxn modelId="{C137AB1B-7D78-4F12-ACA9-B58956D12448}" type="presParOf" srcId="{A6A6B339-24DC-444C-B7AB-63B82F49E63C}" destId="{98B5335D-3BA3-4567-B7F4-D24F3F907241}" srcOrd="6" destOrd="0" presId="urn:microsoft.com/office/officeart/2016/7/layout/VerticalSolidActionList"/>
    <dgm:cxn modelId="{7642A53F-7CC2-4869-BB80-F476FA623EF7}" type="presParOf" srcId="{98B5335D-3BA3-4567-B7F4-D24F3F907241}" destId="{7DA056BF-84C5-44FC-BA5C-8346653AF6C9}" srcOrd="0" destOrd="0" presId="urn:microsoft.com/office/officeart/2016/7/layout/VerticalSolidActionList"/>
    <dgm:cxn modelId="{3A6EBA7B-46C2-45EB-A67E-AEA0AFC0C28A}" type="presParOf" srcId="{98B5335D-3BA3-4567-B7F4-D24F3F907241}" destId="{FF61B1EA-08B0-42A5-990C-738C1AA51726}" srcOrd="1" destOrd="0" presId="urn:microsoft.com/office/officeart/2016/7/layout/VerticalSolidActionList"/>
    <dgm:cxn modelId="{772636B3-9F72-4FBD-8703-54F57E3218B2}" type="presParOf" srcId="{A6A6B339-24DC-444C-B7AB-63B82F49E63C}" destId="{DF78CD1B-FE39-46FC-9C54-1D9A9929301B}" srcOrd="7" destOrd="0" presId="urn:microsoft.com/office/officeart/2016/7/layout/VerticalSolidActionList"/>
    <dgm:cxn modelId="{4EC9374F-7E57-4FC3-8D1A-4D5DF94222CE}" type="presParOf" srcId="{A6A6B339-24DC-444C-B7AB-63B82F49E63C}" destId="{29451EB5-0C9B-42CC-B575-61AE7D46248C}" srcOrd="8" destOrd="0" presId="urn:microsoft.com/office/officeart/2016/7/layout/VerticalSolidActionList"/>
    <dgm:cxn modelId="{4400CF8A-BCE1-4D7D-8FAE-86CB3CC58889}" type="presParOf" srcId="{29451EB5-0C9B-42CC-B575-61AE7D46248C}" destId="{B42AF74B-E156-4B8D-80E2-2F86C55C1585}" srcOrd="0" destOrd="0" presId="urn:microsoft.com/office/officeart/2016/7/layout/VerticalSolidActionList"/>
    <dgm:cxn modelId="{2819B2E4-535B-46DA-ACF3-9F0FEA992B70}" type="presParOf" srcId="{29451EB5-0C9B-42CC-B575-61AE7D46248C}" destId="{71974E15-E9BF-4774-BD21-812F3EB5DD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F4484-FD28-45FD-9B5D-D4B9046409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585B51-9F7D-47E9-BFD3-AB7B682DA4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 company is </a:t>
          </a:r>
          <a:r>
            <a:rPr lang="en-US" b="1" dirty="0"/>
            <a:t>unable to generate cash flow or control liabilities </a:t>
          </a:r>
          <a:r>
            <a:rPr lang="en-US" dirty="0"/>
            <a:t>to pay off liabilities due.(Attr 48, Attr 34, Attr 3)</a:t>
          </a:r>
        </a:p>
      </dgm:t>
    </dgm:pt>
    <dgm:pt modelId="{7B48B04C-BDBF-45B1-AF25-72EF6A3BAEF5}" type="parTrans" cxnId="{13D6A005-4BA9-43B6-B85F-2EC2242BD6E6}">
      <dgm:prSet/>
      <dgm:spPr/>
      <dgm:t>
        <a:bodyPr/>
        <a:lstStyle/>
        <a:p>
          <a:endParaRPr lang="en-US"/>
        </a:p>
      </dgm:t>
    </dgm:pt>
    <dgm:pt modelId="{DEAB1851-1ED1-43D0-AEFE-0137CF4512D6}" type="sibTrans" cxnId="{13D6A005-4BA9-43B6-B85F-2EC2242BD6E6}">
      <dgm:prSet/>
      <dgm:spPr/>
      <dgm:t>
        <a:bodyPr/>
        <a:lstStyle/>
        <a:p>
          <a:endParaRPr lang="en-US"/>
        </a:p>
      </dgm:t>
    </dgm:pt>
    <dgm:pt modelId="{15DE6AF6-A642-4FCE-ABCD-78984D1289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Company </a:t>
          </a:r>
          <a:r>
            <a:rPr lang="en-US" b="1" dirty="0"/>
            <a:t>cannot generate profits </a:t>
          </a:r>
          <a:r>
            <a:rPr lang="en-US" dirty="0"/>
            <a:t>to grow or sustain business.(Attr13)</a:t>
          </a:r>
        </a:p>
      </dgm:t>
    </dgm:pt>
    <dgm:pt modelId="{7C5793E1-0643-4EBD-B76A-B5EB4CE1A8E2}" type="parTrans" cxnId="{7F88F16D-1BA2-40AE-8A3D-22747768BC48}">
      <dgm:prSet/>
      <dgm:spPr/>
      <dgm:t>
        <a:bodyPr/>
        <a:lstStyle/>
        <a:p>
          <a:endParaRPr lang="en-US"/>
        </a:p>
      </dgm:t>
    </dgm:pt>
    <dgm:pt modelId="{BB475388-89E3-4778-9C8D-F446A7035816}" type="sibTrans" cxnId="{7F88F16D-1BA2-40AE-8A3D-22747768BC48}">
      <dgm:prSet/>
      <dgm:spPr/>
      <dgm:t>
        <a:bodyPr/>
        <a:lstStyle/>
        <a:p>
          <a:endParaRPr lang="en-US"/>
        </a:p>
      </dgm:t>
    </dgm:pt>
    <dgm:pt modelId="{D67C7983-3DCA-4C4D-9814-7E9D52CAC6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Profit margins are too slim or are falling</a:t>
          </a:r>
          <a:r>
            <a:rPr lang="en-US"/>
            <a:t>.(Attr39)</a:t>
          </a:r>
        </a:p>
      </dgm:t>
    </dgm:pt>
    <dgm:pt modelId="{362DB599-FCA0-47C0-91A7-A47C70FF74AF}" type="parTrans" cxnId="{DFC00B54-ED2D-4285-9055-1F2E3F9725A7}">
      <dgm:prSet/>
      <dgm:spPr/>
      <dgm:t>
        <a:bodyPr/>
        <a:lstStyle/>
        <a:p>
          <a:endParaRPr lang="en-US"/>
        </a:p>
      </dgm:t>
    </dgm:pt>
    <dgm:pt modelId="{35F19688-BEB9-4E9D-B550-49FD78015473}" type="sibTrans" cxnId="{DFC00B54-ED2D-4285-9055-1F2E3F9725A7}">
      <dgm:prSet/>
      <dgm:spPr/>
      <dgm:t>
        <a:bodyPr/>
        <a:lstStyle/>
        <a:p>
          <a:endParaRPr lang="en-US"/>
        </a:p>
      </dgm:t>
    </dgm:pt>
    <dgm:pt modelId="{CB82AA30-3901-482A-A28B-CC965DC1EF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Sales volume and profit margin </a:t>
          </a:r>
          <a:r>
            <a:rPr lang="en-US"/>
            <a:t>are </a:t>
          </a:r>
          <a:r>
            <a:rPr lang="en-US" b="1"/>
            <a:t>slipping year to year</a:t>
          </a:r>
          <a:r>
            <a:rPr lang="en-US"/>
            <a:t>.(Attr24, Attr21)</a:t>
          </a:r>
        </a:p>
      </dgm:t>
    </dgm:pt>
    <dgm:pt modelId="{87C7652C-4264-492C-B6D6-6E4EE20038B8}" type="parTrans" cxnId="{B78C64B2-67A5-4C17-AEF8-6CFB392A0972}">
      <dgm:prSet/>
      <dgm:spPr/>
      <dgm:t>
        <a:bodyPr/>
        <a:lstStyle/>
        <a:p>
          <a:endParaRPr lang="en-US"/>
        </a:p>
      </dgm:t>
    </dgm:pt>
    <dgm:pt modelId="{76A7FFAA-D5C5-41ED-898E-85D85594852F}" type="sibTrans" cxnId="{B78C64B2-67A5-4C17-AEF8-6CFB392A0972}">
      <dgm:prSet/>
      <dgm:spPr/>
      <dgm:t>
        <a:bodyPr/>
        <a:lstStyle/>
        <a:p>
          <a:endParaRPr lang="en-US"/>
        </a:p>
      </dgm:t>
    </dgm:pt>
    <dgm:pt modelId="{7FE672F8-56CE-4874-8F10-4F0C18D2E4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Creditors are </a:t>
          </a:r>
          <a:r>
            <a:rPr lang="en-US" b="1"/>
            <a:t>unwilling to extend further credit </a:t>
          </a:r>
          <a:r>
            <a:rPr lang="en-US"/>
            <a:t>or seeking legal action to recover extended credit.</a:t>
          </a:r>
        </a:p>
      </dgm:t>
    </dgm:pt>
    <dgm:pt modelId="{F568C129-BE0F-4404-8B4E-394A362403A5}" type="parTrans" cxnId="{9BC41AEE-9540-4058-BDD4-296C9AE7F319}">
      <dgm:prSet/>
      <dgm:spPr/>
      <dgm:t>
        <a:bodyPr/>
        <a:lstStyle/>
        <a:p>
          <a:endParaRPr lang="en-US"/>
        </a:p>
      </dgm:t>
    </dgm:pt>
    <dgm:pt modelId="{6095DB47-79C6-4DC4-89E0-9652038B3798}" type="sibTrans" cxnId="{9BC41AEE-9540-4058-BDD4-296C9AE7F319}">
      <dgm:prSet/>
      <dgm:spPr/>
      <dgm:t>
        <a:bodyPr/>
        <a:lstStyle/>
        <a:p>
          <a:endParaRPr lang="en-US"/>
        </a:p>
      </dgm:t>
    </dgm:pt>
    <dgm:pt modelId="{D090EF5A-B86E-4B02-9F68-A1371B2B5B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Company </a:t>
          </a:r>
          <a:r>
            <a:rPr lang="en-US" b="1"/>
            <a:t>has no capacity to sustain growth </a:t>
          </a:r>
          <a:r>
            <a:rPr lang="en-US"/>
            <a:t>through retained earnings(Attr 6)</a:t>
          </a:r>
        </a:p>
      </dgm:t>
    </dgm:pt>
    <dgm:pt modelId="{82EA6989-2079-432E-9D9B-0F2161029272}" type="parTrans" cxnId="{5630C856-C876-4D4A-A9C6-A33046A70A06}">
      <dgm:prSet/>
      <dgm:spPr/>
      <dgm:t>
        <a:bodyPr/>
        <a:lstStyle/>
        <a:p>
          <a:endParaRPr lang="en-US"/>
        </a:p>
      </dgm:t>
    </dgm:pt>
    <dgm:pt modelId="{FFB7B46C-758C-4AD6-823A-8887446A0F18}" type="sibTrans" cxnId="{5630C856-C876-4D4A-A9C6-A33046A70A06}">
      <dgm:prSet/>
      <dgm:spPr/>
      <dgm:t>
        <a:bodyPr/>
        <a:lstStyle/>
        <a:p>
          <a:endParaRPr lang="en-US"/>
        </a:p>
      </dgm:t>
    </dgm:pt>
    <dgm:pt modelId="{6F2DECCF-931D-43E4-A5B6-B4A6372FF7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Company is </a:t>
          </a:r>
          <a:r>
            <a:rPr lang="en-US" b="1"/>
            <a:t>unable to leverage profits/assets for sales growth </a:t>
          </a:r>
          <a:r>
            <a:rPr lang="en-US"/>
            <a:t>efficiently(Attr 35, Attr18)</a:t>
          </a:r>
        </a:p>
      </dgm:t>
    </dgm:pt>
    <dgm:pt modelId="{A856EC1C-33A5-4709-9F0E-40A2F13A2FCC}" type="parTrans" cxnId="{EDE68739-9EAE-40EC-A559-A730A7160D15}">
      <dgm:prSet/>
      <dgm:spPr/>
      <dgm:t>
        <a:bodyPr/>
        <a:lstStyle/>
        <a:p>
          <a:endParaRPr lang="en-US"/>
        </a:p>
      </dgm:t>
    </dgm:pt>
    <dgm:pt modelId="{A6B0EB81-DA37-4CB1-ABFE-F76AB3261A7B}" type="sibTrans" cxnId="{EDE68739-9EAE-40EC-A559-A730A7160D15}">
      <dgm:prSet/>
      <dgm:spPr/>
      <dgm:t>
        <a:bodyPr/>
        <a:lstStyle/>
        <a:p>
          <a:endParaRPr lang="en-US"/>
        </a:p>
      </dgm:t>
    </dgm:pt>
    <dgm:pt modelId="{E0B2E4A4-3EFA-4F33-AC39-5AD6E52507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/>
            <a:t>The attributes identified are associated with factors which lead to company bankruptcy</a:t>
          </a:r>
          <a:r>
            <a:rPr lang="en-US" b="1"/>
            <a:t>.</a:t>
          </a:r>
          <a:endParaRPr lang="en-US"/>
        </a:p>
      </dgm:t>
    </dgm:pt>
    <dgm:pt modelId="{D7AAC968-2B03-45E9-9D6D-595A6D6D9E2F}" type="parTrans" cxnId="{40565FC9-DAE3-4A1A-8AAE-F2DB25F19876}">
      <dgm:prSet/>
      <dgm:spPr/>
      <dgm:t>
        <a:bodyPr/>
        <a:lstStyle/>
        <a:p>
          <a:endParaRPr lang="en-US"/>
        </a:p>
      </dgm:t>
    </dgm:pt>
    <dgm:pt modelId="{07353469-B299-45AF-B183-D1788DD7D833}" type="sibTrans" cxnId="{40565FC9-DAE3-4A1A-8AAE-F2DB25F19876}">
      <dgm:prSet/>
      <dgm:spPr/>
      <dgm:t>
        <a:bodyPr/>
        <a:lstStyle/>
        <a:p>
          <a:endParaRPr lang="en-US"/>
        </a:p>
      </dgm:t>
    </dgm:pt>
    <dgm:pt modelId="{20F2C5E9-8B76-4765-AAB5-87BED7E74125}" type="pres">
      <dgm:prSet presAssocID="{964F4484-FD28-45FD-9B5D-D4B90464092F}" presName="root" presStyleCnt="0">
        <dgm:presLayoutVars>
          <dgm:dir/>
          <dgm:resizeHandles val="exact"/>
        </dgm:presLayoutVars>
      </dgm:prSet>
      <dgm:spPr/>
    </dgm:pt>
    <dgm:pt modelId="{5D645370-C858-4BD0-848E-B027BD680E3C}" type="pres">
      <dgm:prSet presAssocID="{26585B51-9F7D-47E9-BFD3-AB7B682DA46A}" presName="compNode" presStyleCnt="0"/>
      <dgm:spPr/>
    </dgm:pt>
    <dgm:pt modelId="{5E669FA2-3469-49C2-A693-10712D999FC1}" type="pres">
      <dgm:prSet presAssocID="{26585B51-9F7D-47E9-BFD3-AB7B682DA46A}" presName="iconBgRect" presStyleLbl="bgShp" presStyleIdx="0" presStyleCnt="8"/>
      <dgm:spPr/>
    </dgm:pt>
    <dgm:pt modelId="{B5E71B4C-E168-461C-857A-8560D694DCDC}" type="pres">
      <dgm:prSet presAssocID="{26585B51-9F7D-47E9-BFD3-AB7B682DA46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C5069B8-2BCA-4C2C-B1FF-47C9200202A7}" type="pres">
      <dgm:prSet presAssocID="{26585B51-9F7D-47E9-BFD3-AB7B682DA46A}" presName="spaceRect" presStyleCnt="0"/>
      <dgm:spPr/>
    </dgm:pt>
    <dgm:pt modelId="{1A492F59-9E8A-49CC-A0AE-9B7DAC742FE7}" type="pres">
      <dgm:prSet presAssocID="{26585B51-9F7D-47E9-BFD3-AB7B682DA46A}" presName="textRect" presStyleLbl="revTx" presStyleIdx="0" presStyleCnt="8">
        <dgm:presLayoutVars>
          <dgm:chMax val="1"/>
          <dgm:chPref val="1"/>
        </dgm:presLayoutVars>
      </dgm:prSet>
      <dgm:spPr/>
    </dgm:pt>
    <dgm:pt modelId="{69F93FB8-0448-401E-BE93-DCF4C7A543C9}" type="pres">
      <dgm:prSet presAssocID="{DEAB1851-1ED1-43D0-AEFE-0137CF4512D6}" presName="sibTrans" presStyleCnt="0"/>
      <dgm:spPr/>
    </dgm:pt>
    <dgm:pt modelId="{D7056DB2-D1B1-45C2-AD82-80C9812102AF}" type="pres">
      <dgm:prSet presAssocID="{15DE6AF6-A642-4FCE-ABCD-78984D12896B}" presName="compNode" presStyleCnt="0"/>
      <dgm:spPr/>
    </dgm:pt>
    <dgm:pt modelId="{E60A5F0F-1DC4-4DAD-9708-3C7C324340A2}" type="pres">
      <dgm:prSet presAssocID="{15DE6AF6-A642-4FCE-ABCD-78984D12896B}" presName="iconBgRect" presStyleLbl="bgShp" presStyleIdx="1" presStyleCnt="8"/>
      <dgm:spPr/>
    </dgm:pt>
    <dgm:pt modelId="{E4E7C652-DEA3-47FC-9ADA-F56AB745F092}" type="pres">
      <dgm:prSet presAssocID="{15DE6AF6-A642-4FCE-ABCD-78984D12896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7775F18-6292-49C1-B3FF-AA1F9CF54DC8}" type="pres">
      <dgm:prSet presAssocID="{15DE6AF6-A642-4FCE-ABCD-78984D12896B}" presName="spaceRect" presStyleCnt="0"/>
      <dgm:spPr/>
    </dgm:pt>
    <dgm:pt modelId="{2B71966D-5CE8-4611-8649-0523DEE278FB}" type="pres">
      <dgm:prSet presAssocID="{15DE6AF6-A642-4FCE-ABCD-78984D12896B}" presName="textRect" presStyleLbl="revTx" presStyleIdx="1" presStyleCnt="8">
        <dgm:presLayoutVars>
          <dgm:chMax val="1"/>
          <dgm:chPref val="1"/>
        </dgm:presLayoutVars>
      </dgm:prSet>
      <dgm:spPr/>
    </dgm:pt>
    <dgm:pt modelId="{61912988-D9EF-4944-918E-93F69A2A4BA1}" type="pres">
      <dgm:prSet presAssocID="{BB475388-89E3-4778-9C8D-F446A7035816}" presName="sibTrans" presStyleCnt="0"/>
      <dgm:spPr/>
    </dgm:pt>
    <dgm:pt modelId="{945A3D6A-01C4-4BF8-BA7E-9929F67C4BA3}" type="pres">
      <dgm:prSet presAssocID="{D67C7983-3DCA-4C4D-9814-7E9D52CAC66D}" presName="compNode" presStyleCnt="0"/>
      <dgm:spPr/>
    </dgm:pt>
    <dgm:pt modelId="{BD2D1F99-93AB-4E58-98DE-4B1775EE75A5}" type="pres">
      <dgm:prSet presAssocID="{D67C7983-3DCA-4C4D-9814-7E9D52CAC66D}" presName="iconBgRect" presStyleLbl="bgShp" presStyleIdx="2" presStyleCnt="8"/>
      <dgm:spPr/>
    </dgm:pt>
    <dgm:pt modelId="{844CC8D7-C402-42BF-8FBA-86D84A0B7567}" type="pres">
      <dgm:prSet presAssocID="{D67C7983-3DCA-4C4D-9814-7E9D52CAC66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009E69C-A17F-46E8-B685-F3CA42035AC8}" type="pres">
      <dgm:prSet presAssocID="{D67C7983-3DCA-4C4D-9814-7E9D52CAC66D}" presName="spaceRect" presStyleCnt="0"/>
      <dgm:spPr/>
    </dgm:pt>
    <dgm:pt modelId="{8F33ECC4-ADDD-411C-AE02-8FFD3E8A340C}" type="pres">
      <dgm:prSet presAssocID="{D67C7983-3DCA-4C4D-9814-7E9D52CAC66D}" presName="textRect" presStyleLbl="revTx" presStyleIdx="2" presStyleCnt="8">
        <dgm:presLayoutVars>
          <dgm:chMax val="1"/>
          <dgm:chPref val="1"/>
        </dgm:presLayoutVars>
      </dgm:prSet>
      <dgm:spPr/>
    </dgm:pt>
    <dgm:pt modelId="{A919BAAB-2E9D-43F5-B45E-5BD1C263831A}" type="pres">
      <dgm:prSet presAssocID="{35F19688-BEB9-4E9D-B550-49FD78015473}" presName="sibTrans" presStyleCnt="0"/>
      <dgm:spPr/>
    </dgm:pt>
    <dgm:pt modelId="{9FD4B409-980F-40AA-BDB8-34FECEE59549}" type="pres">
      <dgm:prSet presAssocID="{CB82AA30-3901-482A-A28B-CC965DC1EFC7}" presName="compNode" presStyleCnt="0"/>
      <dgm:spPr/>
    </dgm:pt>
    <dgm:pt modelId="{3AE96F33-2A7D-4F42-9905-9ADB8B6E64D1}" type="pres">
      <dgm:prSet presAssocID="{CB82AA30-3901-482A-A28B-CC965DC1EFC7}" presName="iconBgRect" presStyleLbl="bgShp" presStyleIdx="3" presStyleCnt="8"/>
      <dgm:spPr/>
    </dgm:pt>
    <dgm:pt modelId="{33D7AA44-9173-4EED-B96B-BA1A2A95559F}" type="pres">
      <dgm:prSet presAssocID="{CB82AA30-3901-482A-A28B-CC965DC1EFC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10E1E613-847A-4FC6-B810-02C5077BF13F}" type="pres">
      <dgm:prSet presAssocID="{CB82AA30-3901-482A-A28B-CC965DC1EFC7}" presName="spaceRect" presStyleCnt="0"/>
      <dgm:spPr/>
    </dgm:pt>
    <dgm:pt modelId="{AD39412F-8CEA-4C04-AE7C-B316A4D55274}" type="pres">
      <dgm:prSet presAssocID="{CB82AA30-3901-482A-A28B-CC965DC1EFC7}" presName="textRect" presStyleLbl="revTx" presStyleIdx="3" presStyleCnt="8">
        <dgm:presLayoutVars>
          <dgm:chMax val="1"/>
          <dgm:chPref val="1"/>
        </dgm:presLayoutVars>
      </dgm:prSet>
      <dgm:spPr/>
    </dgm:pt>
    <dgm:pt modelId="{4DB61954-B886-41BA-A215-BF9074307F59}" type="pres">
      <dgm:prSet presAssocID="{76A7FFAA-D5C5-41ED-898E-85D85594852F}" presName="sibTrans" presStyleCnt="0"/>
      <dgm:spPr/>
    </dgm:pt>
    <dgm:pt modelId="{663D49E3-B9F2-456E-A671-813DACBD5BEC}" type="pres">
      <dgm:prSet presAssocID="{7FE672F8-56CE-4874-8F10-4F0C18D2E4FE}" presName="compNode" presStyleCnt="0"/>
      <dgm:spPr/>
    </dgm:pt>
    <dgm:pt modelId="{1F678ADD-AD21-42EB-90EF-80E9AE785B8F}" type="pres">
      <dgm:prSet presAssocID="{7FE672F8-56CE-4874-8F10-4F0C18D2E4FE}" presName="iconBgRect" presStyleLbl="bgShp" presStyleIdx="4" presStyleCnt="8"/>
      <dgm:spPr/>
    </dgm:pt>
    <dgm:pt modelId="{0D5A8A18-90B4-4ACA-B18F-AADC5FDE9D32}" type="pres">
      <dgm:prSet presAssocID="{7FE672F8-56CE-4874-8F10-4F0C18D2E4F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BEED2F-D9E4-4553-BE2F-A66BED96E263}" type="pres">
      <dgm:prSet presAssocID="{7FE672F8-56CE-4874-8F10-4F0C18D2E4FE}" presName="spaceRect" presStyleCnt="0"/>
      <dgm:spPr/>
    </dgm:pt>
    <dgm:pt modelId="{5CAF9E88-EADE-494D-B536-CD11F827B36E}" type="pres">
      <dgm:prSet presAssocID="{7FE672F8-56CE-4874-8F10-4F0C18D2E4FE}" presName="textRect" presStyleLbl="revTx" presStyleIdx="4" presStyleCnt="8">
        <dgm:presLayoutVars>
          <dgm:chMax val="1"/>
          <dgm:chPref val="1"/>
        </dgm:presLayoutVars>
      </dgm:prSet>
      <dgm:spPr/>
    </dgm:pt>
    <dgm:pt modelId="{A41CFE03-333B-4D2F-82D2-89D782DB7BA2}" type="pres">
      <dgm:prSet presAssocID="{6095DB47-79C6-4DC4-89E0-9652038B3798}" presName="sibTrans" presStyleCnt="0"/>
      <dgm:spPr/>
    </dgm:pt>
    <dgm:pt modelId="{D2E9F914-F18E-4372-9089-04FBDA59F2F4}" type="pres">
      <dgm:prSet presAssocID="{D090EF5A-B86E-4B02-9F68-A1371B2B5B24}" presName="compNode" presStyleCnt="0"/>
      <dgm:spPr/>
    </dgm:pt>
    <dgm:pt modelId="{3654076E-40A1-41EF-BEFC-617530D20A2F}" type="pres">
      <dgm:prSet presAssocID="{D090EF5A-B86E-4B02-9F68-A1371B2B5B24}" presName="iconBgRect" presStyleLbl="bgShp" presStyleIdx="5" presStyleCnt="8"/>
      <dgm:spPr/>
    </dgm:pt>
    <dgm:pt modelId="{219711EA-0708-44F8-BADF-3AE31F88E329}" type="pres">
      <dgm:prSet presAssocID="{D090EF5A-B86E-4B02-9F68-A1371B2B5B2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6636C5-2571-409B-9B41-A2203C3619E1}" type="pres">
      <dgm:prSet presAssocID="{D090EF5A-B86E-4B02-9F68-A1371B2B5B24}" presName="spaceRect" presStyleCnt="0"/>
      <dgm:spPr/>
    </dgm:pt>
    <dgm:pt modelId="{CCC3D46F-72BE-4899-89EA-D4A0318595FB}" type="pres">
      <dgm:prSet presAssocID="{D090EF5A-B86E-4B02-9F68-A1371B2B5B24}" presName="textRect" presStyleLbl="revTx" presStyleIdx="5" presStyleCnt="8">
        <dgm:presLayoutVars>
          <dgm:chMax val="1"/>
          <dgm:chPref val="1"/>
        </dgm:presLayoutVars>
      </dgm:prSet>
      <dgm:spPr/>
    </dgm:pt>
    <dgm:pt modelId="{59EE7090-C679-4729-BA2F-37C71E3B652E}" type="pres">
      <dgm:prSet presAssocID="{FFB7B46C-758C-4AD6-823A-8887446A0F18}" presName="sibTrans" presStyleCnt="0"/>
      <dgm:spPr/>
    </dgm:pt>
    <dgm:pt modelId="{DDB0534E-5B0B-4BE3-9E86-AA7A9AE018BC}" type="pres">
      <dgm:prSet presAssocID="{6F2DECCF-931D-43E4-A5B6-B4A6372FF74D}" presName="compNode" presStyleCnt="0"/>
      <dgm:spPr/>
    </dgm:pt>
    <dgm:pt modelId="{E484FB6D-BBB7-49F5-89A3-5BD711EF8BAF}" type="pres">
      <dgm:prSet presAssocID="{6F2DECCF-931D-43E4-A5B6-B4A6372FF74D}" presName="iconBgRect" presStyleLbl="bgShp" presStyleIdx="6" presStyleCnt="8"/>
      <dgm:spPr/>
    </dgm:pt>
    <dgm:pt modelId="{6428B20A-89D2-4511-B1E3-A82C82F90242}" type="pres">
      <dgm:prSet presAssocID="{6F2DECCF-931D-43E4-A5B6-B4A6372FF74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00C7D47-658F-4A36-95E6-8989AE00F6F0}" type="pres">
      <dgm:prSet presAssocID="{6F2DECCF-931D-43E4-A5B6-B4A6372FF74D}" presName="spaceRect" presStyleCnt="0"/>
      <dgm:spPr/>
    </dgm:pt>
    <dgm:pt modelId="{3B397618-BD40-48E6-8D60-A82B2F5CE915}" type="pres">
      <dgm:prSet presAssocID="{6F2DECCF-931D-43E4-A5B6-B4A6372FF74D}" presName="textRect" presStyleLbl="revTx" presStyleIdx="6" presStyleCnt="8">
        <dgm:presLayoutVars>
          <dgm:chMax val="1"/>
          <dgm:chPref val="1"/>
        </dgm:presLayoutVars>
      </dgm:prSet>
      <dgm:spPr/>
    </dgm:pt>
    <dgm:pt modelId="{11F2085F-9F58-4104-8E11-D0EAA6B95412}" type="pres">
      <dgm:prSet presAssocID="{A6B0EB81-DA37-4CB1-ABFE-F76AB3261A7B}" presName="sibTrans" presStyleCnt="0"/>
      <dgm:spPr/>
    </dgm:pt>
    <dgm:pt modelId="{7C69795E-7F89-485E-ABC0-7308C2527F7D}" type="pres">
      <dgm:prSet presAssocID="{E0B2E4A4-3EFA-4F33-AC39-5AD6E52507F1}" presName="compNode" presStyleCnt="0"/>
      <dgm:spPr/>
    </dgm:pt>
    <dgm:pt modelId="{2EF2D501-0168-41A0-8698-CC84EFD2797F}" type="pres">
      <dgm:prSet presAssocID="{E0B2E4A4-3EFA-4F33-AC39-5AD6E52507F1}" presName="iconBgRect" presStyleLbl="bgShp" presStyleIdx="7" presStyleCnt="8"/>
      <dgm:spPr/>
    </dgm:pt>
    <dgm:pt modelId="{01C3E1E2-705D-4A6A-A0B9-093EB819FFE5}" type="pres">
      <dgm:prSet presAssocID="{E0B2E4A4-3EFA-4F33-AC39-5AD6E52507F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40D126B-1A13-467E-8200-1C84831BF1E3}" type="pres">
      <dgm:prSet presAssocID="{E0B2E4A4-3EFA-4F33-AC39-5AD6E52507F1}" presName="spaceRect" presStyleCnt="0"/>
      <dgm:spPr/>
    </dgm:pt>
    <dgm:pt modelId="{4ECF3044-FDC3-499F-99C7-60A72BF734F6}" type="pres">
      <dgm:prSet presAssocID="{E0B2E4A4-3EFA-4F33-AC39-5AD6E52507F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08BF802-46A6-4C13-912F-AB6CA84A818D}" type="presOf" srcId="{D090EF5A-B86E-4B02-9F68-A1371B2B5B24}" destId="{CCC3D46F-72BE-4899-89EA-D4A0318595FB}" srcOrd="0" destOrd="0" presId="urn:microsoft.com/office/officeart/2018/5/layout/IconCircleLabelList"/>
    <dgm:cxn modelId="{13D6A005-4BA9-43B6-B85F-2EC2242BD6E6}" srcId="{964F4484-FD28-45FD-9B5D-D4B90464092F}" destId="{26585B51-9F7D-47E9-BFD3-AB7B682DA46A}" srcOrd="0" destOrd="0" parTransId="{7B48B04C-BDBF-45B1-AF25-72EF6A3BAEF5}" sibTransId="{DEAB1851-1ED1-43D0-AEFE-0137CF4512D6}"/>
    <dgm:cxn modelId="{86F1EA07-6CB3-4811-B02E-6B9111FAD853}" type="presOf" srcId="{7FE672F8-56CE-4874-8F10-4F0C18D2E4FE}" destId="{5CAF9E88-EADE-494D-B536-CD11F827B36E}" srcOrd="0" destOrd="0" presId="urn:microsoft.com/office/officeart/2018/5/layout/IconCircleLabelList"/>
    <dgm:cxn modelId="{55A8CF17-0186-427E-A75A-C9BDF5CF8510}" type="presOf" srcId="{D67C7983-3DCA-4C4D-9814-7E9D52CAC66D}" destId="{8F33ECC4-ADDD-411C-AE02-8FFD3E8A340C}" srcOrd="0" destOrd="0" presId="urn:microsoft.com/office/officeart/2018/5/layout/IconCircleLabelList"/>
    <dgm:cxn modelId="{38816B38-3289-4A07-8295-144DD65CCCE6}" type="presOf" srcId="{E0B2E4A4-3EFA-4F33-AC39-5AD6E52507F1}" destId="{4ECF3044-FDC3-499F-99C7-60A72BF734F6}" srcOrd="0" destOrd="0" presId="urn:microsoft.com/office/officeart/2018/5/layout/IconCircleLabelList"/>
    <dgm:cxn modelId="{EDE68739-9EAE-40EC-A559-A730A7160D15}" srcId="{964F4484-FD28-45FD-9B5D-D4B90464092F}" destId="{6F2DECCF-931D-43E4-A5B6-B4A6372FF74D}" srcOrd="6" destOrd="0" parTransId="{A856EC1C-33A5-4709-9F0E-40A2F13A2FCC}" sibTransId="{A6B0EB81-DA37-4CB1-ABFE-F76AB3261A7B}"/>
    <dgm:cxn modelId="{3E35AA6D-28DB-496F-884F-11DD64AB4EB2}" type="presOf" srcId="{6F2DECCF-931D-43E4-A5B6-B4A6372FF74D}" destId="{3B397618-BD40-48E6-8D60-A82B2F5CE915}" srcOrd="0" destOrd="0" presId="urn:microsoft.com/office/officeart/2018/5/layout/IconCircleLabelList"/>
    <dgm:cxn modelId="{7F88F16D-1BA2-40AE-8A3D-22747768BC48}" srcId="{964F4484-FD28-45FD-9B5D-D4B90464092F}" destId="{15DE6AF6-A642-4FCE-ABCD-78984D12896B}" srcOrd="1" destOrd="0" parTransId="{7C5793E1-0643-4EBD-B76A-B5EB4CE1A8E2}" sibTransId="{BB475388-89E3-4778-9C8D-F446A7035816}"/>
    <dgm:cxn modelId="{DFC00B54-ED2D-4285-9055-1F2E3F9725A7}" srcId="{964F4484-FD28-45FD-9B5D-D4B90464092F}" destId="{D67C7983-3DCA-4C4D-9814-7E9D52CAC66D}" srcOrd="2" destOrd="0" parTransId="{362DB599-FCA0-47C0-91A7-A47C70FF74AF}" sibTransId="{35F19688-BEB9-4E9D-B550-49FD78015473}"/>
    <dgm:cxn modelId="{5630C856-C876-4D4A-A9C6-A33046A70A06}" srcId="{964F4484-FD28-45FD-9B5D-D4B90464092F}" destId="{D090EF5A-B86E-4B02-9F68-A1371B2B5B24}" srcOrd="5" destOrd="0" parTransId="{82EA6989-2079-432E-9D9B-0F2161029272}" sibTransId="{FFB7B46C-758C-4AD6-823A-8887446A0F18}"/>
    <dgm:cxn modelId="{0695758B-DF4D-4DD6-B446-8CFDA1886809}" type="presOf" srcId="{CB82AA30-3901-482A-A28B-CC965DC1EFC7}" destId="{AD39412F-8CEA-4C04-AE7C-B316A4D55274}" srcOrd="0" destOrd="0" presId="urn:microsoft.com/office/officeart/2018/5/layout/IconCircleLabelList"/>
    <dgm:cxn modelId="{B78C64B2-67A5-4C17-AEF8-6CFB392A0972}" srcId="{964F4484-FD28-45FD-9B5D-D4B90464092F}" destId="{CB82AA30-3901-482A-A28B-CC965DC1EFC7}" srcOrd="3" destOrd="0" parTransId="{87C7652C-4264-492C-B6D6-6E4EE20038B8}" sibTransId="{76A7FFAA-D5C5-41ED-898E-85D85594852F}"/>
    <dgm:cxn modelId="{40565FC9-DAE3-4A1A-8AAE-F2DB25F19876}" srcId="{964F4484-FD28-45FD-9B5D-D4B90464092F}" destId="{E0B2E4A4-3EFA-4F33-AC39-5AD6E52507F1}" srcOrd="7" destOrd="0" parTransId="{D7AAC968-2B03-45E9-9D6D-595A6D6D9E2F}" sibTransId="{07353469-B299-45AF-B183-D1788DD7D833}"/>
    <dgm:cxn modelId="{50299BD3-26C3-46A8-B34B-1FBB8C44D940}" type="presOf" srcId="{15DE6AF6-A642-4FCE-ABCD-78984D12896B}" destId="{2B71966D-5CE8-4611-8649-0523DEE278FB}" srcOrd="0" destOrd="0" presId="urn:microsoft.com/office/officeart/2018/5/layout/IconCircleLabelList"/>
    <dgm:cxn modelId="{5DD4EDD8-BF85-43F1-885C-1FF4C0AABEA9}" type="presOf" srcId="{26585B51-9F7D-47E9-BFD3-AB7B682DA46A}" destId="{1A492F59-9E8A-49CC-A0AE-9B7DAC742FE7}" srcOrd="0" destOrd="0" presId="urn:microsoft.com/office/officeart/2018/5/layout/IconCircleLabelList"/>
    <dgm:cxn modelId="{9BC41AEE-9540-4058-BDD4-296C9AE7F319}" srcId="{964F4484-FD28-45FD-9B5D-D4B90464092F}" destId="{7FE672F8-56CE-4874-8F10-4F0C18D2E4FE}" srcOrd="4" destOrd="0" parTransId="{F568C129-BE0F-4404-8B4E-394A362403A5}" sibTransId="{6095DB47-79C6-4DC4-89E0-9652038B3798}"/>
    <dgm:cxn modelId="{DB5199F0-3E0D-4040-8FFD-A5094C54D759}" type="presOf" srcId="{964F4484-FD28-45FD-9B5D-D4B90464092F}" destId="{20F2C5E9-8B76-4765-AAB5-87BED7E74125}" srcOrd="0" destOrd="0" presId="urn:microsoft.com/office/officeart/2018/5/layout/IconCircleLabelList"/>
    <dgm:cxn modelId="{6936516A-8525-4683-B830-CD6A6EA147F8}" type="presParOf" srcId="{20F2C5E9-8B76-4765-AAB5-87BED7E74125}" destId="{5D645370-C858-4BD0-848E-B027BD680E3C}" srcOrd="0" destOrd="0" presId="urn:microsoft.com/office/officeart/2018/5/layout/IconCircleLabelList"/>
    <dgm:cxn modelId="{AD5275E3-95D4-4DF7-81EA-3DE0820426AC}" type="presParOf" srcId="{5D645370-C858-4BD0-848E-B027BD680E3C}" destId="{5E669FA2-3469-49C2-A693-10712D999FC1}" srcOrd="0" destOrd="0" presId="urn:microsoft.com/office/officeart/2018/5/layout/IconCircleLabelList"/>
    <dgm:cxn modelId="{D1A2CE27-2A8D-4890-8266-F6987381AEF4}" type="presParOf" srcId="{5D645370-C858-4BD0-848E-B027BD680E3C}" destId="{B5E71B4C-E168-461C-857A-8560D694DCDC}" srcOrd="1" destOrd="0" presId="urn:microsoft.com/office/officeart/2018/5/layout/IconCircleLabelList"/>
    <dgm:cxn modelId="{8391F170-568B-4402-9D0C-B54A7997C79E}" type="presParOf" srcId="{5D645370-C858-4BD0-848E-B027BD680E3C}" destId="{2C5069B8-2BCA-4C2C-B1FF-47C9200202A7}" srcOrd="2" destOrd="0" presId="urn:microsoft.com/office/officeart/2018/5/layout/IconCircleLabelList"/>
    <dgm:cxn modelId="{B909572B-08DD-438A-B7DF-BF7B636C1C30}" type="presParOf" srcId="{5D645370-C858-4BD0-848E-B027BD680E3C}" destId="{1A492F59-9E8A-49CC-A0AE-9B7DAC742FE7}" srcOrd="3" destOrd="0" presId="urn:microsoft.com/office/officeart/2018/5/layout/IconCircleLabelList"/>
    <dgm:cxn modelId="{C9826233-5C3B-4264-937E-9FB27E195848}" type="presParOf" srcId="{20F2C5E9-8B76-4765-AAB5-87BED7E74125}" destId="{69F93FB8-0448-401E-BE93-DCF4C7A543C9}" srcOrd="1" destOrd="0" presId="urn:microsoft.com/office/officeart/2018/5/layout/IconCircleLabelList"/>
    <dgm:cxn modelId="{FF805BCB-52CD-4DD9-9D5D-9FC15C2AD104}" type="presParOf" srcId="{20F2C5E9-8B76-4765-AAB5-87BED7E74125}" destId="{D7056DB2-D1B1-45C2-AD82-80C9812102AF}" srcOrd="2" destOrd="0" presId="urn:microsoft.com/office/officeart/2018/5/layout/IconCircleLabelList"/>
    <dgm:cxn modelId="{16CB9D15-BA45-47CA-A4AB-79EF6E783B21}" type="presParOf" srcId="{D7056DB2-D1B1-45C2-AD82-80C9812102AF}" destId="{E60A5F0F-1DC4-4DAD-9708-3C7C324340A2}" srcOrd="0" destOrd="0" presId="urn:microsoft.com/office/officeart/2018/5/layout/IconCircleLabelList"/>
    <dgm:cxn modelId="{F32636D3-F549-4D72-9CA6-19D8267DF9E8}" type="presParOf" srcId="{D7056DB2-D1B1-45C2-AD82-80C9812102AF}" destId="{E4E7C652-DEA3-47FC-9ADA-F56AB745F092}" srcOrd="1" destOrd="0" presId="urn:microsoft.com/office/officeart/2018/5/layout/IconCircleLabelList"/>
    <dgm:cxn modelId="{B5D7D121-7E7F-45C2-BF84-78FFB22CB8BF}" type="presParOf" srcId="{D7056DB2-D1B1-45C2-AD82-80C9812102AF}" destId="{07775F18-6292-49C1-B3FF-AA1F9CF54DC8}" srcOrd="2" destOrd="0" presId="urn:microsoft.com/office/officeart/2018/5/layout/IconCircleLabelList"/>
    <dgm:cxn modelId="{84F2F4DA-81D8-4AED-853A-CE6D7DD19E0F}" type="presParOf" srcId="{D7056DB2-D1B1-45C2-AD82-80C9812102AF}" destId="{2B71966D-5CE8-4611-8649-0523DEE278FB}" srcOrd="3" destOrd="0" presId="urn:microsoft.com/office/officeart/2018/5/layout/IconCircleLabelList"/>
    <dgm:cxn modelId="{74D988D4-5362-4583-8875-6572C970FF6B}" type="presParOf" srcId="{20F2C5E9-8B76-4765-AAB5-87BED7E74125}" destId="{61912988-D9EF-4944-918E-93F69A2A4BA1}" srcOrd="3" destOrd="0" presId="urn:microsoft.com/office/officeart/2018/5/layout/IconCircleLabelList"/>
    <dgm:cxn modelId="{4D1A951D-4927-4B5A-BE5A-667740E335F5}" type="presParOf" srcId="{20F2C5E9-8B76-4765-AAB5-87BED7E74125}" destId="{945A3D6A-01C4-4BF8-BA7E-9929F67C4BA3}" srcOrd="4" destOrd="0" presId="urn:microsoft.com/office/officeart/2018/5/layout/IconCircleLabelList"/>
    <dgm:cxn modelId="{88775C2C-EEAD-4C7B-99EB-794E2BE8454C}" type="presParOf" srcId="{945A3D6A-01C4-4BF8-BA7E-9929F67C4BA3}" destId="{BD2D1F99-93AB-4E58-98DE-4B1775EE75A5}" srcOrd="0" destOrd="0" presId="urn:microsoft.com/office/officeart/2018/5/layout/IconCircleLabelList"/>
    <dgm:cxn modelId="{73C9C16F-00C1-4624-A321-58673C9FCAC8}" type="presParOf" srcId="{945A3D6A-01C4-4BF8-BA7E-9929F67C4BA3}" destId="{844CC8D7-C402-42BF-8FBA-86D84A0B7567}" srcOrd="1" destOrd="0" presId="urn:microsoft.com/office/officeart/2018/5/layout/IconCircleLabelList"/>
    <dgm:cxn modelId="{5EA182F1-9365-4E1B-8762-CF955FC68EE7}" type="presParOf" srcId="{945A3D6A-01C4-4BF8-BA7E-9929F67C4BA3}" destId="{7009E69C-A17F-46E8-B685-F3CA42035AC8}" srcOrd="2" destOrd="0" presId="urn:microsoft.com/office/officeart/2018/5/layout/IconCircleLabelList"/>
    <dgm:cxn modelId="{C2957359-1181-4EF8-8663-501A45BC1304}" type="presParOf" srcId="{945A3D6A-01C4-4BF8-BA7E-9929F67C4BA3}" destId="{8F33ECC4-ADDD-411C-AE02-8FFD3E8A340C}" srcOrd="3" destOrd="0" presId="urn:microsoft.com/office/officeart/2018/5/layout/IconCircleLabelList"/>
    <dgm:cxn modelId="{A7E56062-CD96-434C-8B7D-CEA57B370D74}" type="presParOf" srcId="{20F2C5E9-8B76-4765-AAB5-87BED7E74125}" destId="{A919BAAB-2E9D-43F5-B45E-5BD1C263831A}" srcOrd="5" destOrd="0" presId="urn:microsoft.com/office/officeart/2018/5/layout/IconCircleLabelList"/>
    <dgm:cxn modelId="{B6861980-1087-4D3F-B31A-BD9A7E3B4D49}" type="presParOf" srcId="{20F2C5E9-8B76-4765-AAB5-87BED7E74125}" destId="{9FD4B409-980F-40AA-BDB8-34FECEE59549}" srcOrd="6" destOrd="0" presId="urn:microsoft.com/office/officeart/2018/5/layout/IconCircleLabelList"/>
    <dgm:cxn modelId="{B77D5790-BE84-4E5D-8543-C68C5296583E}" type="presParOf" srcId="{9FD4B409-980F-40AA-BDB8-34FECEE59549}" destId="{3AE96F33-2A7D-4F42-9905-9ADB8B6E64D1}" srcOrd="0" destOrd="0" presId="urn:microsoft.com/office/officeart/2018/5/layout/IconCircleLabelList"/>
    <dgm:cxn modelId="{84D4FE24-34A0-42CB-9D9A-C477114F3100}" type="presParOf" srcId="{9FD4B409-980F-40AA-BDB8-34FECEE59549}" destId="{33D7AA44-9173-4EED-B96B-BA1A2A95559F}" srcOrd="1" destOrd="0" presId="urn:microsoft.com/office/officeart/2018/5/layout/IconCircleLabelList"/>
    <dgm:cxn modelId="{C40A9621-0F6D-45EF-A48B-DFBDD43D0A9C}" type="presParOf" srcId="{9FD4B409-980F-40AA-BDB8-34FECEE59549}" destId="{10E1E613-847A-4FC6-B810-02C5077BF13F}" srcOrd="2" destOrd="0" presId="urn:microsoft.com/office/officeart/2018/5/layout/IconCircleLabelList"/>
    <dgm:cxn modelId="{096F59DC-0B7E-4A9C-AC4B-566A9A5C723D}" type="presParOf" srcId="{9FD4B409-980F-40AA-BDB8-34FECEE59549}" destId="{AD39412F-8CEA-4C04-AE7C-B316A4D55274}" srcOrd="3" destOrd="0" presId="urn:microsoft.com/office/officeart/2018/5/layout/IconCircleLabelList"/>
    <dgm:cxn modelId="{420191C1-EB63-4D43-B643-0A74F974306B}" type="presParOf" srcId="{20F2C5E9-8B76-4765-AAB5-87BED7E74125}" destId="{4DB61954-B886-41BA-A215-BF9074307F59}" srcOrd="7" destOrd="0" presId="urn:microsoft.com/office/officeart/2018/5/layout/IconCircleLabelList"/>
    <dgm:cxn modelId="{CAEF3128-555F-45AA-9D9B-50F3530F7D51}" type="presParOf" srcId="{20F2C5E9-8B76-4765-AAB5-87BED7E74125}" destId="{663D49E3-B9F2-456E-A671-813DACBD5BEC}" srcOrd="8" destOrd="0" presId="urn:microsoft.com/office/officeart/2018/5/layout/IconCircleLabelList"/>
    <dgm:cxn modelId="{EC5E0AA6-21F0-4F98-B119-81102B4295FC}" type="presParOf" srcId="{663D49E3-B9F2-456E-A671-813DACBD5BEC}" destId="{1F678ADD-AD21-42EB-90EF-80E9AE785B8F}" srcOrd="0" destOrd="0" presId="urn:microsoft.com/office/officeart/2018/5/layout/IconCircleLabelList"/>
    <dgm:cxn modelId="{B772E85D-41F5-450D-8A27-BF2CA52B7479}" type="presParOf" srcId="{663D49E3-B9F2-456E-A671-813DACBD5BEC}" destId="{0D5A8A18-90B4-4ACA-B18F-AADC5FDE9D32}" srcOrd="1" destOrd="0" presId="urn:microsoft.com/office/officeart/2018/5/layout/IconCircleLabelList"/>
    <dgm:cxn modelId="{40010AF7-DB98-48C0-AE2E-A26D2BEB4946}" type="presParOf" srcId="{663D49E3-B9F2-456E-A671-813DACBD5BEC}" destId="{F7BEED2F-D9E4-4553-BE2F-A66BED96E263}" srcOrd="2" destOrd="0" presId="urn:microsoft.com/office/officeart/2018/5/layout/IconCircleLabelList"/>
    <dgm:cxn modelId="{F3F31370-E536-4F72-A063-66621FA53DFC}" type="presParOf" srcId="{663D49E3-B9F2-456E-A671-813DACBD5BEC}" destId="{5CAF9E88-EADE-494D-B536-CD11F827B36E}" srcOrd="3" destOrd="0" presId="urn:microsoft.com/office/officeart/2018/5/layout/IconCircleLabelList"/>
    <dgm:cxn modelId="{1F6E301D-664A-4422-BEE2-87696641997D}" type="presParOf" srcId="{20F2C5E9-8B76-4765-AAB5-87BED7E74125}" destId="{A41CFE03-333B-4D2F-82D2-89D782DB7BA2}" srcOrd="9" destOrd="0" presId="urn:microsoft.com/office/officeart/2018/5/layout/IconCircleLabelList"/>
    <dgm:cxn modelId="{8709EEBC-2F25-4426-90C9-8BB94717509B}" type="presParOf" srcId="{20F2C5E9-8B76-4765-AAB5-87BED7E74125}" destId="{D2E9F914-F18E-4372-9089-04FBDA59F2F4}" srcOrd="10" destOrd="0" presId="urn:microsoft.com/office/officeart/2018/5/layout/IconCircleLabelList"/>
    <dgm:cxn modelId="{C24B0059-9883-4D4A-A398-ECDF03EA34D9}" type="presParOf" srcId="{D2E9F914-F18E-4372-9089-04FBDA59F2F4}" destId="{3654076E-40A1-41EF-BEFC-617530D20A2F}" srcOrd="0" destOrd="0" presId="urn:microsoft.com/office/officeart/2018/5/layout/IconCircleLabelList"/>
    <dgm:cxn modelId="{E9B23FDB-EB9C-40E0-ADF6-CD484D9982D6}" type="presParOf" srcId="{D2E9F914-F18E-4372-9089-04FBDA59F2F4}" destId="{219711EA-0708-44F8-BADF-3AE31F88E329}" srcOrd="1" destOrd="0" presId="urn:microsoft.com/office/officeart/2018/5/layout/IconCircleLabelList"/>
    <dgm:cxn modelId="{08804280-1DB0-4B57-B72F-75CBE0BA2763}" type="presParOf" srcId="{D2E9F914-F18E-4372-9089-04FBDA59F2F4}" destId="{E26636C5-2571-409B-9B41-A2203C3619E1}" srcOrd="2" destOrd="0" presId="urn:microsoft.com/office/officeart/2018/5/layout/IconCircleLabelList"/>
    <dgm:cxn modelId="{4A8D5399-85E3-44B1-B1D9-98459A31BE08}" type="presParOf" srcId="{D2E9F914-F18E-4372-9089-04FBDA59F2F4}" destId="{CCC3D46F-72BE-4899-89EA-D4A0318595FB}" srcOrd="3" destOrd="0" presId="urn:microsoft.com/office/officeart/2018/5/layout/IconCircleLabelList"/>
    <dgm:cxn modelId="{EFE593DC-021F-480E-86F0-0A1C18A2E6BD}" type="presParOf" srcId="{20F2C5E9-8B76-4765-AAB5-87BED7E74125}" destId="{59EE7090-C679-4729-BA2F-37C71E3B652E}" srcOrd="11" destOrd="0" presId="urn:microsoft.com/office/officeart/2018/5/layout/IconCircleLabelList"/>
    <dgm:cxn modelId="{C64AD848-51D9-44F9-82C7-5F823F42F215}" type="presParOf" srcId="{20F2C5E9-8B76-4765-AAB5-87BED7E74125}" destId="{DDB0534E-5B0B-4BE3-9E86-AA7A9AE018BC}" srcOrd="12" destOrd="0" presId="urn:microsoft.com/office/officeart/2018/5/layout/IconCircleLabelList"/>
    <dgm:cxn modelId="{01F51313-3762-4FE5-A5F0-FCE324E067FF}" type="presParOf" srcId="{DDB0534E-5B0B-4BE3-9E86-AA7A9AE018BC}" destId="{E484FB6D-BBB7-49F5-89A3-5BD711EF8BAF}" srcOrd="0" destOrd="0" presId="urn:microsoft.com/office/officeart/2018/5/layout/IconCircleLabelList"/>
    <dgm:cxn modelId="{423950D5-659C-4798-8090-94FB3D3BE35C}" type="presParOf" srcId="{DDB0534E-5B0B-4BE3-9E86-AA7A9AE018BC}" destId="{6428B20A-89D2-4511-B1E3-A82C82F90242}" srcOrd="1" destOrd="0" presId="urn:microsoft.com/office/officeart/2018/5/layout/IconCircleLabelList"/>
    <dgm:cxn modelId="{8B3FC499-B768-4888-B650-947B085381C7}" type="presParOf" srcId="{DDB0534E-5B0B-4BE3-9E86-AA7A9AE018BC}" destId="{C00C7D47-658F-4A36-95E6-8989AE00F6F0}" srcOrd="2" destOrd="0" presId="urn:microsoft.com/office/officeart/2018/5/layout/IconCircleLabelList"/>
    <dgm:cxn modelId="{2502D113-F66E-4C01-B413-B08641A5478D}" type="presParOf" srcId="{DDB0534E-5B0B-4BE3-9E86-AA7A9AE018BC}" destId="{3B397618-BD40-48E6-8D60-A82B2F5CE915}" srcOrd="3" destOrd="0" presId="urn:microsoft.com/office/officeart/2018/5/layout/IconCircleLabelList"/>
    <dgm:cxn modelId="{8FA52F5B-454E-4183-B52F-DF0F35574D3E}" type="presParOf" srcId="{20F2C5E9-8B76-4765-AAB5-87BED7E74125}" destId="{11F2085F-9F58-4104-8E11-D0EAA6B95412}" srcOrd="13" destOrd="0" presId="urn:microsoft.com/office/officeart/2018/5/layout/IconCircleLabelList"/>
    <dgm:cxn modelId="{688E7F33-115E-4A43-8C88-7D8F32D45CC0}" type="presParOf" srcId="{20F2C5E9-8B76-4765-AAB5-87BED7E74125}" destId="{7C69795E-7F89-485E-ABC0-7308C2527F7D}" srcOrd="14" destOrd="0" presId="urn:microsoft.com/office/officeart/2018/5/layout/IconCircleLabelList"/>
    <dgm:cxn modelId="{876B4CFB-13D7-45CC-9427-BB098ADF59E9}" type="presParOf" srcId="{7C69795E-7F89-485E-ABC0-7308C2527F7D}" destId="{2EF2D501-0168-41A0-8698-CC84EFD2797F}" srcOrd="0" destOrd="0" presId="urn:microsoft.com/office/officeart/2018/5/layout/IconCircleLabelList"/>
    <dgm:cxn modelId="{7CB3609D-41D3-4976-B6E6-F9C54C82375F}" type="presParOf" srcId="{7C69795E-7F89-485E-ABC0-7308C2527F7D}" destId="{01C3E1E2-705D-4A6A-A0B9-093EB819FFE5}" srcOrd="1" destOrd="0" presId="urn:microsoft.com/office/officeart/2018/5/layout/IconCircleLabelList"/>
    <dgm:cxn modelId="{EFFE87C0-96F5-4D65-8BEB-D46CD41BA5C0}" type="presParOf" srcId="{7C69795E-7F89-485E-ABC0-7308C2527F7D}" destId="{140D126B-1A13-467E-8200-1C84831BF1E3}" srcOrd="2" destOrd="0" presId="urn:microsoft.com/office/officeart/2018/5/layout/IconCircleLabelList"/>
    <dgm:cxn modelId="{842FEE05-A4F2-4325-8950-CD1C258C0181}" type="presParOf" srcId="{7C69795E-7F89-485E-ABC0-7308C2527F7D}" destId="{4ECF3044-FDC3-499F-99C7-60A72BF734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4AEF66-FE0A-4877-AA74-4A334BC985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022186-9275-4538-A71F-31F121EF1876}">
      <dgm:prSet/>
      <dgm:spPr/>
      <dgm:t>
        <a:bodyPr/>
        <a:lstStyle/>
        <a:p>
          <a:r>
            <a:rPr lang="en-US"/>
            <a:t>Adding Corporate Governance Indicators(Liang et al., 2016)*</a:t>
          </a:r>
        </a:p>
      </dgm:t>
    </dgm:pt>
    <dgm:pt modelId="{33E846A2-82FC-4FAB-B770-6628C46E2D4C}" type="parTrans" cxnId="{665738D6-DDCC-4944-B0AD-C2B5C5733890}">
      <dgm:prSet/>
      <dgm:spPr/>
      <dgm:t>
        <a:bodyPr/>
        <a:lstStyle/>
        <a:p>
          <a:endParaRPr lang="en-US"/>
        </a:p>
      </dgm:t>
    </dgm:pt>
    <dgm:pt modelId="{F38BB6A4-BCA7-4DD2-8B32-FF55512A9D29}" type="sibTrans" cxnId="{665738D6-DDCC-4944-B0AD-C2B5C5733890}">
      <dgm:prSet/>
      <dgm:spPr/>
      <dgm:t>
        <a:bodyPr/>
        <a:lstStyle/>
        <a:p>
          <a:endParaRPr lang="en-US"/>
        </a:p>
      </dgm:t>
    </dgm:pt>
    <dgm:pt modelId="{261DA517-C2D7-4E2D-86DB-B6FBB9279B5A}">
      <dgm:prSet/>
      <dgm:spPr/>
      <dgm:t>
        <a:bodyPr/>
        <a:lstStyle/>
        <a:p>
          <a:r>
            <a:rPr lang="en-US"/>
            <a:t>Decision Making by Board of Directors</a:t>
          </a:r>
        </a:p>
      </dgm:t>
    </dgm:pt>
    <dgm:pt modelId="{26FA3C4C-95B7-474E-B373-373DCF2CE022}" type="parTrans" cxnId="{4CC859A2-6564-4186-B018-9D2F67974ACC}">
      <dgm:prSet/>
      <dgm:spPr/>
      <dgm:t>
        <a:bodyPr/>
        <a:lstStyle/>
        <a:p>
          <a:endParaRPr lang="en-US"/>
        </a:p>
      </dgm:t>
    </dgm:pt>
    <dgm:pt modelId="{A924385A-9F42-40AF-BDF7-465C12E3042E}" type="sibTrans" cxnId="{4CC859A2-6564-4186-B018-9D2F67974ACC}">
      <dgm:prSet/>
      <dgm:spPr/>
      <dgm:t>
        <a:bodyPr/>
        <a:lstStyle/>
        <a:p>
          <a:endParaRPr lang="en-US"/>
        </a:p>
      </dgm:t>
    </dgm:pt>
    <dgm:pt modelId="{B20DE48B-5ED1-4C6C-8D44-18A779BBB161}">
      <dgm:prSet/>
      <dgm:spPr/>
      <dgm:t>
        <a:bodyPr/>
        <a:lstStyle/>
        <a:p>
          <a:r>
            <a:rPr lang="en-US"/>
            <a:t>Adherence to Legal &amp; Regulatory Framework</a:t>
          </a:r>
        </a:p>
      </dgm:t>
    </dgm:pt>
    <dgm:pt modelId="{1DC37D84-0E1A-4462-9819-8C1318ACC33B}" type="parTrans" cxnId="{E929440C-7303-4F5A-87B0-AACCE9CA5AD2}">
      <dgm:prSet/>
      <dgm:spPr/>
      <dgm:t>
        <a:bodyPr/>
        <a:lstStyle/>
        <a:p>
          <a:endParaRPr lang="en-US"/>
        </a:p>
      </dgm:t>
    </dgm:pt>
    <dgm:pt modelId="{531B9C5B-133C-4429-8951-EBD2AFD1417E}" type="sibTrans" cxnId="{E929440C-7303-4F5A-87B0-AACCE9CA5AD2}">
      <dgm:prSet/>
      <dgm:spPr/>
      <dgm:t>
        <a:bodyPr/>
        <a:lstStyle/>
        <a:p>
          <a:endParaRPr lang="en-US"/>
        </a:p>
      </dgm:t>
    </dgm:pt>
    <dgm:pt modelId="{AC946AAB-0AEE-443C-BAA8-66B7A336C50F}">
      <dgm:prSet/>
      <dgm:spPr/>
      <dgm:t>
        <a:bodyPr/>
        <a:lstStyle/>
        <a:p>
          <a:r>
            <a:rPr lang="en-US"/>
            <a:t>Risk Assessment &amp; Information Communication</a:t>
          </a:r>
        </a:p>
      </dgm:t>
    </dgm:pt>
    <dgm:pt modelId="{BC6109DC-E91E-49DB-94B1-CC9184B93BF2}" type="parTrans" cxnId="{60212435-DD72-4822-B7B1-DC04D2697940}">
      <dgm:prSet/>
      <dgm:spPr/>
      <dgm:t>
        <a:bodyPr/>
        <a:lstStyle/>
        <a:p>
          <a:endParaRPr lang="en-US"/>
        </a:p>
      </dgm:t>
    </dgm:pt>
    <dgm:pt modelId="{94AEE6CF-82DF-4D7B-B6F7-2FEB24F1D958}" type="sibTrans" cxnId="{60212435-DD72-4822-B7B1-DC04D2697940}">
      <dgm:prSet/>
      <dgm:spPr/>
      <dgm:t>
        <a:bodyPr/>
        <a:lstStyle/>
        <a:p>
          <a:endParaRPr lang="en-US"/>
        </a:p>
      </dgm:t>
    </dgm:pt>
    <dgm:pt modelId="{D64F4312-CF70-4708-932A-A99F22F55A55}">
      <dgm:prSet/>
      <dgm:spPr/>
      <dgm:t>
        <a:bodyPr/>
        <a:lstStyle/>
        <a:p>
          <a:r>
            <a:rPr lang="en-US"/>
            <a:t>Policies and Procedures </a:t>
          </a:r>
        </a:p>
      </dgm:t>
    </dgm:pt>
    <dgm:pt modelId="{306FDB92-DFEF-4FBA-B536-9A9ABBBC36CF}" type="parTrans" cxnId="{B7D16C4B-C44A-4534-85BD-28554A5FEB04}">
      <dgm:prSet/>
      <dgm:spPr/>
      <dgm:t>
        <a:bodyPr/>
        <a:lstStyle/>
        <a:p>
          <a:endParaRPr lang="en-US"/>
        </a:p>
      </dgm:t>
    </dgm:pt>
    <dgm:pt modelId="{86CFCD1D-C49F-44C7-B820-EF6FD10458A8}" type="sibTrans" cxnId="{B7D16C4B-C44A-4534-85BD-28554A5FEB04}">
      <dgm:prSet/>
      <dgm:spPr/>
      <dgm:t>
        <a:bodyPr/>
        <a:lstStyle/>
        <a:p>
          <a:endParaRPr lang="en-US"/>
        </a:p>
      </dgm:t>
    </dgm:pt>
    <dgm:pt modelId="{942A3C58-0818-48A7-87CA-71238DFC02C8}">
      <dgm:prSet/>
      <dgm:spPr/>
      <dgm:t>
        <a:bodyPr/>
        <a:lstStyle/>
        <a:p>
          <a:r>
            <a:rPr lang="en-US"/>
            <a:t>Transparency &amp; Accountability</a:t>
          </a:r>
        </a:p>
      </dgm:t>
    </dgm:pt>
    <dgm:pt modelId="{E0A1600A-BDBE-4BEC-B39F-5095E812DDD9}" type="parTrans" cxnId="{11BD56EE-3E17-49BA-890C-3F6D690AD0FB}">
      <dgm:prSet/>
      <dgm:spPr/>
      <dgm:t>
        <a:bodyPr/>
        <a:lstStyle/>
        <a:p>
          <a:endParaRPr lang="en-US"/>
        </a:p>
      </dgm:t>
    </dgm:pt>
    <dgm:pt modelId="{91B6D086-7460-40E1-90A5-F4151CA33326}" type="sibTrans" cxnId="{11BD56EE-3E17-49BA-890C-3F6D690AD0FB}">
      <dgm:prSet/>
      <dgm:spPr/>
      <dgm:t>
        <a:bodyPr/>
        <a:lstStyle/>
        <a:p>
          <a:endParaRPr lang="en-US"/>
        </a:p>
      </dgm:t>
    </dgm:pt>
    <dgm:pt modelId="{75046B6B-EBE3-4B38-9634-D6B3C0D13EB2}">
      <dgm:prSet/>
      <dgm:spPr/>
      <dgm:t>
        <a:bodyPr/>
        <a:lstStyle/>
        <a:p>
          <a:r>
            <a:rPr lang="en-US"/>
            <a:t>Monitoring &amp; Internal Controls</a:t>
          </a:r>
        </a:p>
      </dgm:t>
    </dgm:pt>
    <dgm:pt modelId="{57D2D396-A148-4D27-8A1A-0431AA46FBB5}" type="parTrans" cxnId="{399D33AA-D651-46EF-AAFB-6F67BADE3A1C}">
      <dgm:prSet/>
      <dgm:spPr/>
      <dgm:t>
        <a:bodyPr/>
        <a:lstStyle/>
        <a:p>
          <a:endParaRPr lang="en-US"/>
        </a:p>
      </dgm:t>
    </dgm:pt>
    <dgm:pt modelId="{03878B5D-E135-464A-A2FA-1AD6323E0832}" type="sibTrans" cxnId="{399D33AA-D651-46EF-AAFB-6F67BADE3A1C}">
      <dgm:prSet/>
      <dgm:spPr/>
      <dgm:t>
        <a:bodyPr/>
        <a:lstStyle/>
        <a:p>
          <a:endParaRPr lang="en-US"/>
        </a:p>
      </dgm:t>
    </dgm:pt>
    <dgm:pt modelId="{597D73C4-900D-44D9-95F7-D4A5D2E04EEC}" type="pres">
      <dgm:prSet presAssocID="{584AEF66-FE0A-4877-AA74-4A334BC985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7AFB45-A98D-437D-8C39-C5F43DB610E7}" type="pres">
      <dgm:prSet presAssocID="{04022186-9275-4538-A71F-31F121EF1876}" presName="hierRoot1" presStyleCnt="0">
        <dgm:presLayoutVars>
          <dgm:hierBranch val="init"/>
        </dgm:presLayoutVars>
      </dgm:prSet>
      <dgm:spPr/>
    </dgm:pt>
    <dgm:pt modelId="{71DAB1E1-AE43-4CA9-8E12-F097E181DFAB}" type="pres">
      <dgm:prSet presAssocID="{04022186-9275-4538-A71F-31F121EF1876}" presName="rootComposite1" presStyleCnt="0"/>
      <dgm:spPr/>
    </dgm:pt>
    <dgm:pt modelId="{632B7AAB-168A-43A1-A952-378A5B1D36FB}" type="pres">
      <dgm:prSet presAssocID="{04022186-9275-4538-A71F-31F121EF1876}" presName="rootText1" presStyleLbl="node0" presStyleIdx="0" presStyleCnt="1">
        <dgm:presLayoutVars>
          <dgm:chPref val="3"/>
        </dgm:presLayoutVars>
      </dgm:prSet>
      <dgm:spPr/>
    </dgm:pt>
    <dgm:pt modelId="{8A52F847-35F7-4B3F-9427-F59DE4C9661E}" type="pres">
      <dgm:prSet presAssocID="{04022186-9275-4538-A71F-31F121EF1876}" presName="rootConnector1" presStyleLbl="node1" presStyleIdx="0" presStyleCnt="0"/>
      <dgm:spPr/>
    </dgm:pt>
    <dgm:pt modelId="{D265F1C3-A197-4DE6-BD47-C65B6582737B}" type="pres">
      <dgm:prSet presAssocID="{04022186-9275-4538-A71F-31F121EF1876}" presName="hierChild2" presStyleCnt="0"/>
      <dgm:spPr/>
    </dgm:pt>
    <dgm:pt modelId="{D239F0A8-39FD-4290-958A-B948209ED012}" type="pres">
      <dgm:prSet presAssocID="{26FA3C4C-95B7-474E-B373-373DCF2CE022}" presName="Name37" presStyleLbl="parChTrans1D2" presStyleIdx="0" presStyleCnt="6"/>
      <dgm:spPr/>
    </dgm:pt>
    <dgm:pt modelId="{7A7A2E8E-BEDB-49FE-86D1-67ED02601C43}" type="pres">
      <dgm:prSet presAssocID="{261DA517-C2D7-4E2D-86DB-B6FBB9279B5A}" presName="hierRoot2" presStyleCnt="0">
        <dgm:presLayoutVars>
          <dgm:hierBranch val="init"/>
        </dgm:presLayoutVars>
      </dgm:prSet>
      <dgm:spPr/>
    </dgm:pt>
    <dgm:pt modelId="{2CD74175-A780-4622-9001-FF03D38D283E}" type="pres">
      <dgm:prSet presAssocID="{261DA517-C2D7-4E2D-86DB-B6FBB9279B5A}" presName="rootComposite" presStyleCnt="0"/>
      <dgm:spPr/>
    </dgm:pt>
    <dgm:pt modelId="{FA28B55D-0F94-4FEC-BE4D-ADCD2B0488E2}" type="pres">
      <dgm:prSet presAssocID="{261DA517-C2D7-4E2D-86DB-B6FBB9279B5A}" presName="rootText" presStyleLbl="node2" presStyleIdx="0" presStyleCnt="6">
        <dgm:presLayoutVars>
          <dgm:chPref val="3"/>
        </dgm:presLayoutVars>
      </dgm:prSet>
      <dgm:spPr/>
    </dgm:pt>
    <dgm:pt modelId="{CB77C507-67BA-4130-B326-51A4930CA8D3}" type="pres">
      <dgm:prSet presAssocID="{261DA517-C2D7-4E2D-86DB-B6FBB9279B5A}" presName="rootConnector" presStyleLbl="node2" presStyleIdx="0" presStyleCnt="6"/>
      <dgm:spPr/>
    </dgm:pt>
    <dgm:pt modelId="{E735A576-8295-4397-BE3A-DDDE23E4625F}" type="pres">
      <dgm:prSet presAssocID="{261DA517-C2D7-4E2D-86DB-B6FBB9279B5A}" presName="hierChild4" presStyleCnt="0"/>
      <dgm:spPr/>
    </dgm:pt>
    <dgm:pt modelId="{667E8BB2-B507-4F7D-A670-815A159E0DAD}" type="pres">
      <dgm:prSet presAssocID="{261DA517-C2D7-4E2D-86DB-B6FBB9279B5A}" presName="hierChild5" presStyleCnt="0"/>
      <dgm:spPr/>
    </dgm:pt>
    <dgm:pt modelId="{81494AFB-E38D-45F5-A2FD-552CA78636A2}" type="pres">
      <dgm:prSet presAssocID="{1DC37D84-0E1A-4462-9819-8C1318ACC33B}" presName="Name37" presStyleLbl="parChTrans1D2" presStyleIdx="1" presStyleCnt="6"/>
      <dgm:spPr/>
    </dgm:pt>
    <dgm:pt modelId="{6DE4F90C-C4F3-4F4F-820D-F3E46473667D}" type="pres">
      <dgm:prSet presAssocID="{B20DE48B-5ED1-4C6C-8D44-18A779BBB161}" presName="hierRoot2" presStyleCnt="0">
        <dgm:presLayoutVars>
          <dgm:hierBranch val="init"/>
        </dgm:presLayoutVars>
      </dgm:prSet>
      <dgm:spPr/>
    </dgm:pt>
    <dgm:pt modelId="{93890513-D33D-468F-B67D-E0F2392C9F83}" type="pres">
      <dgm:prSet presAssocID="{B20DE48B-5ED1-4C6C-8D44-18A779BBB161}" presName="rootComposite" presStyleCnt="0"/>
      <dgm:spPr/>
    </dgm:pt>
    <dgm:pt modelId="{F6974B3B-48B7-4B5B-BA34-4D36E707EC1B}" type="pres">
      <dgm:prSet presAssocID="{B20DE48B-5ED1-4C6C-8D44-18A779BBB161}" presName="rootText" presStyleLbl="node2" presStyleIdx="1" presStyleCnt="6">
        <dgm:presLayoutVars>
          <dgm:chPref val="3"/>
        </dgm:presLayoutVars>
      </dgm:prSet>
      <dgm:spPr/>
    </dgm:pt>
    <dgm:pt modelId="{F9E68174-3107-4630-BFEE-15B061D280DE}" type="pres">
      <dgm:prSet presAssocID="{B20DE48B-5ED1-4C6C-8D44-18A779BBB161}" presName="rootConnector" presStyleLbl="node2" presStyleIdx="1" presStyleCnt="6"/>
      <dgm:spPr/>
    </dgm:pt>
    <dgm:pt modelId="{7FBBD911-5A4D-4BAE-A223-CDF5B684105A}" type="pres">
      <dgm:prSet presAssocID="{B20DE48B-5ED1-4C6C-8D44-18A779BBB161}" presName="hierChild4" presStyleCnt="0"/>
      <dgm:spPr/>
    </dgm:pt>
    <dgm:pt modelId="{C7506E5E-7D05-42A9-85AC-7A5D0C91A963}" type="pres">
      <dgm:prSet presAssocID="{B20DE48B-5ED1-4C6C-8D44-18A779BBB161}" presName="hierChild5" presStyleCnt="0"/>
      <dgm:spPr/>
    </dgm:pt>
    <dgm:pt modelId="{CDE167CB-CFEC-4899-863E-A5BDA41D1916}" type="pres">
      <dgm:prSet presAssocID="{BC6109DC-E91E-49DB-94B1-CC9184B93BF2}" presName="Name37" presStyleLbl="parChTrans1D2" presStyleIdx="2" presStyleCnt="6"/>
      <dgm:spPr/>
    </dgm:pt>
    <dgm:pt modelId="{CF84CB64-37CC-4996-AFFF-E7A9BD85944A}" type="pres">
      <dgm:prSet presAssocID="{AC946AAB-0AEE-443C-BAA8-66B7A336C50F}" presName="hierRoot2" presStyleCnt="0">
        <dgm:presLayoutVars>
          <dgm:hierBranch val="init"/>
        </dgm:presLayoutVars>
      </dgm:prSet>
      <dgm:spPr/>
    </dgm:pt>
    <dgm:pt modelId="{B3341F15-5A08-40E8-9894-EF5B35FA21D1}" type="pres">
      <dgm:prSet presAssocID="{AC946AAB-0AEE-443C-BAA8-66B7A336C50F}" presName="rootComposite" presStyleCnt="0"/>
      <dgm:spPr/>
    </dgm:pt>
    <dgm:pt modelId="{B3EAA9C4-9794-4565-96AF-B347607F7DD6}" type="pres">
      <dgm:prSet presAssocID="{AC946AAB-0AEE-443C-BAA8-66B7A336C50F}" presName="rootText" presStyleLbl="node2" presStyleIdx="2" presStyleCnt="6">
        <dgm:presLayoutVars>
          <dgm:chPref val="3"/>
        </dgm:presLayoutVars>
      </dgm:prSet>
      <dgm:spPr/>
    </dgm:pt>
    <dgm:pt modelId="{AA515955-E9CE-4788-B815-46C6B7C6E72D}" type="pres">
      <dgm:prSet presAssocID="{AC946AAB-0AEE-443C-BAA8-66B7A336C50F}" presName="rootConnector" presStyleLbl="node2" presStyleIdx="2" presStyleCnt="6"/>
      <dgm:spPr/>
    </dgm:pt>
    <dgm:pt modelId="{3A225FE6-7288-44E8-865F-68893E645A8D}" type="pres">
      <dgm:prSet presAssocID="{AC946AAB-0AEE-443C-BAA8-66B7A336C50F}" presName="hierChild4" presStyleCnt="0"/>
      <dgm:spPr/>
    </dgm:pt>
    <dgm:pt modelId="{391FE19D-5B43-46F8-88AA-CB55D157C8E7}" type="pres">
      <dgm:prSet presAssocID="{AC946AAB-0AEE-443C-BAA8-66B7A336C50F}" presName="hierChild5" presStyleCnt="0"/>
      <dgm:spPr/>
    </dgm:pt>
    <dgm:pt modelId="{AF4EE78C-D97B-4535-B5AF-B916F01D1239}" type="pres">
      <dgm:prSet presAssocID="{306FDB92-DFEF-4FBA-B536-9A9ABBBC36CF}" presName="Name37" presStyleLbl="parChTrans1D2" presStyleIdx="3" presStyleCnt="6"/>
      <dgm:spPr/>
    </dgm:pt>
    <dgm:pt modelId="{1EB7C8FE-166B-487C-8CD3-BCAF859BA7DB}" type="pres">
      <dgm:prSet presAssocID="{D64F4312-CF70-4708-932A-A99F22F55A55}" presName="hierRoot2" presStyleCnt="0">
        <dgm:presLayoutVars>
          <dgm:hierBranch val="init"/>
        </dgm:presLayoutVars>
      </dgm:prSet>
      <dgm:spPr/>
    </dgm:pt>
    <dgm:pt modelId="{1C98AC36-EA69-493A-806D-1B594F2995CA}" type="pres">
      <dgm:prSet presAssocID="{D64F4312-CF70-4708-932A-A99F22F55A55}" presName="rootComposite" presStyleCnt="0"/>
      <dgm:spPr/>
    </dgm:pt>
    <dgm:pt modelId="{C27E81C4-F5FB-4922-8164-DC97171BAA9E}" type="pres">
      <dgm:prSet presAssocID="{D64F4312-CF70-4708-932A-A99F22F55A55}" presName="rootText" presStyleLbl="node2" presStyleIdx="3" presStyleCnt="6">
        <dgm:presLayoutVars>
          <dgm:chPref val="3"/>
        </dgm:presLayoutVars>
      </dgm:prSet>
      <dgm:spPr/>
    </dgm:pt>
    <dgm:pt modelId="{BA9F3314-48AE-4020-8609-DED7D93546A5}" type="pres">
      <dgm:prSet presAssocID="{D64F4312-CF70-4708-932A-A99F22F55A55}" presName="rootConnector" presStyleLbl="node2" presStyleIdx="3" presStyleCnt="6"/>
      <dgm:spPr/>
    </dgm:pt>
    <dgm:pt modelId="{745583BE-1BA1-4597-A3A2-34C5DD9C8FA2}" type="pres">
      <dgm:prSet presAssocID="{D64F4312-CF70-4708-932A-A99F22F55A55}" presName="hierChild4" presStyleCnt="0"/>
      <dgm:spPr/>
    </dgm:pt>
    <dgm:pt modelId="{F47BF042-9E1B-41DF-8107-DA1861D25996}" type="pres">
      <dgm:prSet presAssocID="{D64F4312-CF70-4708-932A-A99F22F55A55}" presName="hierChild5" presStyleCnt="0"/>
      <dgm:spPr/>
    </dgm:pt>
    <dgm:pt modelId="{BD381F1A-FF3B-479F-A70E-F13A6F879AB9}" type="pres">
      <dgm:prSet presAssocID="{E0A1600A-BDBE-4BEC-B39F-5095E812DDD9}" presName="Name37" presStyleLbl="parChTrans1D2" presStyleIdx="4" presStyleCnt="6"/>
      <dgm:spPr/>
    </dgm:pt>
    <dgm:pt modelId="{3301D2B7-C615-4B09-A4CA-59FBF51C575A}" type="pres">
      <dgm:prSet presAssocID="{942A3C58-0818-48A7-87CA-71238DFC02C8}" presName="hierRoot2" presStyleCnt="0">
        <dgm:presLayoutVars>
          <dgm:hierBranch val="init"/>
        </dgm:presLayoutVars>
      </dgm:prSet>
      <dgm:spPr/>
    </dgm:pt>
    <dgm:pt modelId="{8034B08D-E248-4B8D-B258-6725E4CBB60F}" type="pres">
      <dgm:prSet presAssocID="{942A3C58-0818-48A7-87CA-71238DFC02C8}" presName="rootComposite" presStyleCnt="0"/>
      <dgm:spPr/>
    </dgm:pt>
    <dgm:pt modelId="{BF7ABD5C-538D-4AE7-A985-CB50A5E0B556}" type="pres">
      <dgm:prSet presAssocID="{942A3C58-0818-48A7-87CA-71238DFC02C8}" presName="rootText" presStyleLbl="node2" presStyleIdx="4" presStyleCnt="6">
        <dgm:presLayoutVars>
          <dgm:chPref val="3"/>
        </dgm:presLayoutVars>
      </dgm:prSet>
      <dgm:spPr/>
    </dgm:pt>
    <dgm:pt modelId="{A8F5E966-F8E7-4A60-9E8D-70F43B779A47}" type="pres">
      <dgm:prSet presAssocID="{942A3C58-0818-48A7-87CA-71238DFC02C8}" presName="rootConnector" presStyleLbl="node2" presStyleIdx="4" presStyleCnt="6"/>
      <dgm:spPr/>
    </dgm:pt>
    <dgm:pt modelId="{DB74B60D-9158-4179-BDD9-FF0A324475DB}" type="pres">
      <dgm:prSet presAssocID="{942A3C58-0818-48A7-87CA-71238DFC02C8}" presName="hierChild4" presStyleCnt="0"/>
      <dgm:spPr/>
    </dgm:pt>
    <dgm:pt modelId="{994100E8-BC1B-450F-8797-65B696CAC6D4}" type="pres">
      <dgm:prSet presAssocID="{942A3C58-0818-48A7-87CA-71238DFC02C8}" presName="hierChild5" presStyleCnt="0"/>
      <dgm:spPr/>
    </dgm:pt>
    <dgm:pt modelId="{6C3A3D38-FAF1-4D87-BE43-AAE72B204DBD}" type="pres">
      <dgm:prSet presAssocID="{57D2D396-A148-4D27-8A1A-0431AA46FBB5}" presName="Name37" presStyleLbl="parChTrans1D2" presStyleIdx="5" presStyleCnt="6"/>
      <dgm:spPr/>
    </dgm:pt>
    <dgm:pt modelId="{FA87FEBF-6161-418E-A43A-184EC60B3B01}" type="pres">
      <dgm:prSet presAssocID="{75046B6B-EBE3-4B38-9634-D6B3C0D13EB2}" presName="hierRoot2" presStyleCnt="0">
        <dgm:presLayoutVars>
          <dgm:hierBranch val="init"/>
        </dgm:presLayoutVars>
      </dgm:prSet>
      <dgm:spPr/>
    </dgm:pt>
    <dgm:pt modelId="{C55C5B58-26FF-4FA6-BB4D-6AB0BA3B4BEA}" type="pres">
      <dgm:prSet presAssocID="{75046B6B-EBE3-4B38-9634-D6B3C0D13EB2}" presName="rootComposite" presStyleCnt="0"/>
      <dgm:spPr/>
    </dgm:pt>
    <dgm:pt modelId="{D719B05E-99BA-43C1-A925-3C46A8CCAC61}" type="pres">
      <dgm:prSet presAssocID="{75046B6B-EBE3-4B38-9634-D6B3C0D13EB2}" presName="rootText" presStyleLbl="node2" presStyleIdx="5" presStyleCnt="6">
        <dgm:presLayoutVars>
          <dgm:chPref val="3"/>
        </dgm:presLayoutVars>
      </dgm:prSet>
      <dgm:spPr/>
    </dgm:pt>
    <dgm:pt modelId="{42A6897F-DF3B-4EC8-B531-623D2394A15A}" type="pres">
      <dgm:prSet presAssocID="{75046B6B-EBE3-4B38-9634-D6B3C0D13EB2}" presName="rootConnector" presStyleLbl="node2" presStyleIdx="5" presStyleCnt="6"/>
      <dgm:spPr/>
    </dgm:pt>
    <dgm:pt modelId="{7B4A82DA-BD4F-4648-8EC0-A9B633DCF0B9}" type="pres">
      <dgm:prSet presAssocID="{75046B6B-EBE3-4B38-9634-D6B3C0D13EB2}" presName="hierChild4" presStyleCnt="0"/>
      <dgm:spPr/>
    </dgm:pt>
    <dgm:pt modelId="{878D9C57-2A59-422D-B049-877CC2DBFF60}" type="pres">
      <dgm:prSet presAssocID="{75046B6B-EBE3-4B38-9634-D6B3C0D13EB2}" presName="hierChild5" presStyleCnt="0"/>
      <dgm:spPr/>
    </dgm:pt>
    <dgm:pt modelId="{3B86565A-6559-4A3F-BBBC-D7A764F09DEB}" type="pres">
      <dgm:prSet presAssocID="{04022186-9275-4538-A71F-31F121EF1876}" presName="hierChild3" presStyleCnt="0"/>
      <dgm:spPr/>
    </dgm:pt>
  </dgm:ptLst>
  <dgm:cxnLst>
    <dgm:cxn modelId="{49BFE805-5B97-401F-8A29-5ADE77553561}" type="presOf" srcId="{306FDB92-DFEF-4FBA-B536-9A9ABBBC36CF}" destId="{AF4EE78C-D97B-4535-B5AF-B916F01D1239}" srcOrd="0" destOrd="0" presId="urn:microsoft.com/office/officeart/2005/8/layout/orgChart1"/>
    <dgm:cxn modelId="{E929440C-7303-4F5A-87B0-AACCE9CA5AD2}" srcId="{04022186-9275-4538-A71F-31F121EF1876}" destId="{B20DE48B-5ED1-4C6C-8D44-18A779BBB161}" srcOrd="1" destOrd="0" parTransId="{1DC37D84-0E1A-4462-9819-8C1318ACC33B}" sibTransId="{531B9C5B-133C-4429-8951-EBD2AFD1417E}"/>
    <dgm:cxn modelId="{312AC515-435A-42C9-A96C-D1B0332D016C}" type="presOf" srcId="{261DA517-C2D7-4E2D-86DB-B6FBB9279B5A}" destId="{FA28B55D-0F94-4FEC-BE4D-ADCD2B0488E2}" srcOrd="0" destOrd="0" presId="urn:microsoft.com/office/officeart/2005/8/layout/orgChart1"/>
    <dgm:cxn modelId="{7C43C418-E34B-4992-BE68-289841D1B463}" type="presOf" srcId="{BC6109DC-E91E-49DB-94B1-CC9184B93BF2}" destId="{CDE167CB-CFEC-4899-863E-A5BDA41D1916}" srcOrd="0" destOrd="0" presId="urn:microsoft.com/office/officeart/2005/8/layout/orgChart1"/>
    <dgm:cxn modelId="{90F14619-812A-4CE1-BC49-26518332335F}" type="presOf" srcId="{942A3C58-0818-48A7-87CA-71238DFC02C8}" destId="{BF7ABD5C-538D-4AE7-A985-CB50A5E0B556}" srcOrd="0" destOrd="0" presId="urn:microsoft.com/office/officeart/2005/8/layout/orgChart1"/>
    <dgm:cxn modelId="{68F66021-23B2-44ED-A402-6C737E8E4A7D}" type="presOf" srcId="{75046B6B-EBE3-4B38-9634-D6B3C0D13EB2}" destId="{42A6897F-DF3B-4EC8-B531-623D2394A15A}" srcOrd="1" destOrd="0" presId="urn:microsoft.com/office/officeart/2005/8/layout/orgChart1"/>
    <dgm:cxn modelId="{217CBC28-2307-4BC1-AAEF-AF7F1782D036}" type="presOf" srcId="{584AEF66-FE0A-4877-AA74-4A334BC985F1}" destId="{597D73C4-900D-44D9-95F7-D4A5D2E04EEC}" srcOrd="0" destOrd="0" presId="urn:microsoft.com/office/officeart/2005/8/layout/orgChart1"/>
    <dgm:cxn modelId="{ED3BEE28-FC10-44F2-B89D-6EBF764C1F3D}" type="presOf" srcId="{942A3C58-0818-48A7-87CA-71238DFC02C8}" destId="{A8F5E966-F8E7-4A60-9E8D-70F43B779A47}" srcOrd="1" destOrd="0" presId="urn:microsoft.com/office/officeart/2005/8/layout/orgChart1"/>
    <dgm:cxn modelId="{6A4E5C2D-E509-4D02-AAEC-359B90917AF1}" type="presOf" srcId="{D64F4312-CF70-4708-932A-A99F22F55A55}" destId="{C27E81C4-F5FB-4922-8164-DC97171BAA9E}" srcOrd="0" destOrd="0" presId="urn:microsoft.com/office/officeart/2005/8/layout/orgChart1"/>
    <dgm:cxn modelId="{60212435-DD72-4822-B7B1-DC04D2697940}" srcId="{04022186-9275-4538-A71F-31F121EF1876}" destId="{AC946AAB-0AEE-443C-BAA8-66B7A336C50F}" srcOrd="2" destOrd="0" parTransId="{BC6109DC-E91E-49DB-94B1-CC9184B93BF2}" sibTransId="{94AEE6CF-82DF-4D7B-B6F7-2FEB24F1D958}"/>
    <dgm:cxn modelId="{658C1F38-77DB-4A27-8B88-B713AA7C2D15}" type="presOf" srcId="{AC946AAB-0AEE-443C-BAA8-66B7A336C50F}" destId="{AA515955-E9CE-4788-B815-46C6B7C6E72D}" srcOrd="1" destOrd="0" presId="urn:microsoft.com/office/officeart/2005/8/layout/orgChart1"/>
    <dgm:cxn modelId="{B2652649-064A-4BBC-9009-BF651FD4510A}" type="presOf" srcId="{E0A1600A-BDBE-4BEC-B39F-5095E812DDD9}" destId="{BD381F1A-FF3B-479F-A70E-F13A6F879AB9}" srcOrd="0" destOrd="0" presId="urn:microsoft.com/office/officeart/2005/8/layout/orgChart1"/>
    <dgm:cxn modelId="{B7D16C4B-C44A-4534-85BD-28554A5FEB04}" srcId="{04022186-9275-4538-A71F-31F121EF1876}" destId="{D64F4312-CF70-4708-932A-A99F22F55A55}" srcOrd="3" destOrd="0" parTransId="{306FDB92-DFEF-4FBA-B536-9A9ABBBC36CF}" sibTransId="{86CFCD1D-C49F-44C7-B820-EF6FD10458A8}"/>
    <dgm:cxn modelId="{1F3E8C7C-44DB-45E9-A805-93F8E609F064}" type="presOf" srcId="{261DA517-C2D7-4E2D-86DB-B6FBB9279B5A}" destId="{CB77C507-67BA-4130-B326-51A4930CA8D3}" srcOrd="1" destOrd="0" presId="urn:microsoft.com/office/officeart/2005/8/layout/orgChart1"/>
    <dgm:cxn modelId="{A6920386-54EE-4D0D-BE40-6EDA61916717}" type="presOf" srcId="{04022186-9275-4538-A71F-31F121EF1876}" destId="{8A52F847-35F7-4B3F-9427-F59DE4C9661E}" srcOrd="1" destOrd="0" presId="urn:microsoft.com/office/officeart/2005/8/layout/orgChart1"/>
    <dgm:cxn modelId="{E8B5F490-1AC5-4F91-8522-4D9368F54360}" type="presOf" srcId="{D64F4312-CF70-4708-932A-A99F22F55A55}" destId="{BA9F3314-48AE-4020-8609-DED7D93546A5}" srcOrd="1" destOrd="0" presId="urn:microsoft.com/office/officeart/2005/8/layout/orgChart1"/>
    <dgm:cxn modelId="{4CC859A2-6564-4186-B018-9D2F67974ACC}" srcId="{04022186-9275-4538-A71F-31F121EF1876}" destId="{261DA517-C2D7-4E2D-86DB-B6FBB9279B5A}" srcOrd="0" destOrd="0" parTransId="{26FA3C4C-95B7-474E-B373-373DCF2CE022}" sibTransId="{A924385A-9F42-40AF-BDF7-465C12E3042E}"/>
    <dgm:cxn modelId="{399D33AA-D651-46EF-AAFB-6F67BADE3A1C}" srcId="{04022186-9275-4538-A71F-31F121EF1876}" destId="{75046B6B-EBE3-4B38-9634-D6B3C0D13EB2}" srcOrd="5" destOrd="0" parTransId="{57D2D396-A148-4D27-8A1A-0431AA46FBB5}" sibTransId="{03878B5D-E135-464A-A2FA-1AD6323E0832}"/>
    <dgm:cxn modelId="{6B0F8BB1-082A-458A-AD8E-F1AFFE70E36D}" type="presOf" srcId="{1DC37D84-0E1A-4462-9819-8C1318ACC33B}" destId="{81494AFB-E38D-45F5-A2FD-552CA78636A2}" srcOrd="0" destOrd="0" presId="urn:microsoft.com/office/officeart/2005/8/layout/orgChart1"/>
    <dgm:cxn modelId="{6B2483B3-3703-4284-9241-517CBF84F0B9}" type="presOf" srcId="{57D2D396-A148-4D27-8A1A-0431AA46FBB5}" destId="{6C3A3D38-FAF1-4D87-BE43-AAE72B204DBD}" srcOrd="0" destOrd="0" presId="urn:microsoft.com/office/officeart/2005/8/layout/orgChart1"/>
    <dgm:cxn modelId="{77125BBA-B54F-42DD-A299-F160504FC438}" type="presOf" srcId="{AC946AAB-0AEE-443C-BAA8-66B7A336C50F}" destId="{B3EAA9C4-9794-4565-96AF-B347607F7DD6}" srcOrd="0" destOrd="0" presId="urn:microsoft.com/office/officeart/2005/8/layout/orgChart1"/>
    <dgm:cxn modelId="{36CE86C8-EE77-49AE-9AFE-8C7467C65147}" type="presOf" srcId="{B20DE48B-5ED1-4C6C-8D44-18A779BBB161}" destId="{F9E68174-3107-4630-BFEE-15B061D280DE}" srcOrd="1" destOrd="0" presId="urn:microsoft.com/office/officeart/2005/8/layout/orgChart1"/>
    <dgm:cxn modelId="{665738D6-DDCC-4944-B0AD-C2B5C5733890}" srcId="{584AEF66-FE0A-4877-AA74-4A334BC985F1}" destId="{04022186-9275-4538-A71F-31F121EF1876}" srcOrd="0" destOrd="0" parTransId="{33E846A2-82FC-4FAB-B770-6628C46E2D4C}" sibTransId="{F38BB6A4-BCA7-4DD2-8B32-FF55512A9D29}"/>
    <dgm:cxn modelId="{5A9488D9-DDB0-43B4-B30C-94730BFF7127}" type="presOf" srcId="{75046B6B-EBE3-4B38-9634-D6B3C0D13EB2}" destId="{D719B05E-99BA-43C1-A925-3C46A8CCAC61}" srcOrd="0" destOrd="0" presId="urn:microsoft.com/office/officeart/2005/8/layout/orgChart1"/>
    <dgm:cxn modelId="{D28F42DA-272D-4A12-A500-38A7823C2D89}" type="presOf" srcId="{B20DE48B-5ED1-4C6C-8D44-18A779BBB161}" destId="{F6974B3B-48B7-4B5B-BA34-4D36E707EC1B}" srcOrd="0" destOrd="0" presId="urn:microsoft.com/office/officeart/2005/8/layout/orgChart1"/>
    <dgm:cxn modelId="{3C5A3FDB-207F-4E9E-AC8F-C687853C07EC}" type="presOf" srcId="{04022186-9275-4538-A71F-31F121EF1876}" destId="{632B7AAB-168A-43A1-A952-378A5B1D36FB}" srcOrd="0" destOrd="0" presId="urn:microsoft.com/office/officeart/2005/8/layout/orgChart1"/>
    <dgm:cxn modelId="{69FC5BED-8F09-4982-A220-E11BFB92DD25}" type="presOf" srcId="{26FA3C4C-95B7-474E-B373-373DCF2CE022}" destId="{D239F0A8-39FD-4290-958A-B948209ED012}" srcOrd="0" destOrd="0" presId="urn:microsoft.com/office/officeart/2005/8/layout/orgChart1"/>
    <dgm:cxn modelId="{11BD56EE-3E17-49BA-890C-3F6D690AD0FB}" srcId="{04022186-9275-4538-A71F-31F121EF1876}" destId="{942A3C58-0818-48A7-87CA-71238DFC02C8}" srcOrd="4" destOrd="0" parTransId="{E0A1600A-BDBE-4BEC-B39F-5095E812DDD9}" sibTransId="{91B6D086-7460-40E1-90A5-F4151CA33326}"/>
    <dgm:cxn modelId="{F4313DE8-9A4F-4DE4-9985-E5B495939C6A}" type="presParOf" srcId="{597D73C4-900D-44D9-95F7-D4A5D2E04EEC}" destId="{637AFB45-A98D-437D-8C39-C5F43DB610E7}" srcOrd="0" destOrd="0" presId="urn:microsoft.com/office/officeart/2005/8/layout/orgChart1"/>
    <dgm:cxn modelId="{F51F18C2-C841-4F41-AEA5-80900A51A25C}" type="presParOf" srcId="{637AFB45-A98D-437D-8C39-C5F43DB610E7}" destId="{71DAB1E1-AE43-4CA9-8E12-F097E181DFAB}" srcOrd="0" destOrd="0" presId="urn:microsoft.com/office/officeart/2005/8/layout/orgChart1"/>
    <dgm:cxn modelId="{9C9ABCE3-17F8-4610-9618-09B815D3FDB5}" type="presParOf" srcId="{71DAB1E1-AE43-4CA9-8E12-F097E181DFAB}" destId="{632B7AAB-168A-43A1-A952-378A5B1D36FB}" srcOrd="0" destOrd="0" presId="urn:microsoft.com/office/officeart/2005/8/layout/orgChart1"/>
    <dgm:cxn modelId="{4DDDA28F-310D-4808-939E-4720B45ED925}" type="presParOf" srcId="{71DAB1E1-AE43-4CA9-8E12-F097E181DFAB}" destId="{8A52F847-35F7-4B3F-9427-F59DE4C9661E}" srcOrd="1" destOrd="0" presId="urn:microsoft.com/office/officeart/2005/8/layout/orgChart1"/>
    <dgm:cxn modelId="{9876AD2E-79BC-456D-9799-24E99F483C5D}" type="presParOf" srcId="{637AFB45-A98D-437D-8C39-C5F43DB610E7}" destId="{D265F1C3-A197-4DE6-BD47-C65B6582737B}" srcOrd="1" destOrd="0" presId="urn:microsoft.com/office/officeart/2005/8/layout/orgChart1"/>
    <dgm:cxn modelId="{EAF83953-34F3-4848-AF5C-9D42B7384336}" type="presParOf" srcId="{D265F1C3-A197-4DE6-BD47-C65B6582737B}" destId="{D239F0A8-39FD-4290-958A-B948209ED012}" srcOrd="0" destOrd="0" presId="urn:microsoft.com/office/officeart/2005/8/layout/orgChart1"/>
    <dgm:cxn modelId="{60F28AD6-0713-4635-960B-2A4FCB9F801E}" type="presParOf" srcId="{D265F1C3-A197-4DE6-BD47-C65B6582737B}" destId="{7A7A2E8E-BEDB-49FE-86D1-67ED02601C43}" srcOrd="1" destOrd="0" presId="urn:microsoft.com/office/officeart/2005/8/layout/orgChart1"/>
    <dgm:cxn modelId="{05F057BC-E64F-4507-982E-4D56F7937F9E}" type="presParOf" srcId="{7A7A2E8E-BEDB-49FE-86D1-67ED02601C43}" destId="{2CD74175-A780-4622-9001-FF03D38D283E}" srcOrd="0" destOrd="0" presId="urn:microsoft.com/office/officeart/2005/8/layout/orgChart1"/>
    <dgm:cxn modelId="{1554F640-D8EA-409F-9A42-023E50532883}" type="presParOf" srcId="{2CD74175-A780-4622-9001-FF03D38D283E}" destId="{FA28B55D-0F94-4FEC-BE4D-ADCD2B0488E2}" srcOrd="0" destOrd="0" presId="urn:microsoft.com/office/officeart/2005/8/layout/orgChart1"/>
    <dgm:cxn modelId="{A2BEB77C-0792-49BA-B200-BA57BD20B697}" type="presParOf" srcId="{2CD74175-A780-4622-9001-FF03D38D283E}" destId="{CB77C507-67BA-4130-B326-51A4930CA8D3}" srcOrd="1" destOrd="0" presId="urn:microsoft.com/office/officeart/2005/8/layout/orgChart1"/>
    <dgm:cxn modelId="{9B36B058-2371-44A4-A2A1-A63C7EA07964}" type="presParOf" srcId="{7A7A2E8E-BEDB-49FE-86D1-67ED02601C43}" destId="{E735A576-8295-4397-BE3A-DDDE23E4625F}" srcOrd="1" destOrd="0" presId="urn:microsoft.com/office/officeart/2005/8/layout/orgChart1"/>
    <dgm:cxn modelId="{0541D2CC-4097-49C7-8DA3-AE31C573B288}" type="presParOf" srcId="{7A7A2E8E-BEDB-49FE-86D1-67ED02601C43}" destId="{667E8BB2-B507-4F7D-A670-815A159E0DAD}" srcOrd="2" destOrd="0" presId="urn:microsoft.com/office/officeart/2005/8/layout/orgChart1"/>
    <dgm:cxn modelId="{7896BA22-9337-44BA-8F66-3A103C0F50D7}" type="presParOf" srcId="{D265F1C3-A197-4DE6-BD47-C65B6582737B}" destId="{81494AFB-E38D-45F5-A2FD-552CA78636A2}" srcOrd="2" destOrd="0" presId="urn:microsoft.com/office/officeart/2005/8/layout/orgChart1"/>
    <dgm:cxn modelId="{CA731840-C643-4943-845D-1C762BAC18EA}" type="presParOf" srcId="{D265F1C3-A197-4DE6-BD47-C65B6582737B}" destId="{6DE4F90C-C4F3-4F4F-820D-F3E46473667D}" srcOrd="3" destOrd="0" presId="urn:microsoft.com/office/officeart/2005/8/layout/orgChart1"/>
    <dgm:cxn modelId="{49C2A730-D631-45A8-A1B9-AFFC136B6BB9}" type="presParOf" srcId="{6DE4F90C-C4F3-4F4F-820D-F3E46473667D}" destId="{93890513-D33D-468F-B67D-E0F2392C9F83}" srcOrd="0" destOrd="0" presId="urn:microsoft.com/office/officeart/2005/8/layout/orgChart1"/>
    <dgm:cxn modelId="{F537CBBD-5496-4FB9-BB11-EDBD862D6EB5}" type="presParOf" srcId="{93890513-D33D-468F-B67D-E0F2392C9F83}" destId="{F6974B3B-48B7-4B5B-BA34-4D36E707EC1B}" srcOrd="0" destOrd="0" presId="urn:microsoft.com/office/officeart/2005/8/layout/orgChart1"/>
    <dgm:cxn modelId="{5C5C57F2-0C72-4F4E-ADF1-3D9BC2AECB80}" type="presParOf" srcId="{93890513-D33D-468F-B67D-E0F2392C9F83}" destId="{F9E68174-3107-4630-BFEE-15B061D280DE}" srcOrd="1" destOrd="0" presId="urn:microsoft.com/office/officeart/2005/8/layout/orgChart1"/>
    <dgm:cxn modelId="{3E209B19-DB02-4985-BCAC-56CBC5107E26}" type="presParOf" srcId="{6DE4F90C-C4F3-4F4F-820D-F3E46473667D}" destId="{7FBBD911-5A4D-4BAE-A223-CDF5B684105A}" srcOrd="1" destOrd="0" presId="urn:microsoft.com/office/officeart/2005/8/layout/orgChart1"/>
    <dgm:cxn modelId="{38962A2E-9190-4E55-B80E-84CCC02CDDA7}" type="presParOf" srcId="{6DE4F90C-C4F3-4F4F-820D-F3E46473667D}" destId="{C7506E5E-7D05-42A9-85AC-7A5D0C91A963}" srcOrd="2" destOrd="0" presId="urn:microsoft.com/office/officeart/2005/8/layout/orgChart1"/>
    <dgm:cxn modelId="{492FF113-E64C-461F-8F9D-3F1A19B5F838}" type="presParOf" srcId="{D265F1C3-A197-4DE6-BD47-C65B6582737B}" destId="{CDE167CB-CFEC-4899-863E-A5BDA41D1916}" srcOrd="4" destOrd="0" presId="urn:microsoft.com/office/officeart/2005/8/layout/orgChart1"/>
    <dgm:cxn modelId="{E21EA02E-4BB7-417B-9427-3A508180D922}" type="presParOf" srcId="{D265F1C3-A197-4DE6-BD47-C65B6582737B}" destId="{CF84CB64-37CC-4996-AFFF-E7A9BD85944A}" srcOrd="5" destOrd="0" presId="urn:microsoft.com/office/officeart/2005/8/layout/orgChart1"/>
    <dgm:cxn modelId="{FD07572E-62E5-4219-B2E7-4EEC7CBE9CE1}" type="presParOf" srcId="{CF84CB64-37CC-4996-AFFF-E7A9BD85944A}" destId="{B3341F15-5A08-40E8-9894-EF5B35FA21D1}" srcOrd="0" destOrd="0" presId="urn:microsoft.com/office/officeart/2005/8/layout/orgChart1"/>
    <dgm:cxn modelId="{DD349283-BA06-4BC1-AAD6-B0012CF80132}" type="presParOf" srcId="{B3341F15-5A08-40E8-9894-EF5B35FA21D1}" destId="{B3EAA9C4-9794-4565-96AF-B347607F7DD6}" srcOrd="0" destOrd="0" presId="urn:microsoft.com/office/officeart/2005/8/layout/orgChart1"/>
    <dgm:cxn modelId="{6D2BCAD0-C834-4B2C-B251-035A7A51AA22}" type="presParOf" srcId="{B3341F15-5A08-40E8-9894-EF5B35FA21D1}" destId="{AA515955-E9CE-4788-B815-46C6B7C6E72D}" srcOrd="1" destOrd="0" presId="urn:microsoft.com/office/officeart/2005/8/layout/orgChart1"/>
    <dgm:cxn modelId="{7AC0BD9A-F2A4-4355-A754-1D2553DC0038}" type="presParOf" srcId="{CF84CB64-37CC-4996-AFFF-E7A9BD85944A}" destId="{3A225FE6-7288-44E8-865F-68893E645A8D}" srcOrd="1" destOrd="0" presId="urn:microsoft.com/office/officeart/2005/8/layout/orgChart1"/>
    <dgm:cxn modelId="{82DF506A-300E-43B1-800B-776B33FC75DE}" type="presParOf" srcId="{CF84CB64-37CC-4996-AFFF-E7A9BD85944A}" destId="{391FE19D-5B43-46F8-88AA-CB55D157C8E7}" srcOrd="2" destOrd="0" presId="urn:microsoft.com/office/officeart/2005/8/layout/orgChart1"/>
    <dgm:cxn modelId="{2ABA7AA4-FAA1-4510-A7C6-A38D882898EF}" type="presParOf" srcId="{D265F1C3-A197-4DE6-BD47-C65B6582737B}" destId="{AF4EE78C-D97B-4535-B5AF-B916F01D1239}" srcOrd="6" destOrd="0" presId="urn:microsoft.com/office/officeart/2005/8/layout/orgChart1"/>
    <dgm:cxn modelId="{BA3BF90A-394B-4228-9D8F-13041CD0D0D8}" type="presParOf" srcId="{D265F1C3-A197-4DE6-BD47-C65B6582737B}" destId="{1EB7C8FE-166B-487C-8CD3-BCAF859BA7DB}" srcOrd="7" destOrd="0" presId="urn:microsoft.com/office/officeart/2005/8/layout/orgChart1"/>
    <dgm:cxn modelId="{87033A6C-C73F-4151-AD29-3C1BF1CDA075}" type="presParOf" srcId="{1EB7C8FE-166B-487C-8CD3-BCAF859BA7DB}" destId="{1C98AC36-EA69-493A-806D-1B594F2995CA}" srcOrd="0" destOrd="0" presId="urn:microsoft.com/office/officeart/2005/8/layout/orgChart1"/>
    <dgm:cxn modelId="{ADF53489-5A9F-42F5-9ACB-B02220800276}" type="presParOf" srcId="{1C98AC36-EA69-493A-806D-1B594F2995CA}" destId="{C27E81C4-F5FB-4922-8164-DC97171BAA9E}" srcOrd="0" destOrd="0" presId="urn:microsoft.com/office/officeart/2005/8/layout/orgChart1"/>
    <dgm:cxn modelId="{F5EF1872-E71E-4DC6-BEF7-97DCFC5FDB10}" type="presParOf" srcId="{1C98AC36-EA69-493A-806D-1B594F2995CA}" destId="{BA9F3314-48AE-4020-8609-DED7D93546A5}" srcOrd="1" destOrd="0" presId="urn:microsoft.com/office/officeart/2005/8/layout/orgChart1"/>
    <dgm:cxn modelId="{0B93AC45-F721-47D0-BE40-B019D7DD6A70}" type="presParOf" srcId="{1EB7C8FE-166B-487C-8CD3-BCAF859BA7DB}" destId="{745583BE-1BA1-4597-A3A2-34C5DD9C8FA2}" srcOrd="1" destOrd="0" presId="urn:microsoft.com/office/officeart/2005/8/layout/orgChart1"/>
    <dgm:cxn modelId="{EAA245D9-DAE0-4581-A45A-ED742751A35C}" type="presParOf" srcId="{1EB7C8FE-166B-487C-8CD3-BCAF859BA7DB}" destId="{F47BF042-9E1B-41DF-8107-DA1861D25996}" srcOrd="2" destOrd="0" presId="urn:microsoft.com/office/officeart/2005/8/layout/orgChart1"/>
    <dgm:cxn modelId="{E6797947-E9F6-44C8-B494-5C1A0CE3F552}" type="presParOf" srcId="{D265F1C3-A197-4DE6-BD47-C65B6582737B}" destId="{BD381F1A-FF3B-479F-A70E-F13A6F879AB9}" srcOrd="8" destOrd="0" presId="urn:microsoft.com/office/officeart/2005/8/layout/orgChart1"/>
    <dgm:cxn modelId="{7A9AA997-4A31-412E-8AB3-7305ED4EFB97}" type="presParOf" srcId="{D265F1C3-A197-4DE6-BD47-C65B6582737B}" destId="{3301D2B7-C615-4B09-A4CA-59FBF51C575A}" srcOrd="9" destOrd="0" presId="urn:microsoft.com/office/officeart/2005/8/layout/orgChart1"/>
    <dgm:cxn modelId="{E4E2B164-D3D3-4994-AD99-C6E3E89F8BB1}" type="presParOf" srcId="{3301D2B7-C615-4B09-A4CA-59FBF51C575A}" destId="{8034B08D-E248-4B8D-B258-6725E4CBB60F}" srcOrd="0" destOrd="0" presId="urn:microsoft.com/office/officeart/2005/8/layout/orgChart1"/>
    <dgm:cxn modelId="{E5E55624-661A-4505-984C-556EE8B0830F}" type="presParOf" srcId="{8034B08D-E248-4B8D-B258-6725E4CBB60F}" destId="{BF7ABD5C-538D-4AE7-A985-CB50A5E0B556}" srcOrd="0" destOrd="0" presId="urn:microsoft.com/office/officeart/2005/8/layout/orgChart1"/>
    <dgm:cxn modelId="{AECF5559-8EE1-4F73-9315-EC91CAA3EF90}" type="presParOf" srcId="{8034B08D-E248-4B8D-B258-6725E4CBB60F}" destId="{A8F5E966-F8E7-4A60-9E8D-70F43B779A47}" srcOrd="1" destOrd="0" presId="urn:microsoft.com/office/officeart/2005/8/layout/orgChart1"/>
    <dgm:cxn modelId="{340931D7-EF3D-4951-B105-E3BA3716D4E9}" type="presParOf" srcId="{3301D2B7-C615-4B09-A4CA-59FBF51C575A}" destId="{DB74B60D-9158-4179-BDD9-FF0A324475DB}" srcOrd="1" destOrd="0" presId="urn:microsoft.com/office/officeart/2005/8/layout/orgChart1"/>
    <dgm:cxn modelId="{930EB7F3-2E28-4A8F-A663-93FE5EFDB470}" type="presParOf" srcId="{3301D2B7-C615-4B09-A4CA-59FBF51C575A}" destId="{994100E8-BC1B-450F-8797-65B696CAC6D4}" srcOrd="2" destOrd="0" presId="urn:microsoft.com/office/officeart/2005/8/layout/orgChart1"/>
    <dgm:cxn modelId="{F81B3E35-57EC-4826-ACAB-C275DBE1B5DA}" type="presParOf" srcId="{D265F1C3-A197-4DE6-BD47-C65B6582737B}" destId="{6C3A3D38-FAF1-4D87-BE43-AAE72B204DBD}" srcOrd="10" destOrd="0" presId="urn:microsoft.com/office/officeart/2005/8/layout/orgChart1"/>
    <dgm:cxn modelId="{BE4B546E-2FB1-4293-8724-59F1588B1ED4}" type="presParOf" srcId="{D265F1C3-A197-4DE6-BD47-C65B6582737B}" destId="{FA87FEBF-6161-418E-A43A-184EC60B3B01}" srcOrd="11" destOrd="0" presId="urn:microsoft.com/office/officeart/2005/8/layout/orgChart1"/>
    <dgm:cxn modelId="{C1A2A965-675B-48A4-93C5-2806034ED085}" type="presParOf" srcId="{FA87FEBF-6161-418E-A43A-184EC60B3B01}" destId="{C55C5B58-26FF-4FA6-BB4D-6AB0BA3B4BEA}" srcOrd="0" destOrd="0" presId="urn:microsoft.com/office/officeart/2005/8/layout/orgChart1"/>
    <dgm:cxn modelId="{465CB68B-2011-49E9-95C7-B2BA9DE58D6A}" type="presParOf" srcId="{C55C5B58-26FF-4FA6-BB4D-6AB0BA3B4BEA}" destId="{D719B05E-99BA-43C1-A925-3C46A8CCAC61}" srcOrd="0" destOrd="0" presId="urn:microsoft.com/office/officeart/2005/8/layout/orgChart1"/>
    <dgm:cxn modelId="{D99031FA-051E-499C-864C-1849391F232D}" type="presParOf" srcId="{C55C5B58-26FF-4FA6-BB4D-6AB0BA3B4BEA}" destId="{42A6897F-DF3B-4EC8-B531-623D2394A15A}" srcOrd="1" destOrd="0" presId="urn:microsoft.com/office/officeart/2005/8/layout/orgChart1"/>
    <dgm:cxn modelId="{A860CA3A-FEA0-4BC1-980E-23A2902A88A8}" type="presParOf" srcId="{FA87FEBF-6161-418E-A43A-184EC60B3B01}" destId="{7B4A82DA-BD4F-4648-8EC0-A9B633DCF0B9}" srcOrd="1" destOrd="0" presId="urn:microsoft.com/office/officeart/2005/8/layout/orgChart1"/>
    <dgm:cxn modelId="{AC674AFA-4A1B-4B3E-BDE2-F037AB785D03}" type="presParOf" srcId="{FA87FEBF-6161-418E-A43A-184EC60B3B01}" destId="{878D9C57-2A59-422D-B049-877CC2DBFF60}" srcOrd="2" destOrd="0" presId="urn:microsoft.com/office/officeart/2005/8/layout/orgChart1"/>
    <dgm:cxn modelId="{42312BE4-D27B-4F3A-B173-53788C8D5B07}" type="presParOf" srcId="{637AFB45-A98D-437D-8C39-C5F43DB610E7}" destId="{3B86565A-6559-4A3F-BBBC-D7A764F09D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649AB-B885-4921-B672-1B0A673DC0B4}">
      <dsp:nvSpPr>
        <dsp:cNvPr id="0" name=""/>
        <dsp:cNvSpPr/>
      </dsp:nvSpPr>
      <dsp:spPr>
        <a:xfrm>
          <a:off x="1923626" y="1778"/>
          <a:ext cx="7694506" cy="7805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98252" rIns="149295" bIns="1982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Want to identify bankrupters(B)- paramount AND</a:t>
          </a:r>
        </a:p>
      </dsp:txBody>
      <dsp:txXfrm>
        <a:off x="1923626" y="1778"/>
        <a:ext cx="7694506" cy="780519"/>
      </dsp:txXfrm>
    </dsp:sp>
    <dsp:sp modelId="{603E6213-80A5-4A2B-8670-A36F73ACB135}">
      <dsp:nvSpPr>
        <dsp:cNvPr id="0" name=""/>
        <dsp:cNvSpPr/>
      </dsp:nvSpPr>
      <dsp:spPr>
        <a:xfrm>
          <a:off x="0" y="1778"/>
          <a:ext cx="1923626" cy="7805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77098" rIns="101792" bIns="7709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Want</a:t>
          </a:r>
        </a:p>
      </dsp:txBody>
      <dsp:txXfrm>
        <a:off x="0" y="1778"/>
        <a:ext cx="1923626" cy="780519"/>
      </dsp:txXfrm>
    </dsp:sp>
    <dsp:sp modelId="{75523D8A-9DD8-49AB-A31A-23114D34581D}">
      <dsp:nvSpPr>
        <dsp:cNvPr id="0" name=""/>
        <dsp:cNvSpPr/>
      </dsp:nvSpPr>
      <dsp:spPr>
        <a:xfrm>
          <a:off x="1923626" y="829129"/>
          <a:ext cx="7694506" cy="780519"/>
        </a:xfrm>
        <a:prstGeom prst="rect">
          <a:avLst/>
        </a:prstGeom>
        <a:solidFill>
          <a:schemeClr val="accent2">
            <a:tint val="40000"/>
            <a:alpha val="90000"/>
            <a:hueOff val="-1022960"/>
            <a:satOff val="11277"/>
            <a:lumOff val="10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22960"/>
              <a:satOff val="11277"/>
              <a:lumOff val="1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98252" rIns="149295" bIns="1982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maintain overall accuracy – balance with keeping misidentified non-bankrupters(NB) low.</a:t>
          </a:r>
        </a:p>
      </dsp:txBody>
      <dsp:txXfrm>
        <a:off x="1923626" y="829129"/>
        <a:ext cx="7694506" cy="780519"/>
      </dsp:txXfrm>
    </dsp:sp>
    <dsp:sp modelId="{B64BC39F-7413-43A3-B5E0-B648BF37BBE2}">
      <dsp:nvSpPr>
        <dsp:cNvPr id="0" name=""/>
        <dsp:cNvSpPr/>
      </dsp:nvSpPr>
      <dsp:spPr>
        <a:xfrm>
          <a:off x="0" y="829129"/>
          <a:ext cx="1923626" cy="780519"/>
        </a:xfrm>
        <a:prstGeom prst="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accent2">
              <a:hueOff val="-741071"/>
              <a:satOff val="3550"/>
              <a:lumOff val="3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77098" rIns="101792" bIns="7709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Maintain</a:t>
          </a:r>
        </a:p>
      </dsp:txBody>
      <dsp:txXfrm>
        <a:off x="0" y="829129"/>
        <a:ext cx="1923626" cy="780519"/>
      </dsp:txXfrm>
    </dsp:sp>
    <dsp:sp modelId="{C2BA20E3-648D-479D-80CB-87FEA8F52018}">
      <dsp:nvSpPr>
        <dsp:cNvPr id="0" name=""/>
        <dsp:cNvSpPr/>
      </dsp:nvSpPr>
      <dsp:spPr>
        <a:xfrm>
          <a:off x="1923626" y="1656481"/>
          <a:ext cx="7694506" cy="780519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98252" rIns="149295" bIns="1982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 false negatives(B’s identified as NBs) and false positives(NB’s identified as B’s)</a:t>
          </a:r>
        </a:p>
      </dsp:txBody>
      <dsp:txXfrm>
        <a:off x="1923626" y="1656481"/>
        <a:ext cx="7694506" cy="780519"/>
      </dsp:txXfrm>
    </dsp:sp>
    <dsp:sp modelId="{616B6961-4111-4712-B795-8CCB92A5C7ED}">
      <dsp:nvSpPr>
        <dsp:cNvPr id="0" name=""/>
        <dsp:cNvSpPr/>
      </dsp:nvSpPr>
      <dsp:spPr>
        <a:xfrm>
          <a:off x="0" y="1656481"/>
          <a:ext cx="1923626" cy="780519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77098" rIns="101792" bIns="7709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Minimize</a:t>
          </a:r>
        </a:p>
      </dsp:txBody>
      <dsp:txXfrm>
        <a:off x="0" y="1656481"/>
        <a:ext cx="1923626" cy="780519"/>
      </dsp:txXfrm>
    </dsp:sp>
    <dsp:sp modelId="{FF61B1EA-08B0-42A5-990C-738C1AA51726}">
      <dsp:nvSpPr>
        <dsp:cNvPr id="0" name=""/>
        <dsp:cNvSpPr/>
      </dsp:nvSpPr>
      <dsp:spPr>
        <a:xfrm>
          <a:off x="1923626" y="2483832"/>
          <a:ext cx="7694506" cy="780519"/>
        </a:xfrm>
        <a:prstGeom prst="rect">
          <a:avLst/>
        </a:prstGeom>
        <a:solidFill>
          <a:schemeClr val="accent2">
            <a:tint val="40000"/>
            <a:alpha val="90000"/>
            <a:hueOff val="-3068879"/>
            <a:satOff val="33830"/>
            <a:lumOff val="322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068879"/>
              <a:satOff val="33830"/>
              <a:lumOff val="32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98252" rIns="149295" bIns="1982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Youden Index maximum to set binary classification cut-off probability</a:t>
          </a:r>
        </a:p>
      </dsp:txBody>
      <dsp:txXfrm>
        <a:off x="1923626" y="2483832"/>
        <a:ext cx="7694506" cy="780519"/>
      </dsp:txXfrm>
    </dsp:sp>
    <dsp:sp modelId="{7DA056BF-84C5-44FC-BA5C-8346653AF6C9}">
      <dsp:nvSpPr>
        <dsp:cNvPr id="0" name=""/>
        <dsp:cNvSpPr/>
      </dsp:nvSpPr>
      <dsp:spPr>
        <a:xfrm>
          <a:off x="0" y="2483832"/>
          <a:ext cx="1923626" cy="780519"/>
        </a:xfrm>
        <a:prstGeom prst="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accent2">
              <a:hueOff val="-2223214"/>
              <a:satOff val="10650"/>
              <a:lumOff val="9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77098" rIns="101792" bIns="7709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0" y="2483832"/>
        <a:ext cx="1923626" cy="780519"/>
      </dsp:txXfrm>
    </dsp:sp>
    <dsp:sp modelId="{71974E15-E9BF-4774-BD21-812F3EB5DD1D}">
      <dsp:nvSpPr>
        <dsp:cNvPr id="0" name=""/>
        <dsp:cNvSpPr/>
      </dsp:nvSpPr>
      <dsp:spPr>
        <a:xfrm>
          <a:off x="1923626" y="3311183"/>
          <a:ext cx="7694506" cy="780519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98252" rIns="149295" bIns="19825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performance scoring methods(order of importance): Sensitivity, specificity, AUC-Precision Recall, Brier Score, accuracy</a:t>
          </a:r>
        </a:p>
      </dsp:txBody>
      <dsp:txXfrm>
        <a:off x="1923626" y="3311183"/>
        <a:ext cx="7694506" cy="780519"/>
      </dsp:txXfrm>
    </dsp:sp>
    <dsp:sp modelId="{B42AF74B-E156-4B8D-80E2-2F86C55C1585}">
      <dsp:nvSpPr>
        <dsp:cNvPr id="0" name=""/>
        <dsp:cNvSpPr/>
      </dsp:nvSpPr>
      <dsp:spPr>
        <a:xfrm>
          <a:off x="0" y="3311183"/>
          <a:ext cx="1923626" cy="780519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77098" rIns="101792" bIns="7709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</a:t>
          </a:r>
        </a:p>
      </dsp:txBody>
      <dsp:txXfrm>
        <a:off x="0" y="3311183"/>
        <a:ext cx="1923626" cy="780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69FA2-3469-49C2-A693-10712D999FC1}">
      <dsp:nvSpPr>
        <dsp:cNvPr id="0" name=""/>
        <dsp:cNvSpPr/>
      </dsp:nvSpPr>
      <dsp:spPr>
        <a:xfrm>
          <a:off x="311997" y="1042"/>
          <a:ext cx="846017" cy="846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1B4C-E168-461C-857A-8560D694DCDC}">
      <dsp:nvSpPr>
        <dsp:cNvPr id="0" name=""/>
        <dsp:cNvSpPr/>
      </dsp:nvSpPr>
      <dsp:spPr>
        <a:xfrm>
          <a:off x="492296" y="181341"/>
          <a:ext cx="485419" cy="48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92F59-9E8A-49CC-A0AE-9B7DAC742FE7}">
      <dsp:nvSpPr>
        <dsp:cNvPr id="0" name=""/>
        <dsp:cNvSpPr/>
      </dsp:nvSpPr>
      <dsp:spPr>
        <a:xfrm>
          <a:off x="41549" y="1110574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 company is </a:t>
          </a:r>
          <a:r>
            <a:rPr lang="en-US" sz="1100" b="1" kern="1200" dirty="0"/>
            <a:t>unable to generate cash flow or control liabilities </a:t>
          </a:r>
          <a:r>
            <a:rPr lang="en-US" sz="1100" kern="1200" dirty="0"/>
            <a:t>to pay off liabilities due.(Attr 48, Attr 34, Attr 3)</a:t>
          </a:r>
        </a:p>
      </dsp:txBody>
      <dsp:txXfrm>
        <a:off x="41549" y="1110574"/>
        <a:ext cx="1386914" cy="762802"/>
      </dsp:txXfrm>
    </dsp:sp>
    <dsp:sp modelId="{E60A5F0F-1DC4-4DAD-9708-3C7C324340A2}">
      <dsp:nvSpPr>
        <dsp:cNvPr id="0" name=""/>
        <dsp:cNvSpPr/>
      </dsp:nvSpPr>
      <dsp:spPr>
        <a:xfrm>
          <a:off x="1941621" y="1042"/>
          <a:ext cx="846017" cy="8460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7C652-DEA3-47FC-9ADA-F56AB745F092}">
      <dsp:nvSpPr>
        <dsp:cNvPr id="0" name=""/>
        <dsp:cNvSpPr/>
      </dsp:nvSpPr>
      <dsp:spPr>
        <a:xfrm>
          <a:off x="2121920" y="181341"/>
          <a:ext cx="485419" cy="48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1966D-5CE8-4611-8649-0523DEE278FB}">
      <dsp:nvSpPr>
        <dsp:cNvPr id="0" name=""/>
        <dsp:cNvSpPr/>
      </dsp:nvSpPr>
      <dsp:spPr>
        <a:xfrm>
          <a:off x="1671173" y="1110574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Company </a:t>
          </a:r>
          <a:r>
            <a:rPr lang="en-US" sz="1100" b="1" kern="1200" dirty="0"/>
            <a:t>cannot generate profits </a:t>
          </a:r>
          <a:r>
            <a:rPr lang="en-US" sz="1100" kern="1200" dirty="0"/>
            <a:t>to grow or sustain business.(Attr13)</a:t>
          </a:r>
        </a:p>
      </dsp:txBody>
      <dsp:txXfrm>
        <a:off x="1671173" y="1110574"/>
        <a:ext cx="1386914" cy="762802"/>
      </dsp:txXfrm>
    </dsp:sp>
    <dsp:sp modelId="{BD2D1F99-93AB-4E58-98DE-4B1775EE75A5}">
      <dsp:nvSpPr>
        <dsp:cNvPr id="0" name=""/>
        <dsp:cNvSpPr/>
      </dsp:nvSpPr>
      <dsp:spPr>
        <a:xfrm>
          <a:off x="3571245" y="1042"/>
          <a:ext cx="846017" cy="8460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CC8D7-C402-42BF-8FBA-86D84A0B7567}">
      <dsp:nvSpPr>
        <dsp:cNvPr id="0" name=""/>
        <dsp:cNvSpPr/>
      </dsp:nvSpPr>
      <dsp:spPr>
        <a:xfrm>
          <a:off x="3751544" y="181341"/>
          <a:ext cx="485419" cy="48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ECC4-ADDD-411C-AE02-8FFD3E8A340C}">
      <dsp:nvSpPr>
        <dsp:cNvPr id="0" name=""/>
        <dsp:cNvSpPr/>
      </dsp:nvSpPr>
      <dsp:spPr>
        <a:xfrm>
          <a:off x="3300797" y="1110574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Profit margins are too slim or are falling</a:t>
          </a:r>
          <a:r>
            <a:rPr lang="en-US" sz="1100" kern="1200"/>
            <a:t>.(Attr39)</a:t>
          </a:r>
        </a:p>
      </dsp:txBody>
      <dsp:txXfrm>
        <a:off x="3300797" y="1110574"/>
        <a:ext cx="1386914" cy="762802"/>
      </dsp:txXfrm>
    </dsp:sp>
    <dsp:sp modelId="{3AE96F33-2A7D-4F42-9905-9ADB8B6E64D1}">
      <dsp:nvSpPr>
        <dsp:cNvPr id="0" name=""/>
        <dsp:cNvSpPr/>
      </dsp:nvSpPr>
      <dsp:spPr>
        <a:xfrm>
          <a:off x="5200869" y="1042"/>
          <a:ext cx="846017" cy="8460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7AA44-9173-4EED-B96B-BA1A2A95559F}">
      <dsp:nvSpPr>
        <dsp:cNvPr id="0" name=""/>
        <dsp:cNvSpPr/>
      </dsp:nvSpPr>
      <dsp:spPr>
        <a:xfrm>
          <a:off x="5381168" y="181341"/>
          <a:ext cx="485419" cy="48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9412F-8CEA-4C04-AE7C-B316A4D55274}">
      <dsp:nvSpPr>
        <dsp:cNvPr id="0" name=""/>
        <dsp:cNvSpPr/>
      </dsp:nvSpPr>
      <dsp:spPr>
        <a:xfrm>
          <a:off x="4930421" y="1110574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Sales volume and profit margin </a:t>
          </a:r>
          <a:r>
            <a:rPr lang="en-US" sz="1100" kern="1200"/>
            <a:t>are </a:t>
          </a:r>
          <a:r>
            <a:rPr lang="en-US" sz="1100" b="1" kern="1200"/>
            <a:t>slipping year to year</a:t>
          </a:r>
          <a:r>
            <a:rPr lang="en-US" sz="1100" kern="1200"/>
            <a:t>.(Attr24, Attr21)</a:t>
          </a:r>
        </a:p>
      </dsp:txBody>
      <dsp:txXfrm>
        <a:off x="4930421" y="1110574"/>
        <a:ext cx="1386914" cy="762802"/>
      </dsp:txXfrm>
    </dsp:sp>
    <dsp:sp modelId="{1F678ADD-AD21-42EB-90EF-80E9AE785B8F}">
      <dsp:nvSpPr>
        <dsp:cNvPr id="0" name=""/>
        <dsp:cNvSpPr/>
      </dsp:nvSpPr>
      <dsp:spPr>
        <a:xfrm>
          <a:off x="6830493" y="1042"/>
          <a:ext cx="846017" cy="8460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A8A18-90B4-4ACA-B18F-AADC5FDE9D32}">
      <dsp:nvSpPr>
        <dsp:cNvPr id="0" name=""/>
        <dsp:cNvSpPr/>
      </dsp:nvSpPr>
      <dsp:spPr>
        <a:xfrm>
          <a:off x="7010792" y="181341"/>
          <a:ext cx="485419" cy="48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F9E88-EADE-494D-B536-CD11F827B36E}">
      <dsp:nvSpPr>
        <dsp:cNvPr id="0" name=""/>
        <dsp:cNvSpPr/>
      </dsp:nvSpPr>
      <dsp:spPr>
        <a:xfrm>
          <a:off x="6560045" y="1110574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Creditors are </a:t>
          </a:r>
          <a:r>
            <a:rPr lang="en-US" sz="1100" b="1" kern="1200"/>
            <a:t>unwilling to extend further credit </a:t>
          </a:r>
          <a:r>
            <a:rPr lang="en-US" sz="1100" kern="1200"/>
            <a:t>or seeking legal action to recover extended credit.</a:t>
          </a:r>
        </a:p>
      </dsp:txBody>
      <dsp:txXfrm>
        <a:off x="6560045" y="1110574"/>
        <a:ext cx="1386914" cy="762802"/>
      </dsp:txXfrm>
    </dsp:sp>
    <dsp:sp modelId="{3654076E-40A1-41EF-BEFC-617530D20A2F}">
      <dsp:nvSpPr>
        <dsp:cNvPr id="0" name=""/>
        <dsp:cNvSpPr/>
      </dsp:nvSpPr>
      <dsp:spPr>
        <a:xfrm>
          <a:off x="8460117" y="1042"/>
          <a:ext cx="846017" cy="846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711EA-0708-44F8-BADF-3AE31F88E329}">
      <dsp:nvSpPr>
        <dsp:cNvPr id="0" name=""/>
        <dsp:cNvSpPr/>
      </dsp:nvSpPr>
      <dsp:spPr>
        <a:xfrm>
          <a:off x="8640416" y="181341"/>
          <a:ext cx="485419" cy="4854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3D46F-72BE-4899-89EA-D4A0318595FB}">
      <dsp:nvSpPr>
        <dsp:cNvPr id="0" name=""/>
        <dsp:cNvSpPr/>
      </dsp:nvSpPr>
      <dsp:spPr>
        <a:xfrm>
          <a:off x="8189669" y="1110574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Company </a:t>
          </a:r>
          <a:r>
            <a:rPr lang="en-US" sz="1100" b="1" kern="1200"/>
            <a:t>has no capacity to sustain growth </a:t>
          </a:r>
          <a:r>
            <a:rPr lang="en-US" sz="1100" kern="1200"/>
            <a:t>through retained earnings(Attr 6)</a:t>
          </a:r>
        </a:p>
      </dsp:txBody>
      <dsp:txXfrm>
        <a:off x="8189669" y="1110574"/>
        <a:ext cx="1386914" cy="762802"/>
      </dsp:txXfrm>
    </dsp:sp>
    <dsp:sp modelId="{E484FB6D-BBB7-49F5-89A3-5BD711EF8BAF}">
      <dsp:nvSpPr>
        <dsp:cNvPr id="0" name=""/>
        <dsp:cNvSpPr/>
      </dsp:nvSpPr>
      <dsp:spPr>
        <a:xfrm>
          <a:off x="3571245" y="2220105"/>
          <a:ext cx="846017" cy="8460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B20A-89D2-4511-B1E3-A82C82F90242}">
      <dsp:nvSpPr>
        <dsp:cNvPr id="0" name=""/>
        <dsp:cNvSpPr/>
      </dsp:nvSpPr>
      <dsp:spPr>
        <a:xfrm>
          <a:off x="3751544" y="2400404"/>
          <a:ext cx="485419" cy="4854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7618-BD40-48E6-8D60-A82B2F5CE915}">
      <dsp:nvSpPr>
        <dsp:cNvPr id="0" name=""/>
        <dsp:cNvSpPr/>
      </dsp:nvSpPr>
      <dsp:spPr>
        <a:xfrm>
          <a:off x="3300797" y="3329636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Company is </a:t>
          </a:r>
          <a:r>
            <a:rPr lang="en-US" sz="1100" b="1" kern="1200"/>
            <a:t>unable to leverage profits/assets for sales growth </a:t>
          </a:r>
          <a:r>
            <a:rPr lang="en-US" sz="1100" kern="1200"/>
            <a:t>efficiently(Attr 35, Attr18)</a:t>
          </a:r>
        </a:p>
      </dsp:txBody>
      <dsp:txXfrm>
        <a:off x="3300797" y="3329636"/>
        <a:ext cx="1386914" cy="762802"/>
      </dsp:txXfrm>
    </dsp:sp>
    <dsp:sp modelId="{2EF2D501-0168-41A0-8698-CC84EFD2797F}">
      <dsp:nvSpPr>
        <dsp:cNvPr id="0" name=""/>
        <dsp:cNvSpPr/>
      </dsp:nvSpPr>
      <dsp:spPr>
        <a:xfrm>
          <a:off x="5200869" y="2220105"/>
          <a:ext cx="846017" cy="8460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3E1E2-705D-4A6A-A0B9-093EB819FFE5}">
      <dsp:nvSpPr>
        <dsp:cNvPr id="0" name=""/>
        <dsp:cNvSpPr/>
      </dsp:nvSpPr>
      <dsp:spPr>
        <a:xfrm>
          <a:off x="5381168" y="2400404"/>
          <a:ext cx="485419" cy="4854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F3044-FDC3-499F-99C7-60A72BF734F6}">
      <dsp:nvSpPr>
        <dsp:cNvPr id="0" name=""/>
        <dsp:cNvSpPr/>
      </dsp:nvSpPr>
      <dsp:spPr>
        <a:xfrm>
          <a:off x="4930421" y="3329636"/>
          <a:ext cx="1386914" cy="76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/>
            <a:t>The attributes identified are associated with factors which lead to company bankruptcy</a:t>
          </a:r>
          <a:r>
            <a:rPr lang="en-US" sz="1100" b="1" kern="1200"/>
            <a:t>.</a:t>
          </a:r>
          <a:endParaRPr lang="en-US" sz="1100" kern="1200"/>
        </a:p>
      </dsp:txBody>
      <dsp:txXfrm>
        <a:off x="4930421" y="3329636"/>
        <a:ext cx="1386914" cy="762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A3D38-FAF1-4D87-BE43-AAE72B204DBD}">
      <dsp:nvSpPr>
        <dsp:cNvPr id="0" name=""/>
        <dsp:cNvSpPr/>
      </dsp:nvSpPr>
      <dsp:spPr>
        <a:xfrm>
          <a:off x="4298334" y="1812432"/>
          <a:ext cx="3686305" cy="25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4"/>
              </a:lnTo>
              <a:lnTo>
                <a:pt x="3686305" y="127954"/>
              </a:lnTo>
              <a:lnTo>
                <a:pt x="3686305" y="255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81F1A-FF3B-479F-A70E-F13A6F879AB9}">
      <dsp:nvSpPr>
        <dsp:cNvPr id="0" name=""/>
        <dsp:cNvSpPr/>
      </dsp:nvSpPr>
      <dsp:spPr>
        <a:xfrm>
          <a:off x="4298334" y="1812432"/>
          <a:ext cx="2211783" cy="25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4"/>
              </a:lnTo>
              <a:lnTo>
                <a:pt x="2211783" y="127954"/>
              </a:lnTo>
              <a:lnTo>
                <a:pt x="2211783" y="255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EE78C-D97B-4535-B5AF-B916F01D1239}">
      <dsp:nvSpPr>
        <dsp:cNvPr id="0" name=""/>
        <dsp:cNvSpPr/>
      </dsp:nvSpPr>
      <dsp:spPr>
        <a:xfrm>
          <a:off x="4298334" y="1812432"/>
          <a:ext cx="737261" cy="25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4"/>
              </a:lnTo>
              <a:lnTo>
                <a:pt x="737261" y="127954"/>
              </a:lnTo>
              <a:lnTo>
                <a:pt x="737261" y="255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167CB-CFEC-4899-863E-A5BDA41D1916}">
      <dsp:nvSpPr>
        <dsp:cNvPr id="0" name=""/>
        <dsp:cNvSpPr/>
      </dsp:nvSpPr>
      <dsp:spPr>
        <a:xfrm>
          <a:off x="3561072" y="1812432"/>
          <a:ext cx="737261" cy="255908"/>
        </a:xfrm>
        <a:custGeom>
          <a:avLst/>
          <a:gdLst/>
          <a:ahLst/>
          <a:cxnLst/>
          <a:rect l="0" t="0" r="0" b="0"/>
          <a:pathLst>
            <a:path>
              <a:moveTo>
                <a:pt x="737261" y="0"/>
              </a:moveTo>
              <a:lnTo>
                <a:pt x="737261" y="127954"/>
              </a:lnTo>
              <a:lnTo>
                <a:pt x="0" y="127954"/>
              </a:lnTo>
              <a:lnTo>
                <a:pt x="0" y="255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94AFB-E38D-45F5-A2FD-552CA78636A2}">
      <dsp:nvSpPr>
        <dsp:cNvPr id="0" name=""/>
        <dsp:cNvSpPr/>
      </dsp:nvSpPr>
      <dsp:spPr>
        <a:xfrm>
          <a:off x="2086550" y="1812432"/>
          <a:ext cx="2211783" cy="255908"/>
        </a:xfrm>
        <a:custGeom>
          <a:avLst/>
          <a:gdLst/>
          <a:ahLst/>
          <a:cxnLst/>
          <a:rect l="0" t="0" r="0" b="0"/>
          <a:pathLst>
            <a:path>
              <a:moveTo>
                <a:pt x="2211783" y="0"/>
              </a:moveTo>
              <a:lnTo>
                <a:pt x="2211783" y="127954"/>
              </a:lnTo>
              <a:lnTo>
                <a:pt x="0" y="127954"/>
              </a:lnTo>
              <a:lnTo>
                <a:pt x="0" y="255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9F0A8-39FD-4290-958A-B948209ED012}">
      <dsp:nvSpPr>
        <dsp:cNvPr id="0" name=""/>
        <dsp:cNvSpPr/>
      </dsp:nvSpPr>
      <dsp:spPr>
        <a:xfrm>
          <a:off x="612028" y="1812432"/>
          <a:ext cx="3686305" cy="255908"/>
        </a:xfrm>
        <a:custGeom>
          <a:avLst/>
          <a:gdLst/>
          <a:ahLst/>
          <a:cxnLst/>
          <a:rect l="0" t="0" r="0" b="0"/>
          <a:pathLst>
            <a:path>
              <a:moveTo>
                <a:pt x="3686305" y="0"/>
              </a:moveTo>
              <a:lnTo>
                <a:pt x="3686305" y="127954"/>
              </a:lnTo>
              <a:lnTo>
                <a:pt x="0" y="127954"/>
              </a:lnTo>
              <a:lnTo>
                <a:pt x="0" y="255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B7AAB-168A-43A1-A952-378A5B1D36FB}">
      <dsp:nvSpPr>
        <dsp:cNvPr id="0" name=""/>
        <dsp:cNvSpPr/>
      </dsp:nvSpPr>
      <dsp:spPr>
        <a:xfrm>
          <a:off x="3689027" y="1203125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Adding Corporate Governance Indicators(Liang et al., 2016)*</a:t>
          </a:r>
        </a:p>
      </dsp:txBody>
      <dsp:txXfrm>
        <a:off x="3689027" y="1203125"/>
        <a:ext cx="1218613" cy="609306"/>
      </dsp:txXfrm>
    </dsp:sp>
    <dsp:sp modelId="{FA28B55D-0F94-4FEC-BE4D-ADCD2B0488E2}">
      <dsp:nvSpPr>
        <dsp:cNvPr id="0" name=""/>
        <dsp:cNvSpPr/>
      </dsp:nvSpPr>
      <dsp:spPr>
        <a:xfrm>
          <a:off x="2721" y="2068340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Decision Making by Board of Directors</a:t>
          </a:r>
        </a:p>
      </dsp:txBody>
      <dsp:txXfrm>
        <a:off x="2721" y="2068340"/>
        <a:ext cx="1218613" cy="609306"/>
      </dsp:txXfrm>
    </dsp:sp>
    <dsp:sp modelId="{F6974B3B-48B7-4B5B-BA34-4D36E707EC1B}">
      <dsp:nvSpPr>
        <dsp:cNvPr id="0" name=""/>
        <dsp:cNvSpPr/>
      </dsp:nvSpPr>
      <dsp:spPr>
        <a:xfrm>
          <a:off x="1477244" y="2068340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Adherence to Legal &amp; Regulatory Framework</a:t>
          </a:r>
        </a:p>
      </dsp:txBody>
      <dsp:txXfrm>
        <a:off x="1477244" y="2068340"/>
        <a:ext cx="1218613" cy="609306"/>
      </dsp:txXfrm>
    </dsp:sp>
    <dsp:sp modelId="{B3EAA9C4-9794-4565-96AF-B347607F7DD6}">
      <dsp:nvSpPr>
        <dsp:cNvPr id="0" name=""/>
        <dsp:cNvSpPr/>
      </dsp:nvSpPr>
      <dsp:spPr>
        <a:xfrm>
          <a:off x="2951766" y="2068340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Risk Assessment &amp; Information Communication</a:t>
          </a:r>
        </a:p>
      </dsp:txBody>
      <dsp:txXfrm>
        <a:off x="2951766" y="2068340"/>
        <a:ext cx="1218613" cy="609306"/>
      </dsp:txXfrm>
    </dsp:sp>
    <dsp:sp modelId="{C27E81C4-F5FB-4922-8164-DC97171BAA9E}">
      <dsp:nvSpPr>
        <dsp:cNvPr id="0" name=""/>
        <dsp:cNvSpPr/>
      </dsp:nvSpPr>
      <dsp:spPr>
        <a:xfrm>
          <a:off x="4426288" y="2068340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Policies and Procedures </a:t>
          </a:r>
        </a:p>
      </dsp:txBody>
      <dsp:txXfrm>
        <a:off x="4426288" y="2068340"/>
        <a:ext cx="1218613" cy="609306"/>
      </dsp:txXfrm>
    </dsp:sp>
    <dsp:sp modelId="{BF7ABD5C-538D-4AE7-A985-CB50A5E0B556}">
      <dsp:nvSpPr>
        <dsp:cNvPr id="0" name=""/>
        <dsp:cNvSpPr/>
      </dsp:nvSpPr>
      <dsp:spPr>
        <a:xfrm>
          <a:off x="5900810" y="2068340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Transparency &amp; Accountability</a:t>
          </a:r>
        </a:p>
      </dsp:txBody>
      <dsp:txXfrm>
        <a:off x="5900810" y="2068340"/>
        <a:ext cx="1218613" cy="609306"/>
      </dsp:txXfrm>
    </dsp:sp>
    <dsp:sp modelId="{D719B05E-99BA-43C1-A925-3C46A8CCAC61}">
      <dsp:nvSpPr>
        <dsp:cNvPr id="0" name=""/>
        <dsp:cNvSpPr/>
      </dsp:nvSpPr>
      <dsp:spPr>
        <a:xfrm>
          <a:off x="7375332" y="2068340"/>
          <a:ext cx="1218613" cy="609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Monitoring &amp; Internal Controls</a:t>
          </a:r>
        </a:p>
      </dsp:txBody>
      <dsp:txXfrm>
        <a:off x="7375332" y="2068340"/>
        <a:ext cx="1218613" cy="60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60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5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5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53D8-20CB-4BF1-A5BD-B8187629ED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1F94EA-D240-433E-A024-812A3E7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wardsdatascience.com/the-intuition-behind-gradient-boosting-xgboost-6d5eac84492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isslab.csie.ncu.edu.tw/download/publications/1.Financial%20Ratios%20and%20Corporate%20Governance%20Indicators%20in%20Bankruptcy%20Prediction-A%20Comprehensive%20Study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olish+companies+bankruptcy+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7E08-4EE5-BE06-0847-29C3320A3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A CASE STUDY IN BANKRUPTCY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60B81-79CD-D795-7741-CEBAB80A5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KULECK</a:t>
            </a:r>
          </a:p>
        </p:txBody>
      </p:sp>
    </p:spTree>
    <p:extLst>
      <p:ext uri="{BB962C8B-B14F-4D97-AF65-F5344CB8AC3E}">
        <p14:creationId xmlns:p14="http://schemas.microsoft.com/office/powerpoint/2010/main" val="7188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FC55-D789-8D63-4284-F9A911F2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Extreme Gradient Boosting(XGB)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DFC4-E6E7-93C9-6DC3-C7383BFA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43605"/>
            <a:ext cx="3536918" cy="43977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Combines ‘weak’ learner output to create a ‘strong’ learner function, subsequent models will favor the correct classification of cases previously misclassified. XGB builds tree branches in parallel and employs regularization to prevent overfitting.</a:t>
            </a:r>
          </a:p>
          <a:p>
            <a:pPr>
              <a:lnSpc>
                <a:spcPct val="90000"/>
              </a:lnSpc>
            </a:pPr>
            <a:r>
              <a:rPr lang="en-US" dirty="0"/>
              <a:t>Could still be sensitive to outliers; </a:t>
            </a:r>
          </a:p>
          <a:p>
            <a:pPr>
              <a:lnSpc>
                <a:spcPct val="90000"/>
              </a:lnSpc>
            </a:pPr>
            <a:r>
              <a:rPr lang="en-US" dirty="0"/>
              <a:t>black box-hard to tweak</a:t>
            </a:r>
          </a:p>
          <a:p>
            <a:pPr>
              <a:lnSpc>
                <a:spcPct val="90000"/>
              </a:lnSpc>
            </a:pPr>
            <a:r>
              <a:rPr lang="en-US" dirty="0"/>
              <a:t>5 models: Best: ROSE both model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hlinkClick r:id="rId2"/>
              </a:rPr>
              <a:t>https://towardsdatascience.com/the-intuition-behind-gradient-boosting-xgboost-6d5eac844920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A0F50-F0AA-D007-28A9-134F890E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" y="1847429"/>
            <a:ext cx="6093180" cy="34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D33A-110A-4B70-1E33-744E5D25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D45020-C435-4358-7CC3-0BDABB82C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617828"/>
              </p:ext>
            </p:extLst>
          </p:nvPr>
        </p:nvGraphicFramePr>
        <p:xfrm>
          <a:off x="692286" y="1789889"/>
          <a:ext cx="8734773" cy="492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23">
                  <a:extLst>
                    <a:ext uri="{9D8B030D-6E8A-4147-A177-3AD203B41FA5}">
                      <a16:colId xmlns:a16="http://schemas.microsoft.com/office/drawing/2014/main" val="1018426345"/>
                    </a:ext>
                  </a:extLst>
                </a:gridCol>
                <a:gridCol w="857938">
                  <a:extLst>
                    <a:ext uri="{9D8B030D-6E8A-4147-A177-3AD203B41FA5}">
                      <a16:colId xmlns:a16="http://schemas.microsoft.com/office/drawing/2014/main" val="2859961023"/>
                    </a:ext>
                  </a:extLst>
                </a:gridCol>
                <a:gridCol w="857938">
                  <a:extLst>
                    <a:ext uri="{9D8B030D-6E8A-4147-A177-3AD203B41FA5}">
                      <a16:colId xmlns:a16="http://schemas.microsoft.com/office/drawing/2014/main" val="2636716193"/>
                    </a:ext>
                  </a:extLst>
                </a:gridCol>
                <a:gridCol w="772144">
                  <a:extLst>
                    <a:ext uri="{9D8B030D-6E8A-4147-A177-3AD203B41FA5}">
                      <a16:colId xmlns:a16="http://schemas.microsoft.com/office/drawing/2014/main" val="1308692965"/>
                    </a:ext>
                  </a:extLst>
                </a:gridCol>
                <a:gridCol w="686354">
                  <a:extLst>
                    <a:ext uri="{9D8B030D-6E8A-4147-A177-3AD203B41FA5}">
                      <a16:colId xmlns:a16="http://schemas.microsoft.com/office/drawing/2014/main" val="1065976262"/>
                    </a:ext>
                  </a:extLst>
                </a:gridCol>
                <a:gridCol w="772144">
                  <a:extLst>
                    <a:ext uri="{9D8B030D-6E8A-4147-A177-3AD203B41FA5}">
                      <a16:colId xmlns:a16="http://schemas.microsoft.com/office/drawing/2014/main" val="1268273892"/>
                    </a:ext>
                  </a:extLst>
                </a:gridCol>
                <a:gridCol w="857938">
                  <a:extLst>
                    <a:ext uri="{9D8B030D-6E8A-4147-A177-3AD203B41FA5}">
                      <a16:colId xmlns:a16="http://schemas.microsoft.com/office/drawing/2014/main" val="885754476"/>
                    </a:ext>
                  </a:extLst>
                </a:gridCol>
                <a:gridCol w="943733">
                  <a:extLst>
                    <a:ext uri="{9D8B030D-6E8A-4147-A177-3AD203B41FA5}">
                      <a16:colId xmlns:a16="http://schemas.microsoft.com/office/drawing/2014/main" val="2056874850"/>
                    </a:ext>
                  </a:extLst>
                </a:gridCol>
                <a:gridCol w="1871261">
                  <a:extLst>
                    <a:ext uri="{9D8B030D-6E8A-4147-A177-3AD203B41FA5}">
                      <a16:colId xmlns:a16="http://schemas.microsoft.com/office/drawing/2014/main" val="2609711315"/>
                    </a:ext>
                  </a:extLst>
                </a:gridCol>
              </a:tblGrid>
              <a:tr h="1354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Type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Accuracy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Sensi-</a:t>
                      </a:r>
                      <a:r>
                        <a:rPr lang="en-US" sz="1400" baseline="0" dirty="0" err="1">
                          <a:effectLst/>
                        </a:rPr>
                        <a:t>tivity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</a:rPr>
                        <a:t>Specif-icity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PPV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AUC/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ROC</a:t>
                      </a: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AUC/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PR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F1-score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Max Youden Index/mce**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extLst>
                  <a:ext uri="{0D108BD9-81ED-4DB2-BD59-A6C34878D82A}">
                    <a16:rowId xmlns:a16="http://schemas.microsoft.com/office/drawing/2014/main" val="248509619"/>
                  </a:ext>
                </a:extLst>
              </a:tr>
              <a:tr h="1106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LR/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unmodified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0.7863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0.5987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0.7966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0.1554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0.716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0.1606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0.2047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0.3953/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0.2137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extLst>
                  <a:ext uri="{0D108BD9-81ED-4DB2-BD59-A6C34878D82A}">
                    <a16:rowId xmlns:a16="http://schemas.microsoft.com/office/drawing/2014/main" val="4288520013"/>
                  </a:ext>
                </a:extLst>
              </a:tr>
              <a:tr h="1477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RF/ROSE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Under/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hypertuned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0.6851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0.7171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0.6833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0.1115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0.781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0.176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0.1910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0.3972/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0.3239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extLst>
                  <a:ext uri="{0D108BD9-81ED-4DB2-BD59-A6C34878D82A}">
                    <a16:rowId xmlns:a16="http://schemas.microsoft.com/office/drawing/2014/main" val="3990297372"/>
                  </a:ext>
                </a:extLst>
              </a:tr>
              <a:tr h="983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ROSE both/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XGB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</a:rPr>
                        <a:t>0.7830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0.7697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0.8010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0.1637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0.845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 </a:t>
                      </a: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0.350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0.2712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0.5708</a:t>
                      </a:r>
                      <a:r>
                        <a:rPr lang="en-US" sz="1400" baseline="0" dirty="0">
                          <a:effectLst/>
                        </a:rPr>
                        <a:t>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highlight>
                            <a:srgbClr val="00FF00"/>
                          </a:highlight>
                        </a:rPr>
                        <a:t>0.2006</a:t>
                      </a:r>
                      <a:endParaRPr lang="en-US" sz="1400" baseline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4" marR="45954" marT="0" marB="0"/>
                </a:tc>
                <a:extLst>
                  <a:ext uri="{0D108BD9-81ED-4DB2-BD59-A6C34878D82A}">
                    <a16:rowId xmlns:a16="http://schemas.microsoft.com/office/drawing/2014/main" val="52817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7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4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89E4-C7A9-069B-0790-AAF3F4F0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Rankings Score to find Most Important Variables in each model</a:t>
            </a:r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4B5F-AA02-AB60-8B70-56C61776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models: Rankings(score): 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Attr48(40), Attr35(29), Attr18(28), Attr34(16), 3(14), 39(12).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 models: Rankings(score)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Attr24(20); Attr13(17), Attr6(17), Attr21(7)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XGB: Rankings(score)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Attr24(49); Attr21(42), Attr13(41), Attr6(36), Attr48(16), Attr35(15), Attr34(14), Attr40(10), Attr58(9). </a:t>
            </a:r>
            <a:r>
              <a:rPr lang="en-US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model: bst_model_both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important variables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XGB model ROSE </a:t>
            </a:r>
            <a:r>
              <a:rPr lang="en-US" sz="1600" b="1" dirty="0"/>
              <a:t>both –superior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A70DFCA-E11C-5D1A-5D6E-C1959E2D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72" y="313741"/>
            <a:ext cx="1885599" cy="1885599"/>
          </a:xfrm>
          <a:prstGeom prst="rect">
            <a:avLst/>
          </a:prstGeom>
        </p:spPr>
      </p:pic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1D10B81F-EFFD-C929-80C7-60A9EA2B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44" y="2312894"/>
            <a:ext cx="3099152" cy="35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1E26A3-79B8-2ED1-A5B7-AEE0CAC7D335}"/>
              </a:ext>
            </a:extLst>
          </p:cNvPr>
          <p:cNvSpPr txBox="1"/>
          <p:nvPr/>
        </p:nvSpPr>
        <p:spPr>
          <a:xfrm>
            <a:off x="2847610" y="3758551"/>
            <a:ext cx="2023353" cy="1477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XGB</a:t>
            </a:r>
          </a:p>
          <a:p>
            <a:r>
              <a:rPr lang="en-US" dirty="0"/>
              <a:t>Most Important Variables (MIVs)</a:t>
            </a:r>
          </a:p>
          <a:p>
            <a:r>
              <a:rPr lang="en-US" dirty="0"/>
              <a:t>Attr(24,21,13,6,48,35,34)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6FBB9-8071-06BE-CE2F-9FC453DD9CB2}"/>
              </a:ext>
            </a:extLst>
          </p:cNvPr>
          <p:cNvSpPr txBox="1"/>
          <p:nvPr/>
        </p:nvSpPr>
        <p:spPr>
          <a:xfrm>
            <a:off x="6096000" y="4029342"/>
            <a:ext cx="5364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XGB Model incorporates MIVs from </a:t>
            </a:r>
            <a:r>
              <a:rPr lang="en-US" b="1" u="sng" dirty="0"/>
              <a:t>both</a:t>
            </a:r>
            <a:r>
              <a:rPr lang="en-US" b="1" dirty="0"/>
              <a:t> Logistic Regression and Random Forest models.</a:t>
            </a:r>
          </a:p>
          <a:p>
            <a:pPr marL="342900" indent="-342900">
              <a:buAutoNum type="arabicPeriod"/>
            </a:pPr>
            <a:r>
              <a:rPr lang="en-US" b="1" dirty="0" err="1"/>
              <a:t>Attrs</a:t>
            </a:r>
            <a:r>
              <a:rPr lang="en-US" b="1" dirty="0"/>
              <a:t> 24,21,13,6 focus on company profitability more than a year.</a:t>
            </a:r>
          </a:p>
          <a:p>
            <a:pPr marL="342900" indent="-342900">
              <a:buAutoNum type="arabicPeriod"/>
            </a:pPr>
            <a:r>
              <a:rPr lang="en-US" b="1" dirty="0"/>
              <a:t>Attr 48, 35,34 deal with a company’s capacity to generate cash, control and payoff short-term liabilities.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39B5A28-804C-9FE4-4081-C7E52DFF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Model incorporates Most Important Variables from both LR and RF models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83DAA8-8231-B476-0D13-6015579C888A}"/>
              </a:ext>
            </a:extLst>
          </p:cNvPr>
          <p:cNvGrpSpPr/>
          <p:nvPr/>
        </p:nvGrpSpPr>
        <p:grpSpPr>
          <a:xfrm>
            <a:off x="587076" y="2433623"/>
            <a:ext cx="6307240" cy="1477328"/>
            <a:chOff x="587076" y="2433623"/>
            <a:chExt cx="6307240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9EC5E7-06CB-2443-0B59-0EA83B534FB4}"/>
                </a:ext>
              </a:extLst>
            </p:cNvPr>
            <p:cNvSpPr txBox="1"/>
            <p:nvPr/>
          </p:nvSpPr>
          <p:spPr>
            <a:xfrm>
              <a:off x="587076" y="2433623"/>
              <a:ext cx="2023353" cy="147732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Logistic Regression</a:t>
              </a:r>
            </a:p>
            <a:p>
              <a:r>
                <a:rPr lang="en-US" dirty="0"/>
                <a:t>Most Important Variables(MIVs)</a:t>
              </a:r>
            </a:p>
            <a:p>
              <a:r>
                <a:rPr lang="en-US" dirty="0"/>
                <a:t>Attr(48,35,18,34)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68376D-C043-25F1-BED1-79AFF6C6F00E}"/>
                </a:ext>
              </a:extLst>
            </p:cNvPr>
            <p:cNvSpPr txBox="1"/>
            <p:nvPr/>
          </p:nvSpPr>
          <p:spPr>
            <a:xfrm>
              <a:off x="4870963" y="2562049"/>
              <a:ext cx="2023353" cy="120032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</a:t>
              </a:r>
            </a:p>
            <a:p>
              <a:r>
                <a:rPr lang="en-US" dirty="0"/>
                <a:t>Most Important Variables(MIVs)</a:t>
              </a:r>
            </a:p>
            <a:p>
              <a:r>
                <a:rPr lang="en-US" dirty="0"/>
                <a:t>Attr(24,13,6,21)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C4E245-DEF2-5533-87D4-8069D796C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5725" y="3184620"/>
              <a:ext cx="711200" cy="573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B1D6B0B-16A2-77B0-F289-6447F42BC3A3}"/>
                </a:ext>
              </a:extLst>
            </p:cNvPr>
            <p:cNvCxnSpPr>
              <a:cxnSpLocks/>
            </p:cNvCxnSpPr>
            <p:nvPr/>
          </p:nvCxnSpPr>
          <p:spPr>
            <a:xfrm>
              <a:off x="2573813" y="3237401"/>
              <a:ext cx="732609" cy="521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6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3D27F-7E23-BEDE-B1AC-F1D85223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How do identified attributes(financial ratios) align with the hallmarks of a company headed for bankruptcy?</a:t>
            </a:r>
          </a:p>
        </p:txBody>
      </p:sp>
      <p:sp>
        <p:nvSpPr>
          <p:cNvPr id="25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ACF3-91D4-9E01-1732-C8D4EEA59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0266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1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4720-C465-AD8E-E37E-515DF7EB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proposed Course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7CB7-0106-60FC-912D-0300FDB9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hallmarks of company’s risk of failure(bankruptcy), three general areas of concerns have been identified which bear scrutiny: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a company’s financial data on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profitability, growth, and sales dynamics over several years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highlight companies inclination to bankruptcy;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a company’s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cash flow and capacity to generate enough income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cover current liabilities;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a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company’s policies and strategies to control expenses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effectively use assets to generate profits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triggered by thresholds in the financial ratios.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financial ratios deemed to be significant should be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carefully observed for any sign that the company is undergoing the types of stress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signify that its financial status as an ‘ongoing concern’ may be in jeopardy(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Islam,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)*.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55D02-3BCA-B311-BA18-5289BA8CE0C0}"/>
              </a:ext>
            </a:extLst>
          </p:cNvPr>
          <p:cNvSpPr txBox="1"/>
          <p:nvPr/>
        </p:nvSpPr>
        <p:spPr>
          <a:xfrm>
            <a:off x="677333" y="5934670"/>
            <a:ext cx="879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sz="1400" dirty="0"/>
              <a:t>Islam, M.S. (2020) Predictive capability of Financial Ratios for forecasting of Corporate Bankruptcy. IOSR Jrnl. Bus. And Mngmt. 22(6):13-57. </a:t>
            </a:r>
          </a:p>
        </p:txBody>
      </p:sp>
    </p:spTree>
    <p:extLst>
      <p:ext uri="{BB962C8B-B14F-4D97-AF65-F5344CB8AC3E}">
        <p14:creationId xmlns:p14="http://schemas.microsoft.com/office/powerpoint/2010/main" val="23636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B5E3-B10E-F88C-EDA4-BBFB4884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benefit(and how) from this study?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17185-2647-34A8-21D9-DD564A821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86" y="2108201"/>
            <a:ext cx="2201331" cy="13207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C9498-04E2-B948-5414-AF3D61ED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89" y="2108200"/>
            <a:ext cx="2201331" cy="132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E6C0B-8F98-0E00-87FE-637000AFC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75" y="2108199"/>
            <a:ext cx="2201331" cy="13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889D7-A42B-CB6B-2FED-03A642BD1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506" y="4000980"/>
            <a:ext cx="2201331" cy="132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60F50-9393-2DC7-DA06-721687041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209" y="4000981"/>
            <a:ext cx="2201331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8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07FA-86D2-09CA-03CE-6725FEFF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274C7-B19E-49CF-EB43-95EAA2A4C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01" y="1856420"/>
            <a:ext cx="5944115" cy="786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DF1EF-74A2-8A2B-170A-365F2A89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02" y="2919950"/>
            <a:ext cx="5944115" cy="774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45CA9-A2B5-8FEA-CBCF-55A81BFE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02" y="4141149"/>
            <a:ext cx="5944115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8ACA-E3AE-BA92-0D9E-86F8005F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C7F9-15A2-EE7D-9C80-1E914221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7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machine learning modeling techniques</a:t>
            </a:r>
          </a:p>
          <a:p>
            <a:pPr lvl="1"/>
            <a:r>
              <a:rPr lang="en-US" sz="2400" dirty="0"/>
              <a:t>Neural Networks (NN) – variety of approaches</a:t>
            </a:r>
          </a:p>
          <a:p>
            <a:pPr lvl="1"/>
            <a:r>
              <a:rPr lang="en-US" sz="2400" dirty="0"/>
              <a:t>Support Vector Machine (SVM)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9AE-A4C6-7204-C7F2-B48AEE2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III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8DD1B-B24A-29D4-4F8F-6AE86192A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0594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33F49-F59E-DAF9-81DC-E724D59C8C1A}"/>
              </a:ext>
            </a:extLst>
          </p:cNvPr>
          <p:cNvSpPr txBox="1"/>
          <p:nvPr/>
        </p:nvSpPr>
        <p:spPr>
          <a:xfrm>
            <a:off x="489584" y="5694402"/>
            <a:ext cx="84791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*Liang </a:t>
            </a:r>
            <a:r>
              <a:rPr lang="en-US" sz="1200" i="1" dirty="0"/>
              <a:t>et al.</a:t>
            </a:r>
            <a:r>
              <a:rPr lang="en-US" sz="1200" dirty="0"/>
              <a:t>(2016) Financial ratios and corporate governance indicators in bankruptcy prediction: A comprehensive study. Eur. Jour. of Operational Res. Vol. 252: 561-572. </a:t>
            </a:r>
            <a:r>
              <a:rPr lang="en-US" sz="1200" dirty="0">
                <a:hlinkClick r:id="rId7"/>
              </a:rPr>
              <a:t>https://isslab.csie.ncu.edu.tw/download/publications/1.Financial%20Ratios%20and%20Corporate%20Governance%20Indicators%20in%20Bankruptcy%20Prediction-A%20Comprehensive%20Study.pdf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9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E06DA8-2C9E-3DBB-02FD-8F2CA6CE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EXECUTIVE SUMMARY (ABSTRACT)	</a:t>
            </a:r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D8080FF3-3BFA-AD50-44B7-5B75ACB7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614149"/>
            <a:ext cx="4858195" cy="5427213"/>
          </a:xfrm>
        </p:spPr>
        <p:txBody>
          <a:bodyPr anchor="ctr">
            <a:normAutofit/>
          </a:bodyPr>
          <a:lstStyle/>
          <a:p>
            <a:r>
              <a:rPr lang="en-US" dirty="0"/>
              <a:t>Company bankruptcy is of great concern worldwide.</a:t>
            </a:r>
          </a:p>
          <a:p>
            <a:r>
              <a:rPr lang="en-US" dirty="0"/>
              <a:t>The capacity to predict potential bankruptcy is sought by many concerned players: financial institutions, government agencies, investors amongst others.</a:t>
            </a:r>
          </a:p>
          <a:p>
            <a:r>
              <a:rPr lang="en-US" dirty="0"/>
              <a:t>Working with Polish manufacturing company data available </a:t>
            </a:r>
            <a:r>
              <a:rPr lang="en-US" dirty="0" err="1"/>
              <a:t>at:</a:t>
            </a:r>
            <a:r>
              <a:rPr lang="en-US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://archive.ics.uci.edu/ml/datasets/</a:t>
            </a:r>
            <a:r>
              <a:rPr lang="en-US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Polish+companies+bankruptcy+data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#</a:t>
            </a:r>
            <a:endParaRPr lang="en-US" dirty="0"/>
          </a:p>
          <a:p>
            <a:r>
              <a:rPr lang="en-US" dirty="0"/>
              <a:t>This study (using the R programming language) examines the basic structure of the dataset and</a:t>
            </a:r>
          </a:p>
          <a:p>
            <a:r>
              <a:rPr lang="en-US" dirty="0"/>
              <a:t>Attempts to create models that can efficiently predict bankruptcy.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FF3A-3EF7-1A58-CFCB-F0DF8C77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EE40-6641-2E9E-1FB6-7FB18F0A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</a:t>
            </a:r>
            <a:r>
              <a:rPr lang="en-US" baseline="-25000" dirty="0"/>
              <a:t>o </a:t>
            </a:r>
            <a:r>
              <a:rPr lang="en-US" dirty="0"/>
              <a:t>: Company Bankruptcy cannot be predicted from a company’s financial ratios.</a:t>
            </a:r>
          </a:p>
          <a:p>
            <a:r>
              <a:rPr lang="en-US" dirty="0"/>
              <a:t>Alternative H</a:t>
            </a:r>
            <a:r>
              <a:rPr lang="en-US" baseline="-25000" dirty="0"/>
              <a:t>o</a:t>
            </a:r>
            <a:r>
              <a:rPr lang="en-US" dirty="0"/>
              <a:t>: Financial Ratios can be used to predict a company’s bankruptcy.</a:t>
            </a:r>
          </a:p>
          <a:p>
            <a:endParaRPr lang="en-US" dirty="0"/>
          </a:p>
          <a:p>
            <a:r>
              <a:rPr lang="en-US" dirty="0"/>
              <a:t>CONCLUSION: Reject the null H</a:t>
            </a:r>
            <a:r>
              <a:rPr lang="en-US" baseline="-25000" dirty="0"/>
              <a:t>o</a:t>
            </a:r>
            <a:r>
              <a:rPr lang="en-US" dirty="0"/>
              <a:t>. </a:t>
            </a:r>
            <a:r>
              <a:rPr lang="en-US" b="1" dirty="0"/>
              <a:t>Company bankruptcy is predictable with a model based on financial ratios.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9B95D-3A94-B308-1C59-3C9138F1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38" y="4261758"/>
            <a:ext cx="4450542" cy="23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17D54F-0083-DDD3-0873-DFC83901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Outline of the Study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CCDE-61A8-8983-7B67-A061C351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Detailed analysis of the Data Set</a:t>
            </a:r>
          </a:p>
          <a:p>
            <a:r>
              <a:rPr lang="en-US" dirty="0"/>
              <a:t>Logistic Regression Modeling </a:t>
            </a:r>
          </a:p>
          <a:p>
            <a:r>
              <a:rPr lang="en-US" dirty="0"/>
              <a:t>Random Forest Modeling</a:t>
            </a:r>
          </a:p>
          <a:p>
            <a:r>
              <a:rPr lang="en-US" dirty="0"/>
              <a:t>Extreme Gradient Boosting Modeling</a:t>
            </a:r>
          </a:p>
          <a:p>
            <a:r>
              <a:rPr lang="en-US" dirty="0"/>
              <a:t>Summary of Findings and Industry Implications</a:t>
            </a:r>
          </a:p>
        </p:txBody>
      </p:sp>
    </p:spTree>
    <p:extLst>
      <p:ext uri="{BB962C8B-B14F-4D97-AF65-F5344CB8AC3E}">
        <p14:creationId xmlns:p14="http://schemas.microsoft.com/office/powerpoint/2010/main" val="34241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6F5B-B7AB-70D2-A5E3-0058DCC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Data Set Analysis 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4271-D7F6-B6A5-3C7D-73404D233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648633"/>
            <a:ext cx="6513385" cy="35607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 Dataset: 64 variables(63 continuous, 1 categorical). Imbalanced dataset(~95% non-bankrupters; ~5% bankrupters)</a:t>
            </a:r>
          </a:p>
          <a:p>
            <a:pPr>
              <a:lnSpc>
                <a:spcPct val="90000"/>
              </a:lnSpc>
            </a:pPr>
            <a:r>
              <a:rPr lang="en-US" dirty="0"/>
              <a:t>DATA PREPARATION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Contains many missing values(corrected by eliminating problematic observations(outliers) and removing highly correlated variables);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1/3 of missing values replaced by median for a variable.</a:t>
            </a:r>
          </a:p>
          <a:p>
            <a:pPr>
              <a:lnSpc>
                <a:spcPct val="90000"/>
              </a:lnSpc>
            </a:pPr>
            <a:r>
              <a:rPr lang="en-US" dirty="0"/>
              <a:t>Final data set: 9,655 observations; 39 predictor variables;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1 target variable(bankruptcy: yes or no).</a:t>
            </a:r>
          </a:p>
          <a:p>
            <a:pPr>
              <a:lnSpc>
                <a:spcPct val="90000"/>
              </a:lnSpc>
            </a:pPr>
            <a:r>
              <a:rPr lang="en-US" dirty="0"/>
              <a:t>Question 1: Are the variables in the dataset normally distributed?(important for considering how to model).</a:t>
            </a:r>
          </a:p>
          <a:p>
            <a:pPr>
              <a:lnSpc>
                <a:spcPct val="90000"/>
              </a:lnSpc>
            </a:pPr>
            <a:r>
              <a:rPr lang="en-US" dirty="0"/>
              <a:t>Performed Kolmogrov-Smirnov test</a:t>
            </a:r>
          </a:p>
          <a:p>
            <a:pPr>
              <a:lnSpc>
                <a:spcPct val="90000"/>
              </a:lnSpc>
            </a:pPr>
            <a:r>
              <a:rPr lang="en-US" dirty="0"/>
              <a:t>Answer: None of the variables are normally distributed.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ACD0C-9590-1E02-0F91-13694CF1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0131" y="1825833"/>
            <a:ext cx="3852764" cy="42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DDD4-0102-D3DE-140A-6E1F5A87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0290-F118-DFDF-CF3E-045E1245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bankrupters to non-bankrupters</a:t>
            </a:r>
          </a:p>
          <a:p>
            <a:r>
              <a:rPr lang="en-US" dirty="0"/>
              <a:t>Do any of the variables differ in these 2 populations in terms of distribution?</a:t>
            </a:r>
          </a:p>
          <a:p>
            <a:r>
              <a:rPr lang="en-US" dirty="0"/>
              <a:t>Performed Welch t-test(parametric); Mann-Whitney U test(non-parametric</a:t>
            </a:r>
          </a:p>
          <a:p>
            <a:r>
              <a:rPr lang="en-US" dirty="0"/>
              <a:t>Welch t-test: 16 variables showed differences in 2 populations</a:t>
            </a:r>
          </a:p>
          <a:p>
            <a:r>
              <a:rPr lang="en-US" dirty="0"/>
              <a:t>Discussion: Will any of</a:t>
            </a:r>
          </a:p>
          <a:p>
            <a:pPr marL="0" indent="0">
              <a:buNone/>
            </a:pPr>
            <a:r>
              <a:rPr lang="en-US" dirty="0"/>
              <a:t>these variables show up </a:t>
            </a:r>
          </a:p>
          <a:p>
            <a:pPr marL="0" indent="0">
              <a:buNone/>
            </a:pPr>
            <a:r>
              <a:rPr lang="en-US" dirty="0"/>
              <a:t>in models? Yes!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A531F-1A66-A658-2635-8B2F3DA8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83" y="4709233"/>
            <a:ext cx="743397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DCB42-91E4-0324-A902-F720B989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Goals in modeling		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D32D1-015A-1309-874C-DD7E3CCD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157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1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95A9-F487-69DE-9658-8E04669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1CA2-1A58-354C-6248-B31A9598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uses logs-odds to develop models </a:t>
            </a:r>
          </a:p>
          <a:p>
            <a:pPr marL="0" indent="0">
              <a:buNone/>
            </a:pPr>
            <a:r>
              <a:rPr lang="en-US" dirty="0"/>
              <a:t>that can predict in binary classification.</a:t>
            </a:r>
          </a:p>
          <a:p>
            <a:r>
              <a:rPr lang="en-US" dirty="0"/>
              <a:t>Can determine which variables contribute significantly </a:t>
            </a:r>
          </a:p>
          <a:p>
            <a:pPr marL="0" indent="0">
              <a:buNone/>
            </a:pPr>
            <a:r>
              <a:rPr lang="en-US" dirty="0"/>
              <a:t>to a model, both in magnitude and sense of direction.</a:t>
            </a:r>
          </a:p>
          <a:p>
            <a:r>
              <a:rPr lang="en-US" b="1" dirty="0"/>
              <a:t>Assumes classes are linearly separable</a:t>
            </a:r>
            <a:r>
              <a:rPr lang="en-US" dirty="0"/>
              <a:t>; minimal </a:t>
            </a:r>
          </a:p>
          <a:p>
            <a:pPr marL="0" indent="0">
              <a:buNone/>
            </a:pPr>
            <a:r>
              <a:rPr lang="en-US" dirty="0"/>
              <a:t>multicollinearity; requires that independent </a:t>
            </a:r>
          </a:p>
          <a:p>
            <a:pPr marL="0" indent="0">
              <a:buNone/>
            </a:pPr>
            <a:r>
              <a:rPr lang="en-US" dirty="0"/>
              <a:t>variables are linearly related to log-odds.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CFFFE-38AB-5911-E62A-2EA41C891C1D}"/>
              </a:ext>
            </a:extLst>
          </p:cNvPr>
          <p:cNvGrpSpPr/>
          <p:nvPr/>
        </p:nvGrpSpPr>
        <p:grpSpPr>
          <a:xfrm>
            <a:off x="6810449" y="1522512"/>
            <a:ext cx="3917802" cy="4725887"/>
            <a:chOff x="0" y="0"/>
            <a:chExt cx="2717800" cy="3405088"/>
          </a:xfrm>
        </p:grpSpPr>
        <p:pic>
          <p:nvPicPr>
            <p:cNvPr id="9" name="Picture 8" descr="Table&#10;&#10;Description automatically generated">
              <a:extLst>
                <a:ext uri="{FF2B5EF4-FFF2-40B4-BE49-F238E27FC236}">
                  <a16:creationId xmlns:a16="http://schemas.microsoft.com/office/drawing/2014/main" id="{63C22122-BBCC-6323-A0F6-763AE72A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17800" cy="3195320"/>
            </a:xfrm>
            <a:prstGeom prst="rect">
              <a:avLst/>
            </a:prstGeom>
          </p:spPr>
        </p:pic>
        <p:sp>
          <p:nvSpPr>
            <p:cNvPr id="10" name="Text Box 31">
              <a:extLst>
                <a:ext uri="{FF2B5EF4-FFF2-40B4-BE49-F238E27FC236}">
                  <a16:creationId xmlns:a16="http://schemas.microsoft.com/office/drawing/2014/main" id="{FDED628A-1552-7D5F-B5B9-21B01B281936}"/>
                </a:ext>
              </a:extLst>
            </p:cNvPr>
            <p:cNvSpPr txBox="1"/>
            <p:nvPr/>
          </p:nvSpPr>
          <p:spPr>
            <a:xfrm>
              <a:off x="0" y="3251200"/>
              <a:ext cx="2717800" cy="15388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FSummary</a:t>
              </a:r>
              <a:r>
                <a:rPr lang="en-US" sz="1000" b="1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training_lm_a model</a:t>
              </a: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C91C1E-8E0B-5BC4-C24E-98201275D8F9}"/>
              </a:ext>
            </a:extLst>
          </p:cNvPr>
          <p:cNvCxnSpPr/>
          <p:nvPr/>
        </p:nvCxnSpPr>
        <p:spPr>
          <a:xfrm>
            <a:off x="6211824" y="4419600"/>
            <a:ext cx="598625" cy="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41A83-212F-49BC-2D91-34284677C12E}"/>
              </a:ext>
            </a:extLst>
          </p:cNvPr>
          <p:cNvCxnSpPr/>
          <p:nvPr/>
        </p:nvCxnSpPr>
        <p:spPr>
          <a:xfrm>
            <a:off x="6272784" y="3553968"/>
            <a:ext cx="598625" cy="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483F5-B968-2B0F-76DA-99838EEAD361}"/>
              </a:ext>
            </a:extLst>
          </p:cNvPr>
          <p:cNvCxnSpPr/>
          <p:nvPr/>
        </p:nvCxnSpPr>
        <p:spPr>
          <a:xfrm>
            <a:off x="6242304" y="3986784"/>
            <a:ext cx="598625" cy="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801A-75A3-184C-4BD1-CCFA459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FF72-3039-8204-DBF4-6DABEB9A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5 models- unmodified, ROSE(3 types), SMOTE</a:t>
            </a:r>
          </a:p>
          <a:p>
            <a:r>
              <a:rPr lang="en-US" dirty="0"/>
              <a:t>Evaluated with scoring criteria – </a:t>
            </a:r>
            <a:r>
              <a:rPr lang="en-US" dirty="0" err="1"/>
              <a:t>sensititivity</a:t>
            </a:r>
            <a:r>
              <a:rPr lang="en-US" dirty="0"/>
              <a:t>, specificity, AUC-PR, accuracy, F1 score</a:t>
            </a:r>
          </a:p>
          <a:p>
            <a:r>
              <a:rPr lang="en-US" dirty="0"/>
              <a:t>Unmodified dataset model performed</a:t>
            </a:r>
          </a:p>
          <a:p>
            <a:pPr marL="0" indent="0">
              <a:buNone/>
            </a:pPr>
            <a:r>
              <a:rPr lang="en-US" dirty="0"/>
              <a:t> best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6A57E-36AC-53D7-51F7-1E91D1B4D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53746"/>
              </p:ext>
            </p:extLst>
          </p:nvPr>
        </p:nvGraphicFramePr>
        <p:xfrm>
          <a:off x="838200" y="4503906"/>
          <a:ext cx="6081434" cy="137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7117">
                  <a:extLst>
                    <a:ext uri="{9D8B030D-6E8A-4147-A177-3AD203B41FA5}">
                      <a16:colId xmlns:a16="http://schemas.microsoft.com/office/drawing/2014/main" val="3966747697"/>
                    </a:ext>
                  </a:extLst>
                </a:gridCol>
                <a:gridCol w="833351">
                  <a:extLst>
                    <a:ext uri="{9D8B030D-6E8A-4147-A177-3AD203B41FA5}">
                      <a16:colId xmlns:a16="http://schemas.microsoft.com/office/drawing/2014/main" val="2314070549"/>
                    </a:ext>
                  </a:extLst>
                </a:gridCol>
                <a:gridCol w="833351">
                  <a:extLst>
                    <a:ext uri="{9D8B030D-6E8A-4147-A177-3AD203B41FA5}">
                      <a16:colId xmlns:a16="http://schemas.microsoft.com/office/drawing/2014/main" val="3874240595"/>
                    </a:ext>
                  </a:extLst>
                </a:gridCol>
                <a:gridCol w="833351">
                  <a:extLst>
                    <a:ext uri="{9D8B030D-6E8A-4147-A177-3AD203B41FA5}">
                      <a16:colId xmlns:a16="http://schemas.microsoft.com/office/drawing/2014/main" val="1277320441"/>
                    </a:ext>
                  </a:extLst>
                </a:gridCol>
                <a:gridCol w="833351">
                  <a:extLst>
                    <a:ext uri="{9D8B030D-6E8A-4147-A177-3AD203B41FA5}">
                      <a16:colId xmlns:a16="http://schemas.microsoft.com/office/drawing/2014/main" val="1434750422"/>
                    </a:ext>
                  </a:extLst>
                </a:gridCol>
                <a:gridCol w="833351">
                  <a:extLst>
                    <a:ext uri="{9D8B030D-6E8A-4147-A177-3AD203B41FA5}">
                      <a16:colId xmlns:a16="http://schemas.microsoft.com/office/drawing/2014/main" val="3830777658"/>
                    </a:ext>
                  </a:extLst>
                </a:gridCol>
                <a:gridCol w="877562">
                  <a:extLst>
                    <a:ext uri="{9D8B030D-6E8A-4147-A177-3AD203B41FA5}">
                      <a16:colId xmlns:a16="http://schemas.microsoft.com/office/drawing/2014/main" val="2308629411"/>
                    </a:ext>
                  </a:extLst>
                </a:gridCol>
              </a:tblGrid>
              <a:tr h="649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Specificity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PPV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AUC/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F1-score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696549"/>
                  </a:ext>
                </a:extLst>
              </a:tr>
              <a:tr h="7305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LR/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unmodified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0.7966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0.1554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0.1606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0.2047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2937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DEBD07-322B-8D04-595E-7F52E82E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59" y="2975714"/>
            <a:ext cx="4430286" cy="30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549C-EE82-BF08-70BD-D2B8E0A5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6CE6-00A4-1A59-D8DA-D62777C3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of decision trees- uses bagging to development independent decision trees-aggregate votes with most frequent outcome as predicted output</a:t>
            </a:r>
          </a:p>
          <a:p>
            <a:r>
              <a:rPr lang="en-US" b="1" dirty="0"/>
              <a:t>May not work well with imbalanced data set</a:t>
            </a:r>
          </a:p>
          <a:p>
            <a:r>
              <a:rPr lang="en-US" dirty="0"/>
              <a:t>Created 5 models: </a:t>
            </a:r>
            <a:r>
              <a:rPr lang="en-US" dirty="0" err="1"/>
              <a:t>Best:ROSEunder</a:t>
            </a:r>
            <a:r>
              <a:rPr lang="en-US" dirty="0"/>
              <a:t>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51C8CC-DADC-448F-F68E-774CE2A81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45862"/>
              </p:ext>
            </p:extLst>
          </p:nvPr>
        </p:nvGraphicFramePr>
        <p:xfrm>
          <a:off x="876216" y="4024076"/>
          <a:ext cx="6050363" cy="2833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632">
                  <a:extLst>
                    <a:ext uri="{9D8B030D-6E8A-4147-A177-3AD203B41FA5}">
                      <a16:colId xmlns:a16="http://schemas.microsoft.com/office/drawing/2014/main" val="2944445993"/>
                    </a:ext>
                  </a:extLst>
                </a:gridCol>
                <a:gridCol w="765868">
                  <a:extLst>
                    <a:ext uri="{9D8B030D-6E8A-4147-A177-3AD203B41FA5}">
                      <a16:colId xmlns:a16="http://schemas.microsoft.com/office/drawing/2014/main" val="1708423875"/>
                    </a:ext>
                  </a:extLst>
                </a:gridCol>
                <a:gridCol w="765868">
                  <a:extLst>
                    <a:ext uri="{9D8B030D-6E8A-4147-A177-3AD203B41FA5}">
                      <a16:colId xmlns:a16="http://schemas.microsoft.com/office/drawing/2014/main" val="3060411918"/>
                    </a:ext>
                  </a:extLst>
                </a:gridCol>
                <a:gridCol w="689280">
                  <a:extLst>
                    <a:ext uri="{9D8B030D-6E8A-4147-A177-3AD203B41FA5}">
                      <a16:colId xmlns:a16="http://schemas.microsoft.com/office/drawing/2014/main" val="291211166"/>
                    </a:ext>
                  </a:extLst>
                </a:gridCol>
                <a:gridCol w="612695">
                  <a:extLst>
                    <a:ext uri="{9D8B030D-6E8A-4147-A177-3AD203B41FA5}">
                      <a16:colId xmlns:a16="http://schemas.microsoft.com/office/drawing/2014/main" val="2825498150"/>
                    </a:ext>
                  </a:extLst>
                </a:gridCol>
                <a:gridCol w="612695">
                  <a:extLst>
                    <a:ext uri="{9D8B030D-6E8A-4147-A177-3AD203B41FA5}">
                      <a16:colId xmlns:a16="http://schemas.microsoft.com/office/drawing/2014/main" val="726155087"/>
                    </a:ext>
                  </a:extLst>
                </a:gridCol>
                <a:gridCol w="765868">
                  <a:extLst>
                    <a:ext uri="{9D8B030D-6E8A-4147-A177-3AD203B41FA5}">
                      <a16:colId xmlns:a16="http://schemas.microsoft.com/office/drawing/2014/main" val="3664373850"/>
                    </a:ext>
                  </a:extLst>
                </a:gridCol>
                <a:gridCol w="842457">
                  <a:extLst>
                    <a:ext uri="{9D8B030D-6E8A-4147-A177-3AD203B41FA5}">
                      <a16:colId xmlns:a16="http://schemas.microsoft.com/office/drawing/2014/main" val="2847268863"/>
                    </a:ext>
                  </a:extLst>
                </a:gridCol>
              </a:tblGrid>
              <a:tr h="974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Acc-</a:t>
                      </a:r>
                      <a:r>
                        <a:rPr lang="en-US" sz="1400" dirty="0" err="1">
                          <a:effectLst/>
                        </a:rPr>
                        <a:t>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Sensi-</a:t>
                      </a:r>
                      <a:r>
                        <a:rPr lang="en-US" sz="1400" dirty="0" err="1">
                          <a:effectLst/>
                        </a:rPr>
                        <a:t>tivity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Specif-icity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PPV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F1-score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extLst>
                  <a:ext uri="{0D108BD9-81ED-4DB2-BD59-A6C34878D82A}">
                    <a16:rowId xmlns:a16="http://schemas.microsoft.com/office/drawing/2014/main" val="1741945764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LR/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Unmod-ified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0.7863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0.5987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0.7966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0.1606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0.2047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extLst>
                  <a:ext uri="{0D108BD9-81ED-4DB2-BD59-A6C34878D82A}">
                    <a16:rowId xmlns:a16="http://schemas.microsoft.com/office/drawing/2014/main" val="3189577792"/>
                  </a:ext>
                </a:extLst>
              </a:tr>
              <a:tr h="1063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RF/ROSE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Under/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Hyper-tuned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0.6851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</a:rPr>
                        <a:t>.717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0.6833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0.1115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</a:rPr>
                        <a:t>0.781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</a:rPr>
                        <a:t>0.176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7" marR="57427" marT="0" marB="0"/>
                </a:tc>
                <a:extLst>
                  <a:ext uri="{0D108BD9-81ED-4DB2-BD59-A6C34878D82A}">
                    <a16:rowId xmlns:a16="http://schemas.microsoft.com/office/drawing/2014/main" val="2740396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DBC041-02B5-4B2F-736E-EE0B5FB6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484" y="3134723"/>
            <a:ext cx="4440298" cy="33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2575</TotalTime>
  <Words>1405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A CASE STUDY IN BANKRUPTCY PREDICTION</vt:lpstr>
      <vt:lpstr>EXECUTIVE SUMMARY (ABSTRACT) </vt:lpstr>
      <vt:lpstr>Outline of the Study </vt:lpstr>
      <vt:lpstr>Data Set Analysis I.</vt:lpstr>
      <vt:lpstr>Data Analysis II.</vt:lpstr>
      <vt:lpstr>Goals in modeling  </vt:lpstr>
      <vt:lpstr>Logistic regression</vt:lpstr>
      <vt:lpstr>Logistic regression</vt:lpstr>
      <vt:lpstr>Random Forest</vt:lpstr>
      <vt:lpstr>Extreme Gradient Boosting(XGB)</vt:lpstr>
      <vt:lpstr>Model comparison</vt:lpstr>
      <vt:lpstr>Rankings Score to find Most Important Variables in each model</vt:lpstr>
      <vt:lpstr>XGB Model incorporates Most Important Variables from both LR and RF models</vt:lpstr>
      <vt:lpstr>How do identified attributes(financial ratios) align with the hallmarks of a company headed for bankruptcy?</vt:lpstr>
      <vt:lpstr>Summary of proposed Course of Action</vt:lpstr>
      <vt:lpstr>Who can benefit(and how) from this study?</vt:lpstr>
      <vt:lpstr>Next steps I</vt:lpstr>
      <vt:lpstr>Next steps II</vt:lpstr>
      <vt:lpstr>Next Steps III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BANKRUPTCY PREDICTION</dc:title>
  <dc:creator>Gary Kuleck</dc:creator>
  <cp:lastModifiedBy>Gary Kuleck</cp:lastModifiedBy>
  <cp:revision>11</cp:revision>
  <dcterms:created xsi:type="dcterms:W3CDTF">2022-07-18T19:49:52Z</dcterms:created>
  <dcterms:modified xsi:type="dcterms:W3CDTF">2022-08-13T16:53:23Z</dcterms:modified>
</cp:coreProperties>
</file>