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Analysis of Family planning</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57200" lvl="0" marL="4572000" rtl="0">
              <a:spcBef>
                <a:spcPts val="0"/>
              </a:spcBef>
              <a:spcAft>
                <a:spcPts val="0"/>
              </a:spcAft>
              <a:buNone/>
            </a:pPr>
            <a:r>
              <a:rPr lang="en"/>
              <a:t>Bipul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have survey data for women aged 15-49 years.</a:t>
            </a:r>
            <a:endParaRPr/>
          </a:p>
          <a:p>
            <a:pPr indent="-342900" lvl="0" marL="457200" rtl="0">
              <a:spcBef>
                <a:spcPts val="0"/>
              </a:spcBef>
              <a:spcAft>
                <a:spcPts val="0"/>
              </a:spcAft>
              <a:buSzPts val="1800"/>
              <a:buChar char="●"/>
            </a:pPr>
            <a:r>
              <a:rPr lang="en"/>
              <a:t>We want to compare the age of women when she gave birth to first child.</a:t>
            </a:r>
            <a:endParaRPr/>
          </a:p>
          <a:p>
            <a:pPr indent="-342900" lvl="0" marL="457200" rtl="0">
              <a:spcBef>
                <a:spcPts val="0"/>
              </a:spcBef>
              <a:spcAft>
                <a:spcPts val="0"/>
              </a:spcAft>
              <a:buSzPts val="1800"/>
              <a:buChar char="●"/>
            </a:pPr>
            <a:r>
              <a:rPr lang="en"/>
              <a:t>We divided our data into 4 categories: Women born in 1991-2000, 1981-1990, 1071-1980, 1961-1970.</a:t>
            </a:r>
            <a:endParaRPr/>
          </a:p>
          <a:p>
            <a:pPr indent="-342900" lvl="0" marL="457200">
              <a:spcBef>
                <a:spcPts val="0"/>
              </a:spcBef>
              <a:spcAft>
                <a:spcPts val="0"/>
              </a:spcAft>
              <a:buSzPts val="1800"/>
              <a:buChar char="●"/>
            </a:pPr>
            <a:r>
              <a:rPr lang="en"/>
              <a:t>But in this case comparing the age of women </a:t>
            </a:r>
            <a:r>
              <a:rPr lang="en"/>
              <a:t>of age</a:t>
            </a:r>
            <a:r>
              <a:rPr lang="en"/>
              <a:t> </a:t>
            </a:r>
            <a:r>
              <a:rPr lang="en"/>
              <a:t>11-19</a:t>
            </a:r>
            <a:r>
              <a:rPr lang="en"/>
              <a:t> during their first child birth with </a:t>
            </a:r>
            <a:r>
              <a:rPr lang="en"/>
              <a:t>the age of women of age 20-29 because for the former women only got 20 years for child birth time.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Modelling solutions:</a:t>
            </a:r>
            <a:endParaRPr/>
          </a:p>
        </p:txBody>
      </p:sp>
      <p:sp>
        <p:nvSpPr>
          <p:cNvPr id="67" name="Shape 67"/>
          <p:cNvSpPr txBox="1"/>
          <p:nvPr>
            <p:ph idx="1" type="body"/>
          </p:nvPr>
        </p:nvSpPr>
        <p:spPr>
          <a:xfrm>
            <a:off x="311700" y="1152475"/>
            <a:ext cx="8520600" cy="38286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AutoNum type="arabicPeriod"/>
            </a:pPr>
            <a:r>
              <a:rPr lang="en" sz="1900"/>
              <a:t>Generate proportional samples and add it to our dataset.</a:t>
            </a:r>
            <a:endParaRPr sz="1900"/>
          </a:p>
          <a:p>
            <a:pPr indent="-330200" lvl="1" marL="914400" rtl="0">
              <a:spcBef>
                <a:spcPts val="0"/>
              </a:spcBef>
              <a:spcAft>
                <a:spcPts val="0"/>
              </a:spcAft>
              <a:buSzPts val="1600"/>
              <a:buChar char="○"/>
            </a:pPr>
            <a:r>
              <a:rPr lang="en" sz="1600"/>
              <a:t>We want to find out situation as if we would have done the survey 10 years ahead for women born in 1971-1980.</a:t>
            </a:r>
            <a:endParaRPr sz="1600"/>
          </a:p>
          <a:p>
            <a:pPr indent="-330200" lvl="1" marL="914400" rtl="0">
              <a:spcBef>
                <a:spcPts val="0"/>
              </a:spcBef>
              <a:spcAft>
                <a:spcPts val="0"/>
              </a:spcAft>
              <a:buSzPts val="1600"/>
              <a:buChar char="○"/>
            </a:pPr>
            <a:r>
              <a:rPr lang="en" sz="1600"/>
              <a:t>Similarly for survey 20 years ahead for women born in 1981-1990 and survey done at 30 years ahead for women born in 1991-2000.</a:t>
            </a:r>
            <a:endParaRPr sz="1600"/>
          </a:p>
          <a:p>
            <a:pPr indent="-349250" lvl="0" marL="457200" rtl="0">
              <a:spcBef>
                <a:spcPts val="0"/>
              </a:spcBef>
              <a:spcAft>
                <a:spcPts val="0"/>
              </a:spcAft>
              <a:buSzPts val="1900"/>
              <a:buAutoNum type="arabicPeriod"/>
            </a:pPr>
            <a:r>
              <a:rPr lang="en" sz="1900"/>
              <a:t>Only consider samples till mothers of age&lt;20.</a:t>
            </a:r>
            <a:endParaRPr sz="1900"/>
          </a:p>
          <a:p>
            <a:pPr indent="-330200" lvl="1" marL="914400" rtl="0">
              <a:spcBef>
                <a:spcPts val="0"/>
              </a:spcBef>
              <a:spcAft>
                <a:spcPts val="0"/>
              </a:spcAft>
              <a:buSzPts val="1600"/>
              <a:buChar char="○"/>
            </a:pPr>
            <a:r>
              <a:rPr lang="en" sz="1600"/>
              <a:t>We want to find out situation if survey had been done 10 years back for women born in 1981-1990.</a:t>
            </a:r>
            <a:endParaRPr sz="1600"/>
          </a:p>
          <a:p>
            <a:pPr indent="-330200" lvl="1" marL="914400" rtl="0">
              <a:spcBef>
                <a:spcPts val="0"/>
              </a:spcBef>
              <a:spcAft>
                <a:spcPts val="0"/>
              </a:spcAft>
              <a:buSzPts val="1600"/>
              <a:buChar char="○"/>
            </a:pPr>
            <a:r>
              <a:rPr lang="en" sz="1600"/>
              <a:t>Similarly for survey done 20 years back for born in 1971-1980 and survey done 30 years back for women born in 1961-1970.</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Only consider samples till mothers of age&lt;20:</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spcBef>
                <a:spcPts val="0"/>
              </a:spcBef>
              <a:spcAft>
                <a:spcPts val="0"/>
              </a:spcAft>
              <a:buSzPts val="1900"/>
              <a:buChar char="●"/>
            </a:pPr>
            <a:r>
              <a:rPr lang="en" sz="1900"/>
              <a:t>Conclusions (from graph at next slide):</a:t>
            </a:r>
            <a:endParaRPr sz="1900"/>
          </a:p>
          <a:p>
            <a:pPr indent="-336550" lvl="1" marL="914400" rtl="0">
              <a:spcBef>
                <a:spcPts val="0"/>
              </a:spcBef>
              <a:spcAft>
                <a:spcPts val="0"/>
              </a:spcAft>
              <a:buSzPts val="1700"/>
              <a:buChar char="○"/>
            </a:pPr>
            <a:r>
              <a:rPr lang="en" sz="1700"/>
              <a:t>Most of the women born in 1961-1970 had their first baby at the age of 18.</a:t>
            </a:r>
            <a:endParaRPr sz="1700"/>
          </a:p>
          <a:p>
            <a:pPr indent="-336550" lvl="1" marL="914400" rtl="0">
              <a:spcBef>
                <a:spcPts val="0"/>
              </a:spcBef>
              <a:spcAft>
                <a:spcPts val="0"/>
              </a:spcAft>
              <a:buSzPts val="1700"/>
              <a:buChar char="○"/>
            </a:pPr>
            <a:r>
              <a:rPr lang="en" sz="1700"/>
              <a:t>But the fraction of such women is decreasing over period. As we can see almost equal fraction of women born in 1971-1980 had their first child at age 18 and age 19.</a:t>
            </a:r>
            <a:endParaRPr sz="1700"/>
          </a:p>
          <a:p>
            <a:pPr indent="-336550" lvl="1" marL="914400" rtl="0">
              <a:spcBef>
                <a:spcPts val="0"/>
              </a:spcBef>
              <a:spcAft>
                <a:spcPts val="0"/>
              </a:spcAft>
              <a:buSzPts val="1700"/>
              <a:buChar char="○"/>
            </a:pPr>
            <a:r>
              <a:rPr lang="en" sz="1700"/>
              <a:t>We can also see for women born in 1981-1990, there is very subtle peak at 18 but eventually most of women prefer 19 as their age of motherhood.</a:t>
            </a:r>
            <a:endParaRPr sz="1700"/>
          </a:p>
          <a:p>
            <a:pPr indent="-336550" lvl="1" marL="914400" rtl="0">
              <a:spcBef>
                <a:spcPts val="0"/>
              </a:spcBef>
              <a:spcAft>
                <a:spcPts val="0"/>
              </a:spcAft>
              <a:buSzPts val="1700"/>
              <a:buChar char="○"/>
            </a:pPr>
            <a:r>
              <a:rPr lang="en" sz="1700"/>
              <a:t>Women born in 1991 onwards prefer to become mother at age 19.</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714375" y="0"/>
            <a:ext cx="771525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Generate proportional samples and add it to our dataset:</a:t>
            </a:r>
            <a:endParaRPr sz="2400"/>
          </a:p>
        </p:txBody>
      </p:sp>
      <p:sp>
        <p:nvSpPr>
          <p:cNvPr id="84" name="Shape 84"/>
          <p:cNvSpPr txBox="1"/>
          <p:nvPr>
            <p:ph idx="1" type="body"/>
          </p:nvPr>
        </p:nvSpPr>
        <p:spPr>
          <a:xfrm>
            <a:off x="311700" y="1152475"/>
            <a:ext cx="8520600" cy="36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women born in 1971-1980:</a:t>
            </a:r>
            <a:endParaRPr/>
          </a:p>
          <a:p>
            <a:pPr indent="-330200" lvl="1" marL="914400" rtl="0">
              <a:spcBef>
                <a:spcPts val="0"/>
              </a:spcBef>
              <a:spcAft>
                <a:spcPts val="0"/>
              </a:spcAft>
              <a:buSzPts val="1600"/>
              <a:buChar char="○"/>
            </a:pPr>
            <a:r>
              <a:rPr lang="en" sz="1600"/>
              <a:t>Their max age is 40. As they were interviewed in 2011.</a:t>
            </a:r>
            <a:endParaRPr sz="1600"/>
          </a:p>
          <a:p>
            <a:pPr indent="-330200" lvl="1" marL="914400" rtl="0">
              <a:spcBef>
                <a:spcPts val="0"/>
              </a:spcBef>
              <a:spcAft>
                <a:spcPts val="0"/>
              </a:spcAft>
              <a:buSzPts val="1600"/>
              <a:buChar char="○"/>
            </a:pPr>
            <a:r>
              <a:rPr lang="en" sz="1600"/>
              <a:t>So we will add new samples who will be born in 1971-1980 but will probably have their first child at the age of 41.</a:t>
            </a:r>
            <a:endParaRPr sz="1600"/>
          </a:p>
          <a:p>
            <a:pPr indent="-330200" lvl="1" marL="914400" rtl="0">
              <a:spcBef>
                <a:spcPts val="0"/>
              </a:spcBef>
              <a:spcAft>
                <a:spcPts val="0"/>
              </a:spcAft>
              <a:buSzPts val="1600"/>
              <a:buChar char="○"/>
            </a:pPr>
            <a:r>
              <a:rPr lang="en" sz="1600"/>
              <a:t>We will do similarly for ages 42 to 49.</a:t>
            </a:r>
            <a:endParaRPr sz="1600"/>
          </a:p>
          <a:p>
            <a:pPr indent="-330200" lvl="1" marL="914400" rtl="0">
              <a:spcBef>
                <a:spcPts val="0"/>
              </a:spcBef>
              <a:spcAft>
                <a:spcPts val="0"/>
              </a:spcAft>
              <a:buSzPts val="1600"/>
              <a:buChar char="○"/>
            </a:pPr>
            <a:r>
              <a:rPr lang="en" sz="1600"/>
              <a:t>For adding new samples we would find the fraction of women who born in 1961-1970 and multiply with the no of women of age 1971-1980.</a:t>
            </a:r>
            <a:endParaRPr sz="1600"/>
          </a:p>
          <a:p>
            <a:pPr indent="-342900" lvl="0" marL="457200" rtl="0">
              <a:spcBef>
                <a:spcPts val="0"/>
              </a:spcBef>
              <a:spcAft>
                <a:spcPts val="0"/>
              </a:spcAft>
              <a:buSzPts val="1800"/>
              <a:buChar char="●"/>
            </a:pPr>
            <a:r>
              <a:rPr lang="en"/>
              <a:t>This will give us coarse approximation.</a:t>
            </a:r>
            <a:endParaRPr/>
          </a:p>
          <a:p>
            <a:pPr indent="-342900" lvl="0" marL="457200" rtl="0">
              <a:spcBef>
                <a:spcPts val="0"/>
              </a:spcBef>
              <a:spcAft>
                <a:spcPts val="0"/>
              </a:spcAft>
              <a:buSzPts val="1800"/>
              <a:buChar char="●"/>
            </a:pPr>
            <a:r>
              <a:rPr lang="en"/>
              <a:t>We can make it fine grained if instead of 10-yeared samples we use 1year samples. What it means is:</a:t>
            </a:r>
            <a:endParaRPr/>
          </a:p>
          <a:p>
            <a:pPr indent="-317500" lvl="1" marL="914400">
              <a:spcBef>
                <a:spcPts val="0"/>
              </a:spcBef>
              <a:spcAft>
                <a:spcPts val="0"/>
              </a:spcAft>
              <a:buSzPts val="1400"/>
              <a:buChar char="○"/>
            </a:pPr>
            <a:r>
              <a:rPr lang="en"/>
              <a:t> </a:t>
            </a:r>
            <a:r>
              <a:rPr lang="en" sz="1800"/>
              <a:t>for finding fraction of women who will have their first child at age 41 and were born in year 1971, we consider the women born in 1961.</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Shape 9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2400"/>
              <a:t>Generate proportional samples and add it to our dataset:</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a:t>Conclusions:</a:t>
            </a:r>
            <a:endParaRPr/>
          </a:p>
          <a:p>
            <a:pPr indent="-342900" lvl="0" marL="457200" rtl="0">
              <a:lnSpc>
                <a:spcPct val="100000"/>
              </a:lnSpc>
              <a:spcBef>
                <a:spcPts val="1600"/>
              </a:spcBef>
              <a:spcAft>
                <a:spcPts val="0"/>
              </a:spcAft>
              <a:buSzPts val="1800"/>
              <a:buChar char="●"/>
            </a:pPr>
            <a:r>
              <a:rPr lang="en"/>
              <a:t>Most of women became mother between age of 18 and 25 years.</a:t>
            </a:r>
            <a:endParaRPr/>
          </a:p>
          <a:p>
            <a:pPr indent="-342900" lvl="0" marL="457200" rtl="0">
              <a:lnSpc>
                <a:spcPct val="100000"/>
              </a:lnSpc>
              <a:spcBef>
                <a:spcPts val="0"/>
              </a:spcBef>
              <a:spcAft>
                <a:spcPts val="0"/>
              </a:spcAft>
              <a:buSzPts val="1800"/>
              <a:buChar char="●"/>
            </a:pPr>
            <a:r>
              <a:rPr lang="en"/>
              <a:t>Most women born in 1961-1990 became mother at the age of 20 years.</a:t>
            </a:r>
            <a:endParaRPr/>
          </a:p>
          <a:p>
            <a:pPr indent="-342900" lvl="0" marL="457200" rtl="0">
              <a:lnSpc>
                <a:spcPct val="100000"/>
              </a:lnSpc>
              <a:spcBef>
                <a:spcPts val="0"/>
              </a:spcBef>
              <a:spcAft>
                <a:spcPts val="0"/>
              </a:spcAft>
              <a:buSzPts val="1800"/>
              <a:buChar char="●"/>
            </a:pPr>
            <a:r>
              <a:rPr lang="en"/>
              <a:t>Women born in year 1991-2000 appear to become mother 1 year earlier. </a:t>
            </a:r>
            <a:endParaRPr/>
          </a:p>
          <a:p>
            <a:pPr indent="-342900" lvl="0" marL="457200" rtl="0">
              <a:lnSpc>
                <a:spcPct val="100000"/>
              </a:lnSpc>
              <a:spcBef>
                <a:spcPts val="0"/>
              </a:spcBef>
              <a:spcAft>
                <a:spcPts val="0"/>
              </a:spcAft>
              <a:buSzPts val="1800"/>
              <a:buChar char="●"/>
            </a:pPr>
            <a:r>
              <a:rPr lang="en"/>
              <a:t>It seems that modern women are becoming mother earlier. But our dataset is biased in the sense that the women who were interviewed were already mothers. So we could not get later peaks and hence we don’t know the relative fraction of women who would choose to become mother after 19 years.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