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Source Code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14004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2914650"/>
            <a:ext cx="9144000" cy="2228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685800" y="2915338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371600" y="3299265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51335"/>
            <a:ext cx="4040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57200" y="1631156"/>
            <a:ext cx="40404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645027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4645027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rgbClr val="26262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1" y="204787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575050" y="204789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Shape 14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 rot="5400000">
            <a:off x="2701500" y="-1390481"/>
            <a:ext cx="3741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68575" lIns="68575" spcFirstLastPara="1" rIns="68575" wrap="square" tIns="68575"/>
          <a:lstStyle>
            <a:lvl1pPr indent="-3302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14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4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400">
                <a:solidFill>
                  <a:schemeClr val="dk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»"/>
              <a:defRPr sz="1400">
                <a:solidFill>
                  <a:schemeClr val="dk2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400">
                <a:solidFill>
                  <a:schemeClr val="dk2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400">
                <a:solidFill>
                  <a:schemeClr val="dk2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400">
                <a:solidFill>
                  <a:schemeClr val="dk2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Char char="•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3"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595675" y="2743850"/>
            <a:ext cx="7952774" cy="64502"/>
            <a:chOff x="595675" y="2820050"/>
            <a:chExt cx="7952774" cy="64502"/>
          </a:xfrm>
        </p:grpSpPr>
        <p:sp>
          <p:nvSpPr>
            <p:cNvPr id="172" name="Shape 172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595750" y="2072825"/>
            <a:ext cx="79527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4"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68575" lIns="68575" spcFirstLastPara="1" rIns="68575" wrap="square" tIns="68575"/>
          <a:lstStyle>
            <a:lvl1pPr indent="-3556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1978275" y="2491450"/>
            <a:ext cx="633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of Family Planning Data</a:t>
            </a:r>
            <a:endParaRPr sz="3600"/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2938225" y="3571325"/>
            <a:ext cx="53799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Bipul Kumar</a:t>
            </a:r>
            <a:endParaRPr sz="18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-2014CS50282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902575" y="1285875"/>
            <a:ext cx="70104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0.5% of women are widows.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50% of the widows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out data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are of age less than 28 years.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Most of the columns for widows are empty, so we will remove currently_widow column from further consideration.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902575" y="3536175"/>
            <a:ext cx="70104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Those whose year of birth was missing we filled them with mean age of population.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We also removed people who born before 1960 or after 1999.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1" cy="44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Born year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717125" y="1063325"/>
            <a:ext cx="8160300" cy="3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Less than 10% columns are empty. That maybe due to female may not have given birth to baby yet.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So we will extrapolate the data and fill these by assuming that they will have their first baby when: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their age = mean(age of population when their first baby was born)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min age of woman when she had first child is 11 years.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 average age of women at first born child is 21 years.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75% of women have their first child at the age of 23 years while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max age of woman when her first child was born is 49 years.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0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Age of parents during 1st child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0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Gap of month bw Pregnancies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717125" y="1063325"/>
            <a:ext cx="8160300" cy="3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 average no of months between two pregnancies is 34.5 months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50% of women kept at least gap of 33 months between two pregnancies.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There is an interesting pattern of gap of multiples of 12 months between two pregnancy irrespective of women born into which generation.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0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Modern Contraceptive Use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0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Traditional Contraceptive Use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0" cy="44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Teen parent d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istribution in Districts of Bihar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593475" y="1026225"/>
            <a:ext cx="192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Bihar: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766575" y="1768075"/>
            <a:ext cx="791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Districts from south bihar are worst. Most teenager parents comes from these 6 district: Nalanda, Sheikhpura, Jamui, Gaya, Nawada.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Nalanda, which is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constituency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of current chief minister Nitish kumar, is the worst performing district.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49300" y="19515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49300" y="858150"/>
            <a:ext cx="82563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Program managers and policy makers have the responsibility to orchestrating resources, staff, and service structures to meet the needs of many thousands and, in some cases, many millions of individuals.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in the past, there have been few tools to guide managers and policy makers. They had lacked a picture of what the population gets in the form of care.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That’s where Data analysis comes to rescue. One gathers the informations regarding public health of population. And data analysis offers a picture of how systems are working and where it is lacking in its impact. 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helps them achieve the efficient use of resources with the maximum impact.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593475" y="1026225"/>
            <a:ext cx="249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Chhattisgarh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766575" y="1768075"/>
            <a:ext cx="79131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Raipur, which is the state capital is among the worst performer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Bastar district, infamous for naxalite attacks is also among worst performer.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593475" y="1026225"/>
            <a:ext cx="249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Uttar Pradesh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766575" y="1768075"/>
            <a:ext cx="79131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Apart from Lalitpur which has less than 12% of parents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teenager, it performs better than all these states.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 has managed to keep teenage parents to less than 8%.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618200" y="1001500"/>
            <a:ext cx="79254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Chhattisgarh has most teen parents (14%) population per district.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Alone Kawardha district has more than 31% of population as teenager.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Deoria district of Uttar Pradesh is the best performing district among all these states. There are only 1% of teenage parents here.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Work planned to do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611850" y="554850"/>
            <a:ext cx="4191300" cy="403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Creating various statistical models to reveal factors on which data patterns behave.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Identifying characteristics of population which is way behind in getting benefits of already existing policies.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Doing explanatory data analysis to get understanding of the results of our expedition so far.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Some more: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65100" lvl="0" marL="34290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Exploring data related to contraceptive uses</a:t>
            </a:r>
            <a:endParaRPr/>
          </a:p>
          <a:p>
            <a:pPr indent="-165100" lvl="0" marL="3429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Exploring data related to abortion</a:t>
            </a:r>
            <a:endParaRPr/>
          </a:p>
          <a:p>
            <a:pPr indent="-165100" lvl="0" marL="3429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Exploring data related to mother-child health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595750" y="2072825"/>
            <a:ext cx="7952700" cy="6582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1979053" y="139721"/>
            <a:ext cx="5563511" cy="4864062"/>
            <a:chOff x="3372505" y="941284"/>
            <a:chExt cx="5381612" cy="4935629"/>
          </a:xfrm>
        </p:grpSpPr>
        <p:sp>
          <p:nvSpPr>
            <p:cNvPr id="241" name="Shape 241"/>
            <p:cNvSpPr/>
            <p:nvPr/>
          </p:nvSpPr>
          <p:spPr>
            <a:xfrm>
              <a:off x="4808268" y="118614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19161" y="9412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945820" y="1033311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1849" y="13848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624864" y="132370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87312" y="124728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945821" y="127785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999206" y="1411313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929188" y="10022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316045" y="121132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29980" y="105803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054604" y="112771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964879" y="305344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75772" y="28085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102431" y="2900611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888461" y="32521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781475" y="3191001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643923" y="311458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102433" y="314515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71865" y="302288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155817" y="3278613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472656" y="307862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486591" y="292533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693461" y="305344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04354" y="28085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831013" y="2900611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617043" y="32521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510057" y="3191001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3372505" y="311458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800447" y="302288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3884399" y="3278613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814382" y="28695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3939797" y="2995010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953732" y="284172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5303212" y="1692926"/>
              <a:ext cx="1584600" cy="1584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0089B4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Gather Evidence</a:t>
              </a:r>
              <a:endParaRPr i="0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200084" y="3526961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A2E313"/>
                </a:gs>
                <a:gs pos="1000">
                  <a:srgbClr val="A2E313"/>
                </a:gs>
                <a:gs pos="100000">
                  <a:srgbClr val="7BAB0F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Explore</a:t>
              </a:r>
              <a:endParaRPr i="0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406336" y="3526961"/>
              <a:ext cx="1584600" cy="15846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">
                  <a:schemeClr val="accent4"/>
                </a:gs>
                <a:gs pos="100000">
                  <a:srgbClr val="B26100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Understand</a:t>
              </a:r>
              <a:endParaRPr i="0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Our Job</a:t>
            </a:r>
            <a:endParaRPr b="1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Our Job</a:t>
            </a:r>
            <a:endParaRPr b="1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5" name="Shape 285"/>
          <p:cNvGrpSpPr/>
          <p:nvPr/>
        </p:nvGrpSpPr>
        <p:grpSpPr>
          <a:xfrm>
            <a:off x="682559" y="1005576"/>
            <a:ext cx="4037285" cy="3701722"/>
            <a:chOff x="909836" y="1340768"/>
            <a:chExt cx="5381612" cy="4935629"/>
          </a:xfrm>
        </p:grpSpPr>
        <p:sp>
          <p:nvSpPr>
            <p:cNvPr id="286" name="Shape 286"/>
            <p:cNvSpPr/>
            <p:nvPr/>
          </p:nvSpPr>
          <p:spPr>
            <a:xfrm>
              <a:off x="2345599" y="15856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056492" y="13407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483151" y="14327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269180" y="17843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162195" y="17231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024643" y="16467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483152" y="16773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536537" y="18107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466519" y="14017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853376" y="16108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867311" y="14575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591935" y="15271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502210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213103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639762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425792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318806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181254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639764" y="35446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609196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693148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009987" y="34781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023922" y="33248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230792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941685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368344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154374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047388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909836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337778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21730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351713" y="32690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477128" y="33944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491063" y="324120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840543" y="2092410"/>
              <a:ext cx="1584600" cy="1584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0089B4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Gather Evidence</a:t>
              </a:r>
              <a:endParaRPr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737415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Explore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3943667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Understand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5411825" y="1686900"/>
            <a:ext cx="32061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Gather the evidence of the impact of family planning programs on three key sets of outcome variables: fertility preferences, contraceptive method choice, and fertility.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5A5A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5A5A5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5408067" y="1125842"/>
            <a:ext cx="285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b="1"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5168504" y="1005606"/>
            <a:ext cx="3094973" cy="3124044"/>
            <a:chOff x="8640509" y="1147120"/>
            <a:chExt cx="2752800" cy="1518000"/>
          </a:xfrm>
        </p:grpSpPr>
        <p:cxnSp>
          <p:nvCxnSpPr>
            <p:cNvPr id="326" name="Shape 326"/>
            <p:cNvCxnSpPr/>
            <p:nvPr/>
          </p:nvCxnSpPr>
          <p:spPr>
            <a:xfrm>
              <a:off x="8640509" y="1147120"/>
              <a:ext cx="0" cy="1518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8640509" y="1147120"/>
              <a:ext cx="27528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Our Job</a:t>
            </a:r>
            <a:endParaRPr b="1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682559" y="1005576"/>
            <a:ext cx="4037285" cy="3701722"/>
            <a:chOff x="909836" y="1340768"/>
            <a:chExt cx="5381612" cy="4935629"/>
          </a:xfrm>
        </p:grpSpPr>
        <p:sp>
          <p:nvSpPr>
            <p:cNvPr id="335" name="Shape 335"/>
            <p:cNvSpPr/>
            <p:nvPr/>
          </p:nvSpPr>
          <p:spPr>
            <a:xfrm>
              <a:off x="2345599" y="15856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56492" y="13407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83151" y="14327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269180" y="17843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162195" y="17231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024643" y="16467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483152" y="16773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536537" y="18107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466519" y="14017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853376" y="16108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867311" y="14575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591935" y="15271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502210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213103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639762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425792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318806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181254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39764" y="35446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609196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693148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009987" y="34781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023922" y="33248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230792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941685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368344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54374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047388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09836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337778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421730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351713" y="32690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77128" y="33944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491063" y="324120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840543" y="2092410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Gather Evidence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737415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Explore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943667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">
                  <a:schemeClr val="accent4"/>
                </a:gs>
                <a:gs pos="100000">
                  <a:srgbClr val="B26100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Understand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Shape 372"/>
          <p:cNvSpPr txBox="1"/>
          <p:nvPr/>
        </p:nvSpPr>
        <p:spPr>
          <a:xfrm>
            <a:off x="5408075" y="1666825"/>
            <a:ext cx="32751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Understanding the characteristics of the 284 districts within 9 high priority states of MPV with respect to geographic, socio-economic, demographic, family planning and fertility outcomes.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5408067" y="1125842"/>
            <a:ext cx="285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b="1"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5111865" y="1005681"/>
            <a:ext cx="3147827" cy="3507339"/>
            <a:chOff x="8640509" y="1147120"/>
            <a:chExt cx="2752800" cy="1518000"/>
          </a:xfrm>
        </p:grpSpPr>
        <p:cxnSp>
          <p:nvCxnSpPr>
            <p:cNvPr id="375" name="Shape 375"/>
            <p:cNvCxnSpPr/>
            <p:nvPr/>
          </p:nvCxnSpPr>
          <p:spPr>
            <a:xfrm>
              <a:off x="8640509" y="1147120"/>
              <a:ext cx="0" cy="1518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8640509" y="1147120"/>
              <a:ext cx="27528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205979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Our Job</a:t>
            </a:r>
            <a:endParaRPr b="1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682559" y="1005576"/>
            <a:ext cx="4037285" cy="3701722"/>
            <a:chOff x="909836" y="1340768"/>
            <a:chExt cx="5381612" cy="4935629"/>
          </a:xfrm>
        </p:grpSpPr>
        <p:sp>
          <p:nvSpPr>
            <p:cNvPr id="384" name="Shape 384"/>
            <p:cNvSpPr/>
            <p:nvPr/>
          </p:nvSpPr>
          <p:spPr>
            <a:xfrm>
              <a:off x="2345599" y="15856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056492" y="13407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483151" y="14327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269180" y="17843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162195" y="172318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024643" y="16467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483152" y="16773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536537" y="18107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466519" y="14017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853376" y="16108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867311" y="14575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591935" y="15271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502210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213103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639762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425792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318806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181254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639764" y="354463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609196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693148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09987" y="347810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023922" y="332481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230792" y="3452932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41685" y="320806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368344" y="330009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154374" y="3651618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047388" y="3590485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909836" y="3514066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337778" y="342236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421730" y="3678097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>
                  <a:alpha val="4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351713" y="326907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477128" y="3394494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491063" y="3241209"/>
              <a:ext cx="2598300" cy="2598300"/>
            </a:xfrm>
            <a:prstGeom prst="ellipse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840543" y="2092410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Gather Evidence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37415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A2E313"/>
                </a:gs>
                <a:gs pos="1000">
                  <a:srgbClr val="A2E313"/>
                </a:gs>
                <a:gs pos="100000">
                  <a:srgbClr val="7BAB0F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Explore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943667" y="3926445"/>
              <a:ext cx="1584600" cy="1584600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1000">
                  <a:srgbClr val="7F7F7F"/>
                </a:gs>
                <a:gs pos="100000">
                  <a:srgbClr val="595959"/>
                </a:gs>
              </a:gsLst>
              <a:lin ang="5400012" scaled="0"/>
            </a:gradFill>
            <a:ln>
              <a:noFill/>
            </a:ln>
            <a:effectLst>
              <a:outerShdw blurRad="431800" rotWithShape="0" algn="tr" dir="8100000" dist="152400">
                <a:srgbClr val="000000">
                  <a:alpha val="4392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Understand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Shape 421"/>
          <p:cNvSpPr txBox="1"/>
          <p:nvPr/>
        </p:nvSpPr>
        <p:spPr>
          <a:xfrm>
            <a:off x="5408075" y="1735050"/>
            <a:ext cx="31479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Explore factors which best explain the variations in policy impact across districts to a precision that is policy relevant for different stakeholders.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5404317" y="1223854"/>
            <a:ext cx="285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b="1" sz="24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5111969" y="1005565"/>
            <a:ext cx="3382365" cy="2852018"/>
            <a:chOff x="8640509" y="1147120"/>
            <a:chExt cx="2752800" cy="1518000"/>
          </a:xfrm>
        </p:grpSpPr>
        <p:cxnSp>
          <p:nvCxnSpPr>
            <p:cNvPr id="424" name="Shape 424"/>
            <p:cNvCxnSpPr/>
            <p:nvPr/>
          </p:nvCxnSpPr>
          <p:spPr>
            <a:xfrm>
              <a:off x="8640509" y="1147120"/>
              <a:ext cx="0" cy="1518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Shape 425"/>
            <p:cNvCxnSpPr/>
            <p:nvPr/>
          </p:nvCxnSpPr>
          <p:spPr>
            <a:xfrm>
              <a:off x="8640509" y="1147120"/>
              <a:ext cx="27528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05975"/>
            <a:ext cx="29922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so far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85" y="205975"/>
            <a:ext cx="5369339" cy="4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197825" y="1199325"/>
            <a:ext cx="3251700" cy="3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Around 1/3rd of our data is empty.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They have less than 7 columns filled out of 31. Better drop it.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Also drop data from male, because we are looking to make observations based on females only.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State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1" cy="44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075"/>
            <a:ext cx="9144001" cy="44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>
            <p:ph type="title"/>
          </p:nvPr>
        </p:nvSpPr>
        <p:spPr>
          <a:xfrm>
            <a:off x="457200" y="205975"/>
            <a:ext cx="8210100" cy="5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Population distribution wrt Age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9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