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1" r:id="rId9"/>
  </p:sldIdLst>
  <p:sldSz cx="9144000" cy="5143500" type="screen16x9"/>
  <p:notesSz cx="6669088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1">
          <p15:clr>
            <a:srgbClr val="A4A3A4"/>
          </p15:clr>
        </p15:guide>
        <p15:guide id="2" orient="horz" pos="2859">
          <p15:clr>
            <a:srgbClr val="A4A3A4"/>
          </p15:clr>
        </p15:guide>
        <p15:guide id="4" pos="226" userDrawn="1">
          <p15:clr>
            <a:srgbClr val="A4A3A4"/>
          </p15:clr>
        </p15:guide>
        <p15:guide id="5" orient="horz" pos="2863">
          <p15:clr>
            <a:srgbClr val="A4A3A4"/>
          </p15:clr>
        </p15:guide>
        <p15:guide id="6" orient="horz" pos="677" userDrawn="1">
          <p15:clr>
            <a:srgbClr val="A4A3A4"/>
          </p15:clr>
        </p15:guide>
        <p15:guide id="7" orient="horz" pos="538" userDrawn="1">
          <p15:clr>
            <a:srgbClr val="A4A3A4"/>
          </p15:clr>
        </p15:guide>
        <p15:guide id="9" orient="horz" pos="169" userDrawn="1">
          <p15:clr>
            <a:srgbClr val="A4A3A4"/>
          </p15:clr>
        </p15:guide>
        <p15:guide id="10" pos="55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621" autoAdjust="0"/>
  </p:normalViewPr>
  <p:slideViewPr>
    <p:cSldViewPr showGuides="1">
      <p:cViewPr varScale="1">
        <p:scale>
          <a:sx n="121" d="100"/>
          <a:sy n="121" d="100"/>
        </p:scale>
        <p:origin x="1296" y="96"/>
      </p:cViewPr>
      <p:guideLst>
        <p:guide orient="horz" pos="3141"/>
        <p:guide orient="horz" pos="2859"/>
        <p:guide pos="226"/>
        <p:guide orient="horz" pos="2863"/>
        <p:guide orient="horz" pos="677"/>
        <p:guide orient="horz" pos="538"/>
        <p:guide orient="horz" pos="169"/>
        <p:guide pos="5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D1E08-290E-4E1E-83A8-B45B4E4115A3}" type="datetimeFigureOut">
              <a:rPr lang="de-DE" smtClean="0"/>
              <a:t>19.05.2019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E272B-ED25-477A-BBB5-3EF96A9686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75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IF</a:t>
            </a:r>
            <a:r>
              <a:rPr lang="en-US" dirty="0" smtClean="0"/>
              <a:t> I like a music video on YouTube </a:t>
            </a:r>
            <a:r>
              <a:rPr lang="en-US" b="1" dirty="0" smtClean="0"/>
              <a:t>THEN</a:t>
            </a:r>
            <a:r>
              <a:rPr lang="en-US" dirty="0" smtClean="0"/>
              <a:t> add it to my Spotify library.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my vacuum cleaner is stuck somewhere </a:t>
            </a:r>
            <a:r>
              <a:rPr lang="en-US" b="1" dirty="0" smtClean="0"/>
              <a:t>THEN</a:t>
            </a:r>
            <a:r>
              <a:rPr lang="en-US" dirty="0" smtClean="0"/>
              <a:t> send me a push notification.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my CNC machine set off an alarm </a:t>
            </a:r>
            <a:r>
              <a:rPr lang="en-US" b="1" dirty="0" smtClean="0"/>
              <a:t>THEN</a:t>
            </a:r>
            <a:r>
              <a:rPr lang="en-US" dirty="0" smtClean="0"/>
              <a:t> safe the last 5 minutes of the video feed of my webcam which was monitoring the machine.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E272B-ED25-477A-BBB5-3EF96A96863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E272B-ED25-477A-BBB5-3EF96A96863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7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Applets bestehen aus Triggern</a:t>
            </a:r>
            <a:r>
              <a:rPr lang="de-DE" baseline="0" dirty="0" smtClean="0"/>
              <a:t> und Actions von Services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E272B-ED25-477A-BBB5-3EF96A96863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6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767919"/>
            <a:ext cx="8791575" cy="375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3" descr="\\beast\B3-Austausch\Christian\02_Office\HOMAG_Logo_RGB_neg_whit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232" y="4083918"/>
            <a:ext cx="1973078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 userDrawn="1"/>
        </p:nvSpPr>
        <p:spPr>
          <a:xfrm>
            <a:off x="6516216" y="4011910"/>
            <a:ext cx="2627784" cy="1131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7704000" cy="1008000"/>
          </a:xfrm>
        </p:spPr>
        <p:txBody>
          <a:bodyPr/>
          <a:lstStyle>
            <a:lvl1pPr>
              <a:defRPr sz="33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720000" y="1836000"/>
            <a:ext cx="7704000" cy="951790"/>
          </a:xfrm>
        </p:spPr>
        <p:txBody>
          <a:bodyPr>
            <a:normAutofit/>
          </a:bodyPr>
          <a:lstStyle>
            <a:lvl1pPr marL="0" indent="0" algn="l">
              <a:buNone/>
              <a:defRPr sz="21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500"/>
                    </a14:imgEffect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095" y="4020554"/>
            <a:ext cx="1627635" cy="6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66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3920-3394-4E13-8B9B-833A1D501F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59999" y="269999"/>
            <a:ext cx="8424000" cy="426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972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3920-3394-4E13-8B9B-833A1D501F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59999" y="269999"/>
            <a:ext cx="5688000" cy="426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64000" y="268288"/>
            <a:ext cx="2520000" cy="42660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  <a:lvl6pPr marL="0" indent="0">
              <a:buFont typeface="Arial" panose="020B0604020202020204" pitchFamily="34" charset="0"/>
              <a:buNone/>
              <a:defRPr/>
            </a:lvl6pPr>
            <a:lvl7pPr marL="0" indent="0">
              <a:buFont typeface="Arial" panose="020B0604020202020204" pitchFamily="34" charset="0"/>
              <a:buNone/>
              <a:defRPr/>
            </a:lvl7pPr>
            <a:lvl8pPr marL="0" indent="0">
              <a:buFont typeface="Arial" panose="020B0604020202020204" pitchFamily="34" charset="0"/>
              <a:buNone/>
              <a:defRPr/>
            </a:lvl8pPr>
            <a:lvl9pPr marL="0" indent="0"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en-US" noProof="0" dirty="0" err="1" smtClean="0"/>
              <a:t>Erste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5"/>
            <a:r>
              <a:rPr lang="en-US" noProof="0" dirty="0" err="1" smtClean="0"/>
              <a:t>Sechste</a:t>
            </a:r>
            <a:endParaRPr lang="en-US" noProof="0" dirty="0" smtClean="0"/>
          </a:p>
          <a:p>
            <a:pPr lvl="6"/>
            <a:r>
              <a:rPr lang="en-US" noProof="0" dirty="0" err="1" smtClean="0"/>
              <a:t>Siebte</a:t>
            </a:r>
            <a:endParaRPr lang="en-US" noProof="0" dirty="0" smtClean="0"/>
          </a:p>
          <a:p>
            <a:pPr lvl="7"/>
            <a:r>
              <a:rPr lang="en-US" noProof="0" dirty="0" err="1" smtClean="0"/>
              <a:t>Achte</a:t>
            </a:r>
            <a:endParaRPr lang="en-US" noProof="0" dirty="0" smtClean="0"/>
          </a:p>
          <a:p>
            <a:pPr lvl="8"/>
            <a:r>
              <a:rPr lang="en-US" noProof="0" dirty="0" err="1" smtClean="0"/>
              <a:t>Neunte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35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3920-3394-4E13-8B9B-833A1D501F9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360000" y="1079999"/>
            <a:ext cx="4078800" cy="271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3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4716000" y="1079999"/>
            <a:ext cx="4078800" cy="271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360000" y="3995999"/>
            <a:ext cx="4078800" cy="54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300"/>
            </a:lvl1pPr>
            <a:lvl2pPr marL="0" indent="0">
              <a:buNone/>
              <a:defRPr sz="1300"/>
            </a:lvl2pPr>
            <a:lvl3pPr marL="0" indent="0">
              <a:buNone/>
              <a:defRPr sz="1300"/>
            </a:lvl3pPr>
            <a:lvl4pPr marL="0" indent="0">
              <a:buNone/>
              <a:defRPr sz="1300"/>
            </a:lvl4pPr>
            <a:lvl5pPr marL="0" indent="0">
              <a:buNone/>
              <a:defRPr sz="13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4712775" y="4000548"/>
            <a:ext cx="4078800" cy="54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300"/>
            </a:lvl1pPr>
            <a:lvl2pPr marL="0" indent="0">
              <a:buNone/>
              <a:defRPr sz="1300"/>
            </a:lvl2pPr>
            <a:lvl3pPr marL="0" indent="0">
              <a:buNone/>
              <a:defRPr sz="1300"/>
            </a:lvl3pPr>
            <a:lvl4pPr marL="0" indent="0">
              <a:buNone/>
              <a:defRPr sz="1300"/>
            </a:lvl4pPr>
            <a:lvl5pPr marL="0" indent="0">
              <a:buNone/>
              <a:defRPr sz="13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8424000" cy="648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25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3920-3394-4E13-8B9B-833A1D501F95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8424000" cy="648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00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3920-3394-4E13-8B9B-833A1D501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613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lussfolie_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1676306"/>
            <a:ext cx="7704000" cy="267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Referenten Name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14375" y="1923678"/>
            <a:ext cx="7702550" cy="266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 smtClean="0"/>
              <a:t>E-Mail-Adresse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6854096" y="4443958"/>
            <a:ext cx="1678876" cy="2385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510" b="1" dirty="0" smtClean="0">
                <a:solidFill>
                  <a:schemeClr val="bg1"/>
                </a:solidFill>
              </a:rPr>
              <a:t>YOUR SOLUTION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795886"/>
            <a:ext cx="1973865" cy="68400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12718" y="917659"/>
            <a:ext cx="5768975" cy="465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 err="1" smtClean="0"/>
              <a:t>Vielen</a:t>
            </a:r>
            <a:r>
              <a:rPr lang="en-US" noProof="0" dirty="0" smtClean="0"/>
              <a:t> Dank</a:t>
            </a:r>
            <a:endParaRPr lang="en-US" noProof="0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0" y="4767919"/>
            <a:ext cx="8791575" cy="375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14375" y="2571750"/>
            <a:ext cx="1512888" cy="1000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smtClean="0"/>
              <a:t>HOMAG Group AG</a:t>
            </a:r>
          </a:p>
          <a:p>
            <a:pPr lvl="0"/>
            <a:r>
              <a:rPr lang="de-DE" dirty="0" err="1" smtClean="0"/>
              <a:t>Homagstraße</a:t>
            </a:r>
            <a:r>
              <a:rPr lang="de-DE" dirty="0" smtClean="0"/>
              <a:t> 3-5</a:t>
            </a:r>
          </a:p>
          <a:p>
            <a:pPr lvl="0"/>
            <a:r>
              <a:rPr lang="de-DE" dirty="0" smtClean="0"/>
              <a:t>D-72296 Schopfloch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www.homag.com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500"/>
                    </a14:imgEffect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095" y="4020554"/>
            <a:ext cx="1627635" cy="6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1676306"/>
            <a:ext cx="7704000" cy="267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Referenten Name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14375" y="1923678"/>
            <a:ext cx="7702550" cy="266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 smtClean="0"/>
              <a:t>E-Mail-Adresse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12718" y="917659"/>
            <a:ext cx="5768975" cy="465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Vielen</a:t>
            </a:r>
            <a:r>
              <a:rPr lang="en-US" dirty="0" smtClean="0"/>
              <a:t> Dank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14375" y="2571750"/>
            <a:ext cx="1512888" cy="1000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HOMAG Group AG</a:t>
            </a:r>
          </a:p>
          <a:p>
            <a:pPr lvl="0"/>
            <a:r>
              <a:rPr lang="de-DE" dirty="0" err="1" smtClean="0"/>
              <a:t>Homagstraße</a:t>
            </a:r>
            <a:r>
              <a:rPr lang="de-DE" dirty="0" smtClean="0"/>
              <a:t> 3-5</a:t>
            </a:r>
          </a:p>
          <a:p>
            <a:pPr lvl="0"/>
            <a:r>
              <a:rPr lang="de-DE" dirty="0" smtClean="0"/>
              <a:t>D-72296 Schopfloch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www.homag.com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72" y="4017805"/>
            <a:ext cx="1627635" cy="6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5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7704000" cy="1008000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720000" y="1836000"/>
            <a:ext cx="7704000" cy="951790"/>
          </a:xfrm>
        </p:spPr>
        <p:txBody>
          <a:bodyPr>
            <a:normAutofit/>
          </a:bodyPr>
          <a:lstStyle>
            <a:lvl1pPr marL="0" indent="0" algn="l">
              <a:buNone/>
              <a:defRPr sz="21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72" y="4017805"/>
            <a:ext cx="1627635" cy="6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6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mit Bild_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7201443" y="4443958"/>
            <a:ext cx="1678876" cy="2385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510" b="1" dirty="0" smtClean="0">
                <a:solidFill>
                  <a:schemeClr val="bg1"/>
                </a:solidFill>
              </a:rPr>
              <a:t>YOUR SOLUTION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579" y="3795886"/>
            <a:ext cx="1973865" cy="684000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71500" y="4011910"/>
            <a:ext cx="9072500" cy="1131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48064" cy="51480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508000" y="720000"/>
            <a:ext cx="3276000" cy="1008000"/>
          </a:xfrm>
        </p:spPr>
        <p:txBody>
          <a:bodyPr/>
          <a:lstStyle>
            <a:lvl1pPr>
              <a:defRPr sz="21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/>
          </p:nvPr>
        </p:nvSpPr>
        <p:spPr>
          <a:xfrm>
            <a:off x="5508000" y="1872000"/>
            <a:ext cx="3276000" cy="951790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500"/>
                    </a14:imgEffect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76" y="4013411"/>
            <a:ext cx="1627635" cy="6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69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48064" cy="51480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5508000" y="720000"/>
            <a:ext cx="3276000" cy="1008000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5508000" y="1872000"/>
            <a:ext cx="3276000" cy="951790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65" y="4011910"/>
            <a:ext cx="1627635" cy="6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10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345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3920-3394-4E13-8B9B-833A1D501F95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8424000" cy="648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927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080000"/>
            <a:ext cx="4078800" cy="345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3920-3394-4E13-8B9B-833A1D501F95}" type="slidenum">
              <a:rPr lang="de-DE" smtClean="0"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705200" y="1080000"/>
            <a:ext cx="4078800" cy="345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8424000" cy="648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6224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080000"/>
            <a:ext cx="2628000" cy="345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3920-3394-4E13-8B9B-833A1D501F95}" type="slidenum">
              <a:rPr lang="de-DE" smtClean="0"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3261787" y="1080000"/>
            <a:ext cx="2628000" cy="345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idx="14"/>
          </p:nvPr>
        </p:nvSpPr>
        <p:spPr>
          <a:xfrm>
            <a:off x="6163575" y="1080000"/>
            <a:ext cx="2621650" cy="345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8424000" cy="648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897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059582"/>
            <a:ext cx="8424000" cy="1728192"/>
          </a:xfrm>
          <a:prstGeom prst="rect">
            <a:avLst/>
          </a:prstGeom>
        </p:spPr>
        <p:txBody>
          <a:bodyPr anchor="ctr"/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77848" y="4861266"/>
            <a:ext cx="396000" cy="144000"/>
          </a:xfrm>
        </p:spPr>
        <p:txBody>
          <a:bodyPr/>
          <a:lstStyle/>
          <a:p>
            <a:fld id="{DFE53920-3394-4E13-8B9B-833A1D501F95}" type="slidenum">
              <a:rPr lang="de-DE" smtClean="0"/>
              <a:t>‹#›</a:t>
            </a:fld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360000" y="4860000"/>
            <a:ext cx="864000" cy="144000"/>
          </a:xfrm>
        </p:spPr>
        <p:txBody>
          <a:bodyPr/>
          <a:lstStyle/>
          <a:p>
            <a:r>
              <a:rPr lang="de-DE" smtClean="0"/>
              <a:t>20.05.2019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26138" y="4841407"/>
            <a:ext cx="2777810" cy="162593"/>
          </a:xfrm>
        </p:spPr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616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059582"/>
            <a:ext cx="8424000" cy="1728192"/>
          </a:xfrm>
          <a:prstGeom prst="rect">
            <a:avLst/>
          </a:prstGeom>
        </p:spPr>
        <p:txBody>
          <a:bodyPr anchor="ctr"/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20.05.2019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E53920-3394-4E13-8B9B-833A1D501F9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58" y="4656024"/>
            <a:ext cx="1402483" cy="486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358489" y="4998573"/>
            <a:ext cx="9676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  <a:latin typeface="Arial"/>
                <a:cs typeface="Arial"/>
              </a:rPr>
              <a:t>© HOMAG</a:t>
            </a:r>
            <a:endParaRPr lang="en-US" sz="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22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" y="4860000"/>
            <a:ext cx="864000" cy="14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20.05.2019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26138" y="4841407"/>
            <a:ext cx="2777810" cy="1625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77848" y="4861266"/>
            <a:ext cx="396000" cy="14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 b="1">
                <a:solidFill>
                  <a:schemeClr val="accent1"/>
                </a:solidFill>
              </a:defRPr>
            </a:lvl1pPr>
          </a:lstStyle>
          <a:p>
            <a:fld id="{DFE53920-3394-4E13-8B9B-833A1D501F9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18" y="4657500"/>
            <a:ext cx="1402482" cy="486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58489" y="4998573"/>
            <a:ext cx="9676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Arial"/>
                <a:cs typeface="Arial"/>
              </a:rPr>
              <a:t>© HOMAG</a:t>
            </a:r>
            <a:endParaRPr lang="en-US" sz="600" dirty="0" smtClean="0">
              <a:solidFill>
                <a:schemeClr val="accent1"/>
              </a:solidFill>
            </a:endParaRP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8424000" cy="648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err="1" smtClean="0"/>
              <a:t>Bis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zwei</a:t>
            </a:r>
            <a:r>
              <a:rPr lang="en-US" noProof="0" dirty="0" smtClean="0"/>
              <a:t> </a:t>
            </a:r>
            <a:r>
              <a:rPr lang="en-US" noProof="0" dirty="0" err="1" smtClean="0"/>
              <a:t>Zeilen</a:t>
            </a:r>
            <a:endParaRPr lang="en-US" noProof="0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4000" cy="34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err="1" smtClean="0"/>
              <a:t>Erste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5"/>
            <a:r>
              <a:rPr lang="en-US" noProof="0" dirty="0" err="1" smtClean="0"/>
              <a:t>Sechste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6"/>
            <a:r>
              <a:rPr lang="en-US" noProof="0" dirty="0" err="1" smtClean="0"/>
              <a:t>Siebte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7"/>
            <a:r>
              <a:rPr lang="en-US" noProof="0" dirty="0" err="1" smtClean="0"/>
              <a:t>Achte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8"/>
            <a:r>
              <a:rPr lang="en-US" noProof="0" dirty="0" err="1" smtClean="0"/>
              <a:t>Neunte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271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74" r:id="rId3"/>
    <p:sldLayoutId id="2147483661" r:id="rId4"/>
    <p:sldLayoutId id="2147483650" r:id="rId5"/>
    <p:sldLayoutId id="2147483663" r:id="rId6"/>
    <p:sldLayoutId id="2147483664" r:id="rId7"/>
    <p:sldLayoutId id="2147483672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3" r:id="rId15"/>
    <p:sldLayoutId id="2147483671" r:id="rId16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spcBef>
          <a:spcPct val="0"/>
        </a:spcBef>
        <a:buNone/>
        <a:defRPr sz="21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defTabSz="914400" rtl="0" eaLnBrk="1" latinLnBrk="0" hangingPunct="1">
        <a:spcBef>
          <a:spcPts val="0"/>
        </a:spcBef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46050" algn="l" defTabSz="914400" rtl="0" eaLnBrk="1" latinLnBrk="0" hangingPunct="1">
        <a:spcBef>
          <a:spcPts val="0"/>
        </a:spcBef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4625" algn="l" defTabSz="914400" rtl="0" eaLnBrk="1" latinLnBrk="0" hangingPunct="1">
        <a:spcBef>
          <a:spcPts val="0"/>
        </a:spcBef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725" indent="-185738" algn="l" defTabSz="914400" rtl="0" eaLnBrk="1" latinLnBrk="0" hangingPunct="1">
        <a:spcBef>
          <a:spcPts val="0"/>
        </a:spcBef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895350" indent="-174625" algn="l" defTabSz="914400" rtl="0" eaLnBrk="1" latinLnBrk="0" hangingPunct="1">
        <a:spcBef>
          <a:spcPts val="0"/>
        </a:spcBef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1088" indent="-185738" algn="l" defTabSz="914400" rtl="0" eaLnBrk="1" latinLnBrk="0" hangingPunct="1">
        <a:spcBef>
          <a:spcPts val="0"/>
        </a:spcBef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55713" indent="-174625" algn="l" defTabSz="914400" rtl="0" eaLnBrk="1" latinLnBrk="0" hangingPunct="1">
        <a:spcBef>
          <a:spcPts val="0"/>
        </a:spcBef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31925" indent="-176213" algn="l" defTabSz="914400" rtl="0" eaLnBrk="1" latinLnBrk="0" hangingPunct="1">
        <a:spcBef>
          <a:spcPts val="0"/>
        </a:spcBef>
        <a:buClr>
          <a:schemeClr val="accent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77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5534" userDrawn="1">
          <p15:clr>
            <a:srgbClr val="F26B43"/>
          </p15:clr>
        </p15:guide>
        <p15:guide id="4" orient="horz" pos="538" userDrawn="1">
          <p15:clr>
            <a:srgbClr val="F26B43"/>
          </p15:clr>
        </p15:guide>
        <p15:guide id="5" orient="horz" pos="169" userDrawn="1">
          <p15:clr>
            <a:srgbClr val="F26B43"/>
          </p15:clr>
        </p15:guide>
        <p15:guide id="6" orient="horz" pos="2861" userDrawn="1">
          <p15:clr>
            <a:srgbClr val="F26B43"/>
          </p15:clr>
        </p15:guide>
        <p15:guide id="7" orient="horz" pos="31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</a:t>
            </a:r>
            <a:r>
              <a:rPr lang="en-US" dirty="0" smtClean="0"/>
              <a:t>g the digital worlds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 THE WOOD Berlin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68686"/>
            <a:ext cx="3297238" cy="87396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Idea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14550"/>
            <a:ext cx="2705100" cy="1057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43350" y="1928560"/>
            <a:ext cx="6858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800" dirty="0" smtClean="0"/>
              <a:t>+</a:t>
            </a:r>
            <a:endParaRPr lang="de-DE" sz="8800" dirty="0" smtClean="0"/>
          </a:p>
        </p:txBody>
      </p:sp>
    </p:spTree>
    <p:extLst>
      <p:ext uri="{BB962C8B-B14F-4D97-AF65-F5344CB8AC3E}">
        <p14:creationId xmlns:p14="http://schemas.microsoft.com/office/powerpoint/2010/main" val="264956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Applets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68" y="1074738"/>
            <a:ext cx="4946264" cy="338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Triggers &amp; Actions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1074738"/>
            <a:ext cx="4476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9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1081983"/>
            <a:ext cx="8423275" cy="345102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Webhook</a:t>
            </a:r>
            <a:r>
              <a:rPr lang="de-DE" dirty="0" smtClean="0"/>
              <a:t>-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Service-Integration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29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466406" y="2990850"/>
            <a:ext cx="1514793" cy="144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tapio</a:t>
            </a:r>
            <a:endParaRPr lang="de-DE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852128" y="2990850"/>
            <a:ext cx="1523999" cy="144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IFTTT</a:t>
            </a:r>
            <a:endParaRPr lang="de-DE" sz="1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710986" y="3295650"/>
            <a:ext cx="1382452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Connector</a:t>
            </a:r>
            <a:endParaRPr lang="de-DE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0" y="1166415"/>
            <a:ext cx="1524000" cy="9919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RPi3</a:t>
            </a:r>
          </a:p>
          <a:p>
            <a:pPr algn="ctr"/>
            <a:r>
              <a:rPr lang="de-DE" sz="1600" dirty="0" smtClean="0"/>
              <a:t>w/ CC &amp; OPCUA Server</a:t>
            </a:r>
            <a:endParaRPr lang="de-DE" sz="1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964367" y="1166416"/>
            <a:ext cx="1752600" cy="327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Services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 err="1" smtClean="0"/>
              <a:t>Salesforce</a:t>
            </a:r>
            <a:endParaRPr lang="de-DE" sz="1600" dirty="0" smtClean="0"/>
          </a:p>
          <a:p>
            <a:pPr algn="ctr"/>
            <a:r>
              <a:rPr lang="de-DE" sz="1600" dirty="0" smtClean="0"/>
              <a:t>Philips </a:t>
            </a:r>
            <a:r>
              <a:rPr lang="de-DE" sz="1600" dirty="0" err="1" smtClean="0"/>
              <a:t>Hue</a:t>
            </a:r>
            <a:endParaRPr lang="de-DE" sz="1600" dirty="0" smtClean="0"/>
          </a:p>
          <a:p>
            <a:pPr algn="ctr"/>
            <a:r>
              <a:rPr lang="de-DE" sz="1600" dirty="0" smtClean="0"/>
              <a:t>Dropbox</a:t>
            </a:r>
          </a:p>
          <a:p>
            <a:pPr algn="ctr"/>
            <a:r>
              <a:rPr lang="de-DE" sz="1600" dirty="0" smtClean="0"/>
              <a:t>Google </a:t>
            </a:r>
            <a:r>
              <a:rPr lang="de-DE" sz="1600" dirty="0" err="1" smtClean="0"/>
              <a:t>Assistant</a:t>
            </a:r>
            <a:endParaRPr lang="de-DE" sz="1600" dirty="0" smtClean="0"/>
          </a:p>
          <a:p>
            <a:pPr algn="ctr"/>
            <a:r>
              <a:rPr lang="de-DE" sz="1600" dirty="0" smtClean="0"/>
              <a:t>Office 365</a:t>
            </a:r>
          </a:p>
          <a:p>
            <a:pPr algn="ctr"/>
            <a:r>
              <a:rPr lang="de-DE" sz="1600" dirty="0" smtClean="0"/>
              <a:t>Facebook</a:t>
            </a:r>
          </a:p>
          <a:p>
            <a:pPr algn="ctr"/>
            <a:r>
              <a:rPr lang="de-DE" sz="1600" dirty="0" smtClean="0"/>
              <a:t>Instagram</a:t>
            </a:r>
          </a:p>
          <a:p>
            <a:pPr algn="ctr"/>
            <a:r>
              <a:rPr lang="de-DE" sz="1600" dirty="0" smtClean="0"/>
              <a:t>Square</a:t>
            </a:r>
          </a:p>
          <a:p>
            <a:pPr algn="ctr"/>
            <a:r>
              <a:rPr lang="de-DE" sz="1600" dirty="0" smtClean="0"/>
              <a:t>…</a:t>
            </a:r>
            <a:endParaRPr lang="de-DE" sz="1600" dirty="0" smtClean="0"/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>
            <a:off x="1219200" y="2158380"/>
            <a:ext cx="4603" cy="8324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>
            <a:off x="1981199" y="3714750"/>
            <a:ext cx="72978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7" idx="1"/>
          </p:cNvCxnSpPr>
          <p:nvPr/>
        </p:nvCxnSpPr>
        <p:spPr>
          <a:xfrm>
            <a:off x="4093438" y="3714750"/>
            <a:ext cx="75869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1"/>
          </p:cNvCxnSpPr>
          <p:nvPr/>
        </p:nvCxnSpPr>
        <p:spPr>
          <a:xfrm flipV="1">
            <a:off x="6400800" y="2802533"/>
            <a:ext cx="563567" cy="91221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85367" y="2289612"/>
            <a:ext cx="990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 err="1" smtClean="0"/>
              <a:t>Webhooks</a:t>
            </a:r>
            <a:endParaRPr lang="de-DE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165421" y="2574743"/>
            <a:ext cx="9906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 err="1" smtClean="0"/>
              <a:t>EventHub</a:t>
            </a:r>
            <a:r>
              <a:rPr lang="de-DE" sz="1600" dirty="0"/>
              <a:t> </a:t>
            </a:r>
            <a:r>
              <a:rPr lang="de-DE" sz="1600" dirty="0" err="1" smtClean="0"/>
              <a:t>StateAPI</a:t>
            </a:r>
            <a:endParaRPr lang="de-DE" sz="1600" dirty="0" smtClean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64485" y="3086882"/>
            <a:ext cx="111043" cy="47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9350" y="2820964"/>
            <a:ext cx="0" cy="61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49252" y="1166415"/>
            <a:ext cx="1269463" cy="9919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I/O</a:t>
            </a:r>
          </a:p>
          <a:p>
            <a:pPr algn="ctr"/>
            <a:r>
              <a:rPr lang="de-DE" sz="1600" dirty="0"/>
              <a:t>PIR</a:t>
            </a:r>
          </a:p>
          <a:p>
            <a:pPr algn="ctr"/>
            <a:r>
              <a:rPr lang="de-DE" sz="1600" dirty="0"/>
              <a:t>RGB </a:t>
            </a:r>
            <a:r>
              <a:rPr lang="de-DE" sz="1600" dirty="0" smtClean="0"/>
              <a:t>LED</a:t>
            </a:r>
            <a:endParaRPr lang="de-DE" sz="1600" dirty="0"/>
          </a:p>
        </p:txBody>
      </p:sp>
      <p:cxnSp>
        <p:nvCxnSpPr>
          <p:cNvPr id="31" name="Straight Arrow Connector 30"/>
          <p:cNvCxnSpPr>
            <a:stCxn id="9" idx="3"/>
            <a:endCxn id="29" idx="1"/>
          </p:cNvCxnSpPr>
          <p:nvPr/>
        </p:nvCxnSpPr>
        <p:spPr>
          <a:xfrm>
            <a:off x="1981200" y="1662398"/>
            <a:ext cx="4680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7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Demo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Setup </a:t>
            </a:r>
            <a:r>
              <a:rPr lang="de-DE" dirty="0" err="1" smtClean="0"/>
              <a:t>tapio</a:t>
            </a:r>
            <a:r>
              <a:rPr lang="de-DE" dirty="0" smtClean="0"/>
              <a:t> </a:t>
            </a:r>
            <a:r>
              <a:rPr lang="de-DE" dirty="0" err="1" smtClean="0"/>
              <a:t>CloudConnector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Setup OPC UA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Connect I/O </a:t>
            </a:r>
            <a:r>
              <a:rPr lang="de-DE" dirty="0" err="1" smtClean="0"/>
              <a:t>with</a:t>
            </a:r>
            <a:r>
              <a:rPr lang="de-DE" dirty="0" smtClean="0"/>
              <a:t> OPC UA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20.05.2019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Connecting the digial worlds | Simon Eßlinger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smtClean="0"/>
              <a:t>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accepts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 form: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IFTTT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EventHub</a:t>
            </a:r>
            <a:endParaRPr lang="de-DE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(</a:t>
            </a:r>
            <a:r>
              <a:rPr lang="de-DE" dirty="0" err="1" smtClean="0"/>
              <a:t>StateAPI</a:t>
            </a:r>
            <a:r>
              <a:rPr lang="de-DE" dirty="0" smtClean="0"/>
              <a:t> </a:t>
            </a:r>
            <a:r>
              <a:rPr lang="de-DE" dirty="0" err="1" smtClean="0"/>
              <a:t>polling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forwards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IFTTT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EventHub</a:t>
            </a:r>
            <a:endParaRPr lang="de-DE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(</a:t>
            </a:r>
            <a:r>
              <a:rPr lang="de-DE" dirty="0" err="1" smtClean="0"/>
              <a:t>StateAPI</a:t>
            </a:r>
            <a:r>
              <a:rPr lang="de-DE" dirty="0" smtClean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917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Simon </a:t>
            </a:r>
            <a:r>
              <a:rPr lang="de-DE" dirty="0" err="1" smtClean="0"/>
              <a:t>Eßlinger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Simon.Esslinger@homag.com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Thank you very much!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HOMAG Group AG</a:t>
            </a:r>
          </a:p>
          <a:p>
            <a:pPr lvl="0"/>
            <a:r>
              <a:rPr lang="de-DE" dirty="0" err="1"/>
              <a:t>Homagstraße</a:t>
            </a:r>
            <a:r>
              <a:rPr lang="de-DE" dirty="0"/>
              <a:t> 3-5</a:t>
            </a:r>
          </a:p>
          <a:p>
            <a:pPr lvl="0"/>
            <a:r>
              <a:rPr lang="de-DE" dirty="0"/>
              <a:t>D-72296 Schopfloch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www.homag.com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2">
      <a:dk1>
        <a:srgbClr val="000000"/>
      </a:dk1>
      <a:lt1>
        <a:srgbClr val="FFFFFF"/>
      </a:lt1>
      <a:dk2>
        <a:srgbClr val="001941"/>
      </a:dk2>
      <a:lt2>
        <a:srgbClr val="00A0DC"/>
      </a:lt2>
      <a:accent1>
        <a:srgbClr val="001941"/>
      </a:accent1>
      <a:accent2>
        <a:srgbClr val="00A0DC"/>
      </a:accent2>
      <a:accent3>
        <a:srgbClr val="FFCC00"/>
      </a:accent3>
      <a:accent4>
        <a:srgbClr val="7A7A7A"/>
      </a:accent4>
      <a:accent5>
        <a:srgbClr val="CCCCCC"/>
      </a:accent5>
      <a:accent6>
        <a:srgbClr val="A3A3A3"/>
      </a:accent6>
      <a:hlink>
        <a:srgbClr val="00A0DC"/>
      </a:hlink>
      <a:folHlink>
        <a:srgbClr val="001941"/>
      </a:folHlink>
    </a:clrScheme>
    <a:fontScheme name="Hom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OMAG-Group-Master-2018-EN.potx" id="{CF8B2C34-E7EA-4970-A6DD-8CF1A0E8AB1B}" vid="{E458268F-3132-4D26-889B-119B02CFD2C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216</Words>
  <Application>Microsoft Office PowerPoint</Application>
  <PresentationFormat>On-screen Show (16:9)</PresentationFormat>
  <Paragraphs>68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Larissa</vt:lpstr>
      <vt:lpstr>Connecting the digital worlds</vt:lpstr>
      <vt:lpstr>The Idea</vt:lpstr>
      <vt:lpstr>Applets</vt:lpstr>
      <vt:lpstr>Triggers &amp; Actions</vt:lpstr>
      <vt:lpstr>Webhook- instead of Service-Integration</vt:lpstr>
      <vt:lpstr>Concept</vt:lpstr>
      <vt:lpstr>TODO</vt:lpstr>
      <vt:lpstr>PowerPoint Presentation</vt:lpstr>
    </vt:vector>
  </TitlesOfParts>
  <Company>Dürr IT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with a white background for internal use. </dc:title>
  <dc:creator>Esslinger, Simon</dc:creator>
  <cp:lastModifiedBy>Esslinger, Simon</cp:lastModifiedBy>
  <cp:revision>8</cp:revision>
  <dcterms:created xsi:type="dcterms:W3CDTF">2019-05-19T12:44:46Z</dcterms:created>
  <dcterms:modified xsi:type="dcterms:W3CDTF">2019-05-19T13:21:18Z</dcterms:modified>
</cp:coreProperties>
</file>