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99" autoAdjust="0"/>
  </p:normalViewPr>
  <p:slideViewPr>
    <p:cSldViewPr>
      <p:cViewPr varScale="1">
        <p:scale>
          <a:sx n="67" d="100"/>
          <a:sy n="67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4590A-9211-4E0A-8DF3-A57B74670615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B4949-2CAB-4EE3-9D3B-F20607374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59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44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14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98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針對最後算出的方向還有許多優化步驟，為了符合人體的視覺感官，在加入梯度量值到直方圖時會乘以距離權重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高斯函數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減低離關鍵點較遠的影響程度。為了增加角度的解析度，不同角度在加入值方圖時也需考量線性的權重，依照其角度偏移各區間平均值的量，照比例分配於兩個區間內。最後可將值方圖以差補的方式求得某個特定的角度值，而非一固定的區間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20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首先每個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的子區域內建立一個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方向的直方圖，在關鍵點周圍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16*16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的區域中一共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個子區域，計算每個像素的梯度量值大小與方向後加入此子區域的直方圖中，共可產生一個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維的資料。為了使描述子在不同光線下保有不變性，需將描述子正規化為一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維的單位向量。此外為了減少非線性亮度的影響，把大於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的向量值設為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，最後將正規化後的向量乘上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位元無號數儲存，可有效減少儲存空間。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98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首先每個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4*4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的子區域內建立一個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方向的直方圖，在關鍵點周圍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16*16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的區域中一共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個子區域，計算每個像素的梯度量值大小與方向後加入此子區域的直方圖中，共可產生一個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維的資料。為了使描述子在不同光線下保有不變性，需將描述子正規化為一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維的單位向量。此外為了減少非線性亮度的影響，把大於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的向量值設為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，最後將正規化後的向量乘上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位元無號數儲存，可有效減少儲存空間。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B4949-2CAB-4EE3-9D3B-F2060737424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82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2D0238-52A9-4714-AC8A-6C69B452A80F}" type="datetimeFigureOut">
              <a:rPr lang="zh-TW" altLang="en-US" smtClean="0"/>
              <a:pPr/>
              <a:t>2017/1/24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E2D0238-52A9-4714-AC8A-6C69B452A80F}" type="datetimeFigureOut">
              <a:rPr lang="zh-TW" altLang="en-US" smtClean="0"/>
              <a:pPr/>
              <a:t>2017/1/24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2D0238-52A9-4714-AC8A-6C69B452A80F}" type="datetimeFigureOut">
              <a:rPr lang="zh-TW" altLang="en-US" smtClean="0"/>
              <a:pPr/>
              <a:t>2017/1/24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E2D0238-52A9-4714-AC8A-6C69B452A80F}" type="datetimeFigureOut">
              <a:rPr lang="zh-TW" altLang="en-US" smtClean="0"/>
              <a:pPr/>
              <a:t>2017/1/24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79FB33C-3FBE-4054-9DC8-C0058D29E60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628800"/>
            <a:ext cx="9144000" cy="1953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SIFT</a:t>
            </a:r>
            <a:br>
              <a:rPr lang="en-US" altLang="zh-TW" dirty="0" smtClean="0"/>
            </a:br>
            <a:r>
              <a:rPr lang="zh-TW" altLang="zh-TW" b="0" dirty="0">
                <a:effectLst/>
              </a:rPr>
              <a:t>尺度不變特徵</a:t>
            </a:r>
            <a:r>
              <a:rPr lang="zh-TW" altLang="zh-TW" b="0" dirty="0" smtClean="0">
                <a:effectLst/>
              </a:rPr>
              <a:t>轉換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2174847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報告人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黃于修</a:t>
            </a:r>
            <a:endParaRPr lang="en-US" altLang="zh-TW" sz="3200" dirty="0" smtClean="0"/>
          </a:p>
          <a:p>
            <a:r>
              <a:rPr lang="zh-TW" altLang="en-US" sz="3200" dirty="0" smtClean="0"/>
              <a:t>指導教授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虞台文</a:t>
            </a:r>
            <a:endParaRPr lang="en-US" altLang="zh-TW" sz="3200" dirty="0" smtClean="0"/>
          </a:p>
          <a:p>
            <a:r>
              <a:rPr lang="zh-TW" altLang="en-US" sz="3200" dirty="0" smtClean="0"/>
              <a:t>日期</a:t>
            </a:r>
            <a:r>
              <a:rPr lang="en-US" altLang="zh-TW" sz="3200" dirty="0" smtClean="0"/>
              <a:t>:2016/12/28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76672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首先</a:t>
            </a:r>
            <a:r>
              <a:rPr lang="zh-TW" altLang="en-US" sz="2400" dirty="0"/>
              <a:t>每個</a:t>
            </a:r>
            <a:r>
              <a:rPr lang="en-US" altLang="zh-TW" sz="2400" dirty="0"/>
              <a:t>4*4</a:t>
            </a:r>
            <a:r>
              <a:rPr lang="zh-TW" altLang="en-US" sz="2400" dirty="0"/>
              <a:t>的子區域內建立一個</a:t>
            </a:r>
            <a:r>
              <a:rPr lang="en-US" altLang="zh-TW" sz="2400" dirty="0"/>
              <a:t>8</a:t>
            </a:r>
            <a:r>
              <a:rPr lang="zh-TW" altLang="en-US" sz="2400" dirty="0"/>
              <a:t>方向的直方圖，在關鍵點周圍</a:t>
            </a:r>
            <a:r>
              <a:rPr lang="en-US" altLang="zh-TW" sz="2400" dirty="0"/>
              <a:t>16*16</a:t>
            </a:r>
            <a:r>
              <a:rPr lang="zh-TW" altLang="en-US" sz="2400" dirty="0"/>
              <a:t>的區域中一共</a:t>
            </a:r>
            <a:r>
              <a:rPr lang="en-US" altLang="zh-TW" sz="2400" dirty="0"/>
              <a:t>16</a:t>
            </a:r>
            <a:r>
              <a:rPr lang="zh-TW" altLang="en-US" sz="2400" dirty="0"/>
              <a:t>個子區域，計算每個像素的梯度量值大小與方向後加入此子區域的直方圖中，共可產生一個</a:t>
            </a:r>
            <a:r>
              <a:rPr lang="en-US" altLang="zh-TW" sz="2400" dirty="0"/>
              <a:t>128</a:t>
            </a:r>
            <a:r>
              <a:rPr lang="zh-TW" altLang="en-US" sz="2400" dirty="0"/>
              <a:t>維的</a:t>
            </a:r>
            <a:r>
              <a:rPr lang="zh-TW" altLang="en-US" sz="2400" dirty="0" smtClean="0"/>
              <a:t>資料</a:t>
            </a:r>
            <a:endParaRPr lang="en-US" altLang="zh-TW" sz="2400" dirty="0" smtClean="0"/>
          </a:p>
          <a:p>
            <a:r>
              <a:rPr lang="zh-TW" altLang="en-US" sz="2400" dirty="0" smtClean="0"/>
              <a:t>為了</a:t>
            </a:r>
            <a:r>
              <a:rPr lang="zh-TW" altLang="en-US" sz="2400" dirty="0"/>
              <a:t>使描述子在不同光線下保有不變性，需將描述子正規化為一</a:t>
            </a:r>
            <a:r>
              <a:rPr lang="en-US" altLang="zh-TW" sz="2400" dirty="0"/>
              <a:t>128</a:t>
            </a:r>
            <a:r>
              <a:rPr lang="zh-TW" altLang="en-US" sz="2400" dirty="0"/>
              <a:t>維的單位</a:t>
            </a:r>
            <a:r>
              <a:rPr lang="zh-TW" altLang="en-US" sz="2400" dirty="0" smtClean="0"/>
              <a:t>向量</a:t>
            </a:r>
            <a:endParaRPr lang="en-US" altLang="zh-TW" sz="2400" dirty="0" smtClean="0"/>
          </a:p>
          <a:p>
            <a:r>
              <a:rPr lang="zh-TW" altLang="en-US" sz="2400" dirty="0" smtClean="0"/>
              <a:t>為了</a:t>
            </a:r>
            <a:r>
              <a:rPr lang="zh-TW" altLang="en-US" sz="2400" dirty="0"/>
              <a:t>減少非線性亮度的影響，把大於</a:t>
            </a:r>
            <a:r>
              <a:rPr lang="en-US" altLang="zh-TW" sz="2400" dirty="0"/>
              <a:t>0.2</a:t>
            </a:r>
            <a:r>
              <a:rPr lang="zh-TW" altLang="en-US" sz="2400" dirty="0"/>
              <a:t>的向量值設為</a:t>
            </a:r>
            <a:r>
              <a:rPr lang="en-US" altLang="zh-TW" sz="2400" dirty="0"/>
              <a:t>0.2</a:t>
            </a:r>
            <a:r>
              <a:rPr lang="zh-TW" altLang="en-US" sz="2400" dirty="0"/>
              <a:t>，最後將正規化後的向量乘上</a:t>
            </a:r>
            <a:r>
              <a:rPr lang="en-US" altLang="zh-TW" sz="2400" dirty="0"/>
              <a:t>256</a:t>
            </a:r>
            <a:r>
              <a:rPr lang="zh-TW" altLang="en-US" sz="2400" dirty="0"/>
              <a:t>以</a:t>
            </a:r>
            <a:r>
              <a:rPr lang="en-US" altLang="zh-TW" sz="2400" dirty="0"/>
              <a:t>8</a:t>
            </a:r>
            <a:r>
              <a:rPr lang="zh-TW" altLang="en-US" sz="2400" dirty="0"/>
              <a:t>位元無號數儲存，可有效減少儲存</a:t>
            </a:r>
            <a:r>
              <a:rPr lang="zh-TW" altLang="en-US" sz="2400" dirty="0" smtClean="0"/>
              <a:t>空間</a:t>
            </a:r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關鍵點描述子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23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r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568" y="2996952"/>
            <a:ext cx="4427984" cy="384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全名</a:t>
            </a:r>
            <a:r>
              <a:rPr lang="en-US" altLang="zh-TW" sz="2800" dirty="0" smtClean="0"/>
              <a:t>Scale-invariant </a:t>
            </a:r>
            <a:r>
              <a:rPr lang="en-US" altLang="zh-TW" sz="2800" dirty="0"/>
              <a:t>feature </a:t>
            </a:r>
            <a:r>
              <a:rPr lang="en-US" altLang="zh-TW" sz="2800" dirty="0" smtClean="0"/>
              <a:t>transform</a:t>
            </a:r>
          </a:p>
          <a:p>
            <a:r>
              <a:rPr lang="zh-TW" altLang="en-US" sz="2800" dirty="0"/>
              <a:t>是一種機器視覺的</a:t>
            </a:r>
            <a:r>
              <a:rPr lang="zh-TW" altLang="en-US" sz="2800" dirty="0" smtClean="0"/>
              <a:t>演算法，用來</a:t>
            </a:r>
            <a:r>
              <a:rPr lang="zh-TW" altLang="en-US" sz="2800" dirty="0"/>
              <a:t>偵測與描述影像中的局部性</a:t>
            </a:r>
            <a:r>
              <a:rPr lang="zh-TW" altLang="en-US" sz="2800" dirty="0" smtClean="0"/>
              <a:t>特徵</a:t>
            </a:r>
            <a:endParaRPr lang="en-US" altLang="zh-TW" sz="2800" dirty="0" smtClean="0"/>
          </a:p>
          <a:p>
            <a:r>
              <a:rPr lang="zh-TW" altLang="en-US" sz="2800" dirty="0"/>
              <a:t>它在空間尺度中尋找極值點，並提取出其位置、尺度、旋轉不變</a:t>
            </a:r>
            <a:r>
              <a:rPr lang="zh-TW" altLang="en-US" sz="2800" dirty="0" smtClean="0"/>
              <a:t>數</a:t>
            </a:r>
            <a:endParaRPr lang="en-US" altLang="zh-TW" sz="2800" dirty="0" smtClean="0"/>
          </a:p>
          <a:p>
            <a:r>
              <a:rPr lang="zh-TW" altLang="en-US" sz="2800" dirty="0"/>
              <a:t>此演算法由 </a:t>
            </a:r>
            <a:r>
              <a:rPr lang="en-US" altLang="zh-TW" sz="2800" dirty="0"/>
              <a:t>David Lowe </a:t>
            </a:r>
            <a:r>
              <a:rPr lang="zh-TW" altLang="en-US" sz="2800" dirty="0" smtClean="0"/>
              <a:t>在</a:t>
            </a:r>
            <a:endParaRPr lang="en-US" altLang="zh-TW" sz="2800" dirty="0"/>
          </a:p>
          <a:p>
            <a:pPr marL="109728" indent="0">
              <a:buNone/>
            </a:pPr>
            <a:r>
              <a:rPr lang="en-US" altLang="zh-TW" sz="2800" dirty="0" smtClean="0"/>
              <a:t>1999</a:t>
            </a:r>
            <a:r>
              <a:rPr lang="zh-TW" altLang="en-US" sz="2800" dirty="0"/>
              <a:t>年所發表，</a:t>
            </a:r>
            <a:r>
              <a:rPr lang="en-US" altLang="zh-TW" sz="2800" dirty="0"/>
              <a:t>2004</a:t>
            </a:r>
            <a:r>
              <a:rPr lang="zh-TW" altLang="en-US" sz="2800" dirty="0"/>
              <a:t>年完善總結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SIFT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88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「SIFT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084" y="4597127"/>
            <a:ext cx="1905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9594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局部影像特徵的描述與偵測可以幫助辨識</a:t>
            </a:r>
            <a:r>
              <a:rPr lang="zh-TW" altLang="en-US" sz="2800" dirty="0" smtClean="0"/>
              <a:t>物體</a:t>
            </a:r>
            <a:endParaRPr lang="en-US" altLang="zh-TW" sz="2800" dirty="0" smtClean="0"/>
          </a:p>
          <a:p>
            <a:r>
              <a:rPr lang="en-US" altLang="zh-TW" sz="2800" dirty="0"/>
              <a:t>SIFT </a:t>
            </a:r>
            <a:r>
              <a:rPr lang="zh-TW" altLang="en-US" sz="2800" dirty="0"/>
              <a:t>特徵是基於物體上的一些局部外觀的興趣</a:t>
            </a:r>
            <a:r>
              <a:rPr lang="zh-TW" altLang="en-US" sz="2800" dirty="0" smtClean="0"/>
              <a:t>點</a:t>
            </a:r>
            <a:endParaRPr lang="en-US" altLang="zh-TW" sz="2800" dirty="0" smtClean="0"/>
          </a:p>
          <a:p>
            <a:r>
              <a:rPr lang="zh-TW" altLang="en-US" sz="2800" dirty="0" smtClean="0"/>
              <a:t>與</a:t>
            </a:r>
            <a:r>
              <a:rPr lang="zh-TW" altLang="en-US" sz="2800" dirty="0"/>
              <a:t>影像的大小和旋轉</a:t>
            </a:r>
            <a:r>
              <a:rPr lang="zh-TW" altLang="en-US" sz="2800" dirty="0" smtClean="0"/>
              <a:t>無關</a:t>
            </a:r>
            <a:endParaRPr lang="en-US" altLang="zh-TW" sz="2800" dirty="0" smtClean="0"/>
          </a:p>
          <a:p>
            <a:r>
              <a:rPr lang="zh-TW" altLang="en-US" sz="2800" dirty="0"/>
              <a:t>對於光線、雜訊</a:t>
            </a:r>
            <a:r>
              <a:rPr lang="zh-TW" altLang="en-US" sz="2800" dirty="0" smtClean="0"/>
              <a:t>、些微</a:t>
            </a:r>
            <a:r>
              <a:rPr lang="zh-TW" altLang="en-US" sz="2800" dirty="0"/>
              <a:t>視角改變的容忍度</a:t>
            </a:r>
            <a:r>
              <a:rPr lang="zh-TW" altLang="en-US" sz="2800" dirty="0" smtClean="0"/>
              <a:t>也</a:t>
            </a:r>
            <a:r>
              <a:rPr lang="zh-TW" altLang="en-US" sz="2800" dirty="0"/>
              <a:t>很</a:t>
            </a:r>
            <a:r>
              <a:rPr lang="zh-TW" altLang="en-US" sz="2800" dirty="0" smtClean="0"/>
              <a:t>高</a:t>
            </a:r>
            <a:endParaRPr lang="en-US" altLang="zh-TW" sz="2800" dirty="0" smtClean="0"/>
          </a:p>
          <a:p>
            <a:r>
              <a:rPr lang="zh-TW" altLang="en-US" sz="2800" dirty="0"/>
              <a:t>很容易辨識物體而且鮮有</a:t>
            </a:r>
            <a:r>
              <a:rPr lang="zh-TW" altLang="en-US" sz="2800" dirty="0" smtClean="0"/>
              <a:t>誤認</a:t>
            </a:r>
            <a:endParaRPr lang="en-US" altLang="zh-TW" sz="2800" dirty="0" smtClean="0"/>
          </a:p>
          <a:p>
            <a:r>
              <a:rPr lang="zh-TW" altLang="en-US" sz="2800" dirty="0"/>
              <a:t>對於部分物體遮蔽的偵測率也相當</a:t>
            </a:r>
            <a:r>
              <a:rPr lang="zh-TW" altLang="en-US" sz="2800" dirty="0" smtClean="0"/>
              <a:t>高</a:t>
            </a:r>
            <a:endParaRPr lang="en-US" altLang="zh-TW" sz="2800" dirty="0" smtClean="0"/>
          </a:p>
          <a:p>
            <a:r>
              <a:rPr lang="zh-TW" altLang="en-US" sz="2800" dirty="0"/>
              <a:t>辨識速度可接近即時運算</a:t>
            </a:r>
          </a:p>
          <a:p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特徵</a:t>
            </a:r>
            <a:endParaRPr lang="zh-TW" altLang="en-US" dirty="0"/>
          </a:p>
        </p:txBody>
      </p:sp>
      <p:pic>
        <p:nvPicPr>
          <p:cNvPr id="6148" name="Picture 4" descr="「SIFT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69" y="4797152"/>
            <a:ext cx="2667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6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95943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zh-TW" altLang="en-US" sz="2800" dirty="0"/>
              <a:t>尺度空間的極值</a:t>
            </a:r>
            <a:r>
              <a:rPr lang="zh-TW" altLang="en-US" sz="2800" dirty="0" smtClean="0"/>
              <a:t>偵測</a:t>
            </a:r>
            <a:endParaRPr lang="zh-TW" altLang="en-US" sz="2800" dirty="0"/>
          </a:p>
          <a:p>
            <a:pPr marL="624078" indent="-514350">
              <a:buFont typeface="+mj-lt"/>
              <a:buAutoNum type="arabicPeriod"/>
            </a:pPr>
            <a:r>
              <a:rPr lang="zh-TW" altLang="en-US" sz="2800" dirty="0"/>
              <a:t>關鍵點</a:t>
            </a:r>
            <a:r>
              <a:rPr lang="zh-TW" altLang="en-US" sz="2800" dirty="0" smtClean="0"/>
              <a:t>定位</a:t>
            </a:r>
            <a:endParaRPr lang="zh-TW" altLang="en-US" sz="2800" dirty="0"/>
          </a:p>
          <a:p>
            <a:pPr marL="624078" indent="-514350">
              <a:buFont typeface="+mj-lt"/>
              <a:buAutoNum type="arabicPeriod"/>
            </a:pPr>
            <a:r>
              <a:rPr lang="zh-TW" altLang="en-US" sz="2800" dirty="0"/>
              <a:t>鄰近資料插</a:t>
            </a:r>
            <a:r>
              <a:rPr lang="zh-TW" altLang="en-US" sz="2800" dirty="0" smtClean="0"/>
              <a:t>補</a:t>
            </a:r>
            <a:endParaRPr lang="zh-TW" altLang="en-US" sz="2800" dirty="0"/>
          </a:p>
          <a:p>
            <a:pPr marL="624078" indent="-514350">
              <a:buFont typeface="+mj-lt"/>
              <a:buAutoNum type="arabicPeriod"/>
            </a:pPr>
            <a:r>
              <a:rPr lang="zh-TW" altLang="en-US" sz="2800" dirty="0"/>
              <a:t>捨棄不明顯關鍵</a:t>
            </a:r>
            <a:r>
              <a:rPr lang="zh-TW" altLang="en-US" sz="2800" dirty="0" smtClean="0"/>
              <a:t>點</a:t>
            </a:r>
            <a:endParaRPr lang="zh-TW" altLang="en-US" sz="2800" dirty="0"/>
          </a:p>
          <a:p>
            <a:pPr marL="624078" indent="-514350">
              <a:buFont typeface="+mj-lt"/>
              <a:buAutoNum type="arabicPeriod"/>
            </a:pPr>
            <a:r>
              <a:rPr lang="zh-TW" altLang="en-US" sz="2800" dirty="0"/>
              <a:t>消除邊緣</a:t>
            </a:r>
            <a:r>
              <a:rPr lang="zh-TW" altLang="en-US" sz="2800" dirty="0" smtClean="0"/>
              <a:t>響應</a:t>
            </a:r>
            <a:endParaRPr lang="zh-TW" altLang="en-US" sz="2800" dirty="0"/>
          </a:p>
          <a:p>
            <a:pPr marL="624078" indent="-514350">
              <a:buFont typeface="+mj-lt"/>
              <a:buAutoNum type="arabicPeriod"/>
            </a:pPr>
            <a:r>
              <a:rPr lang="zh-TW" altLang="en-US" sz="2800" dirty="0"/>
              <a:t>方位</a:t>
            </a:r>
            <a:r>
              <a:rPr lang="zh-TW" altLang="en-US" sz="2800" dirty="0" smtClean="0"/>
              <a:t>定向</a:t>
            </a:r>
            <a:endParaRPr lang="zh-TW" altLang="en-US" sz="2800" dirty="0"/>
          </a:p>
          <a:p>
            <a:pPr marL="624078" indent="-514350">
              <a:buFont typeface="+mj-lt"/>
              <a:buAutoNum type="arabicPeriod"/>
            </a:pPr>
            <a:r>
              <a:rPr lang="zh-TW" altLang="en-US" sz="2800" dirty="0"/>
              <a:t>關鍵點描述</a:t>
            </a:r>
            <a:r>
              <a:rPr lang="zh-TW" altLang="en-US" sz="2800" dirty="0" smtClean="0"/>
              <a:t>子</a:t>
            </a:r>
            <a:endParaRPr lang="zh-TW" altLang="en-US" sz="2800" dirty="0"/>
          </a:p>
          <a:p>
            <a:pPr marL="624078" indent="-514350">
              <a:buFont typeface="+mj-lt"/>
              <a:buAutoNum type="arabicPeriod"/>
            </a:pPr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演算法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61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偵測</a:t>
            </a:r>
            <a:r>
              <a:rPr lang="en-US" altLang="zh-TW" sz="2800" dirty="0" smtClean="0"/>
              <a:t>SIFT</a:t>
            </a:r>
            <a:r>
              <a:rPr lang="zh-TW" altLang="en-US" sz="2800" dirty="0"/>
              <a:t>架構中的關鍵</a:t>
            </a:r>
            <a:r>
              <a:rPr lang="zh-TW" altLang="en-US" sz="2800" dirty="0" smtClean="0"/>
              <a:t>點</a:t>
            </a:r>
            <a:endParaRPr lang="en-US" altLang="zh-TW" sz="2800" dirty="0" smtClean="0"/>
          </a:p>
          <a:p>
            <a:r>
              <a:rPr lang="zh-TW" altLang="en-US" sz="2800" dirty="0"/>
              <a:t>影像在不同的尺度下用高斯</a:t>
            </a:r>
            <a:r>
              <a:rPr lang="zh-TW" altLang="en-US" sz="2800" dirty="0" smtClean="0"/>
              <a:t>濾波器進行</a:t>
            </a:r>
            <a:r>
              <a:rPr lang="zh-TW" altLang="en-US" sz="2800" dirty="0"/>
              <a:t>卷</a:t>
            </a:r>
            <a:r>
              <a:rPr lang="zh-TW" altLang="en-US" sz="2800" dirty="0" smtClean="0"/>
              <a:t>積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高斯</a:t>
            </a:r>
            <a:r>
              <a:rPr lang="zh-TW" altLang="en-US" sz="2800" dirty="0" smtClean="0"/>
              <a:t>濾波器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Gaussian filters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卷</a:t>
            </a:r>
            <a:r>
              <a:rPr lang="zh-TW" altLang="en-US" sz="2800" dirty="0" smtClean="0"/>
              <a:t>積 </a:t>
            </a:r>
            <a:r>
              <a:rPr lang="en-US" altLang="zh-TW" sz="2800" dirty="0" smtClean="0"/>
              <a:t>-</a:t>
            </a:r>
            <a:r>
              <a:rPr lang="zh-TW" altLang="en-US" sz="2800" dirty="0" smtClean="0"/>
              <a:t> </a:t>
            </a:r>
            <a:r>
              <a:rPr lang="en-US" altLang="zh-TW" sz="2800" dirty="0"/>
              <a:t>convolved</a:t>
            </a:r>
            <a:endParaRPr lang="en-US" altLang="zh-TW" sz="2800" dirty="0" smtClean="0"/>
          </a:p>
          <a:p>
            <a:r>
              <a:rPr lang="zh-TW" altLang="en-US" sz="2800" dirty="0"/>
              <a:t>關鍵點是根據不同尺度下的高斯</a:t>
            </a:r>
            <a:r>
              <a:rPr lang="zh-TW" altLang="en-US" sz="2800" dirty="0" smtClean="0"/>
              <a:t>差的</a:t>
            </a:r>
            <a:r>
              <a:rPr lang="zh-TW" altLang="en-US" sz="2800" dirty="0"/>
              <a:t>最大</a:t>
            </a:r>
            <a:r>
              <a:rPr lang="zh-TW" altLang="en-US" sz="2800" dirty="0" smtClean="0"/>
              <a:t>最小值</a:t>
            </a:r>
            <a:endParaRPr lang="en-US" altLang="zh-TW" sz="2800" dirty="0" smtClean="0"/>
          </a:p>
          <a:p>
            <a:pPr lvl="1"/>
            <a:r>
              <a:rPr lang="zh-TW" altLang="en-US" sz="2400" dirty="0"/>
              <a:t>高斯</a:t>
            </a:r>
            <a:r>
              <a:rPr lang="zh-TW" altLang="en-US" sz="2400" dirty="0" smtClean="0"/>
              <a:t>差</a:t>
            </a:r>
            <a:r>
              <a:rPr lang="en-US" altLang="zh-TW" sz="2400" dirty="0"/>
              <a:t>(Difference of Gaussians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DoG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err="1"/>
              <a:t>DoG</a:t>
            </a:r>
            <a:r>
              <a:rPr lang="zh-TW" altLang="en-US" sz="2400" dirty="0"/>
              <a:t>影像中的每個像素會跟以自己為中心周圍的八個</a:t>
            </a:r>
            <a:r>
              <a:rPr lang="zh-TW" altLang="en-US" sz="2400" dirty="0" smtClean="0"/>
              <a:t>像素</a:t>
            </a:r>
            <a:r>
              <a:rPr lang="zh-TW" altLang="en-US" sz="2400" dirty="0"/>
              <a:t>，以及在同一組</a:t>
            </a:r>
            <a:r>
              <a:rPr lang="en-US" altLang="zh-TW" sz="2400" dirty="0" err="1"/>
              <a:t>DoG</a:t>
            </a:r>
            <a:r>
              <a:rPr lang="zh-TW" altLang="en-US" sz="2400" dirty="0"/>
              <a:t>影像中相鄰尺度倍率相同位置的九個</a:t>
            </a:r>
            <a:r>
              <a:rPr lang="zh-TW" altLang="en-US" sz="2400" dirty="0" smtClean="0"/>
              <a:t>像素，</a:t>
            </a:r>
            <a:r>
              <a:rPr lang="zh-TW" altLang="en-US" sz="2400" dirty="0"/>
              <a:t>一共二十六個點作比較，若此像素為這二十六個像素中的最大、最小值，則此稱此像素為關鍵點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尺度空間的極值偵測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78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252525"/>
                </a:solidFill>
                <a:latin typeface="Arial" panose="020B0604020202020204" pitchFamily="34" charset="0"/>
              </a:rPr>
              <a:t>在不同尺寸空間下可能找出過多的關鍵</a:t>
            </a:r>
            <a:r>
              <a:rPr lang="zh-TW" altLang="en-US" sz="2400" dirty="0" smtClean="0">
                <a:solidFill>
                  <a:srgbClr val="252525"/>
                </a:solidFill>
                <a:latin typeface="Arial" panose="020B0604020202020204" pitchFamily="34" charset="0"/>
              </a:rPr>
              <a:t>點</a:t>
            </a:r>
            <a:endParaRPr lang="en-US" altLang="zh-TW" sz="2400" dirty="0" smtClean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r>
              <a:rPr lang="zh-TW" altLang="en-US" sz="2400" dirty="0"/>
              <a:t>有些關鍵點可能相對不易辨識或易受雜訊</a:t>
            </a:r>
            <a:r>
              <a:rPr lang="zh-TW" altLang="en-US" sz="2400" dirty="0" smtClean="0"/>
              <a:t>干擾</a:t>
            </a:r>
            <a:endParaRPr lang="en-US" altLang="zh-TW" sz="2400" dirty="0" smtClean="0"/>
          </a:p>
          <a:p>
            <a:r>
              <a:rPr lang="zh-TW" altLang="en-US" sz="2400" dirty="0"/>
              <a:t>對於各個可能的關鍵點，插補鄰近資料可決定其</a:t>
            </a:r>
            <a:r>
              <a:rPr lang="zh-TW" altLang="en-US" sz="2400" dirty="0" smtClean="0"/>
              <a:t>位置</a:t>
            </a:r>
            <a:endParaRPr lang="en-US" altLang="zh-TW" sz="2400" dirty="0" smtClean="0"/>
          </a:p>
          <a:p>
            <a:r>
              <a:rPr lang="zh-TW" altLang="en-US" sz="2400" dirty="0"/>
              <a:t>計算極</a:t>
            </a:r>
            <a:r>
              <a:rPr lang="zh-TW" altLang="en-US" sz="2400" dirty="0" smtClean="0"/>
              <a:t>值的差</a:t>
            </a:r>
            <a:r>
              <a:rPr lang="zh-TW" altLang="en-US" sz="2400" dirty="0"/>
              <a:t>補位置更能夠提供</a:t>
            </a:r>
            <a:r>
              <a:rPr lang="zh-TW" altLang="en-US" sz="2400" dirty="0" smtClean="0"/>
              <a:t>配對</a:t>
            </a:r>
            <a:endParaRPr lang="en-US" altLang="zh-TW" sz="2400" dirty="0" smtClean="0"/>
          </a:p>
          <a:p>
            <a:pPr marL="109728" indent="0">
              <a:buNone/>
            </a:pPr>
            <a:r>
              <a:rPr lang="zh-TW" altLang="en-US" sz="2400" dirty="0" smtClean="0"/>
              <a:t>的</a:t>
            </a:r>
            <a:r>
              <a:rPr lang="zh-TW" altLang="en-US" sz="2400" dirty="0"/>
              <a:t>準確度及</a:t>
            </a:r>
            <a:r>
              <a:rPr lang="zh-TW" altLang="en-US" sz="2400" dirty="0" smtClean="0"/>
              <a:t>可靠性</a:t>
            </a:r>
            <a:endParaRPr lang="en-US" altLang="zh-TW" sz="2400" dirty="0" smtClean="0"/>
          </a:p>
          <a:p>
            <a:r>
              <a:rPr lang="zh-TW" altLang="en-US" sz="2400" dirty="0"/>
              <a:t>以關鍵點作為</a:t>
            </a:r>
            <a:r>
              <a:rPr lang="zh-TW" altLang="en-US" sz="2400" dirty="0" smtClean="0"/>
              <a:t>原點</a:t>
            </a:r>
            <a:r>
              <a:rPr lang="zh-TW" altLang="en-US" sz="2400" dirty="0"/>
              <a:t>用</a:t>
            </a:r>
            <a:r>
              <a:rPr lang="en-US" altLang="zh-TW" sz="2400" dirty="0" err="1"/>
              <a:t>DoG</a:t>
            </a:r>
            <a:r>
              <a:rPr lang="zh-TW" altLang="en-US" sz="2400" dirty="0" smtClean="0"/>
              <a:t>影像</a:t>
            </a:r>
            <a:r>
              <a:rPr lang="zh-TW" altLang="en-US" sz="2400" dirty="0"/>
              <a:t>的二</a:t>
            </a:r>
            <a:r>
              <a:rPr lang="zh-TW" altLang="en-US" sz="2400" dirty="0" smtClean="0"/>
              <a:t>次</a:t>
            </a:r>
            <a:endParaRPr lang="en-US" altLang="zh-TW" sz="2400" dirty="0" smtClean="0"/>
          </a:p>
          <a:p>
            <a:pPr marL="109728" indent="0">
              <a:buNone/>
            </a:pPr>
            <a:r>
              <a:rPr lang="zh-TW" altLang="en-US" sz="2400" dirty="0" smtClean="0"/>
              <a:t>泰勒</a:t>
            </a:r>
            <a:r>
              <a:rPr lang="zh-TW" altLang="en-US" sz="2400" dirty="0"/>
              <a:t>級數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關鍵點定位與臨近資料差補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061553"/>
            <a:ext cx="2304256" cy="23114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3429000"/>
            <a:ext cx="30861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717032"/>
            <a:ext cx="3067050" cy="3057525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將計算上述二次泰勒</a:t>
            </a:r>
            <a:r>
              <a:rPr lang="zh-TW" altLang="en-US" sz="2800" dirty="0" smtClean="0"/>
              <a:t>級數所求出的值小於</a:t>
            </a:r>
            <a:r>
              <a:rPr lang="en-US" altLang="zh-TW" sz="2800" dirty="0" smtClean="0"/>
              <a:t>0.03</a:t>
            </a:r>
            <a:r>
              <a:rPr lang="zh-TW" altLang="en-US" sz="2800" dirty="0" smtClean="0"/>
              <a:t>時捨棄這個關鍵點，其他保留</a:t>
            </a:r>
            <a:endParaRPr lang="en-US" altLang="zh-TW" sz="2800" dirty="0" smtClean="0"/>
          </a:p>
          <a:p>
            <a:r>
              <a:rPr lang="en-US" altLang="zh-TW" sz="2400" dirty="0" err="1"/>
              <a:t>DoG</a:t>
            </a:r>
            <a:r>
              <a:rPr lang="zh-TW" altLang="en-US" sz="2400" dirty="0" smtClean="0"/>
              <a:t>函數對於</a:t>
            </a:r>
            <a:r>
              <a:rPr lang="zh-TW" altLang="en-US" sz="2400" dirty="0"/>
              <a:t>偵測邊緣上的點相當</a:t>
            </a:r>
            <a:r>
              <a:rPr lang="zh-TW" altLang="en-US" sz="2400" dirty="0" smtClean="0"/>
              <a:t>敏感</a:t>
            </a:r>
            <a:endParaRPr lang="en-US" altLang="zh-TW" sz="2400" dirty="0" smtClean="0"/>
          </a:p>
          <a:p>
            <a:r>
              <a:rPr lang="zh-TW" altLang="en-US" sz="2400" dirty="0"/>
              <a:t>為了找出邊緣上的點，可分別計算關鍵點的主</a:t>
            </a:r>
            <a:r>
              <a:rPr lang="zh-TW" altLang="en-US" sz="2400" dirty="0" smtClean="0"/>
              <a:t>曲率</a:t>
            </a:r>
            <a:endParaRPr lang="en-US" altLang="zh-TW" sz="2400" dirty="0" smtClean="0"/>
          </a:p>
          <a:p>
            <a:r>
              <a:rPr lang="zh-TW" altLang="en-US" sz="2400" dirty="0"/>
              <a:t>因為穿過邊緣方向的主曲率會遠大於沿著邊緣方向上的主曲率，因此其主曲率比值遠大於位於角落的</a:t>
            </a:r>
            <a:r>
              <a:rPr lang="zh-TW" altLang="en-US" sz="2400" dirty="0" smtClean="0"/>
              <a:t>比值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捨棄不明關鍵點與消除邊界響應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32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關鍵點以相鄰相素的梯度方向分布作為指定方向參數，使關鍵點描述子能以根據此方向來表示並具備旋轉不</a:t>
            </a:r>
            <a:r>
              <a:rPr lang="zh-TW" altLang="en-US" sz="2400" dirty="0" smtClean="0"/>
              <a:t>變性</a:t>
            </a:r>
            <a:endParaRPr lang="en-US" altLang="zh-TW" sz="2400" dirty="0" smtClean="0"/>
          </a:p>
          <a:p>
            <a:r>
              <a:rPr lang="zh-TW" altLang="en-US" sz="2400" dirty="0"/>
              <a:t>計算每個關鍵點與其相鄰像素之梯度的量值與方向後，為其建立一個以</a:t>
            </a:r>
            <a:r>
              <a:rPr lang="en-US" altLang="zh-TW" sz="2400" dirty="0"/>
              <a:t>10</a:t>
            </a:r>
            <a:r>
              <a:rPr lang="zh-TW" altLang="en-US" sz="2400" dirty="0"/>
              <a:t>度為單位</a:t>
            </a:r>
            <a:r>
              <a:rPr lang="en-US" altLang="zh-TW" sz="2400" dirty="0"/>
              <a:t>36</a:t>
            </a:r>
            <a:r>
              <a:rPr lang="zh-TW" altLang="en-US" sz="2400" dirty="0"/>
              <a:t>條的直方</a:t>
            </a:r>
            <a:r>
              <a:rPr lang="zh-TW" altLang="en-US" sz="2400" dirty="0" smtClean="0"/>
              <a:t>圖</a:t>
            </a:r>
            <a:endParaRPr lang="en-US" altLang="zh-TW" sz="2400" dirty="0" smtClean="0"/>
          </a:p>
          <a:p>
            <a:r>
              <a:rPr lang="zh-TW" altLang="en-US" sz="2400" dirty="0"/>
              <a:t>每個相鄰像素依據其量值大小與方向加入關鍵點的直方圖</a:t>
            </a:r>
            <a:r>
              <a:rPr lang="zh-TW" altLang="en-US" sz="2400" dirty="0" smtClean="0"/>
              <a:t>中</a:t>
            </a:r>
            <a:r>
              <a:rPr lang="zh-TW" altLang="en-US" sz="2400" dirty="0"/>
              <a:t>，最後直方圖中最大值的方向即為此關鍵點的方向</a:t>
            </a:r>
            <a:endParaRPr lang="en-US" altLang="zh-TW" sz="2400" dirty="0" smtClean="0"/>
          </a:p>
          <a:p>
            <a:r>
              <a:rPr lang="zh-TW" altLang="en-US" sz="2400" dirty="0"/>
              <a:t>若最大值與局部極大值的差在</a:t>
            </a:r>
            <a:r>
              <a:rPr lang="en-US" altLang="zh-TW" sz="2400" dirty="0"/>
              <a:t>20%</a:t>
            </a:r>
            <a:r>
              <a:rPr lang="zh-TW" altLang="en-US" sz="2400" dirty="0"/>
              <a:t>以內，則此判斷此關鍵點含有多個方向，因此將會再額外建立一個位置、尺寸相同方向不同的關鍵</a:t>
            </a:r>
            <a:r>
              <a:rPr lang="zh-TW" altLang="en-US" sz="2400" dirty="0" smtClean="0"/>
              <a:t>點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定位方</a:t>
            </a:r>
            <a:r>
              <a:rPr lang="zh-TW" altLang="en-US" dirty="0"/>
              <a:t>向</a:t>
            </a:r>
          </a:p>
        </p:txBody>
      </p:sp>
    </p:spTree>
    <p:extLst>
      <p:ext uri="{BB962C8B-B14F-4D97-AF65-F5344CB8AC3E}">
        <p14:creationId xmlns:p14="http://schemas.microsoft.com/office/powerpoint/2010/main" val="2661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7667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找到關鍵點的位置、尺寸並賦予關鍵點方向後，將可確保其移動、縮放、旋轉的不</a:t>
            </a:r>
            <a:r>
              <a:rPr lang="zh-TW" altLang="en-US" sz="2400" dirty="0" smtClean="0"/>
              <a:t>變性</a:t>
            </a:r>
            <a:endParaRPr lang="en-US" altLang="zh-TW" sz="2400" dirty="0" smtClean="0"/>
          </a:p>
          <a:p>
            <a:r>
              <a:rPr lang="zh-TW" altLang="en-US" sz="2400" dirty="0"/>
              <a:t>需要為關鍵點建立一個描述子</a:t>
            </a:r>
            <a:r>
              <a:rPr lang="zh-TW" altLang="en-US" sz="2400" dirty="0" smtClean="0"/>
              <a:t>向量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在</a:t>
            </a:r>
            <a:r>
              <a:rPr lang="zh-TW" altLang="en-US" sz="2000" dirty="0"/>
              <a:t>不同光線與視角下皆能保持其不</a:t>
            </a:r>
            <a:r>
              <a:rPr lang="zh-TW" altLang="en-US" sz="2000" dirty="0" smtClean="0"/>
              <a:t>變性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能夠輕易與其他關鍵點作</a:t>
            </a:r>
            <a:r>
              <a:rPr lang="zh-TW" altLang="en-US" sz="2000" dirty="0" smtClean="0"/>
              <a:t>區分</a:t>
            </a:r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關鍵點描述子</a:t>
            </a:r>
            <a:endParaRPr lang="zh-TW" altLang="en-US" dirty="0"/>
          </a:p>
        </p:txBody>
      </p:sp>
      <p:pic>
        <p:nvPicPr>
          <p:cNvPr id="14338" name="Picture 2" descr="http://read.pudn.com/downloads170/sourcecode/graph/texture_mapping/782952/SIFTtutorial/sift-1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29000"/>
            <a:ext cx="3810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0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Words>1145</Words>
  <Application>Microsoft Office PowerPoint</Application>
  <PresentationFormat>如螢幕大小 (4:3)</PresentationFormat>
  <Paragraphs>70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Lucida Sans Unicode</vt:lpstr>
      <vt:lpstr>Verdana</vt:lpstr>
      <vt:lpstr>Wingdings 2</vt:lpstr>
      <vt:lpstr>Wingdings 3</vt:lpstr>
      <vt:lpstr>匯合</vt:lpstr>
      <vt:lpstr>SIFT 尺度不變特徵轉換</vt:lpstr>
      <vt:lpstr>SIFT</vt:lpstr>
      <vt:lpstr>特徵</vt:lpstr>
      <vt:lpstr>演算法</vt:lpstr>
      <vt:lpstr>尺度空間的極值偵測</vt:lpstr>
      <vt:lpstr>關鍵點定位與臨近資料差補</vt:lpstr>
      <vt:lpstr>捨棄不明關鍵點與消除邊界響應</vt:lpstr>
      <vt:lpstr>定位方向</vt:lpstr>
      <vt:lpstr>關鍵點描述子</vt:lpstr>
      <vt:lpstr>關鍵點描述子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灰階影像轉彩色影像</dc:title>
  <dc:creator>willy</dc:creator>
  <cp:lastModifiedBy>mickey</cp:lastModifiedBy>
  <cp:revision>87</cp:revision>
  <dcterms:created xsi:type="dcterms:W3CDTF">2016-07-27T04:16:33Z</dcterms:created>
  <dcterms:modified xsi:type="dcterms:W3CDTF">2017-01-24T16:55:48Z</dcterms:modified>
</cp:coreProperties>
</file>