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55" autoAdjust="0"/>
  </p:normalViewPr>
  <p:slideViewPr>
    <p:cSldViewPr>
      <p:cViewPr varScale="1">
        <p:scale>
          <a:sx n="95" d="100"/>
          <a:sy n="95" d="100"/>
        </p:scale>
        <p:origin x="20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4590A-9211-4E0A-8DF3-A57B74670615}" type="datetimeFigureOut">
              <a:rPr lang="zh-TW" altLang="en-US" smtClean="0"/>
              <a:t>2017/1/25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B4949-2CAB-4EE3-9D3B-F20607374244}" type="slidenum">
              <a:rPr lang="zh-TW" altLang="en-US" smtClean="0"/>
              <a:t>‹#›</a:t>
            </a:fld>
            <a:endParaRPr lang="zh-TW" altLang="en-US"/>
          </a:p>
        </p:txBody>
      </p:sp>
    </p:spTree>
    <p:extLst>
      <p:ext uri="{BB962C8B-B14F-4D97-AF65-F5344CB8AC3E}">
        <p14:creationId xmlns:p14="http://schemas.microsoft.com/office/powerpoint/2010/main" val="188459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本地尺度不變特徵的對象識別</a:t>
            </a:r>
            <a:endParaRPr lang="en-US" altLang="zh-TW" dirty="0" smtClean="0"/>
          </a:p>
          <a:p>
            <a:r>
              <a:rPr lang="en-US" altLang="zh-TW" dirty="0" smtClean="0"/>
              <a:t>http://www.cs.ubc.ca/~lowe/papers/iccv99.pdf</a:t>
            </a:r>
          </a:p>
          <a:p>
            <a:endParaRPr lang="en-US" altLang="zh-TW" dirty="0" smtClean="0"/>
          </a:p>
          <a:p>
            <a:r>
              <a:rPr lang="zh-TW" altLang="en-US" dirty="0" smtClean="0"/>
              <a:t>參考文獻</a:t>
            </a:r>
            <a:endParaRPr lang="en-US" altLang="zh-TW" dirty="0" smtClean="0"/>
          </a:p>
          <a:p>
            <a:r>
              <a:rPr lang="en-US" altLang="zh-TW" dirty="0" smtClean="0"/>
              <a:t>https://www.quora.com/What-does-octave-in-SIFT-means-Is-it-different-resolutions-of-the-image</a:t>
            </a:r>
          </a:p>
          <a:p>
            <a:r>
              <a:rPr lang="en-US" altLang="zh-TW" dirty="0" smtClean="0"/>
              <a:t>http://ff320232.blogspot.tw/2013/06/opencv-face-detection.html</a:t>
            </a:r>
          </a:p>
          <a:p>
            <a:r>
              <a:rPr lang="en-US" altLang="zh-TW" dirty="0" smtClean="0"/>
              <a:t>https://www.researchgate.net/figure/233941136_fig8_SIFT-feature-points-extracted-from-two-consecutive-frames-yellow-marks-Feature</a:t>
            </a:r>
          </a:p>
          <a:p>
            <a:r>
              <a:rPr lang="en-US" altLang="zh-TW" dirty="0" smtClean="0"/>
              <a:t>http://www.cmap.polytechnique.fr/~yu/research/ASIFT/demo.html</a:t>
            </a:r>
            <a:endParaRPr lang="zh-TW" altLang="en-US"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1</a:t>
            </a:fld>
            <a:endParaRPr lang="zh-TW" altLang="en-US"/>
          </a:p>
        </p:txBody>
      </p:sp>
    </p:spTree>
    <p:extLst>
      <p:ext uri="{BB962C8B-B14F-4D97-AF65-F5344CB8AC3E}">
        <p14:creationId xmlns:p14="http://schemas.microsoft.com/office/powerpoint/2010/main" val="342460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Collections of keys that agree on a potential model pose are first identified through a Hough transform hash table, and then </a:t>
            </a:r>
            <a:r>
              <a:rPr lang="en-US" altLang="zh-TW" sz="1200" dirty="0" err="1" smtClean="0"/>
              <a:t>througha</a:t>
            </a:r>
            <a:r>
              <a:rPr lang="en-US" altLang="zh-TW" sz="1200" dirty="0" smtClean="0"/>
              <a:t> least-squares fit to a final estimate of model parameters. When at least 3 keys agree on the model parameters with low residual, there is strong evidence for the presence of the object.</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10</a:t>
            </a:fld>
            <a:endParaRPr lang="zh-TW" altLang="en-US"/>
          </a:p>
        </p:txBody>
      </p:sp>
    </p:spTree>
    <p:extLst>
      <p:ext uri="{BB962C8B-B14F-4D97-AF65-F5344CB8AC3E}">
        <p14:creationId xmlns:p14="http://schemas.microsoft.com/office/powerpoint/2010/main" val="68350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這是一個使用局部影像特徵辨識物體的方法</a:t>
            </a:r>
            <a:endParaRPr lang="en-US" altLang="zh-TW" dirty="0" smtClean="0"/>
          </a:p>
          <a:p>
            <a:r>
              <a:rPr lang="zh-TW" altLang="en-US" dirty="0" smtClean="0"/>
              <a:t>特徵對於圖像縮放，平移和旋轉是不變的，並且對於照明改變和仿射或</a:t>
            </a:r>
            <a:r>
              <a:rPr lang="en-US" altLang="zh-TW" dirty="0" smtClean="0"/>
              <a:t>3D</a:t>
            </a:r>
            <a:r>
              <a:rPr lang="zh-TW" altLang="en-US" dirty="0" smtClean="0"/>
              <a:t>投影是部分不變的。</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a:t>
            </a:fld>
            <a:endParaRPr lang="zh-TW" altLang="en-US"/>
          </a:p>
        </p:txBody>
      </p:sp>
    </p:spTree>
    <p:extLst>
      <p:ext uri="{BB962C8B-B14F-4D97-AF65-F5344CB8AC3E}">
        <p14:creationId xmlns:p14="http://schemas.microsoft.com/office/powerpoint/2010/main" val="4033745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這些特徵與下顳皮質中用於在靈長類視覺中的對象識別的神經元共享類似的性質。</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a:t>
            </a:fld>
            <a:endParaRPr lang="zh-TW" altLang="en-US"/>
          </a:p>
        </p:txBody>
      </p:sp>
    </p:spTree>
    <p:extLst>
      <p:ext uri="{BB962C8B-B14F-4D97-AF65-F5344CB8AC3E}">
        <p14:creationId xmlns:p14="http://schemas.microsoft.com/office/powerpoint/2010/main" val="224218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通過分級過濾方法有效地檢測特徵，該方法識別尺度空間中的穩定點。</a:t>
            </a:r>
            <a:endParaRPr lang="en-US" altLang="zh-TW" dirty="0" smtClean="0"/>
          </a:p>
          <a:p>
            <a:r>
              <a:rPr lang="zh-TW" altLang="en-US" dirty="0" smtClean="0"/>
              <a:t>創建允許通過在多個定向平面和多個尺度上表示模糊的圖像梯度的局部幾何變形的圖像鍵。</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a:t>
            </a:fld>
            <a:endParaRPr lang="zh-TW" altLang="en-US"/>
          </a:p>
        </p:txBody>
      </p:sp>
    </p:spTree>
    <p:extLst>
      <p:ext uri="{BB962C8B-B14F-4D97-AF65-F5344CB8AC3E}">
        <p14:creationId xmlns:p14="http://schemas.microsoft.com/office/powerpoint/2010/main" val="2885115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密鑰用作識別候選對象匹配的最近鄰居索引方法的輸入。</a:t>
            </a:r>
          </a:p>
          <a:p>
            <a:r>
              <a:rPr lang="zh-TW" altLang="en-US" dirty="0" smtClean="0"/>
              <a:t>每個匹配的最終驗證是通過為未知模型參數找到低殘差最小二乘解來實現的。</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a:t>
            </a:fld>
            <a:endParaRPr lang="zh-TW" altLang="en-US"/>
          </a:p>
        </p:txBody>
      </p:sp>
    </p:spTree>
    <p:extLst>
      <p:ext uri="{BB962C8B-B14F-4D97-AF65-F5344CB8AC3E}">
        <p14:creationId xmlns:p14="http://schemas.microsoft.com/office/powerpoint/2010/main" val="3607134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實驗結果表示，就算辨識的物體有部分被遮住時，也可以在兩秒以內辨識出來</a:t>
            </a:r>
            <a:endParaRPr lang="en-US" altLang="zh-TW" dirty="0" smtClean="0"/>
          </a:p>
          <a:p>
            <a:r>
              <a:rPr lang="zh-TW" altLang="en-US" dirty="0" smtClean="0"/>
              <a:t>實驗結果表明，計算時間低於</a:t>
            </a:r>
            <a:r>
              <a:rPr lang="en-US" altLang="zh-TW" dirty="0" smtClean="0"/>
              <a:t>2</a:t>
            </a:r>
            <a:r>
              <a:rPr lang="zh-TW" altLang="en-US" dirty="0" smtClean="0"/>
              <a:t>秒的雜亂部分遮擋圖像可以實現魯棒的物體識別。</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a:t>
            </a:fld>
            <a:endParaRPr lang="zh-TW" altLang="en-US"/>
          </a:p>
        </p:txBody>
      </p:sp>
    </p:spTree>
    <p:extLst>
      <p:ext uri="{BB962C8B-B14F-4D97-AF65-F5344CB8AC3E}">
        <p14:creationId xmlns:p14="http://schemas.microsoft.com/office/powerpoint/2010/main" val="307521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物體識別問題的難處在很大程度上是由於不容易找到這樣的圖像特徵</a:t>
            </a:r>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7</a:t>
            </a:fld>
            <a:endParaRPr lang="zh-TW" altLang="en-US"/>
          </a:p>
        </p:txBody>
      </p:sp>
    </p:spTree>
    <p:extLst>
      <p:ext uri="{BB962C8B-B14F-4D97-AF65-F5344CB8AC3E}">
        <p14:creationId xmlns:p14="http://schemas.microsoft.com/office/powerpoint/2010/main" val="268642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仿射 </a:t>
            </a:r>
            <a:r>
              <a:rPr lang="en-US" altLang="zh-TW" sz="1200" dirty="0" smtClean="0"/>
              <a:t>–</a:t>
            </a:r>
            <a:r>
              <a:rPr lang="zh-TW" altLang="en-US" sz="1200" dirty="0" smtClean="0"/>
              <a:t> 扭曲 歪斜</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8</a:t>
            </a:fld>
            <a:endParaRPr lang="zh-TW" altLang="en-US"/>
          </a:p>
        </p:txBody>
      </p:sp>
    </p:spTree>
    <p:extLst>
      <p:ext uri="{BB962C8B-B14F-4D97-AF65-F5344CB8AC3E}">
        <p14:creationId xmlns:p14="http://schemas.microsoft.com/office/powerpoint/2010/main" val="1107191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 這種方法是基於哺乳動物視覺的大腦皮層中復雜細胞的行為模型。 </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所得到的特徵向量被稱為</a:t>
            </a:r>
            <a:r>
              <a:rPr lang="en-US" altLang="zh-TW" sz="1200" dirty="0" smtClean="0"/>
              <a:t>SIFT</a:t>
            </a:r>
            <a:r>
              <a:rPr lang="zh-TW" altLang="en-US" sz="1200" dirty="0" smtClean="0"/>
              <a:t>密鑰。 在當前實現中，每個圖像生成大約</a:t>
            </a:r>
            <a:r>
              <a:rPr lang="en-US" altLang="zh-TW" sz="1200" dirty="0" smtClean="0"/>
              <a:t>1000</a:t>
            </a:r>
            <a:r>
              <a:rPr lang="zh-TW" altLang="en-US" sz="1200" dirty="0" smtClean="0"/>
              <a:t>個</a:t>
            </a:r>
            <a:r>
              <a:rPr lang="en-US" altLang="zh-TW" sz="1200" dirty="0" smtClean="0"/>
              <a:t>SIFT</a:t>
            </a:r>
            <a:r>
              <a:rPr lang="zh-TW" altLang="en-US" sz="1200" dirty="0" smtClean="0"/>
              <a:t>密鑰，該過程需要少於</a:t>
            </a:r>
            <a:r>
              <a:rPr lang="en-US" altLang="zh-TW" sz="1200" dirty="0" smtClean="0"/>
              <a:t>1</a:t>
            </a:r>
            <a:r>
              <a:rPr lang="zh-TW" altLang="en-US" sz="1200" dirty="0" smtClean="0"/>
              <a:t>秒的計算時間。</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9</a:t>
            </a:fld>
            <a:endParaRPr lang="zh-TW" altLang="en-US"/>
          </a:p>
        </p:txBody>
      </p:sp>
    </p:spTree>
    <p:extLst>
      <p:ext uri="{BB962C8B-B14F-4D97-AF65-F5344CB8AC3E}">
        <p14:creationId xmlns:p14="http://schemas.microsoft.com/office/powerpoint/2010/main" val="3089021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3E2D0238-52A9-4714-AC8A-6C69B452A80F}" type="datetimeFigureOut">
              <a:rPr lang="zh-TW" altLang="en-US" smtClean="0"/>
              <a:pPr/>
              <a:t>2017/1/25</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2017/1/25</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2017/1/25</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2017/1/25</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2017/1/25</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3E2D0238-52A9-4714-AC8A-6C69B452A80F}" type="datetimeFigureOut">
              <a:rPr lang="zh-TW" altLang="en-US" smtClean="0"/>
              <a:pPr/>
              <a:t>2017/1/25</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3E2D0238-52A9-4714-AC8A-6C69B452A80F}" type="datetimeFigureOut">
              <a:rPr lang="zh-TW" altLang="en-US" smtClean="0"/>
              <a:pPr/>
              <a:t>2017/1/25</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3E2D0238-52A9-4714-AC8A-6C69B452A80F}" type="datetimeFigureOut">
              <a:rPr lang="zh-TW" altLang="en-US" smtClean="0"/>
              <a:pPr/>
              <a:t>2017/1/25</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3E2D0238-52A9-4714-AC8A-6C69B452A80F}" type="datetimeFigureOut">
              <a:rPr lang="zh-TW" altLang="en-US" smtClean="0"/>
              <a:pPr/>
              <a:t>2017/1/25</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3E2D0238-52A9-4714-AC8A-6C69B452A80F}" type="datetimeFigureOut">
              <a:rPr lang="zh-TW" altLang="en-US" smtClean="0"/>
              <a:pPr/>
              <a:t>2017/1/25</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3E2D0238-52A9-4714-AC8A-6C69B452A80F}" type="datetimeFigureOut">
              <a:rPr lang="zh-TW" altLang="en-US" smtClean="0"/>
              <a:pPr/>
              <a:t>2017/1/25</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B79FB33C-3FBE-4054-9DC8-C0058D29E60D}" type="slidenum">
              <a:rPr lang="zh-TW" altLang="en-US" smtClean="0"/>
              <a:pPr/>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E2D0238-52A9-4714-AC8A-6C69B452A80F}" type="datetimeFigureOut">
              <a:rPr lang="zh-TW" altLang="en-US" smtClean="0"/>
              <a:pPr/>
              <a:t>2017/1/25</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79FB33C-3FBE-4054-9DC8-C0058D29E60D}"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628800"/>
            <a:ext cx="9144000" cy="1953563"/>
          </a:xfrm>
        </p:spPr>
        <p:txBody>
          <a:bodyPr>
            <a:normAutofit fontScale="90000"/>
          </a:bodyPr>
          <a:lstStyle/>
          <a:p>
            <a:r>
              <a:rPr lang="en-US" altLang="zh-TW" dirty="0"/>
              <a:t>Object Recognition from Local Scale-Invariant Features</a:t>
            </a:r>
            <a:br>
              <a:rPr lang="en-US" altLang="zh-TW" dirty="0"/>
            </a:br>
            <a:r>
              <a:rPr lang="en-US" altLang="zh-TW" dirty="0"/>
              <a:t>David G. Lowe</a:t>
            </a:r>
            <a:endParaRPr lang="zh-TW" altLang="en-US" dirty="0"/>
          </a:p>
        </p:txBody>
      </p:sp>
      <p:sp>
        <p:nvSpPr>
          <p:cNvPr id="3" name="副標題 2"/>
          <p:cNvSpPr>
            <a:spLocks noGrp="1"/>
          </p:cNvSpPr>
          <p:nvPr>
            <p:ph type="subTitle" idx="1"/>
          </p:nvPr>
        </p:nvSpPr>
        <p:spPr>
          <a:xfrm>
            <a:off x="685800" y="3611606"/>
            <a:ext cx="7772400" cy="2174847"/>
          </a:xfrm>
        </p:spPr>
        <p:txBody>
          <a:bodyPr>
            <a:normAutofit/>
          </a:bodyPr>
          <a:lstStyle/>
          <a:p>
            <a:r>
              <a:rPr lang="zh-TW" altLang="en-US" sz="3200" dirty="0" smtClean="0"/>
              <a:t>報告人</a:t>
            </a:r>
            <a:r>
              <a:rPr lang="en-US" altLang="zh-TW" sz="3200" dirty="0" smtClean="0"/>
              <a:t>:</a:t>
            </a:r>
            <a:r>
              <a:rPr lang="zh-TW" altLang="en-US" sz="3200" dirty="0" smtClean="0"/>
              <a:t>黃于修</a:t>
            </a:r>
            <a:endParaRPr lang="en-US" altLang="zh-TW" sz="3200" dirty="0" smtClean="0"/>
          </a:p>
          <a:p>
            <a:r>
              <a:rPr lang="zh-TW" altLang="en-US" sz="3200" dirty="0" smtClean="0"/>
              <a:t>指導教授</a:t>
            </a:r>
            <a:r>
              <a:rPr lang="en-US" altLang="zh-TW" sz="3200" dirty="0" smtClean="0"/>
              <a:t>:</a:t>
            </a:r>
            <a:r>
              <a:rPr lang="zh-TW" altLang="en-US" sz="3200" dirty="0" smtClean="0"/>
              <a:t>虞台文</a:t>
            </a:r>
            <a:endParaRPr lang="en-US" altLang="zh-TW" sz="3200" dirty="0" smtClean="0"/>
          </a:p>
          <a:p>
            <a:r>
              <a:rPr lang="zh-TW" altLang="en-US" sz="3200" dirty="0" smtClean="0"/>
              <a:t>日期</a:t>
            </a:r>
            <a:r>
              <a:rPr lang="en-US" altLang="zh-TW" sz="3200" smtClean="0"/>
              <a:t>:</a:t>
            </a:r>
            <a:r>
              <a:rPr lang="en-US" altLang="zh-TW" sz="3200" smtClean="0"/>
              <a:t>2017/01/25</a:t>
            </a:r>
            <a:endParaRPr lang="en-US" altLang="zh-TW"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zh-TW" altLang="en-US" sz="2800" dirty="0" smtClean="0"/>
              <a:t>選出來的特徵點再經過</a:t>
            </a:r>
            <a:r>
              <a:rPr lang="en-US" altLang="zh-TW" sz="2800" dirty="0" smtClean="0"/>
              <a:t>nearest-</a:t>
            </a:r>
            <a:r>
              <a:rPr lang="en-US" altLang="zh-TW" sz="2800" dirty="0" err="1" smtClean="0"/>
              <a:t>neighbour</a:t>
            </a:r>
            <a:r>
              <a:rPr lang="zh-TW" altLang="en-US" sz="2800" dirty="0" smtClean="0"/>
              <a:t>方法篩選</a:t>
            </a:r>
            <a:endParaRPr lang="en-US" altLang="zh-TW" sz="2800" dirty="0" smtClean="0"/>
          </a:p>
          <a:p>
            <a:pPr marL="880110" lvl="1" indent="-514350">
              <a:buFont typeface="+mj-lt"/>
              <a:buAutoNum type="arabicPeriod"/>
            </a:pPr>
            <a:r>
              <a:rPr lang="zh-TW" altLang="en-US" sz="2400" dirty="0" smtClean="0"/>
              <a:t>通過</a:t>
            </a:r>
            <a:r>
              <a:rPr lang="en-US" altLang="zh-TW" sz="2400" dirty="0"/>
              <a:t>Hough transform hash table</a:t>
            </a:r>
            <a:r>
              <a:rPr lang="zh-TW" altLang="en-US" sz="2400" dirty="0" smtClean="0"/>
              <a:t>來</a:t>
            </a:r>
            <a:r>
              <a:rPr lang="zh-TW" altLang="en-US" sz="2400" dirty="0"/>
              <a:t>識別關於潛在模型姿態的鍵的</a:t>
            </a:r>
            <a:r>
              <a:rPr lang="zh-TW" altLang="en-US" sz="2400" dirty="0" smtClean="0"/>
              <a:t>集合</a:t>
            </a:r>
            <a:endParaRPr lang="en-US" altLang="zh-TW" sz="2400" dirty="0" smtClean="0"/>
          </a:p>
          <a:p>
            <a:pPr marL="880110" lvl="1" indent="-514350">
              <a:buFont typeface="+mj-lt"/>
              <a:buAutoNum type="arabicPeriod"/>
            </a:pPr>
            <a:r>
              <a:rPr lang="en-US" altLang="zh-TW" sz="2400" dirty="0" smtClean="0"/>
              <a:t>through a</a:t>
            </a:r>
            <a:r>
              <a:rPr lang="zh-TW" altLang="en-US" sz="2400" dirty="0" smtClean="0"/>
              <a:t> </a:t>
            </a:r>
            <a:r>
              <a:rPr lang="en-US" altLang="zh-TW" sz="2400" dirty="0" smtClean="0"/>
              <a:t>least-squares </a:t>
            </a:r>
            <a:r>
              <a:rPr lang="en-US" altLang="zh-TW" sz="2400" dirty="0"/>
              <a:t>fit to a final estimate of model </a:t>
            </a:r>
            <a:r>
              <a:rPr lang="en-US" altLang="zh-TW" sz="2400" dirty="0" smtClean="0"/>
              <a:t>parameters</a:t>
            </a:r>
            <a:endParaRPr lang="en-US" altLang="zh-TW" sz="2400" dirty="0"/>
          </a:p>
          <a:p>
            <a:r>
              <a:rPr lang="en-US" altLang="zh-TW" sz="2800" dirty="0"/>
              <a:t> When at least 3 keys agree on the model parameters with low residual, there is strong evidence for the presence of the object</a:t>
            </a:r>
            <a:endParaRPr lang="en-US" altLang="zh-TW" sz="2800" dirty="0" smtClean="0"/>
          </a:p>
        </p:txBody>
      </p:sp>
      <p:sp>
        <p:nvSpPr>
          <p:cNvPr id="3" name="標題 2"/>
          <p:cNvSpPr>
            <a:spLocks noGrp="1"/>
          </p:cNvSpPr>
          <p:nvPr>
            <p:ph type="title"/>
          </p:nvPr>
        </p:nvSpPr>
        <p:spPr/>
        <p:txBody>
          <a:bodyPr/>
          <a:lstStyle/>
          <a:p>
            <a:r>
              <a:rPr lang="zh-TW" altLang="en-US" dirty="0" smtClean="0"/>
              <a:t>介紹</a:t>
            </a:r>
            <a:r>
              <a:rPr lang="en-US" altLang="zh-TW" dirty="0" smtClean="0"/>
              <a:t>(4/4)</a:t>
            </a:r>
            <a:endParaRPr lang="zh-TW" altLang="en-US" dirty="0"/>
          </a:p>
        </p:txBody>
      </p:sp>
    </p:spTree>
    <p:extLst>
      <p:ext uri="{BB962C8B-B14F-4D97-AF65-F5344CB8AC3E}">
        <p14:creationId xmlns:p14="http://schemas.microsoft.com/office/powerpoint/2010/main" val="373573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a:t>An object recognition system has been developed that uses a new class of local image features</a:t>
            </a:r>
            <a:r>
              <a:rPr lang="en-US" altLang="zh-TW" sz="2800" dirty="0" smtClean="0"/>
              <a:t>.</a:t>
            </a:r>
          </a:p>
          <a:p>
            <a:r>
              <a:rPr lang="en-US" altLang="zh-TW" sz="2800" dirty="0"/>
              <a:t>The features are invariant to image scaling, translation, and rotation, and partially invariant to </a:t>
            </a:r>
            <a:r>
              <a:rPr lang="en-US" altLang="zh-TW" sz="2800" dirty="0" smtClean="0"/>
              <a:t>illumination </a:t>
            </a:r>
            <a:r>
              <a:rPr lang="en-US" altLang="zh-TW" sz="2800" dirty="0"/>
              <a:t>changes </a:t>
            </a:r>
            <a:r>
              <a:rPr lang="en-US" altLang="zh-TW" sz="2800" dirty="0" smtClean="0"/>
              <a:t>and</a:t>
            </a:r>
          </a:p>
          <a:p>
            <a:pPr marL="109728" indent="0">
              <a:buNone/>
            </a:pPr>
            <a:r>
              <a:rPr lang="zh-TW" altLang="en-US" sz="2800" dirty="0" smtClean="0"/>
              <a:t> </a:t>
            </a:r>
            <a:r>
              <a:rPr lang="en-US" altLang="zh-TW" sz="2800" dirty="0" smtClean="0"/>
              <a:t> affine or 3D projection.</a:t>
            </a:r>
            <a:endParaRPr lang="zh-TW" altLang="en-US" sz="2800" dirty="0"/>
          </a:p>
        </p:txBody>
      </p:sp>
      <p:sp>
        <p:nvSpPr>
          <p:cNvPr id="3" name="標題 2"/>
          <p:cNvSpPr>
            <a:spLocks noGrp="1"/>
          </p:cNvSpPr>
          <p:nvPr>
            <p:ph type="title"/>
          </p:nvPr>
        </p:nvSpPr>
        <p:spPr/>
        <p:txBody>
          <a:bodyPr/>
          <a:lstStyle/>
          <a:p>
            <a:r>
              <a:rPr lang="zh-TW" altLang="en-US" dirty="0" smtClean="0"/>
              <a:t>摘要</a:t>
            </a:r>
            <a:r>
              <a:rPr lang="en-US" altLang="zh-TW" dirty="0" smtClean="0"/>
              <a:t>(1/5)</a:t>
            </a:r>
            <a:endParaRPr lang="zh-TW" altLang="en-US" dirty="0"/>
          </a:p>
        </p:txBody>
      </p:sp>
      <p:pic>
        <p:nvPicPr>
          <p:cNvPr id="4" name="Picture 2" descr="http://read.pudn.com/downloads170/sourcecode/graph/texture_mapping/782952/SIFTtutorial/sift-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135537"/>
            <a:ext cx="3389729" cy="253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9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a:t>These features share similar properties with neurons in inferior temporal cortex that are used for object recognition in primate vision</a:t>
            </a:r>
            <a:r>
              <a:rPr lang="en-US" altLang="zh-TW" sz="2800" dirty="0" smtClean="0"/>
              <a:t>.</a:t>
            </a:r>
          </a:p>
          <a:p>
            <a:endParaRPr lang="zh-TW" altLang="en-US" sz="2800" dirty="0"/>
          </a:p>
        </p:txBody>
      </p:sp>
      <p:sp>
        <p:nvSpPr>
          <p:cNvPr id="3" name="標題 2"/>
          <p:cNvSpPr>
            <a:spLocks noGrp="1"/>
          </p:cNvSpPr>
          <p:nvPr>
            <p:ph type="title"/>
          </p:nvPr>
        </p:nvSpPr>
        <p:spPr/>
        <p:txBody>
          <a:bodyPr/>
          <a:lstStyle/>
          <a:p>
            <a:r>
              <a:rPr lang="zh-TW" altLang="en-US" dirty="0" smtClean="0"/>
              <a:t>摘要</a:t>
            </a:r>
            <a:r>
              <a:rPr lang="en-US" altLang="zh-TW" dirty="0" smtClean="0"/>
              <a:t>(2/5)</a:t>
            </a:r>
            <a:endParaRPr lang="zh-TW" altLang="en-US" dirty="0"/>
          </a:p>
        </p:txBody>
      </p:sp>
      <p:pic>
        <p:nvPicPr>
          <p:cNvPr id="1026" name="Picture 2" descr="「眼睛」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487" y="4869160"/>
            <a:ext cx="3192289" cy="153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6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r>
              <a:rPr lang="en-US" altLang="zh-TW" sz="2800" dirty="0"/>
              <a:t>Features are efficiently detected through a staged filtering approach that identifies stable points in scale space</a:t>
            </a:r>
            <a:r>
              <a:rPr lang="en-US" altLang="zh-TW" sz="2800" dirty="0" smtClean="0"/>
              <a:t>.</a:t>
            </a:r>
          </a:p>
          <a:p>
            <a:r>
              <a:rPr lang="en-US" altLang="zh-TW" sz="2800" dirty="0"/>
              <a:t>Image keys are created that allow for local geometric deformations by </a:t>
            </a:r>
            <a:endParaRPr lang="en-US" altLang="zh-TW" sz="2800" dirty="0" smtClean="0"/>
          </a:p>
          <a:p>
            <a:pPr marL="109728" indent="0">
              <a:buNone/>
            </a:pPr>
            <a:r>
              <a:rPr lang="zh-TW" altLang="en-US" sz="2800" dirty="0" smtClean="0"/>
              <a:t>  </a:t>
            </a:r>
            <a:r>
              <a:rPr lang="en-US" altLang="zh-TW" sz="2800" dirty="0" smtClean="0"/>
              <a:t>representing </a:t>
            </a:r>
            <a:r>
              <a:rPr lang="en-US" altLang="zh-TW" sz="2800" dirty="0"/>
              <a:t>blurred </a:t>
            </a:r>
            <a:r>
              <a:rPr lang="en-US" altLang="zh-TW" sz="2800" dirty="0" smtClean="0"/>
              <a:t>image</a:t>
            </a:r>
          </a:p>
          <a:p>
            <a:pPr marL="109728" indent="0">
              <a:buNone/>
            </a:pPr>
            <a:r>
              <a:rPr lang="zh-TW" altLang="en-US" sz="2800" dirty="0"/>
              <a:t> </a:t>
            </a:r>
            <a:r>
              <a:rPr lang="zh-TW" altLang="en-US" sz="2800" dirty="0" smtClean="0"/>
              <a:t> </a:t>
            </a:r>
            <a:r>
              <a:rPr lang="en-US" altLang="zh-TW" sz="2800" dirty="0" smtClean="0"/>
              <a:t>gradients </a:t>
            </a:r>
            <a:r>
              <a:rPr lang="en-US" altLang="zh-TW" sz="2800" dirty="0"/>
              <a:t>in multiple </a:t>
            </a:r>
            <a:endParaRPr lang="en-US" altLang="zh-TW" sz="2800" dirty="0" smtClean="0"/>
          </a:p>
          <a:p>
            <a:pPr marL="109728" indent="0">
              <a:buNone/>
            </a:pPr>
            <a:r>
              <a:rPr lang="zh-TW" altLang="en-US" sz="2800" dirty="0"/>
              <a:t> </a:t>
            </a:r>
            <a:r>
              <a:rPr lang="zh-TW" altLang="en-US" sz="2800" dirty="0" smtClean="0"/>
              <a:t> </a:t>
            </a:r>
            <a:r>
              <a:rPr lang="en-US" altLang="zh-TW" sz="2800" dirty="0" smtClean="0"/>
              <a:t>orientation </a:t>
            </a:r>
            <a:r>
              <a:rPr lang="en-US" altLang="zh-TW" sz="2800" dirty="0"/>
              <a:t>planes </a:t>
            </a:r>
            <a:r>
              <a:rPr lang="en-US" altLang="zh-TW" sz="2800" dirty="0" smtClean="0"/>
              <a:t>and</a:t>
            </a:r>
          </a:p>
          <a:p>
            <a:pPr marL="109728" indent="0">
              <a:buNone/>
            </a:pPr>
            <a:r>
              <a:rPr lang="zh-TW" altLang="en-US" sz="2800" dirty="0"/>
              <a:t> </a:t>
            </a:r>
            <a:r>
              <a:rPr lang="zh-TW" altLang="en-US" sz="2800" dirty="0" smtClean="0"/>
              <a:t> </a:t>
            </a:r>
            <a:r>
              <a:rPr lang="en-US" altLang="zh-TW" sz="2800" dirty="0" smtClean="0"/>
              <a:t>at </a:t>
            </a:r>
            <a:r>
              <a:rPr lang="en-US" altLang="zh-TW" sz="2800" dirty="0"/>
              <a:t>multiple scales.</a:t>
            </a:r>
            <a:endParaRPr lang="zh-TW" altLang="en-US" sz="2800" dirty="0"/>
          </a:p>
        </p:txBody>
      </p:sp>
      <p:sp>
        <p:nvSpPr>
          <p:cNvPr id="3" name="標題 2"/>
          <p:cNvSpPr>
            <a:spLocks noGrp="1"/>
          </p:cNvSpPr>
          <p:nvPr>
            <p:ph type="title"/>
          </p:nvPr>
        </p:nvSpPr>
        <p:spPr/>
        <p:txBody>
          <a:bodyPr/>
          <a:lstStyle/>
          <a:p>
            <a:r>
              <a:rPr lang="zh-TW" altLang="en-US" dirty="0" smtClean="0"/>
              <a:t>摘要</a:t>
            </a:r>
            <a:r>
              <a:rPr lang="en-US" altLang="zh-TW" dirty="0" smtClean="0"/>
              <a:t>(3/5)</a:t>
            </a:r>
            <a:endParaRPr lang="zh-TW" altLang="en-US" dirty="0"/>
          </a:p>
        </p:txBody>
      </p:sp>
      <p:pic>
        <p:nvPicPr>
          <p:cNvPr id="2050" name="Picture 2" descr="「sift gaussian」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200400"/>
            <a:ext cx="3581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53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a:t>The keys are used as input to a nearest-neighbor indexing method that identifies candidate object matches. </a:t>
            </a:r>
          </a:p>
          <a:p>
            <a:r>
              <a:rPr lang="en-US" altLang="zh-TW" sz="2800" dirty="0"/>
              <a:t>Final </a:t>
            </a:r>
            <a:r>
              <a:rPr lang="en-US" altLang="zh-TW" sz="2800" dirty="0" err="1"/>
              <a:t>veri</a:t>
            </a:r>
            <a:r>
              <a:rPr lang="en-US" altLang="zh-TW" sz="2800" dirty="0"/>
              <a:t>- </a:t>
            </a:r>
            <a:r>
              <a:rPr lang="en-US" altLang="zh-TW" sz="2800" dirty="0" err="1"/>
              <a:t>fication</a:t>
            </a:r>
            <a:r>
              <a:rPr lang="en-US" altLang="zh-TW" sz="2800" dirty="0"/>
              <a:t> of each match is achieved by finding a low-residual least-squares solution for the unknown model parameters.</a:t>
            </a:r>
            <a:endParaRPr lang="zh-TW" altLang="en-US" sz="2800" dirty="0"/>
          </a:p>
        </p:txBody>
      </p:sp>
      <p:sp>
        <p:nvSpPr>
          <p:cNvPr id="3" name="標題 2"/>
          <p:cNvSpPr>
            <a:spLocks noGrp="1"/>
          </p:cNvSpPr>
          <p:nvPr>
            <p:ph type="title"/>
          </p:nvPr>
        </p:nvSpPr>
        <p:spPr/>
        <p:txBody>
          <a:bodyPr/>
          <a:lstStyle/>
          <a:p>
            <a:r>
              <a:rPr lang="zh-TW" altLang="en-US" dirty="0" smtClean="0"/>
              <a:t>摘要</a:t>
            </a:r>
            <a:r>
              <a:rPr lang="en-US" altLang="zh-TW" dirty="0" smtClean="0"/>
              <a:t>(4/5)</a:t>
            </a:r>
            <a:endParaRPr lang="zh-TW" altLang="en-US" dirty="0"/>
          </a:p>
        </p:txBody>
      </p:sp>
    </p:spTree>
    <p:extLst>
      <p:ext uri="{BB962C8B-B14F-4D97-AF65-F5344CB8AC3E}">
        <p14:creationId xmlns:p14="http://schemas.microsoft.com/office/powerpoint/2010/main" val="162702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a:t>Experimental results show that robust object recognition can be achieved in cluttered partially-occluded images with a computation time of under 2 seconds.</a:t>
            </a:r>
            <a:endParaRPr lang="zh-TW" altLang="en-US" sz="2800" dirty="0"/>
          </a:p>
        </p:txBody>
      </p:sp>
      <p:sp>
        <p:nvSpPr>
          <p:cNvPr id="3" name="標題 2"/>
          <p:cNvSpPr>
            <a:spLocks noGrp="1"/>
          </p:cNvSpPr>
          <p:nvPr>
            <p:ph type="title"/>
          </p:nvPr>
        </p:nvSpPr>
        <p:spPr/>
        <p:txBody>
          <a:bodyPr/>
          <a:lstStyle/>
          <a:p>
            <a:r>
              <a:rPr lang="zh-TW" altLang="en-US" dirty="0" smtClean="0"/>
              <a:t>摘要</a:t>
            </a:r>
            <a:r>
              <a:rPr lang="en-US" altLang="zh-TW" dirty="0" smtClean="0"/>
              <a:t>(5/5)</a:t>
            </a:r>
            <a:endParaRPr lang="zh-TW" altLang="en-US" dirty="0"/>
          </a:p>
        </p:txBody>
      </p:sp>
      <p:pic>
        <p:nvPicPr>
          <p:cNvPr id="4" name="圖片 3"/>
          <p:cNvPicPr>
            <a:picLocks noChangeAspect="1"/>
          </p:cNvPicPr>
          <p:nvPr/>
        </p:nvPicPr>
        <p:blipFill>
          <a:blip r:embed="rId3"/>
          <a:stretch>
            <a:fillRect/>
          </a:stretch>
        </p:blipFill>
        <p:spPr>
          <a:xfrm>
            <a:off x="5086563" y="3140968"/>
            <a:ext cx="3607887" cy="3600799"/>
          </a:xfrm>
          <a:prstGeom prst="rect">
            <a:avLst/>
          </a:prstGeom>
        </p:spPr>
      </p:pic>
    </p:spTree>
    <p:extLst>
      <p:ext uri="{BB962C8B-B14F-4D97-AF65-F5344CB8AC3E}">
        <p14:creationId xmlns:p14="http://schemas.microsoft.com/office/powerpoint/2010/main" val="28491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2019680"/>
          </a:xfrm>
        </p:spPr>
        <p:txBody>
          <a:bodyPr>
            <a:normAutofit/>
          </a:bodyPr>
          <a:lstStyle/>
          <a:p>
            <a:r>
              <a:rPr lang="zh-TW" altLang="en-US" sz="2800" dirty="0"/>
              <a:t>在混亂的現實世界場景中的對象識別</a:t>
            </a:r>
            <a:r>
              <a:rPr lang="zh-TW" altLang="en-US" sz="2800" dirty="0" smtClean="0"/>
              <a:t>需要</a:t>
            </a:r>
            <a:endParaRPr lang="en-US" altLang="zh-TW" sz="2800" dirty="0" smtClean="0"/>
          </a:p>
          <a:p>
            <a:pPr marL="850392" lvl="1" indent="-457200">
              <a:buFont typeface="+mj-lt"/>
              <a:buAutoNum type="arabicPeriod"/>
            </a:pPr>
            <a:r>
              <a:rPr lang="zh-TW" altLang="en-US" sz="2800" dirty="0"/>
              <a:t>不受附近</a:t>
            </a:r>
            <a:r>
              <a:rPr lang="zh-TW" altLang="en-US" sz="2800" dirty="0" smtClean="0"/>
              <a:t>雜訊或</a:t>
            </a:r>
            <a:r>
              <a:rPr lang="zh-TW" altLang="en-US" sz="2800" dirty="0"/>
              <a:t>部分遮擋影響的局部</a:t>
            </a:r>
            <a:r>
              <a:rPr lang="zh-TW" altLang="en-US" sz="2800" dirty="0" smtClean="0"/>
              <a:t>圖型特徵</a:t>
            </a:r>
            <a:endParaRPr lang="en-US" altLang="zh-TW" sz="2800" dirty="0" smtClean="0"/>
          </a:p>
          <a:p>
            <a:pPr marL="850392" lvl="1" indent="-457200">
              <a:buFont typeface="+mj-lt"/>
              <a:buAutoNum type="arabicPeriod"/>
            </a:pPr>
            <a:r>
              <a:rPr lang="zh-TW" altLang="en-US" sz="2800" dirty="0"/>
              <a:t>特徵必須</a:t>
            </a:r>
            <a:r>
              <a:rPr lang="zh-TW" altLang="en-US" sz="2800" dirty="0" smtClean="0"/>
              <a:t>至少有些部分不需依賴照明</a:t>
            </a:r>
            <a:endParaRPr lang="en-US" altLang="zh-TW" sz="2800" dirty="0" smtClean="0"/>
          </a:p>
          <a:p>
            <a:pPr marL="850392" lvl="1" indent="-457200">
              <a:buFont typeface="+mj-lt"/>
              <a:buAutoNum type="arabicPeriod"/>
            </a:pPr>
            <a:r>
              <a:rPr lang="zh-TW" altLang="en-US" sz="2800" dirty="0" smtClean="0"/>
              <a:t>旋轉或放大縮小後依然可以辨識</a:t>
            </a:r>
            <a:endParaRPr lang="en-US" altLang="zh-TW" sz="2800" dirty="0" smtClean="0"/>
          </a:p>
        </p:txBody>
      </p:sp>
      <p:sp>
        <p:nvSpPr>
          <p:cNvPr id="3" name="標題 2"/>
          <p:cNvSpPr>
            <a:spLocks noGrp="1"/>
          </p:cNvSpPr>
          <p:nvPr>
            <p:ph type="title"/>
          </p:nvPr>
        </p:nvSpPr>
        <p:spPr/>
        <p:txBody>
          <a:bodyPr/>
          <a:lstStyle/>
          <a:p>
            <a:r>
              <a:rPr lang="zh-TW" altLang="en-US" dirty="0" smtClean="0"/>
              <a:t>介紹</a:t>
            </a:r>
            <a:r>
              <a:rPr lang="en-US" altLang="zh-TW" dirty="0" smtClean="0"/>
              <a:t>(1/4)</a:t>
            </a:r>
            <a:endParaRPr lang="zh-TW" altLang="en-US" dirty="0"/>
          </a:p>
        </p:txBody>
      </p:sp>
      <p:pic>
        <p:nvPicPr>
          <p:cNvPr id="3074" name="Picture 2" descr="「SIF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501008"/>
            <a:ext cx="4560441" cy="3042241"/>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1"/>
          <p:cNvSpPr txBox="1">
            <a:spLocks/>
          </p:cNvSpPr>
          <p:nvPr/>
        </p:nvSpPr>
        <p:spPr>
          <a:xfrm>
            <a:off x="457200" y="3502485"/>
            <a:ext cx="3826768" cy="30407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zh-TW" altLang="en-US" sz="2800" dirty="0" smtClean="0"/>
              <a:t>物體</a:t>
            </a:r>
            <a:r>
              <a:rPr lang="zh-TW" altLang="en-US" sz="2800" dirty="0"/>
              <a:t>識別問題的難處在很大程度上是由於不容易找到這樣的圖像特徵</a:t>
            </a:r>
          </a:p>
          <a:p>
            <a:endParaRPr lang="en-US" altLang="zh-TW" sz="2800" dirty="0" smtClean="0"/>
          </a:p>
        </p:txBody>
      </p:sp>
    </p:spTree>
    <p:extLst>
      <p:ext uri="{BB962C8B-B14F-4D97-AF65-F5344CB8AC3E}">
        <p14:creationId xmlns:p14="http://schemas.microsoft.com/office/powerpoint/2010/main" val="148801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zh-TW" altLang="en-US" sz="2800" dirty="0"/>
              <a:t>本文提出了一種新的稱為尺度不變特徵變換（</a:t>
            </a:r>
            <a:r>
              <a:rPr lang="en-US" altLang="zh-TW" sz="2800" dirty="0"/>
              <a:t>SIFT</a:t>
            </a:r>
            <a:r>
              <a:rPr lang="zh-TW" altLang="en-US" sz="2800" dirty="0"/>
              <a:t>）的圖像特徵生成</a:t>
            </a:r>
            <a:r>
              <a:rPr lang="zh-TW" altLang="en-US" sz="2800" dirty="0" smtClean="0"/>
              <a:t>方法</a:t>
            </a:r>
            <a:endParaRPr lang="en-US" altLang="zh-TW" sz="2800" dirty="0" smtClean="0"/>
          </a:p>
          <a:p>
            <a:r>
              <a:rPr lang="zh-TW" altLang="en-US" sz="2800" dirty="0"/>
              <a:t>這種方法將圖像變換成局部特徵向量的大</a:t>
            </a:r>
            <a:r>
              <a:rPr lang="zh-TW" altLang="en-US" sz="2800" dirty="0" smtClean="0"/>
              <a:t>集合</a:t>
            </a:r>
            <a:endParaRPr lang="en-US" altLang="zh-TW" sz="2800" dirty="0" smtClean="0"/>
          </a:p>
          <a:p>
            <a:r>
              <a:rPr lang="zh-TW" altLang="en-US" sz="2800" dirty="0"/>
              <a:t>其中每一個局部特徵向量</a:t>
            </a:r>
            <a:r>
              <a:rPr lang="zh-TW" altLang="en-US" sz="2800" dirty="0" smtClean="0"/>
              <a:t>對於</a:t>
            </a:r>
            <a:endParaRPr lang="en-US" altLang="zh-TW" sz="2800" dirty="0" smtClean="0"/>
          </a:p>
          <a:p>
            <a:pPr marL="850392" lvl="1" indent="-457200">
              <a:buFont typeface="+mj-lt"/>
              <a:buAutoNum type="arabicPeriod"/>
            </a:pPr>
            <a:r>
              <a:rPr lang="zh-TW" altLang="en-US" sz="2400" dirty="0" smtClean="0"/>
              <a:t>圖像平移</a:t>
            </a:r>
            <a:endParaRPr lang="en-US" altLang="zh-TW" sz="2400" dirty="0" smtClean="0"/>
          </a:p>
          <a:p>
            <a:pPr marL="850392" lvl="1" indent="-457200">
              <a:buFont typeface="+mj-lt"/>
              <a:buAutoNum type="arabicPeriod"/>
            </a:pPr>
            <a:r>
              <a:rPr lang="zh-TW" altLang="en-US" sz="2400" dirty="0" smtClean="0"/>
              <a:t>縮</a:t>
            </a:r>
            <a:r>
              <a:rPr lang="zh-TW" altLang="en-US" sz="2400" dirty="0"/>
              <a:t>放和</a:t>
            </a:r>
            <a:r>
              <a:rPr lang="zh-TW" altLang="en-US" sz="2400" dirty="0" smtClean="0"/>
              <a:t>旋轉</a:t>
            </a:r>
            <a:endParaRPr lang="en-US" altLang="zh-TW" sz="2400" dirty="0" smtClean="0"/>
          </a:p>
          <a:p>
            <a:pPr marL="850392" lvl="1" indent="-457200">
              <a:buFont typeface="+mj-lt"/>
              <a:buAutoNum type="arabicPeriod"/>
            </a:pPr>
            <a:r>
              <a:rPr lang="zh-TW" altLang="en-US" sz="2400" dirty="0" smtClean="0"/>
              <a:t>對</a:t>
            </a:r>
            <a:r>
              <a:rPr lang="zh-TW" altLang="en-US" sz="2400" dirty="0"/>
              <a:t>照明</a:t>
            </a:r>
            <a:r>
              <a:rPr lang="zh-TW" altLang="en-US" sz="2400" dirty="0" smtClean="0"/>
              <a:t>變化</a:t>
            </a:r>
            <a:endParaRPr lang="en-US" altLang="zh-TW" sz="2400" dirty="0" smtClean="0"/>
          </a:p>
          <a:p>
            <a:pPr marL="393192" lvl="1" indent="0">
              <a:buNone/>
            </a:pPr>
            <a:r>
              <a:rPr lang="zh-TW" altLang="en-US" sz="2800" dirty="0" smtClean="0"/>
              <a:t>是不變的；對於</a:t>
            </a:r>
            <a:endParaRPr lang="en-US" altLang="zh-TW" sz="2800" dirty="0" smtClean="0"/>
          </a:p>
          <a:p>
            <a:pPr marL="850392" lvl="1" indent="-457200">
              <a:buFont typeface="+mj-lt"/>
              <a:buAutoNum type="arabicPeriod"/>
            </a:pPr>
            <a:r>
              <a:rPr lang="zh-TW" altLang="en-US" sz="2400" dirty="0" smtClean="0"/>
              <a:t>仿射</a:t>
            </a:r>
            <a:r>
              <a:rPr lang="en-US" altLang="zh-TW" sz="2400" dirty="0" smtClean="0"/>
              <a:t>(</a:t>
            </a:r>
            <a:r>
              <a:rPr lang="zh-TW" altLang="en-US" sz="2400" dirty="0" smtClean="0"/>
              <a:t>扭曲</a:t>
            </a:r>
            <a:r>
              <a:rPr lang="en-US" altLang="zh-TW" sz="2400" dirty="0" smtClean="0"/>
              <a:t>)</a:t>
            </a:r>
          </a:p>
          <a:p>
            <a:pPr marL="850392" lvl="1" indent="-457200">
              <a:buFont typeface="+mj-lt"/>
              <a:buAutoNum type="arabicPeriod"/>
            </a:pPr>
            <a:r>
              <a:rPr lang="en-US" altLang="zh-TW" sz="2400" dirty="0" smtClean="0"/>
              <a:t>3D</a:t>
            </a:r>
            <a:r>
              <a:rPr lang="zh-TW" altLang="en-US" sz="2400" dirty="0" smtClean="0"/>
              <a:t>投影</a:t>
            </a:r>
            <a:endParaRPr lang="en-US" altLang="zh-TW" sz="2400" dirty="0" smtClean="0"/>
          </a:p>
          <a:p>
            <a:pPr marL="393192" lvl="1" indent="0">
              <a:buNone/>
            </a:pPr>
            <a:r>
              <a:rPr lang="zh-TW" altLang="en-US" sz="2800" dirty="0" smtClean="0"/>
              <a:t>是</a:t>
            </a:r>
            <a:r>
              <a:rPr lang="zh-TW" altLang="en-US" sz="2800" dirty="0"/>
              <a:t>部分不變的</a:t>
            </a:r>
            <a:endParaRPr lang="en-US" altLang="zh-TW" sz="2800" dirty="0" smtClean="0"/>
          </a:p>
        </p:txBody>
      </p:sp>
      <p:sp>
        <p:nvSpPr>
          <p:cNvPr id="3" name="標題 2"/>
          <p:cNvSpPr>
            <a:spLocks noGrp="1"/>
          </p:cNvSpPr>
          <p:nvPr>
            <p:ph type="title"/>
          </p:nvPr>
        </p:nvSpPr>
        <p:spPr/>
        <p:txBody>
          <a:bodyPr/>
          <a:lstStyle/>
          <a:p>
            <a:r>
              <a:rPr lang="zh-TW" altLang="en-US" dirty="0" smtClean="0"/>
              <a:t>介紹</a:t>
            </a:r>
            <a:r>
              <a:rPr lang="en-US" altLang="zh-TW" dirty="0" smtClean="0"/>
              <a:t>(2/4)</a:t>
            </a:r>
            <a:endParaRPr lang="zh-TW" altLang="en-US" dirty="0"/>
          </a:p>
        </p:txBody>
      </p:sp>
      <p:pic>
        <p:nvPicPr>
          <p:cNvPr id="4098" name="Picture 2" descr="「SIF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501008"/>
            <a:ext cx="5342994"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73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4978896" cy="5376672"/>
          </a:xfrm>
        </p:spPr>
        <p:txBody>
          <a:bodyPr>
            <a:normAutofit/>
          </a:bodyPr>
          <a:lstStyle/>
          <a:p>
            <a:r>
              <a:rPr lang="zh-TW" altLang="en-US" sz="2800" dirty="0"/>
              <a:t> 第一階段通過尋找高斯差分函數的最大值或最小值的位置來識別尺度空間中的關鍵</a:t>
            </a:r>
            <a:r>
              <a:rPr lang="zh-TW" altLang="en-US" sz="2800" dirty="0" smtClean="0"/>
              <a:t>位置</a:t>
            </a:r>
            <a:endParaRPr lang="en-US" altLang="zh-TW" sz="2800" dirty="0" smtClean="0"/>
          </a:p>
          <a:p>
            <a:r>
              <a:rPr lang="zh-TW" altLang="en-US" sz="2800" dirty="0"/>
              <a:t>這些特徵通過模糊圖像梯度位置來實現對局部變化（例如仿射或</a:t>
            </a:r>
            <a:r>
              <a:rPr lang="en-US" altLang="zh-TW" sz="2800" dirty="0"/>
              <a:t>3D</a:t>
            </a:r>
            <a:r>
              <a:rPr lang="zh-TW" altLang="en-US" sz="2800" dirty="0"/>
              <a:t>投影）的部分不</a:t>
            </a:r>
            <a:r>
              <a:rPr lang="zh-TW" altLang="en-US" sz="2800" dirty="0" smtClean="0"/>
              <a:t>變性</a:t>
            </a:r>
            <a:endParaRPr lang="en-US" altLang="zh-TW" sz="2800" dirty="0" smtClean="0"/>
          </a:p>
          <a:p>
            <a:endParaRPr lang="en-US" altLang="zh-TW" sz="2800" dirty="0" smtClean="0"/>
          </a:p>
        </p:txBody>
      </p:sp>
      <p:sp>
        <p:nvSpPr>
          <p:cNvPr id="3" name="標題 2"/>
          <p:cNvSpPr>
            <a:spLocks noGrp="1"/>
          </p:cNvSpPr>
          <p:nvPr>
            <p:ph type="title"/>
          </p:nvPr>
        </p:nvSpPr>
        <p:spPr/>
        <p:txBody>
          <a:bodyPr/>
          <a:lstStyle/>
          <a:p>
            <a:r>
              <a:rPr lang="zh-TW" altLang="en-US" dirty="0" smtClean="0"/>
              <a:t>介紹</a:t>
            </a:r>
            <a:r>
              <a:rPr lang="en-US" altLang="zh-TW" dirty="0" smtClean="0"/>
              <a:t>(3/4)</a:t>
            </a:r>
            <a:endParaRPr lang="zh-TW" altLang="en-US" dirty="0"/>
          </a:p>
        </p:txBody>
      </p:sp>
      <p:pic>
        <p:nvPicPr>
          <p:cNvPr id="5122" name="Picture 2" descr="http://aishack.in/static/img/tut/sift-dog-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316442"/>
            <a:ext cx="3384376" cy="541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58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1826</TotalTime>
  <Words>818</Words>
  <Application>Microsoft Office PowerPoint</Application>
  <PresentationFormat>如螢幕大小 (4:3)</PresentationFormat>
  <Paragraphs>80</Paragraphs>
  <Slides>10</Slides>
  <Notes>10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微軟正黑體</vt:lpstr>
      <vt:lpstr>新細明體</vt:lpstr>
      <vt:lpstr>Calibri</vt:lpstr>
      <vt:lpstr>Lucida Sans Unicode</vt:lpstr>
      <vt:lpstr>Verdana</vt:lpstr>
      <vt:lpstr>Wingdings 2</vt:lpstr>
      <vt:lpstr>Wingdings 3</vt:lpstr>
      <vt:lpstr>匯合</vt:lpstr>
      <vt:lpstr>Object Recognition from Local Scale-Invariant Features David G. Lowe</vt:lpstr>
      <vt:lpstr>摘要(1/5)</vt:lpstr>
      <vt:lpstr>摘要(2/5)</vt:lpstr>
      <vt:lpstr>摘要(3/5)</vt:lpstr>
      <vt:lpstr>摘要(4/5)</vt:lpstr>
      <vt:lpstr>摘要(5/5)</vt:lpstr>
      <vt:lpstr>介紹(1/4)</vt:lpstr>
      <vt:lpstr>介紹(2/4)</vt:lpstr>
      <vt:lpstr>介紹(3/4)</vt:lpstr>
      <vt:lpstr>介紹(4/4)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灰階影像轉彩色影像</dc:title>
  <dc:creator>willy</dc:creator>
  <cp:lastModifiedBy>mickey1478</cp:lastModifiedBy>
  <cp:revision>117</cp:revision>
  <dcterms:created xsi:type="dcterms:W3CDTF">2016-07-27T04:16:33Z</dcterms:created>
  <dcterms:modified xsi:type="dcterms:W3CDTF">2017-01-25T01:37:24Z</dcterms:modified>
</cp:coreProperties>
</file>