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6" r:id="rId2"/>
    <p:sldId id="265" r:id="rId3"/>
    <p:sldId id="266" r:id="rId4"/>
    <p:sldId id="268" r:id="rId5"/>
    <p:sldId id="267" r:id="rId6"/>
    <p:sldId id="26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55" autoAdjust="0"/>
  </p:normalViewPr>
  <p:slideViewPr>
    <p:cSldViewPr>
      <p:cViewPr varScale="1">
        <p:scale>
          <a:sx n="95" d="100"/>
          <a:sy n="95" d="100"/>
        </p:scale>
        <p:origin x="20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4590A-9211-4E0A-8DF3-A57B74670615}" type="datetimeFigureOut">
              <a:rPr lang="zh-TW" altLang="en-US" smtClean="0"/>
              <a:t>2017/2/22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B4949-2CAB-4EE3-9D3B-F20607374244}" type="slidenum">
              <a:rPr lang="zh-TW" altLang="en-US" smtClean="0"/>
              <a:t>‹#›</a:t>
            </a:fld>
            <a:endParaRPr lang="zh-TW" altLang="en-US"/>
          </a:p>
        </p:txBody>
      </p:sp>
    </p:spTree>
    <p:extLst>
      <p:ext uri="{BB962C8B-B14F-4D97-AF65-F5344CB8AC3E}">
        <p14:creationId xmlns:p14="http://schemas.microsoft.com/office/powerpoint/2010/main" val="188459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本地尺度不變特徵的對象識別</a:t>
            </a:r>
            <a:endParaRPr lang="en-US" altLang="zh-TW" dirty="0" smtClean="0"/>
          </a:p>
          <a:p>
            <a:r>
              <a:rPr lang="en-US" altLang="zh-TW" dirty="0" smtClean="0"/>
              <a:t>http://www.cs.ubc.ca/~lowe/papers/iccv99.pdf</a:t>
            </a:r>
          </a:p>
          <a:p>
            <a:endParaRPr lang="en-US" altLang="zh-TW" dirty="0" smtClean="0"/>
          </a:p>
          <a:p>
            <a:r>
              <a:rPr lang="zh-TW" altLang="en-US" dirty="0" smtClean="0"/>
              <a:t>參考文獻</a:t>
            </a:r>
            <a:endParaRPr lang="en-US" altLang="zh-TW" dirty="0" smtClean="0"/>
          </a:p>
          <a:p>
            <a:r>
              <a:rPr lang="en-US" altLang="zh-TW" dirty="0" smtClean="0"/>
              <a:t>https://www.quora.com/What-does-octave-in-SIFT-means-Is-it-different-resolutions-of-the-image</a:t>
            </a:r>
          </a:p>
          <a:p>
            <a:r>
              <a:rPr lang="en-US" altLang="zh-TW" dirty="0" smtClean="0"/>
              <a:t>http://ff320232.blogspot.tw/2013/06/opencv-face-detection.html</a:t>
            </a:r>
          </a:p>
          <a:p>
            <a:r>
              <a:rPr lang="en-US" altLang="zh-TW" dirty="0" smtClean="0"/>
              <a:t>https://www.researchgate.net/figure/233941136_fig8_SIFT-feature-points-extracted-from-two-consecutive-frames-yellow-marks-Feature</a:t>
            </a:r>
          </a:p>
          <a:p>
            <a:r>
              <a:rPr lang="en-US" altLang="zh-TW" dirty="0" smtClean="0"/>
              <a:t>http://www.cmap.polytechnique.fr/~yu/research/ASIFT/demo.html</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1</a:t>
            </a:fld>
            <a:endParaRPr lang="zh-TW" altLang="en-US"/>
          </a:p>
        </p:txBody>
      </p:sp>
    </p:spTree>
    <p:extLst>
      <p:ext uri="{BB962C8B-B14F-4D97-AF65-F5344CB8AC3E}">
        <p14:creationId xmlns:p14="http://schemas.microsoft.com/office/powerpoint/2010/main" val="342460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a:t>
            </a:fld>
            <a:endParaRPr lang="zh-TW" altLang="en-US"/>
          </a:p>
        </p:txBody>
      </p:sp>
    </p:spTree>
    <p:extLst>
      <p:ext uri="{BB962C8B-B14F-4D97-AF65-F5344CB8AC3E}">
        <p14:creationId xmlns:p14="http://schemas.microsoft.com/office/powerpoint/2010/main" val="68350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a:t>
            </a:fld>
            <a:endParaRPr lang="zh-TW" altLang="en-US"/>
          </a:p>
        </p:txBody>
      </p:sp>
    </p:spTree>
    <p:extLst>
      <p:ext uri="{BB962C8B-B14F-4D97-AF65-F5344CB8AC3E}">
        <p14:creationId xmlns:p14="http://schemas.microsoft.com/office/powerpoint/2010/main" val="113240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輸入圖像首先使用</a:t>
            </a:r>
            <a:r>
              <a:rPr lang="en-US" altLang="zh-TW" sz="1200" dirty="0" smtClean="0"/>
              <a:t>FFF</a:t>
            </a:r>
            <a:r>
              <a:rPr lang="zh-TW" altLang="en-US" sz="1200" dirty="0" smtClean="0"/>
              <a:t>與高斯函數進行卷積以給出圖像</a:t>
            </a:r>
            <a:r>
              <a:rPr lang="en-US" altLang="zh-TW" sz="1200" dirty="0" smtClean="0"/>
              <a:t>A.</a:t>
            </a:r>
            <a:r>
              <a:rPr lang="zh-TW" altLang="en-US" sz="1200" dirty="0" smtClean="0"/>
              <a:t>然後，通過</a:t>
            </a:r>
            <a:r>
              <a:rPr lang="en-US" altLang="zh-TW" sz="1200" dirty="0" smtClean="0"/>
              <a:t>FFF</a:t>
            </a:r>
            <a:r>
              <a:rPr lang="zh-TW" altLang="en-US" sz="1200" dirty="0" smtClean="0"/>
              <a:t>的進一步增量平滑來重複第二次，以給出新圖像</a:t>
            </a:r>
            <a:r>
              <a:rPr lang="en-US" altLang="zh-TW" sz="1200" dirty="0" smtClean="0"/>
              <a:t>B</a:t>
            </a:r>
            <a:r>
              <a:rPr lang="zh-TW" altLang="en-US" sz="1200" dirty="0" smtClean="0"/>
              <a:t>，其現在具有</a:t>
            </a:r>
            <a:r>
              <a:rPr lang="en-US" altLang="zh-TW" sz="1200" dirty="0" smtClean="0"/>
              <a:t>FFF</a:t>
            </a:r>
            <a:r>
              <a:rPr lang="zh-TW" altLang="en-US" sz="1200" dirty="0" smtClean="0"/>
              <a:t>的有效平滑。 高斯函數的差通過從</a:t>
            </a:r>
            <a:r>
              <a:rPr lang="en-US" altLang="zh-TW" sz="1200" dirty="0" smtClean="0"/>
              <a:t>A</a:t>
            </a:r>
            <a:r>
              <a:rPr lang="zh-TW" altLang="en-US" sz="1200" dirty="0" smtClean="0"/>
              <a:t>中減去圖像</a:t>
            </a:r>
            <a:r>
              <a:rPr lang="en-US" altLang="zh-TW" sz="1200" dirty="0" smtClean="0"/>
              <a:t>B</a:t>
            </a:r>
            <a:r>
              <a:rPr lang="zh-TW" altLang="en-US" sz="1200" dirty="0" smtClean="0"/>
              <a:t>獲得，得到兩個高斯之間的</a:t>
            </a:r>
            <a:r>
              <a:rPr lang="en-US" altLang="zh-TW" sz="1200" dirty="0" smtClean="0"/>
              <a:t>FFF</a:t>
            </a:r>
            <a:r>
              <a:rPr lang="zh-TW" altLang="en-US" sz="1200" dirty="0" smtClean="0"/>
              <a:t>的比率</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a:t>
            </a:fld>
            <a:endParaRPr lang="zh-TW" altLang="en-US"/>
          </a:p>
        </p:txBody>
      </p:sp>
    </p:spTree>
    <p:extLst>
      <p:ext uri="{BB962C8B-B14F-4D97-AF65-F5344CB8AC3E}">
        <p14:creationId xmlns:p14="http://schemas.microsoft.com/office/powerpoint/2010/main" val="64877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a:t>
            </a:fld>
            <a:endParaRPr lang="zh-TW" altLang="en-US"/>
          </a:p>
        </p:txBody>
      </p:sp>
    </p:spTree>
    <p:extLst>
      <p:ext uri="{BB962C8B-B14F-4D97-AF65-F5344CB8AC3E}">
        <p14:creationId xmlns:p14="http://schemas.microsoft.com/office/powerpoint/2010/main" val="44916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a:t>
            </a:fld>
            <a:endParaRPr lang="zh-TW" altLang="en-US"/>
          </a:p>
        </p:txBody>
      </p:sp>
    </p:spTree>
    <p:extLst>
      <p:ext uri="{BB962C8B-B14F-4D97-AF65-F5344CB8AC3E}">
        <p14:creationId xmlns:p14="http://schemas.microsoft.com/office/powerpoint/2010/main" val="2752726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3E2D0238-52A9-4714-AC8A-6C69B452A80F}" type="datetimeFigureOut">
              <a:rPr lang="zh-TW" altLang="en-US" smtClean="0"/>
              <a:pPr/>
              <a:t>2017/2/22</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2017/2/22</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2017/2/22</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2017/2/22</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2017/2/22</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3E2D0238-52A9-4714-AC8A-6C69B452A80F}" type="datetimeFigureOut">
              <a:rPr lang="zh-TW" altLang="en-US" smtClean="0"/>
              <a:pPr/>
              <a:t>2017/2/22</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3E2D0238-52A9-4714-AC8A-6C69B452A80F}" type="datetimeFigureOut">
              <a:rPr lang="zh-TW" altLang="en-US" smtClean="0"/>
              <a:pPr/>
              <a:t>2017/2/22</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3E2D0238-52A9-4714-AC8A-6C69B452A80F}" type="datetimeFigureOut">
              <a:rPr lang="zh-TW" altLang="en-US" smtClean="0"/>
              <a:pPr/>
              <a:t>2017/2/22</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3E2D0238-52A9-4714-AC8A-6C69B452A80F}" type="datetimeFigureOut">
              <a:rPr lang="zh-TW" altLang="en-US" smtClean="0"/>
              <a:pPr/>
              <a:t>2017/2/22</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3E2D0238-52A9-4714-AC8A-6C69B452A80F}" type="datetimeFigureOut">
              <a:rPr lang="zh-TW" altLang="en-US" smtClean="0"/>
              <a:pPr/>
              <a:t>2017/2/22</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3E2D0238-52A9-4714-AC8A-6C69B452A80F}" type="datetimeFigureOut">
              <a:rPr lang="zh-TW" altLang="en-US" smtClean="0"/>
              <a:pPr/>
              <a:t>2017/2/22</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B79FB33C-3FBE-4054-9DC8-C0058D29E60D}" type="slidenum">
              <a:rPr lang="zh-TW" altLang="en-US" smtClean="0"/>
              <a:pPr/>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E2D0238-52A9-4714-AC8A-6C69B452A80F}" type="datetimeFigureOut">
              <a:rPr lang="zh-TW" altLang="en-US" smtClean="0"/>
              <a:pPr/>
              <a:t>2017/2/22</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79FB33C-3FBE-4054-9DC8-C0058D29E60D}"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wmf"/><Relationship Id="rId10" Type="http://schemas.openxmlformats.org/officeDocument/2006/relationships/oleObject" Target="../embeddings/oleObject7.bin"/><Relationship Id="rId4" Type="http://schemas.openxmlformats.org/officeDocument/2006/relationships/oleObject" Target="../embeddings/oleObject3.bin"/><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628800"/>
            <a:ext cx="9144000" cy="1953563"/>
          </a:xfrm>
        </p:spPr>
        <p:txBody>
          <a:bodyPr>
            <a:normAutofit fontScale="90000"/>
          </a:bodyPr>
          <a:lstStyle/>
          <a:p>
            <a:r>
              <a:rPr lang="en-US" altLang="zh-TW" dirty="0"/>
              <a:t>Object Recognition from Local Scale-Invariant Features</a:t>
            </a:r>
            <a:br>
              <a:rPr lang="en-US" altLang="zh-TW" dirty="0"/>
            </a:br>
            <a:r>
              <a:rPr lang="en-US" altLang="zh-TW" dirty="0"/>
              <a:t>David G. Lowe</a:t>
            </a:r>
            <a:endParaRPr lang="zh-TW" altLang="en-US" dirty="0"/>
          </a:p>
        </p:txBody>
      </p:sp>
      <p:sp>
        <p:nvSpPr>
          <p:cNvPr id="3" name="副標題 2"/>
          <p:cNvSpPr>
            <a:spLocks noGrp="1"/>
          </p:cNvSpPr>
          <p:nvPr>
            <p:ph type="subTitle" idx="1"/>
          </p:nvPr>
        </p:nvSpPr>
        <p:spPr>
          <a:xfrm>
            <a:off x="685800" y="3611606"/>
            <a:ext cx="7772400" cy="2174847"/>
          </a:xfrm>
        </p:spPr>
        <p:txBody>
          <a:bodyPr>
            <a:normAutofit/>
          </a:bodyPr>
          <a:lstStyle/>
          <a:p>
            <a:r>
              <a:rPr lang="zh-TW" altLang="en-US" sz="3200" dirty="0" smtClean="0"/>
              <a:t>報告人</a:t>
            </a:r>
            <a:r>
              <a:rPr lang="en-US" altLang="zh-TW" sz="3200" dirty="0" smtClean="0"/>
              <a:t>:</a:t>
            </a:r>
            <a:r>
              <a:rPr lang="zh-TW" altLang="en-US" sz="3200" dirty="0" smtClean="0"/>
              <a:t>黃于修</a:t>
            </a:r>
            <a:endParaRPr lang="en-US" altLang="zh-TW" sz="3200" dirty="0" smtClean="0"/>
          </a:p>
          <a:p>
            <a:r>
              <a:rPr lang="zh-TW" altLang="en-US" sz="3200" dirty="0" smtClean="0"/>
              <a:t>指導教授</a:t>
            </a:r>
            <a:r>
              <a:rPr lang="en-US" altLang="zh-TW" sz="3200" dirty="0" smtClean="0"/>
              <a:t>:</a:t>
            </a:r>
            <a:r>
              <a:rPr lang="zh-TW" altLang="en-US" sz="3200" dirty="0" smtClean="0"/>
              <a:t>虞台文</a:t>
            </a:r>
            <a:endParaRPr lang="en-US" altLang="zh-TW" sz="3200" dirty="0" smtClean="0"/>
          </a:p>
          <a:p>
            <a:r>
              <a:rPr lang="zh-TW" altLang="en-US" sz="3200" dirty="0" smtClean="0"/>
              <a:t>日期</a:t>
            </a:r>
            <a:r>
              <a:rPr lang="en-US" altLang="zh-TW" sz="3200" dirty="0" smtClean="0"/>
              <a:t>:2017/02/22</a:t>
            </a:r>
            <a:endParaRPr lang="en-US" altLang="zh-TW" sz="3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err="1" smtClean="0"/>
              <a:t>Lindeberg</a:t>
            </a:r>
            <a:r>
              <a:rPr lang="zh-TW" altLang="en-US" sz="2800" dirty="0" smtClean="0"/>
              <a:t>曾發表</a:t>
            </a:r>
            <a:r>
              <a:rPr lang="zh-TW" altLang="en-US" sz="2800" dirty="0"/>
              <a:t>高斯</a:t>
            </a:r>
            <a:r>
              <a:rPr lang="zh-TW" altLang="en-US" sz="2800" dirty="0"/>
              <a:t>函數及其導數是尺度空間分析的唯一可能</a:t>
            </a:r>
            <a:r>
              <a:rPr lang="zh-TW" altLang="en-US" sz="2800" dirty="0" smtClean="0"/>
              <a:t>的平滑函數</a:t>
            </a:r>
            <a:endParaRPr lang="en-US" altLang="zh-TW" sz="2800" dirty="0" smtClean="0"/>
          </a:p>
          <a:p>
            <a:r>
              <a:rPr lang="zh-TW" altLang="en-US" sz="2800" dirty="0"/>
              <a:t>為了實現旋轉不變性和高水平的效率，我們選擇在尺度空間中應用的高斯函數的差的最大值和最小值處選擇關鍵</a:t>
            </a:r>
            <a:r>
              <a:rPr lang="zh-TW" altLang="en-US" sz="2800" dirty="0" smtClean="0"/>
              <a:t>位置</a:t>
            </a:r>
            <a:endParaRPr lang="en-US" altLang="zh-TW" sz="2800" dirty="0" smtClean="0"/>
          </a:p>
          <a:p>
            <a:r>
              <a:rPr lang="zh-TW" altLang="en-US" sz="2800" dirty="0"/>
              <a:t>通過在每個級別之間重建採樣來構建圖像金字塔</a:t>
            </a:r>
            <a:r>
              <a:rPr lang="zh-TW" altLang="en-US" sz="2800" dirty="0" smtClean="0"/>
              <a:t>來計算</a:t>
            </a:r>
            <a:endParaRPr lang="en-US" altLang="zh-TW" sz="2800" dirty="0" smtClean="0"/>
          </a:p>
          <a:p>
            <a:endParaRPr lang="en-US" altLang="zh-TW" sz="2800" dirty="0" smtClean="0"/>
          </a:p>
        </p:txBody>
      </p:sp>
      <p:sp>
        <p:nvSpPr>
          <p:cNvPr id="3" name="標題 2"/>
          <p:cNvSpPr>
            <a:spLocks noGrp="1"/>
          </p:cNvSpPr>
          <p:nvPr>
            <p:ph type="title"/>
          </p:nvPr>
        </p:nvSpPr>
        <p:spPr/>
        <p:txBody>
          <a:bodyPr/>
          <a:lstStyle/>
          <a:p>
            <a:r>
              <a:rPr lang="en-US" altLang="zh-TW" dirty="0"/>
              <a:t>Key </a:t>
            </a:r>
            <a:r>
              <a:rPr lang="en-US" altLang="zh-TW" dirty="0" smtClean="0"/>
              <a:t>localization</a:t>
            </a:r>
            <a:r>
              <a:rPr lang="en-US" altLang="zh-TW" dirty="0" smtClean="0"/>
              <a:t>(1/3)</a:t>
            </a:r>
            <a:endParaRPr lang="zh-TW" altLang="en-US" dirty="0"/>
          </a:p>
        </p:txBody>
      </p:sp>
    </p:spTree>
    <p:extLst>
      <p:ext uri="{BB962C8B-B14F-4D97-AF65-F5344CB8AC3E}">
        <p14:creationId xmlns:p14="http://schemas.microsoft.com/office/powerpoint/2010/main" val="373573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zh-TW" altLang="en-US" sz="2800" dirty="0" smtClean="0"/>
              <a:t>由於</a:t>
            </a:r>
            <a:r>
              <a:rPr lang="en-US" altLang="zh-TW" sz="2800" dirty="0" smtClean="0"/>
              <a:t>2D</a:t>
            </a:r>
            <a:r>
              <a:rPr lang="zh-TW" altLang="en-US" sz="2800" dirty="0"/>
              <a:t>高斯函數是可分離的，</a:t>
            </a:r>
            <a:r>
              <a:rPr lang="zh-TW" altLang="en-US" sz="2800" dirty="0" smtClean="0"/>
              <a:t>因此可</a:t>
            </a:r>
            <a:r>
              <a:rPr lang="zh-TW" altLang="en-US" sz="2800" dirty="0"/>
              <a:t>以</a:t>
            </a:r>
            <a:r>
              <a:rPr lang="zh-TW" altLang="en-US" sz="2800" dirty="0" smtClean="0"/>
              <a:t>在</a:t>
            </a:r>
            <a:r>
              <a:rPr lang="zh-TW" altLang="en-US" sz="2800" dirty="0"/>
              <a:t>水平和垂直方向</a:t>
            </a:r>
            <a:r>
              <a:rPr lang="zh-TW" altLang="en-US" sz="2800" dirty="0" smtClean="0"/>
              <a:t>上各應用一次</a:t>
            </a:r>
            <a:r>
              <a:rPr lang="en-US" altLang="zh-TW" sz="2800" dirty="0" smtClean="0"/>
              <a:t>1D</a:t>
            </a:r>
            <a:r>
              <a:rPr lang="zh-TW" altLang="en-US" sz="2800" dirty="0"/>
              <a:t>高斯</a:t>
            </a:r>
            <a:r>
              <a:rPr lang="zh-TW" altLang="en-US" sz="2800" dirty="0" smtClean="0"/>
              <a:t>函數，公式</a:t>
            </a:r>
            <a:r>
              <a:rPr lang="en-US" altLang="zh-TW" sz="2800" dirty="0" smtClean="0"/>
              <a:t>:</a:t>
            </a:r>
          </a:p>
          <a:p>
            <a:endParaRPr lang="en-US" altLang="zh-TW" sz="2800" dirty="0"/>
          </a:p>
          <a:p>
            <a:endParaRPr lang="en-US" altLang="zh-TW" sz="2800" dirty="0" smtClean="0"/>
          </a:p>
          <a:p>
            <a:endParaRPr lang="en-US" altLang="zh-TW" sz="2800" dirty="0"/>
          </a:p>
          <a:p>
            <a:r>
              <a:rPr lang="zh-TW" altLang="en-US" sz="2800" dirty="0" smtClean="0"/>
              <a:t>所有平滑操作都是用         來完成</a:t>
            </a:r>
            <a:endParaRPr lang="en-US" altLang="zh-TW" sz="2800" dirty="0" smtClean="0"/>
          </a:p>
          <a:p>
            <a:r>
              <a:rPr lang="en-US" altLang="zh-TW" sz="2800" dirty="0"/>
              <a:t>which can be approximated with sufficient accuracy using a 1D kernel with 7 sample points</a:t>
            </a:r>
            <a:r>
              <a:rPr lang="en-US" altLang="zh-TW" sz="2800" dirty="0" smtClean="0"/>
              <a:t>.</a:t>
            </a:r>
          </a:p>
        </p:txBody>
      </p:sp>
      <p:sp>
        <p:nvSpPr>
          <p:cNvPr id="3" name="標題 2"/>
          <p:cNvSpPr>
            <a:spLocks noGrp="1"/>
          </p:cNvSpPr>
          <p:nvPr>
            <p:ph type="title"/>
          </p:nvPr>
        </p:nvSpPr>
        <p:spPr/>
        <p:txBody>
          <a:bodyPr/>
          <a:lstStyle/>
          <a:p>
            <a:r>
              <a:rPr lang="en-US" altLang="zh-TW" dirty="0"/>
              <a:t>Key </a:t>
            </a:r>
            <a:r>
              <a:rPr lang="en-US" altLang="zh-TW" dirty="0" smtClean="0"/>
              <a:t>localization</a:t>
            </a:r>
            <a:r>
              <a:rPr lang="en-US" altLang="zh-TW" dirty="0" smtClean="0"/>
              <a:t>(2/3)</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2544792988"/>
              </p:ext>
            </p:extLst>
          </p:nvPr>
        </p:nvGraphicFramePr>
        <p:xfrm>
          <a:off x="2591780" y="2132856"/>
          <a:ext cx="3960440" cy="1320147"/>
        </p:xfrm>
        <a:graphic>
          <a:graphicData uri="http://schemas.openxmlformats.org/presentationml/2006/ole">
            <mc:AlternateContent xmlns:mc="http://schemas.openxmlformats.org/markup-compatibility/2006">
              <mc:Choice xmlns:v="urn:schemas-microsoft-com:vml" Requires="v">
                <p:oleObj spid="_x0000_s1034" name="Equation" r:id="rId4" imgW="1295280" imgH="431640" progId="Equation.DSMT4">
                  <p:embed/>
                </p:oleObj>
              </mc:Choice>
              <mc:Fallback>
                <p:oleObj name="Equation" r:id="rId4" imgW="1295280" imgH="431640" progId="Equation.DSMT4">
                  <p:embed/>
                  <p:pic>
                    <p:nvPicPr>
                      <p:cNvPr id="0" name=""/>
                      <p:cNvPicPr/>
                      <p:nvPr/>
                    </p:nvPicPr>
                    <p:blipFill>
                      <a:blip r:embed="rId5"/>
                      <a:stretch>
                        <a:fillRect/>
                      </a:stretch>
                    </p:blipFill>
                    <p:spPr>
                      <a:xfrm>
                        <a:off x="2591780" y="2132856"/>
                        <a:ext cx="3960440" cy="1320147"/>
                      </a:xfrm>
                      <a:prstGeom prst="rect">
                        <a:avLst/>
                      </a:prstGeom>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3815182237"/>
              </p:ext>
            </p:extLst>
          </p:nvPr>
        </p:nvGraphicFramePr>
        <p:xfrm>
          <a:off x="4139952" y="3645024"/>
          <a:ext cx="991169" cy="432048"/>
        </p:xfrm>
        <a:graphic>
          <a:graphicData uri="http://schemas.openxmlformats.org/presentationml/2006/ole">
            <mc:AlternateContent xmlns:mc="http://schemas.openxmlformats.org/markup-compatibility/2006">
              <mc:Choice xmlns:v="urn:schemas-microsoft-com:vml" Requires="v">
                <p:oleObj spid="_x0000_s1035" name="Equation" r:id="rId6" imgW="495000" imgH="215640" progId="Equation.DSMT4">
                  <p:embed/>
                </p:oleObj>
              </mc:Choice>
              <mc:Fallback>
                <p:oleObj name="Equation" r:id="rId6" imgW="495000" imgH="215640" progId="Equation.DSMT4">
                  <p:embed/>
                  <p:pic>
                    <p:nvPicPr>
                      <p:cNvPr id="0" name=""/>
                      <p:cNvPicPr/>
                      <p:nvPr/>
                    </p:nvPicPr>
                    <p:blipFill>
                      <a:blip r:embed="rId7"/>
                      <a:stretch>
                        <a:fillRect/>
                      </a:stretch>
                    </p:blipFill>
                    <p:spPr>
                      <a:xfrm>
                        <a:off x="4139952" y="3645024"/>
                        <a:ext cx="991169" cy="432048"/>
                      </a:xfrm>
                      <a:prstGeom prst="rect">
                        <a:avLst/>
                      </a:prstGeom>
                    </p:spPr>
                  </p:pic>
                </p:oleObj>
              </mc:Fallback>
            </mc:AlternateContent>
          </a:graphicData>
        </a:graphic>
      </p:graphicFrame>
    </p:spTree>
    <p:extLst>
      <p:ext uri="{BB962C8B-B14F-4D97-AF65-F5344CB8AC3E}">
        <p14:creationId xmlns:p14="http://schemas.microsoft.com/office/powerpoint/2010/main" val="11893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The input image is first convolved with the Gaussian function using </a:t>
            </a:r>
            <a:r>
              <a:rPr lang="zh-TW" altLang="en-US" sz="2800" dirty="0"/>
              <a:t> </a:t>
            </a:r>
            <a:r>
              <a:rPr lang="zh-TW" altLang="en-US" sz="2800" dirty="0" smtClean="0"/>
              <a:t>  </a:t>
            </a:r>
            <a:r>
              <a:rPr lang="en-US" altLang="zh-TW" sz="2800" dirty="0" smtClean="0"/>
              <a:t>= </a:t>
            </a:r>
            <a:r>
              <a:rPr lang="en-US" altLang="zh-TW" sz="2800" dirty="0"/>
              <a:t>p 2 to give an image A. This is then repeated a second time with a further incremental smoothing of </a:t>
            </a:r>
            <a:r>
              <a:rPr lang="zh-TW" altLang="en-US" sz="2800" dirty="0"/>
              <a:t> </a:t>
            </a:r>
            <a:r>
              <a:rPr lang="zh-TW" altLang="en-US" sz="2800" dirty="0" smtClean="0"/>
              <a:t>  </a:t>
            </a:r>
            <a:r>
              <a:rPr lang="en-US" altLang="zh-TW" sz="2800" dirty="0" smtClean="0"/>
              <a:t>= </a:t>
            </a:r>
            <a:r>
              <a:rPr lang="en-US" altLang="zh-TW" sz="2800" dirty="0"/>
              <a:t>p 2 to give a new image, B, which now has an effective smoothing of </a:t>
            </a:r>
            <a:r>
              <a:rPr lang="zh-TW" altLang="en-US" sz="2800" dirty="0"/>
              <a:t> </a:t>
            </a:r>
            <a:r>
              <a:rPr lang="zh-TW" altLang="en-US" sz="2800" dirty="0" smtClean="0"/>
              <a:t>  </a:t>
            </a:r>
            <a:r>
              <a:rPr lang="en-US" altLang="zh-TW" sz="2800" dirty="0" smtClean="0"/>
              <a:t>= </a:t>
            </a:r>
            <a:r>
              <a:rPr lang="en-US" altLang="zh-TW" sz="2800" dirty="0"/>
              <a:t>2. The difference of Gaussian function is obtained by subtracting image B from A, resulting in a ratio of </a:t>
            </a:r>
            <a:r>
              <a:rPr lang="en-US" altLang="zh-TW" sz="2800" dirty="0" smtClean="0"/>
              <a:t>2</a:t>
            </a:r>
            <a:r>
              <a:rPr lang="en-US" altLang="zh-TW" sz="2800" dirty="0"/>
              <a:t>/</a:t>
            </a:r>
            <a:r>
              <a:rPr lang="en-US" altLang="zh-TW" sz="2800" dirty="0" smtClean="0"/>
              <a:t> </a:t>
            </a:r>
            <a:r>
              <a:rPr lang="zh-TW" altLang="en-US" sz="2800" dirty="0" smtClean="0"/>
              <a:t>  </a:t>
            </a:r>
            <a:r>
              <a:rPr lang="en-US" altLang="zh-TW" sz="2800" dirty="0" smtClean="0"/>
              <a:t>=</a:t>
            </a:r>
            <a:r>
              <a:rPr lang="zh-TW" altLang="en-US" sz="2800" dirty="0" smtClean="0"/>
              <a:t>  </a:t>
            </a:r>
            <a:r>
              <a:rPr lang="en-US" altLang="zh-TW" sz="2800" dirty="0" smtClean="0"/>
              <a:t> </a:t>
            </a:r>
            <a:r>
              <a:rPr lang="en-US" altLang="zh-TW" sz="2800" dirty="0"/>
              <a:t>between the two Gaussians.</a:t>
            </a:r>
            <a:endParaRPr lang="en-US" altLang="zh-TW" sz="2800" dirty="0" smtClean="0"/>
          </a:p>
        </p:txBody>
      </p:sp>
      <p:sp>
        <p:nvSpPr>
          <p:cNvPr id="3" name="標題 2"/>
          <p:cNvSpPr>
            <a:spLocks noGrp="1"/>
          </p:cNvSpPr>
          <p:nvPr>
            <p:ph type="title"/>
          </p:nvPr>
        </p:nvSpPr>
        <p:spPr/>
        <p:txBody>
          <a:bodyPr/>
          <a:lstStyle/>
          <a:p>
            <a:r>
              <a:rPr lang="en-US" altLang="zh-TW" dirty="0"/>
              <a:t>Key </a:t>
            </a:r>
            <a:r>
              <a:rPr lang="en-US" altLang="zh-TW" dirty="0" smtClean="0"/>
              <a:t>localization</a:t>
            </a:r>
            <a:r>
              <a:rPr lang="en-US" altLang="zh-TW" dirty="0" smtClean="0"/>
              <a:t>(3/3)</a:t>
            </a: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3719065337"/>
              </p:ext>
            </p:extLst>
          </p:nvPr>
        </p:nvGraphicFramePr>
        <p:xfrm>
          <a:off x="5148064" y="1844824"/>
          <a:ext cx="364232" cy="333879"/>
        </p:xfrm>
        <a:graphic>
          <a:graphicData uri="http://schemas.openxmlformats.org/presentationml/2006/ole">
            <mc:AlternateContent xmlns:mc="http://schemas.openxmlformats.org/markup-compatibility/2006">
              <mc:Choice xmlns:v="urn:schemas-microsoft-com:vml" Requires="v">
                <p:oleObj spid="_x0000_s2060" name="Equation" r:id="rId4" imgW="152280" imgH="139680" progId="Equation.DSMT4">
                  <p:embed/>
                </p:oleObj>
              </mc:Choice>
              <mc:Fallback>
                <p:oleObj name="Equation" r:id="rId4" imgW="152280" imgH="139680" progId="Equation.DSMT4">
                  <p:embed/>
                  <p:pic>
                    <p:nvPicPr>
                      <p:cNvPr id="0" name=""/>
                      <p:cNvPicPr/>
                      <p:nvPr/>
                    </p:nvPicPr>
                    <p:blipFill>
                      <a:blip r:embed="rId5"/>
                      <a:stretch>
                        <a:fillRect/>
                      </a:stretch>
                    </p:blipFill>
                    <p:spPr>
                      <a:xfrm>
                        <a:off x="5148064" y="1844824"/>
                        <a:ext cx="364232" cy="333879"/>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513560348"/>
              </p:ext>
            </p:extLst>
          </p:nvPr>
        </p:nvGraphicFramePr>
        <p:xfrm>
          <a:off x="1331640" y="3140968"/>
          <a:ext cx="364232" cy="333879"/>
        </p:xfrm>
        <a:graphic>
          <a:graphicData uri="http://schemas.openxmlformats.org/presentationml/2006/ole">
            <mc:AlternateContent xmlns:mc="http://schemas.openxmlformats.org/markup-compatibility/2006">
              <mc:Choice xmlns:v="urn:schemas-microsoft-com:vml" Requires="v">
                <p:oleObj spid="_x0000_s2061" name="Equation" r:id="rId6" imgW="152280" imgH="139680" progId="Equation.DSMT4">
                  <p:embed/>
                </p:oleObj>
              </mc:Choice>
              <mc:Fallback>
                <p:oleObj name="Equation" r:id="rId6" imgW="152280" imgH="139680" progId="Equation.DSMT4">
                  <p:embed/>
                  <p:pic>
                    <p:nvPicPr>
                      <p:cNvPr id="0" name=""/>
                      <p:cNvPicPr/>
                      <p:nvPr/>
                    </p:nvPicPr>
                    <p:blipFill>
                      <a:blip r:embed="rId5"/>
                      <a:stretch>
                        <a:fillRect/>
                      </a:stretch>
                    </p:blipFill>
                    <p:spPr>
                      <a:xfrm>
                        <a:off x="1331640" y="3140968"/>
                        <a:ext cx="364232" cy="333879"/>
                      </a:xfrm>
                      <a:prstGeom prst="rect">
                        <a:avLst/>
                      </a:prstGeom>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051344651"/>
              </p:ext>
            </p:extLst>
          </p:nvPr>
        </p:nvGraphicFramePr>
        <p:xfrm>
          <a:off x="6948264" y="3552768"/>
          <a:ext cx="364232" cy="333879"/>
        </p:xfrm>
        <a:graphic>
          <a:graphicData uri="http://schemas.openxmlformats.org/presentationml/2006/ole">
            <mc:AlternateContent xmlns:mc="http://schemas.openxmlformats.org/markup-compatibility/2006">
              <mc:Choice xmlns:v="urn:schemas-microsoft-com:vml" Requires="v">
                <p:oleObj spid="_x0000_s2062" name="Equation" r:id="rId7" imgW="152280" imgH="139680" progId="Equation.DSMT4">
                  <p:embed/>
                </p:oleObj>
              </mc:Choice>
              <mc:Fallback>
                <p:oleObj name="Equation" r:id="rId7" imgW="152280" imgH="139680" progId="Equation.DSMT4">
                  <p:embed/>
                  <p:pic>
                    <p:nvPicPr>
                      <p:cNvPr id="0" name=""/>
                      <p:cNvPicPr/>
                      <p:nvPr/>
                    </p:nvPicPr>
                    <p:blipFill>
                      <a:blip r:embed="rId5"/>
                      <a:stretch>
                        <a:fillRect/>
                      </a:stretch>
                    </p:blipFill>
                    <p:spPr>
                      <a:xfrm>
                        <a:off x="6948264" y="3552768"/>
                        <a:ext cx="364232" cy="333879"/>
                      </a:xfrm>
                      <a:prstGeom prst="rect">
                        <a:avLst/>
                      </a:prstGeom>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2417079990"/>
              </p:ext>
            </p:extLst>
          </p:nvPr>
        </p:nvGraphicFramePr>
        <p:xfrm>
          <a:off x="5012680" y="4778346"/>
          <a:ext cx="423416" cy="378846"/>
        </p:xfrm>
        <a:graphic>
          <a:graphicData uri="http://schemas.openxmlformats.org/presentationml/2006/ole">
            <mc:AlternateContent xmlns:mc="http://schemas.openxmlformats.org/markup-compatibility/2006">
              <mc:Choice xmlns:v="urn:schemas-microsoft-com:vml" Requires="v">
                <p:oleObj spid="_x0000_s2063" name="Equation" r:id="rId8" imgW="241200" imgH="215640" progId="Equation.DSMT4">
                  <p:embed/>
                </p:oleObj>
              </mc:Choice>
              <mc:Fallback>
                <p:oleObj name="Equation" r:id="rId8" imgW="241200" imgH="215640" progId="Equation.DSMT4">
                  <p:embed/>
                  <p:pic>
                    <p:nvPicPr>
                      <p:cNvPr id="0" name=""/>
                      <p:cNvPicPr/>
                      <p:nvPr/>
                    </p:nvPicPr>
                    <p:blipFill>
                      <a:blip r:embed="rId9"/>
                      <a:stretch>
                        <a:fillRect/>
                      </a:stretch>
                    </p:blipFill>
                    <p:spPr>
                      <a:xfrm>
                        <a:off x="5012680" y="4778346"/>
                        <a:ext cx="423416" cy="378846"/>
                      </a:xfrm>
                      <a:prstGeom prst="rect">
                        <a:avLst/>
                      </a:prstGeom>
                    </p:spPr>
                  </p:pic>
                </p:oleObj>
              </mc:Fallback>
            </mc:AlternateContent>
          </a:graphicData>
        </a:graphic>
      </p:graphicFrame>
      <p:graphicFrame>
        <p:nvGraphicFramePr>
          <p:cNvPr id="9" name="物件 8"/>
          <p:cNvGraphicFramePr>
            <a:graphicFrameLocks noChangeAspect="1"/>
          </p:cNvGraphicFramePr>
          <p:nvPr>
            <p:extLst>
              <p:ext uri="{D42A27DB-BD31-4B8C-83A1-F6EECF244321}">
                <p14:modId xmlns:p14="http://schemas.microsoft.com/office/powerpoint/2010/main" val="3032697786"/>
              </p:ext>
            </p:extLst>
          </p:nvPr>
        </p:nvGraphicFramePr>
        <p:xfrm>
          <a:off x="5652120" y="4778346"/>
          <a:ext cx="423416" cy="378846"/>
        </p:xfrm>
        <a:graphic>
          <a:graphicData uri="http://schemas.openxmlformats.org/presentationml/2006/ole">
            <mc:AlternateContent xmlns:mc="http://schemas.openxmlformats.org/markup-compatibility/2006">
              <mc:Choice xmlns:v="urn:schemas-microsoft-com:vml" Requires="v">
                <p:oleObj spid="_x0000_s2064" name="Equation" r:id="rId10" imgW="241200" imgH="215640" progId="Equation.DSMT4">
                  <p:embed/>
                </p:oleObj>
              </mc:Choice>
              <mc:Fallback>
                <p:oleObj name="Equation" r:id="rId10" imgW="241200" imgH="215640" progId="Equation.DSMT4">
                  <p:embed/>
                  <p:pic>
                    <p:nvPicPr>
                      <p:cNvPr id="0" name=""/>
                      <p:cNvPicPr/>
                      <p:nvPr/>
                    </p:nvPicPr>
                    <p:blipFill>
                      <a:blip r:embed="rId9"/>
                      <a:stretch>
                        <a:fillRect/>
                      </a:stretch>
                    </p:blipFill>
                    <p:spPr>
                      <a:xfrm>
                        <a:off x="5652120" y="4778346"/>
                        <a:ext cx="423416" cy="378846"/>
                      </a:xfrm>
                      <a:prstGeom prst="rect">
                        <a:avLst/>
                      </a:prstGeom>
                    </p:spPr>
                  </p:pic>
                </p:oleObj>
              </mc:Fallback>
            </mc:AlternateContent>
          </a:graphicData>
        </a:graphic>
      </p:graphicFrame>
    </p:spTree>
    <p:extLst>
      <p:ext uri="{BB962C8B-B14F-4D97-AF65-F5344CB8AC3E}">
        <p14:creationId xmlns:p14="http://schemas.microsoft.com/office/powerpoint/2010/main" val="311364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5004048" y="1206714"/>
            <a:ext cx="4038600" cy="5486400"/>
          </a:xfrm>
          <a:prstGeom prst="rect">
            <a:avLst/>
          </a:prstGeom>
        </p:spPr>
      </p:pic>
      <p:sp>
        <p:nvSpPr>
          <p:cNvPr id="2" name="內容版面配置區 1"/>
          <p:cNvSpPr>
            <a:spLocks noGrp="1"/>
          </p:cNvSpPr>
          <p:nvPr>
            <p:ph idx="1"/>
          </p:nvPr>
        </p:nvSpPr>
        <p:spPr>
          <a:xfrm>
            <a:off x="457200" y="1316442"/>
            <a:ext cx="4546848" cy="5376672"/>
          </a:xfrm>
        </p:spPr>
        <p:txBody>
          <a:bodyPr>
            <a:normAutofit/>
          </a:bodyPr>
          <a:lstStyle/>
          <a:p>
            <a:endParaRPr lang="en-US" altLang="zh-TW" sz="2800" dirty="0" smtClean="0"/>
          </a:p>
        </p:txBody>
      </p:sp>
      <p:sp>
        <p:nvSpPr>
          <p:cNvPr id="3" name="標題 2"/>
          <p:cNvSpPr>
            <a:spLocks noGrp="1"/>
          </p:cNvSpPr>
          <p:nvPr>
            <p:ph type="title"/>
          </p:nvPr>
        </p:nvSpPr>
        <p:spPr/>
        <p:txBody>
          <a:bodyPr/>
          <a:lstStyle/>
          <a:p>
            <a:r>
              <a:rPr lang="en-US" altLang="zh-TW" dirty="0"/>
              <a:t>SIFT key </a:t>
            </a:r>
            <a:r>
              <a:rPr lang="en-US" altLang="zh-TW" dirty="0" smtClean="0"/>
              <a:t>stability(1/)</a:t>
            </a:r>
            <a:endParaRPr lang="zh-TW" altLang="en-US" dirty="0"/>
          </a:p>
        </p:txBody>
      </p:sp>
    </p:spTree>
    <p:extLst>
      <p:ext uri="{BB962C8B-B14F-4D97-AF65-F5344CB8AC3E}">
        <p14:creationId xmlns:p14="http://schemas.microsoft.com/office/powerpoint/2010/main" val="131325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endParaRPr lang="en-US" altLang="zh-TW" sz="2800" dirty="0" smtClean="0"/>
          </a:p>
        </p:txBody>
      </p:sp>
      <p:sp>
        <p:nvSpPr>
          <p:cNvPr id="3" name="標題 2"/>
          <p:cNvSpPr>
            <a:spLocks noGrp="1"/>
          </p:cNvSpPr>
          <p:nvPr>
            <p:ph type="title"/>
          </p:nvPr>
        </p:nvSpPr>
        <p:spPr/>
        <p:txBody>
          <a:bodyPr/>
          <a:lstStyle/>
          <a:p>
            <a:r>
              <a:rPr lang="en-US" altLang="zh-TW" dirty="0"/>
              <a:t>SIFT key stability</a:t>
            </a:r>
            <a:r>
              <a:rPr lang="en-US" altLang="zh-TW" dirty="0" smtClean="0"/>
              <a:t>(/)</a:t>
            </a:r>
            <a:endParaRPr lang="zh-TW" altLang="en-US" dirty="0"/>
          </a:p>
        </p:txBody>
      </p:sp>
    </p:spTree>
    <p:extLst>
      <p:ext uri="{BB962C8B-B14F-4D97-AF65-F5344CB8AC3E}">
        <p14:creationId xmlns:p14="http://schemas.microsoft.com/office/powerpoint/2010/main" val="2835785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1913</TotalTime>
  <Words>339</Words>
  <Application>Microsoft Office PowerPoint</Application>
  <PresentationFormat>如螢幕大小 (4:3)</PresentationFormat>
  <Paragraphs>34</Paragraphs>
  <Slides>6</Slides>
  <Notes>6</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6</vt:i4>
      </vt:variant>
    </vt:vector>
  </HeadingPairs>
  <TitlesOfParts>
    <vt:vector size="15" baseType="lpstr">
      <vt:lpstr>微軟正黑體</vt:lpstr>
      <vt:lpstr>新細明體</vt:lpstr>
      <vt:lpstr>Calibri</vt:lpstr>
      <vt:lpstr>Lucida Sans Unicode</vt:lpstr>
      <vt:lpstr>Verdana</vt:lpstr>
      <vt:lpstr>Wingdings 2</vt:lpstr>
      <vt:lpstr>Wingdings 3</vt:lpstr>
      <vt:lpstr>匯合</vt:lpstr>
      <vt:lpstr>MathType 6.0 Equation</vt:lpstr>
      <vt:lpstr>Object Recognition from Local Scale-Invariant Features David G. Lowe</vt:lpstr>
      <vt:lpstr>Key localization(1/3)</vt:lpstr>
      <vt:lpstr>Key localization(2/3)</vt:lpstr>
      <vt:lpstr>Key localization(3/3)</vt:lpstr>
      <vt:lpstr>SIFT key stability(1/)</vt:lpstr>
      <vt:lpstr>SIFT key stability(/)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灰階影像轉彩色影像</dc:title>
  <dc:creator>willy</dc:creator>
  <cp:lastModifiedBy>mickey1478</cp:lastModifiedBy>
  <cp:revision>125</cp:revision>
  <dcterms:created xsi:type="dcterms:W3CDTF">2016-07-27T04:16:33Z</dcterms:created>
  <dcterms:modified xsi:type="dcterms:W3CDTF">2017-02-22T06:33:52Z</dcterms:modified>
</cp:coreProperties>
</file>