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4"/>
  </p:notesMasterIdLst>
  <p:sldIdLst>
    <p:sldId id="256" r:id="rId2"/>
    <p:sldId id="265" r:id="rId3"/>
    <p:sldId id="266" r:id="rId4"/>
    <p:sldId id="268" r:id="rId5"/>
    <p:sldId id="267" r:id="rId6"/>
    <p:sldId id="269" r:id="rId7"/>
    <p:sldId id="272" r:id="rId8"/>
    <p:sldId id="270" r:id="rId9"/>
    <p:sldId id="271" r:id="rId10"/>
    <p:sldId id="273" r:id="rId11"/>
    <p:sldId id="275" r:id="rId12"/>
    <p:sldId id="276" r:id="rId13"/>
    <p:sldId id="278" r:id="rId14"/>
    <p:sldId id="279" r:id="rId15"/>
    <p:sldId id="280" r:id="rId16"/>
    <p:sldId id="277" r:id="rId17"/>
    <p:sldId id="281" r:id="rId18"/>
    <p:sldId id="282" r:id="rId19"/>
    <p:sldId id="283" r:id="rId20"/>
    <p:sldId id="284" r:id="rId21"/>
    <p:sldId id="287" r:id="rId22"/>
    <p:sldId id="288" r:id="rId23"/>
    <p:sldId id="285" r:id="rId24"/>
    <p:sldId id="289" r:id="rId25"/>
    <p:sldId id="286" r:id="rId26"/>
    <p:sldId id="290" r:id="rId27"/>
    <p:sldId id="291" r:id="rId28"/>
    <p:sldId id="292" r:id="rId29"/>
    <p:sldId id="294" r:id="rId30"/>
    <p:sldId id="295" r:id="rId31"/>
    <p:sldId id="296" r:id="rId32"/>
    <p:sldId id="301" r:id="rId33"/>
    <p:sldId id="302" r:id="rId34"/>
    <p:sldId id="303" r:id="rId35"/>
    <p:sldId id="304" r:id="rId36"/>
    <p:sldId id="321" r:id="rId37"/>
    <p:sldId id="305" r:id="rId38"/>
    <p:sldId id="306" r:id="rId39"/>
    <p:sldId id="307" r:id="rId40"/>
    <p:sldId id="308" r:id="rId41"/>
    <p:sldId id="309" r:id="rId42"/>
    <p:sldId id="310" r:id="rId43"/>
    <p:sldId id="322" r:id="rId44"/>
    <p:sldId id="311" r:id="rId45"/>
    <p:sldId id="312" r:id="rId46"/>
    <p:sldId id="313" r:id="rId47"/>
    <p:sldId id="314" r:id="rId48"/>
    <p:sldId id="315" r:id="rId49"/>
    <p:sldId id="316" r:id="rId50"/>
    <p:sldId id="317" r:id="rId51"/>
    <p:sldId id="318" r:id="rId52"/>
    <p:sldId id="320" r:id="rId53"/>
    <p:sldId id="323" r:id="rId54"/>
    <p:sldId id="324" r:id="rId55"/>
    <p:sldId id="325" r:id="rId56"/>
    <p:sldId id="326" r:id="rId57"/>
    <p:sldId id="327" r:id="rId58"/>
    <p:sldId id="328" r:id="rId59"/>
    <p:sldId id="329" r:id="rId60"/>
    <p:sldId id="332" r:id="rId61"/>
    <p:sldId id="330" r:id="rId62"/>
    <p:sldId id="331" r:id="rId6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104D686-9A7B-410C-9342-34BF0EB18FBB}">
          <p14:sldIdLst>
            <p14:sldId id="256"/>
          </p14:sldIdLst>
        </p14:section>
        <p14:section name="Introduction" id="{3BAD7E14-F9D7-467F-9C9C-8811319EEE54}">
          <p14:sldIdLst>
            <p14:sldId id="265"/>
            <p14:sldId id="266"/>
            <p14:sldId id="268"/>
            <p14:sldId id="267"/>
            <p14:sldId id="269"/>
            <p14:sldId id="272"/>
            <p14:sldId id="270"/>
            <p14:sldId id="271"/>
            <p14:sldId id="273"/>
          </p14:sldIdLst>
        </p14:section>
        <p14:section name="The scale space" id="{50A50C40-7190-423C-8B0B-BDA892DCC3AA}">
          <p14:sldIdLst>
            <p14:sldId id="275"/>
            <p14:sldId id="276"/>
            <p14:sldId id="278"/>
            <p14:sldId id="279"/>
            <p14:sldId id="280"/>
            <p14:sldId id="277"/>
            <p14:sldId id="281"/>
            <p14:sldId id="282"/>
            <p14:sldId id="283"/>
          </p14:sldIdLst>
        </p14:section>
        <p14:section name="LoG approximations" id="{DB88CC4A-0F47-4BCC-9D38-518C60DA1E29}">
          <p14:sldIdLst>
            <p14:sldId id="284"/>
            <p14:sldId id="287"/>
            <p14:sldId id="288"/>
            <p14:sldId id="285"/>
            <p14:sldId id="289"/>
            <p14:sldId id="286"/>
            <p14:sldId id="290"/>
            <p14:sldId id="291"/>
            <p14:sldId id="292"/>
            <p14:sldId id="294"/>
          </p14:sldIdLst>
        </p14:section>
        <p14:section name="Finding keypoints" id="{D7E50026-CC5A-4ECF-8D32-8FACBACF7B53}">
          <p14:sldIdLst>
            <p14:sldId id="295"/>
            <p14:sldId id="296"/>
            <p14:sldId id="301"/>
            <p14:sldId id="302"/>
            <p14:sldId id="303"/>
            <p14:sldId id="304"/>
            <p14:sldId id="321"/>
            <p14:sldId id="305"/>
          </p14:sldIdLst>
        </p14:section>
        <p14:section name="Getting rid of low contrast keypoints" id="{306543B2-5F72-4DE3-9F59-108F30736742}">
          <p14:sldIdLst>
            <p14:sldId id="306"/>
            <p14:sldId id="307"/>
            <p14:sldId id="308"/>
            <p14:sldId id="309"/>
            <p14:sldId id="310"/>
            <p14:sldId id="322"/>
          </p14:sldIdLst>
        </p14:section>
        <p14:section name="Keypoint orientations" id="{ABDE4558-BA15-4F11-8359-9C9B91F1A519}">
          <p14:sldIdLst>
            <p14:sldId id="311"/>
            <p14:sldId id="312"/>
            <p14:sldId id="313"/>
            <p14:sldId id="314"/>
            <p14:sldId id="315"/>
            <p14:sldId id="316"/>
            <p14:sldId id="317"/>
            <p14:sldId id="318"/>
          </p14:sldIdLst>
        </p14:section>
        <p14:section name="Generating a feature" id="{2CCE7F2C-DA5B-4604-9740-A471DA4FA2B5}">
          <p14:sldIdLst>
            <p14:sldId id="320"/>
            <p14:sldId id="323"/>
            <p14:sldId id="324"/>
            <p14:sldId id="325"/>
            <p14:sldId id="326"/>
            <p14:sldId id="327"/>
            <p14:sldId id="328"/>
            <p14:sldId id="329"/>
            <p14:sldId id="332"/>
            <p14:sldId id="330"/>
            <p14:sldId id="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81655" autoAdjust="0"/>
  </p:normalViewPr>
  <p:slideViewPr>
    <p:cSldViewPr>
      <p:cViewPr varScale="1">
        <p:scale>
          <a:sx n="79" d="100"/>
          <a:sy n="79" d="100"/>
        </p:scale>
        <p:origin x="128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4590A-9211-4E0A-8DF3-A57B74670615}" type="datetimeFigureOut">
              <a:rPr lang="zh-TW" altLang="en-US" smtClean="0"/>
              <a:t>2017/2/28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B4949-2CAB-4EE3-9D3B-F20607374244}" type="slidenum">
              <a:rPr lang="zh-TW" altLang="en-US" smtClean="0"/>
              <a:t>‹#›</a:t>
            </a:fld>
            <a:endParaRPr lang="zh-TW" altLang="en-US"/>
          </a:p>
        </p:txBody>
      </p:sp>
    </p:spTree>
    <p:extLst>
      <p:ext uri="{BB962C8B-B14F-4D97-AF65-F5344CB8AC3E}">
        <p14:creationId xmlns:p14="http://schemas.microsoft.com/office/powerpoint/2010/main" val="188459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本地尺度不變特徵的對象識別</a:t>
            </a:r>
            <a:endParaRPr lang="en-US" altLang="zh-TW" dirty="0" smtClean="0"/>
          </a:p>
          <a:p>
            <a:r>
              <a:rPr lang="en-US" altLang="zh-TW" dirty="0" smtClean="0"/>
              <a:t>http://www.cs.ubc.ca/~lowe/papers/iccv99.pdf</a:t>
            </a:r>
          </a:p>
          <a:p>
            <a:endParaRPr lang="en-US" altLang="zh-TW" dirty="0" smtClean="0"/>
          </a:p>
          <a:p>
            <a:r>
              <a:rPr lang="zh-TW" altLang="en-US" dirty="0" smtClean="0"/>
              <a:t>參考文獻</a:t>
            </a:r>
            <a:endParaRPr lang="en-US" altLang="zh-TW" dirty="0" smtClean="0"/>
          </a:p>
          <a:p>
            <a:r>
              <a:rPr lang="en-US" altLang="zh-TW" dirty="0" smtClean="0"/>
              <a:t>https://www.quora.com/What-does-octave-in-SIFT-means-Is-it-different-resolutions-of-the-image</a:t>
            </a:r>
          </a:p>
          <a:p>
            <a:r>
              <a:rPr lang="en-US" altLang="zh-TW" dirty="0" smtClean="0"/>
              <a:t>http://ff320232.blogspot.tw/2013/06/opencv-face-detection.html</a:t>
            </a:r>
          </a:p>
          <a:p>
            <a:r>
              <a:rPr lang="en-US" altLang="zh-TW" dirty="0" smtClean="0"/>
              <a:t>https://www.researchgate.net/figure/233941136_fig8_SIFT-feature-points-extracted-from-two-consecutive-frames-yellow-marks-Feature</a:t>
            </a:r>
          </a:p>
          <a:p>
            <a:r>
              <a:rPr lang="en-US" altLang="zh-TW" dirty="0" smtClean="0"/>
              <a:t>http://www.cmap.polytechnique.fr/~yu/research/ASIFT/demo.html</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1</a:t>
            </a:fld>
            <a:endParaRPr lang="zh-TW" altLang="en-US"/>
          </a:p>
        </p:txBody>
      </p:sp>
    </p:spTree>
    <p:extLst>
      <p:ext uri="{BB962C8B-B14F-4D97-AF65-F5344CB8AC3E}">
        <p14:creationId xmlns:p14="http://schemas.microsoft.com/office/powerpoint/2010/main" val="342460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30</a:t>
            </a:fld>
            <a:endParaRPr lang="zh-TW" altLang="en-US"/>
          </a:p>
        </p:txBody>
      </p:sp>
    </p:spTree>
    <p:extLst>
      <p:ext uri="{BB962C8B-B14F-4D97-AF65-F5344CB8AC3E}">
        <p14:creationId xmlns:p14="http://schemas.microsoft.com/office/powerpoint/2010/main" val="140009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31</a:t>
            </a:fld>
            <a:endParaRPr lang="zh-TW" altLang="en-US"/>
          </a:p>
        </p:txBody>
      </p:sp>
    </p:spTree>
    <p:extLst>
      <p:ext uri="{BB962C8B-B14F-4D97-AF65-F5344CB8AC3E}">
        <p14:creationId xmlns:p14="http://schemas.microsoft.com/office/powerpoint/2010/main" val="58257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32</a:t>
            </a:fld>
            <a:endParaRPr lang="zh-TW" altLang="en-US"/>
          </a:p>
        </p:txBody>
      </p:sp>
    </p:spTree>
    <p:extLst>
      <p:ext uri="{BB962C8B-B14F-4D97-AF65-F5344CB8AC3E}">
        <p14:creationId xmlns:p14="http://schemas.microsoft.com/office/powerpoint/2010/main" val="313909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33</a:t>
            </a:fld>
            <a:endParaRPr lang="zh-TW" altLang="en-US"/>
          </a:p>
        </p:txBody>
      </p:sp>
    </p:spTree>
    <p:extLst>
      <p:ext uri="{BB962C8B-B14F-4D97-AF65-F5344CB8AC3E}">
        <p14:creationId xmlns:p14="http://schemas.microsoft.com/office/powerpoint/2010/main" val="259214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34</a:t>
            </a:fld>
            <a:endParaRPr lang="zh-TW" altLang="en-US"/>
          </a:p>
        </p:txBody>
      </p:sp>
    </p:spTree>
    <p:extLst>
      <p:ext uri="{BB962C8B-B14F-4D97-AF65-F5344CB8AC3E}">
        <p14:creationId xmlns:p14="http://schemas.microsoft.com/office/powerpoint/2010/main" val="1007885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35</a:t>
            </a:fld>
            <a:endParaRPr lang="zh-TW" altLang="en-US"/>
          </a:p>
        </p:txBody>
      </p:sp>
    </p:spTree>
    <p:extLst>
      <p:ext uri="{BB962C8B-B14F-4D97-AF65-F5344CB8AC3E}">
        <p14:creationId xmlns:p14="http://schemas.microsoft.com/office/powerpoint/2010/main" val="4112302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36</a:t>
            </a:fld>
            <a:endParaRPr lang="zh-TW" altLang="en-US"/>
          </a:p>
        </p:txBody>
      </p:sp>
    </p:spTree>
    <p:extLst>
      <p:ext uri="{BB962C8B-B14F-4D97-AF65-F5344CB8AC3E}">
        <p14:creationId xmlns:p14="http://schemas.microsoft.com/office/powerpoint/2010/main" val="1543978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37</a:t>
            </a:fld>
            <a:endParaRPr lang="zh-TW" altLang="en-US"/>
          </a:p>
        </p:txBody>
      </p:sp>
    </p:spTree>
    <p:extLst>
      <p:ext uri="{BB962C8B-B14F-4D97-AF65-F5344CB8AC3E}">
        <p14:creationId xmlns:p14="http://schemas.microsoft.com/office/powerpoint/2010/main" val="3276530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38</a:t>
            </a:fld>
            <a:endParaRPr lang="zh-TW" altLang="en-US"/>
          </a:p>
        </p:txBody>
      </p:sp>
    </p:spTree>
    <p:extLst>
      <p:ext uri="{BB962C8B-B14F-4D97-AF65-F5344CB8AC3E}">
        <p14:creationId xmlns:p14="http://schemas.microsoft.com/office/powerpoint/2010/main" val="1706702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39</a:t>
            </a:fld>
            <a:endParaRPr lang="zh-TW" altLang="en-US"/>
          </a:p>
        </p:txBody>
      </p:sp>
    </p:spTree>
    <p:extLst>
      <p:ext uri="{BB962C8B-B14F-4D97-AF65-F5344CB8AC3E}">
        <p14:creationId xmlns:p14="http://schemas.microsoft.com/office/powerpoint/2010/main" val="27561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a:t>
            </a:fld>
            <a:endParaRPr lang="zh-TW" altLang="en-US"/>
          </a:p>
        </p:txBody>
      </p:sp>
    </p:spTree>
    <p:extLst>
      <p:ext uri="{BB962C8B-B14F-4D97-AF65-F5344CB8AC3E}">
        <p14:creationId xmlns:p14="http://schemas.microsoft.com/office/powerpoint/2010/main" val="683503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40</a:t>
            </a:fld>
            <a:endParaRPr lang="zh-TW" altLang="en-US"/>
          </a:p>
        </p:txBody>
      </p:sp>
    </p:spTree>
    <p:extLst>
      <p:ext uri="{BB962C8B-B14F-4D97-AF65-F5344CB8AC3E}">
        <p14:creationId xmlns:p14="http://schemas.microsoft.com/office/powerpoint/2010/main" val="2252243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Harris Corner Detector</a:t>
            </a:r>
          </a:p>
          <a:p>
            <a:r>
              <a:rPr lang="en-US" altLang="zh-TW" dirty="0" smtClean="0"/>
              <a:t>http://aishack.in/tutorials/harris-corner-detector/</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41</a:t>
            </a:fld>
            <a:endParaRPr lang="zh-TW" altLang="en-US"/>
          </a:p>
        </p:txBody>
      </p:sp>
    </p:spTree>
    <p:extLst>
      <p:ext uri="{BB962C8B-B14F-4D97-AF65-F5344CB8AC3E}">
        <p14:creationId xmlns:p14="http://schemas.microsoft.com/office/powerpoint/2010/main" val="334530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42</a:t>
            </a:fld>
            <a:endParaRPr lang="zh-TW" altLang="en-US"/>
          </a:p>
        </p:txBody>
      </p:sp>
    </p:spTree>
    <p:extLst>
      <p:ext uri="{BB962C8B-B14F-4D97-AF65-F5344CB8AC3E}">
        <p14:creationId xmlns:p14="http://schemas.microsoft.com/office/powerpoint/2010/main" val="267323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44</a:t>
            </a:fld>
            <a:endParaRPr lang="zh-TW" altLang="en-US"/>
          </a:p>
        </p:txBody>
      </p:sp>
    </p:spTree>
    <p:extLst>
      <p:ext uri="{BB962C8B-B14F-4D97-AF65-F5344CB8AC3E}">
        <p14:creationId xmlns:p14="http://schemas.microsoft.com/office/powerpoint/2010/main" val="218685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45</a:t>
            </a:fld>
            <a:endParaRPr lang="zh-TW" altLang="en-US"/>
          </a:p>
        </p:txBody>
      </p:sp>
    </p:spTree>
    <p:extLst>
      <p:ext uri="{BB962C8B-B14F-4D97-AF65-F5344CB8AC3E}">
        <p14:creationId xmlns:p14="http://schemas.microsoft.com/office/powerpoint/2010/main" val="344136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46</a:t>
            </a:fld>
            <a:endParaRPr lang="zh-TW" altLang="en-US"/>
          </a:p>
        </p:txBody>
      </p:sp>
    </p:spTree>
    <p:extLst>
      <p:ext uri="{BB962C8B-B14F-4D97-AF65-F5344CB8AC3E}">
        <p14:creationId xmlns:p14="http://schemas.microsoft.com/office/powerpoint/2010/main" val="4246251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47</a:t>
            </a:fld>
            <a:endParaRPr lang="zh-TW" altLang="en-US"/>
          </a:p>
        </p:txBody>
      </p:sp>
    </p:spTree>
    <p:extLst>
      <p:ext uri="{BB962C8B-B14F-4D97-AF65-F5344CB8AC3E}">
        <p14:creationId xmlns:p14="http://schemas.microsoft.com/office/powerpoint/2010/main" val="148589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In this histogram, the 360 degrees of orientation are broken into 36 bins (each 10 degrees).</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48</a:t>
            </a:fld>
            <a:endParaRPr lang="zh-TW" altLang="en-US"/>
          </a:p>
        </p:txBody>
      </p:sp>
    </p:spTree>
    <p:extLst>
      <p:ext uri="{BB962C8B-B14F-4D97-AF65-F5344CB8AC3E}">
        <p14:creationId xmlns:p14="http://schemas.microsoft.com/office/powerpoint/2010/main" val="2993226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49</a:t>
            </a:fld>
            <a:endParaRPr lang="zh-TW" altLang="en-US"/>
          </a:p>
        </p:txBody>
      </p:sp>
    </p:spTree>
    <p:extLst>
      <p:ext uri="{BB962C8B-B14F-4D97-AF65-F5344CB8AC3E}">
        <p14:creationId xmlns:p14="http://schemas.microsoft.com/office/powerpoint/2010/main" val="4244882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50</a:t>
            </a:fld>
            <a:endParaRPr lang="zh-TW" altLang="en-US"/>
          </a:p>
        </p:txBody>
      </p:sp>
    </p:spTree>
    <p:extLst>
      <p:ext uri="{BB962C8B-B14F-4D97-AF65-F5344CB8AC3E}">
        <p14:creationId xmlns:p14="http://schemas.microsoft.com/office/powerpoint/2010/main" val="356358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a:t>
            </a:fld>
            <a:endParaRPr lang="zh-TW" altLang="en-US"/>
          </a:p>
        </p:txBody>
      </p:sp>
    </p:spTree>
    <p:extLst>
      <p:ext uri="{BB962C8B-B14F-4D97-AF65-F5344CB8AC3E}">
        <p14:creationId xmlns:p14="http://schemas.microsoft.com/office/powerpoint/2010/main" val="1132406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51</a:t>
            </a:fld>
            <a:endParaRPr lang="zh-TW" altLang="en-US"/>
          </a:p>
        </p:txBody>
      </p:sp>
    </p:spTree>
    <p:extLst>
      <p:ext uri="{BB962C8B-B14F-4D97-AF65-F5344CB8AC3E}">
        <p14:creationId xmlns:p14="http://schemas.microsoft.com/office/powerpoint/2010/main" val="126645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52</a:t>
            </a:fld>
            <a:endParaRPr lang="zh-TW" altLang="en-US"/>
          </a:p>
        </p:txBody>
      </p:sp>
    </p:spTree>
    <p:extLst>
      <p:ext uri="{BB962C8B-B14F-4D97-AF65-F5344CB8AC3E}">
        <p14:creationId xmlns:p14="http://schemas.microsoft.com/office/powerpoint/2010/main" val="2617943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53</a:t>
            </a:fld>
            <a:endParaRPr lang="zh-TW" altLang="en-US"/>
          </a:p>
        </p:txBody>
      </p:sp>
    </p:spTree>
    <p:extLst>
      <p:ext uri="{BB962C8B-B14F-4D97-AF65-F5344CB8AC3E}">
        <p14:creationId xmlns:p14="http://schemas.microsoft.com/office/powerpoint/2010/main" val="172858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54</a:t>
            </a:fld>
            <a:endParaRPr lang="zh-TW" altLang="en-US"/>
          </a:p>
        </p:txBody>
      </p:sp>
    </p:spTree>
    <p:extLst>
      <p:ext uri="{BB962C8B-B14F-4D97-AF65-F5344CB8AC3E}">
        <p14:creationId xmlns:p14="http://schemas.microsoft.com/office/powerpoint/2010/main" val="658020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55</a:t>
            </a:fld>
            <a:endParaRPr lang="zh-TW" altLang="en-US"/>
          </a:p>
        </p:txBody>
      </p:sp>
    </p:spTree>
    <p:extLst>
      <p:ext uri="{BB962C8B-B14F-4D97-AF65-F5344CB8AC3E}">
        <p14:creationId xmlns:p14="http://schemas.microsoft.com/office/powerpoint/2010/main" val="2984842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56</a:t>
            </a:fld>
            <a:endParaRPr lang="zh-TW" altLang="en-US"/>
          </a:p>
        </p:txBody>
      </p:sp>
    </p:spTree>
    <p:extLst>
      <p:ext uri="{BB962C8B-B14F-4D97-AF65-F5344CB8AC3E}">
        <p14:creationId xmlns:p14="http://schemas.microsoft.com/office/powerpoint/2010/main" val="3182323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57</a:t>
            </a:fld>
            <a:endParaRPr lang="zh-TW" altLang="en-US"/>
          </a:p>
        </p:txBody>
      </p:sp>
    </p:spTree>
    <p:extLst>
      <p:ext uri="{BB962C8B-B14F-4D97-AF65-F5344CB8AC3E}">
        <p14:creationId xmlns:p14="http://schemas.microsoft.com/office/powerpoint/2010/main" val="407460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58</a:t>
            </a:fld>
            <a:endParaRPr lang="zh-TW" altLang="en-US"/>
          </a:p>
        </p:txBody>
      </p:sp>
    </p:spTree>
    <p:extLst>
      <p:ext uri="{BB962C8B-B14F-4D97-AF65-F5344CB8AC3E}">
        <p14:creationId xmlns:p14="http://schemas.microsoft.com/office/powerpoint/2010/main" val="1647242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59</a:t>
            </a:fld>
            <a:endParaRPr lang="zh-TW" altLang="en-US"/>
          </a:p>
        </p:txBody>
      </p:sp>
    </p:spTree>
    <p:extLst>
      <p:ext uri="{BB962C8B-B14F-4D97-AF65-F5344CB8AC3E}">
        <p14:creationId xmlns:p14="http://schemas.microsoft.com/office/powerpoint/2010/main" val="4083747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60</a:t>
            </a:fld>
            <a:endParaRPr lang="zh-TW" altLang="en-US"/>
          </a:p>
        </p:txBody>
      </p:sp>
    </p:spTree>
    <p:extLst>
      <p:ext uri="{BB962C8B-B14F-4D97-AF65-F5344CB8AC3E}">
        <p14:creationId xmlns:p14="http://schemas.microsoft.com/office/powerpoint/2010/main" val="64416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輸入圖像首先使用</a:t>
            </a:r>
            <a:r>
              <a:rPr lang="en-US" altLang="zh-TW" sz="1200" dirty="0" smtClean="0"/>
              <a:t>FFF</a:t>
            </a:r>
            <a:r>
              <a:rPr lang="zh-TW" altLang="en-US" sz="1200" dirty="0" smtClean="0"/>
              <a:t>與高斯函數進行卷積以給出圖像</a:t>
            </a:r>
            <a:r>
              <a:rPr lang="en-US" altLang="zh-TW" sz="1200" dirty="0" smtClean="0"/>
              <a:t>A.</a:t>
            </a:r>
            <a:r>
              <a:rPr lang="zh-TW" altLang="en-US" sz="1200" dirty="0" smtClean="0"/>
              <a:t>然後，通過</a:t>
            </a:r>
            <a:r>
              <a:rPr lang="en-US" altLang="zh-TW" sz="1200" dirty="0" smtClean="0"/>
              <a:t>FFF</a:t>
            </a:r>
            <a:r>
              <a:rPr lang="zh-TW" altLang="en-US" sz="1200" dirty="0" smtClean="0"/>
              <a:t>的進一步增量平滑來重複第二次，以給出新圖像</a:t>
            </a:r>
            <a:r>
              <a:rPr lang="en-US" altLang="zh-TW" sz="1200" dirty="0" smtClean="0"/>
              <a:t>B</a:t>
            </a:r>
            <a:r>
              <a:rPr lang="zh-TW" altLang="en-US" sz="1200" dirty="0" smtClean="0"/>
              <a:t>，其現在具有</a:t>
            </a:r>
            <a:r>
              <a:rPr lang="en-US" altLang="zh-TW" sz="1200" dirty="0" smtClean="0"/>
              <a:t>FFF</a:t>
            </a:r>
            <a:r>
              <a:rPr lang="zh-TW" altLang="en-US" sz="1200" dirty="0" smtClean="0"/>
              <a:t>的有效平滑。 高斯函數的差通過從</a:t>
            </a:r>
            <a:r>
              <a:rPr lang="en-US" altLang="zh-TW" sz="1200" dirty="0" smtClean="0"/>
              <a:t>A</a:t>
            </a:r>
            <a:r>
              <a:rPr lang="zh-TW" altLang="en-US" sz="1200" dirty="0" smtClean="0"/>
              <a:t>中減去圖像</a:t>
            </a:r>
            <a:r>
              <a:rPr lang="en-US" altLang="zh-TW" sz="1200" dirty="0" smtClean="0"/>
              <a:t>B</a:t>
            </a:r>
            <a:r>
              <a:rPr lang="zh-TW" altLang="en-US" sz="1200" dirty="0" smtClean="0"/>
              <a:t>獲得，得到兩個高斯之間的</a:t>
            </a:r>
            <a:r>
              <a:rPr lang="en-US" altLang="zh-TW" sz="1200" dirty="0" smtClean="0"/>
              <a:t>FFF</a:t>
            </a:r>
            <a:r>
              <a:rPr lang="zh-TW" altLang="en-US" sz="1200" dirty="0" smtClean="0"/>
              <a:t>的比率</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a:t>
            </a:fld>
            <a:endParaRPr lang="zh-TW" altLang="en-US"/>
          </a:p>
        </p:txBody>
      </p:sp>
    </p:spTree>
    <p:extLst>
      <p:ext uri="{BB962C8B-B14F-4D97-AF65-F5344CB8AC3E}">
        <p14:creationId xmlns:p14="http://schemas.microsoft.com/office/powerpoint/2010/main" val="648773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61</a:t>
            </a:fld>
            <a:endParaRPr lang="zh-TW" altLang="en-US"/>
          </a:p>
        </p:txBody>
      </p:sp>
    </p:spTree>
    <p:extLst>
      <p:ext uri="{BB962C8B-B14F-4D97-AF65-F5344CB8AC3E}">
        <p14:creationId xmlns:p14="http://schemas.microsoft.com/office/powerpoint/2010/main" val="2562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62</a:t>
            </a:fld>
            <a:endParaRPr lang="zh-TW" altLang="en-US"/>
          </a:p>
        </p:txBody>
      </p:sp>
    </p:spTree>
    <p:extLst>
      <p:ext uri="{BB962C8B-B14F-4D97-AF65-F5344CB8AC3E}">
        <p14:creationId xmlns:p14="http://schemas.microsoft.com/office/powerpoint/2010/main" val="389120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a:t>
            </a:fld>
            <a:endParaRPr lang="zh-TW" altLang="en-US"/>
          </a:p>
        </p:txBody>
      </p:sp>
    </p:spTree>
    <p:extLst>
      <p:ext uri="{BB962C8B-B14F-4D97-AF65-F5344CB8AC3E}">
        <p14:creationId xmlns:p14="http://schemas.microsoft.com/office/powerpoint/2010/main" val="44916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a:t>
            </a:fld>
            <a:endParaRPr lang="zh-TW" altLang="en-US"/>
          </a:p>
        </p:txBody>
      </p:sp>
    </p:spTree>
    <p:extLst>
      <p:ext uri="{BB962C8B-B14F-4D97-AF65-F5344CB8AC3E}">
        <p14:creationId xmlns:p14="http://schemas.microsoft.com/office/powerpoint/2010/main" val="2752726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二階導數對雜訊極為敏感</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22</a:t>
            </a:fld>
            <a:endParaRPr lang="zh-TW" altLang="en-US"/>
          </a:p>
        </p:txBody>
      </p:sp>
    </p:spTree>
    <p:extLst>
      <p:ext uri="{BB962C8B-B14F-4D97-AF65-F5344CB8AC3E}">
        <p14:creationId xmlns:p14="http://schemas.microsoft.com/office/powerpoint/2010/main" val="109208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28</a:t>
            </a:fld>
            <a:endParaRPr lang="zh-TW" altLang="en-US"/>
          </a:p>
        </p:txBody>
      </p:sp>
    </p:spTree>
    <p:extLst>
      <p:ext uri="{BB962C8B-B14F-4D97-AF65-F5344CB8AC3E}">
        <p14:creationId xmlns:p14="http://schemas.microsoft.com/office/powerpoint/2010/main" val="9953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29</a:t>
            </a:fld>
            <a:endParaRPr lang="zh-TW" altLang="en-US"/>
          </a:p>
        </p:txBody>
      </p:sp>
    </p:spTree>
    <p:extLst>
      <p:ext uri="{BB962C8B-B14F-4D97-AF65-F5344CB8AC3E}">
        <p14:creationId xmlns:p14="http://schemas.microsoft.com/office/powerpoint/2010/main" val="177180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3E2D0238-52A9-4714-AC8A-6C69B452A80F}" type="datetimeFigureOut">
              <a:rPr lang="zh-TW" altLang="en-US" smtClean="0"/>
              <a:pPr/>
              <a:t>2017/2/28</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2017/2/28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2017/2/28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2017/2/28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2017/2/28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3E2D0238-52A9-4714-AC8A-6C69B452A80F}" type="datetimeFigureOut">
              <a:rPr lang="zh-TW" altLang="en-US" smtClean="0"/>
              <a:pPr/>
              <a:t>2017/2/28</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3E2D0238-52A9-4714-AC8A-6C69B452A80F}" type="datetimeFigureOut">
              <a:rPr lang="zh-TW" altLang="en-US" smtClean="0"/>
              <a:pPr/>
              <a:t>2017/2/28</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3E2D0238-52A9-4714-AC8A-6C69B452A80F}" type="datetimeFigureOut">
              <a:rPr lang="zh-TW" altLang="en-US" smtClean="0"/>
              <a:pPr/>
              <a:t>2017/2/28</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3E2D0238-52A9-4714-AC8A-6C69B452A80F}" type="datetimeFigureOut">
              <a:rPr lang="zh-TW" altLang="en-US" smtClean="0"/>
              <a:pPr/>
              <a:t>2017/2/28</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3E2D0238-52A9-4714-AC8A-6C69B452A80F}" type="datetimeFigureOut">
              <a:rPr lang="zh-TW" altLang="en-US" smtClean="0"/>
              <a:pPr/>
              <a:t>2017/2/28</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3E2D0238-52A9-4714-AC8A-6C69B452A80F}" type="datetimeFigureOut">
              <a:rPr lang="zh-TW" altLang="en-US" smtClean="0"/>
              <a:pPr/>
              <a:t>2017/2/28</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B79FB33C-3FBE-4054-9DC8-C0058D29E60D}" type="slidenum">
              <a:rPr lang="zh-TW" altLang="en-US" smtClean="0"/>
              <a:pPr/>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E2D0238-52A9-4714-AC8A-6C69B452A80F}" type="datetimeFigureOut">
              <a:rPr lang="zh-TW" altLang="en-US" smtClean="0"/>
              <a:pPr/>
              <a:t>2017/2/28</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79FB33C-3FBE-4054-9DC8-C0058D29E60D}"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628800"/>
            <a:ext cx="9144000" cy="1953563"/>
          </a:xfrm>
        </p:spPr>
        <p:txBody>
          <a:bodyPr>
            <a:normAutofit/>
          </a:bodyPr>
          <a:lstStyle/>
          <a:p>
            <a:r>
              <a:rPr lang="en-US" altLang="zh-TW" dirty="0" smtClean="0"/>
              <a:t>SIFT</a:t>
            </a:r>
            <a:endParaRPr lang="zh-TW" altLang="en-US" dirty="0"/>
          </a:p>
        </p:txBody>
      </p:sp>
      <p:sp>
        <p:nvSpPr>
          <p:cNvPr id="3" name="副標題 2"/>
          <p:cNvSpPr>
            <a:spLocks noGrp="1"/>
          </p:cNvSpPr>
          <p:nvPr>
            <p:ph type="subTitle" idx="1"/>
          </p:nvPr>
        </p:nvSpPr>
        <p:spPr>
          <a:xfrm>
            <a:off x="685800" y="3611606"/>
            <a:ext cx="7772400" cy="2174847"/>
          </a:xfrm>
        </p:spPr>
        <p:txBody>
          <a:bodyPr>
            <a:normAutofit/>
          </a:bodyPr>
          <a:lstStyle/>
          <a:p>
            <a:r>
              <a:rPr lang="zh-TW" altLang="en-US" sz="3200" dirty="0" smtClean="0"/>
              <a:t>報告人</a:t>
            </a:r>
            <a:r>
              <a:rPr lang="en-US" altLang="zh-TW" sz="3200" dirty="0" smtClean="0"/>
              <a:t>:</a:t>
            </a:r>
            <a:r>
              <a:rPr lang="zh-TW" altLang="en-US" sz="3200" dirty="0" smtClean="0"/>
              <a:t>黃于修</a:t>
            </a:r>
            <a:endParaRPr lang="en-US" altLang="zh-TW" sz="3200" dirty="0" smtClean="0"/>
          </a:p>
          <a:p>
            <a:r>
              <a:rPr lang="zh-TW" altLang="en-US" sz="3200" dirty="0" smtClean="0"/>
              <a:t>指導教授</a:t>
            </a:r>
            <a:r>
              <a:rPr lang="en-US" altLang="zh-TW" sz="3200" dirty="0" smtClean="0"/>
              <a:t>:</a:t>
            </a:r>
            <a:r>
              <a:rPr lang="zh-TW" altLang="en-US" sz="3200" dirty="0" smtClean="0"/>
              <a:t>虞台文</a:t>
            </a:r>
            <a:endParaRPr lang="en-US" altLang="zh-TW" sz="3200" dirty="0" smtClean="0"/>
          </a:p>
          <a:p>
            <a:r>
              <a:rPr lang="zh-TW" altLang="en-US" sz="3200" dirty="0" smtClean="0"/>
              <a:t>日期</a:t>
            </a:r>
            <a:r>
              <a:rPr lang="en-US" altLang="zh-TW" sz="3200" dirty="0" smtClean="0"/>
              <a:t>:2017/02/22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Finally, with scale and rotation invariance in place, one more representation is generated. This helps uniquely identify features. Lets say you have 50,000 features. With this representation, you can easily identify the feature you're looking for (say, a particular eye, or a sign board). </a:t>
            </a:r>
            <a:endParaRPr lang="zh-TW" altLang="en-US" dirty="0"/>
          </a:p>
        </p:txBody>
      </p:sp>
      <p:sp>
        <p:nvSpPr>
          <p:cNvPr id="3" name="標題 2"/>
          <p:cNvSpPr>
            <a:spLocks noGrp="1"/>
          </p:cNvSpPr>
          <p:nvPr>
            <p:ph type="title"/>
          </p:nvPr>
        </p:nvSpPr>
        <p:spPr/>
        <p:txBody>
          <a:bodyPr/>
          <a:lstStyle/>
          <a:p>
            <a:r>
              <a:rPr lang="en-US" altLang="zh-TW" sz="4400" dirty="0"/>
              <a:t>Generate SIFT features</a:t>
            </a:r>
            <a:endParaRPr lang="zh-TW" altLang="en-US" dirty="0"/>
          </a:p>
        </p:txBody>
      </p:sp>
    </p:spTree>
    <p:extLst>
      <p:ext uri="{BB962C8B-B14F-4D97-AF65-F5344CB8AC3E}">
        <p14:creationId xmlns:p14="http://schemas.microsoft.com/office/powerpoint/2010/main" val="135368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Real world objects are meaningful only at a certain scale</a:t>
            </a:r>
            <a:r>
              <a:rPr lang="en-US" altLang="zh-TW" dirty="0" smtClean="0"/>
              <a:t>.</a:t>
            </a:r>
          </a:p>
          <a:p>
            <a:r>
              <a:rPr lang="en-US" altLang="zh-TW" dirty="0"/>
              <a:t>Do you want to look at a leaf or the entire tree? If it's a tree, get rid of some detail from the image (like the leaves, twigs, </a:t>
            </a:r>
            <a:r>
              <a:rPr lang="en-US" altLang="zh-TW" dirty="0" err="1"/>
              <a:t>etc</a:t>
            </a:r>
            <a:r>
              <a:rPr lang="en-US" altLang="zh-TW" dirty="0"/>
              <a:t>) intentionally</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a:t>
            </a:r>
            <a:endParaRPr lang="zh-TW" altLang="en-US" dirty="0"/>
          </a:p>
        </p:txBody>
      </p:sp>
      <p:pic>
        <p:nvPicPr>
          <p:cNvPr id="3074" name="Picture 2" descr="「tree」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3645024"/>
            <a:ext cx="5410944" cy="304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19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4906888" cy="4525963"/>
          </a:xfrm>
        </p:spPr>
        <p:txBody>
          <a:bodyPr>
            <a:normAutofit/>
          </a:bodyPr>
          <a:lstStyle/>
          <a:p>
            <a:r>
              <a:rPr lang="en-US" altLang="zh-TW" dirty="0"/>
              <a:t>While getting rid of these details, you must ensure that you do not introduce new false details. </a:t>
            </a:r>
            <a:endParaRPr lang="en-US" altLang="zh-TW" dirty="0" smtClean="0"/>
          </a:p>
          <a:p>
            <a:r>
              <a:rPr lang="en-US" altLang="zh-TW" dirty="0" smtClean="0"/>
              <a:t>The </a:t>
            </a:r>
            <a:r>
              <a:rPr lang="en-US" altLang="zh-TW" dirty="0"/>
              <a:t>only way to do that is with the Gaussian </a:t>
            </a:r>
            <a:r>
              <a:rPr lang="en-US" altLang="zh-TW" dirty="0" smtClean="0"/>
              <a:t>Blur. </a:t>
            </a:r>
            <a:endParaRPr lang="en-US" altLang="zh-TW" dirty="0"/>
          </a:p>
          <a:p>
            <a:r>
              <a:rPr lang="en-US" altLang="zh-TW" dirty="0" smtClean="0"/>
              <a:t>It </a:t>
            </a:r>
            <a:r>
              <a:rPr lang="en-US" altLang="zh-TW" dirty="0"/>
              <a:t>was proved mathematically, under several reasonable </a:t>
            </a:r>
            <a:r>
              <a:rPr lang="en-US" altLang="zh-TW" dirty="0" smtClean="0"/>
              <a:t>assumptions.</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a:t>
            </a:r>
            <a:endParaRPr lang="zh-TW" altLang="en-US" dirty="0"/>
          </a:p>
        </p:txBody>
      </p:sp>
      <p:pic>
        <p:nvPicPr>
          <p:cNvPr id="4100" name="Picture 4" descr="http://aishack.in/static/img/tut/sift-scalesp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340768"/>
            <a:ext cx="389976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05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5626968" cy="4525963"/>
          </a:xfrm>
        </p:spPr>
        <p:txBody>
          <a:bodyPr>
            <a:normAutofit/>
          </a:bodyPr>
          <a:lstStyle/>
          <a:p>
            <a:r>
              <a:rPr lang="en-US" altLang="zh-TW" dirty="0"/>
              <a:t>SIFT takes scale spaces to the next level. </a:t>
            </a:r>
            <a:endParaRPr lang="en-US" altLang="zh-TW" dirty="0" smtClean="0"/>
          </a:p>
          <a:p>
            <a:pPr marL="624078" indent="-514350">
              <a:buFont typeface="+mj-lt"/>
              <a:buAutoNum type="arabicPeriod"/>
            </a:pPr>
            <a:r>
              <a:rPr lang="en-US" altLang="zh-TW" dirty="0" smtClean="0"/>
              <a:t>Take </a:t>
            </a:r>
            <a:r>
              <a:rPr lang="en-US" altLang="zh-TW" dirty="0"/>
              <a:t>the original image, and generate progressively blurred out images. </a:t>
            </a:r>
            <a:endParaRPr lang="en-US" altLang="zh-TW" dirty="0" smtClean="0"/>
          </a:p>
          <a:p>
            <a:pPr marL="624078" indent="-514350">
              <a:buFont typeface="+mj-lt"/>
              <a:buAutoNum type="arabicPeriod"/>
            </a:pPr>
            <a:r>
              <a:rPr lang="en-US" altLang="zh-TW" dirty="0" smtClean="0"/>
              <a:t>Resize </a:t>
            </a:r>
            <a:r>
              <a:rPr lang="en-US" altLang="zh-TW" dirty="0"/>
              <a:t>the original image to half size. </a:t>
            </a:r>
            <a:endParaRPr lang="en-US" altLang="zh-TW" dirty="0" smtClean="0"/>
          </a:p>
          <a:p>
            <a:pPr marL="624078" indent="-514350">
              <a:buFont typeface="+mj-lt"/>
              <a:buAutoNum type="arabicPeriod"/>
            </a:pPr>
            <a:r>
              <a:rPr lang="en-US" altLang="zh-TW" dirty="0" smtClean="0"/>
              <a:t>Generate blurred </a:t>
            </a:r>
            <a:r>
              <a:rPr lang="en-US" altLang="zh-TW" dirty="0"/>
              <a:t>out images again. </a:t>
            </a:r>
            <a:endParaRPr lang="en-US" altLang="zh-TW" dirty="0" smtClean="0"/>
          </a:p>
          <a:p>
            <a:pPr marL="624078" indent="-514350">
              <a:buFont typeface="+mj-lt"/>
              <a:buAutoNum type="arabicPeriod"/>
            </a:pPr>
            <a:r>
              <a:rPr lang="en-US" altLang="zh-TW" dirty="0" smtClean="0"/>
              <a:t>Keep </a:t>
            </a:r>
            <a:r>
              <a:rPr lang="en-US" altLang="zh-TW" dirty="0"/>
              <a:t>repeating</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 in </a:t>
            </a:r>
            <a:r>
              <a:rPr lang="en-US" altLang="zh-TW" sz="4400" b="0" dirty="0">
                <a:effectLst/>
              </a:rPr>
              <a:t>SIFT </a:t>
            </a:r>
            <a:endParaRPr lang="zh-TW" altLang="en-US" dirty="0"/>
          </a:p>
        </p:txBody>
      </p:sp>
      <p:pic>
        <p:nvPicPr>
          <p:cNvPr id="7170" name="Picture 2" descr="http://aishack.in/static/img/tut/sift-octav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155" y="1224029"/>
            <a:ext cx="3150349"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042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number of octaves and scale depends on the size of the original </a:t>
            </a:r>
            <a:r>
              <a:rPr lang="en-US" altLang="zh-TW" dirty="0" smtClean="0"/>
              <a:t>image.</a:t>
            </a:r>
          </a:p>
          <a:p>
            <a:r>
              <a:rPr lang="en-US" altLang="zh-TW" dirty="0" smtClean="0"/>
              <a:t>The </a:t>
            </a:r>
            <a:r>
              <a:rPr lang="en-US" altLang="zh-TW" dirty="0"/>
              <a:t>creator of SIFT suggests that 4 octaves and 5 blur levels are ideal for the algorithm</a:t>
            </a:r>
            <a:r>
              <a:rPr lang="en-US" altLang="zh-TW" dirty="0" smtClean="0"/>
              <a:t>.</a:t>
            </a:r>
          </a:p>
          <a:p>
            <a:r>
              <a:rPr lang="en-US" altLang="zh-TW" dirty="0"/>
              <a:t>If the original image is doubled in size and </a:t>
            </a:r>
            <a:r>
              <a:rPr lang="en-US" altLang="zh-TW" dirty="0" err="1"/>
              <a:t>antialiased</a:t>
            </a:r>
            <a:r>
              <a:rPr lang="en-US" altLang="zh-TW" dirty="0"/>
              <a:t> a bit (by blurring it) then the algorithm produces more four times more </a:t>
            </a:r>
            <a:r>
              <a:rPr lang="en-US" altLang="zh-TW" dirty="0" err="1"/>
              <a:t>keypoints</a:t>
            </a:r>
            <a:r>
              <a:rPr lang="en-US" altLang="zh-TW" dirty="0"/>
              <a:t>. The more the </a:t>
            </a:r>
            <a:r>
              <a:rPr lang="en-US" altLang="zh-TW" dirty="0" err="1"/>
              <a:t>keypoints</a:t>
            </a:r>
            <a:r>
              <a:rPr lang="en-US" altLang="zh-TW" dirty="0"/>
              <a:t>, the better</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technical details</a:t>
            </a:r>
            <a:endParaRPr lang="zh-TW" altLang="en-US" dirty="0"/>
          </a:p>
        </p:txBody>
      </p:sp>
    </p:spTree>
    <p:extLst>
      <p:ext uri="{BB962C8B-B14F-4D97-AF65-F5344CB8AC3E}">
        <p14:creationId xmlns:p14="http://schemas.microsoft.com/office/powerpoint/2010/main" val="2061784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972008"/>
          </a:xfrm>
        </p:spPr>
        <p:txBody>
          <a:bodyPr>
            <a:normAutofit/>
          </a:bodyPr>
          <a:lstStyle/>
          <a:p>
            <a:r>
              <a:rPr lang="en-US" altLang="zh-TW" dirty="0" smtClean="0"/>
              <a:t>Mathematically, "blurring" is referred to as the convolution of the </a:t>
            </a:r>
            <a:r>
              <a:rPr lang="en-US" altLang="zh-TW" dirty="0" err="1"/>
              <a:t>gaussian</a:t>
            </a:r>
            <a:r>
              <a:rPr lang="en-US" altLang="zh-TW" dirty="0"/>
              <a:t> operator and the image. Gaussian blur has a particular expression or "operator" that is applied to each pixel. What results is the blurred image. </a:t>
            </a:r>
            <a:endParaRPr lang="en-US" altLang="zh-TW" dirty="0" smtClean="0"/>
          </a:p>
        </p:txBody>
      </p:sp>
      <p:sp>
        <p:nvSpPr>
          <p:cNvPr id="3" name="標題 2"/>
          <p:cNvSpPr>
            <a:spLocks noGrp="1"/>
          </p:cNvSpPr>
          <p:nvPr>
            <p:ph type="title"/>
          </p:nvPr>
        </p:nvSpPr>
        <p:spPr/>
        <p:txBody>
          <a:bodyPr/>
          <a:lstStyle/>
          <a:p>
            <a:r>
              <a:rPr lang="en-US" altLang="zh-TW" sz="4400" b="0" dirty="0" smtClean="0">
                <a:effectLst/>
              </a:rPr>
              <a:t>Blurring</a:t>
            </a:r>
            <a:endParaRPr lang="zh-TW" altLang="en-US" dirty="0"/>
          </a:p>
        </p:txBody>
      </p:sp>
    </p:spTree>
    <p:extLst>
      <p:ext uri="{BB962C8B-B14F-4D97-AF65-F5344CB8AC3E}">
        <p14:creationId xmlns:p14="http://schemas.microsoft.com/office/powerpoint/2010/main" val="1402754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5188032"/>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𝐿</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𝑥</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rPr>
                            <m:t>𝜎</m:t>
                          </m:r>
                        </m:e>
                      </m:d>
                      <m:r>
                        <a:rPr lang="en-US" altLang="zh-TW" i="1">
                          <a:latin typeface="Cambria Math" panose="02040503050406030204" pitchFamily="18" charset="0"/>
                        </a:rPr>
                        <m:t>=</m:t>
                      </m:r>
                      <m:r>
                        <a:rPr lang="en-US" altLang="zh-TW" i="1">
                          <a:latin typeface="Cambria Math" panose="02040503050406030204" pitchFamily="18" charset="0"/>
                        </a:rPr>
                        <m:t>𝐺</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zh-TW" altLang="en-US" i="1">
                              <a:latin typeface="Cambria Math" panose="02040503050406030204" pitchFamily="18" charset="0"/>
                            </a:rPr>
                            <m:t>𝜎</m:t>
                          </m:r>
                        </m:e>
                      </m:d>
                      <m:r>
                        <a:rPr lang="en-US" altLang="zh-TW" i="1">
                          <a:latin typeface="Cambria Math" panose="02040503050406030204" pitchFamily="18" charset="0"/>
                        </a:rPr>
                        <m:t>∗</m:t>
                      </m:r>
                      <m:r>
                        <a:rPr lang="en-US" altLang="zh-TW" i="1">
                          <a:latin typeface="Cambria Math" panose="02040503050406030204" pitchFamily="18" charset="0"/>
                        </a:rPr>
                        <m:t>𝐼</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e>
                      </m:d>
                    </m:oMath>
                  </m:oMathPara>
                </a14:m>
                <a:endParaRPr lang="en-US" altLang="zh-TW" dirty="0">
                  <a:latin typeface="Cambria Math" panose="02040503050406030204" pitchFamily="18" charset="0"/>
                </a:endParaRPr>
              </a:p>
              <a:p>
                <a:r>
                  <a:rPr lang="en-US" altLang="zh-TW" dirty="0"/>
                  <a:t>L is a blurred image </a:t>
                </a:r>
                <a:r>
                  <a:rPr lang="en-US" altLang="zh-TW" dirty="0" smtClean="0"/>
                  <a:t>	</a:t>
                </a:r>
                <a:r>
                  <a:rPr lang="en-US" altLang="zh-TW" dirty="0"/>
                  <a:t>I is an image </a:t>
                </a:r>
              </a:p>
              <a:p>
                <a:r>
                  <a:rPr lang="en-US" altLang="zh-TW" dirty="0"/>
                  <a:t>G is the Gaussian Blur operator </a:t>
                </a:r>
              </a:p>
              <a:p>
                <a:r>
                  <a:rPr lang="en-US" altLang="zh-TW" dirty="0" err="1" smtClean="0"/>
                  <a:t>x,y</a:t>
                </a:r>
                <a:r>
                  <a:rPr lang="en-US" altLang="zh-TW" dirty="0" smtClean="0"/>
                  <a:t> </a:t>
                </a:r>
                <a:r>
                  <a:rPr lang="en-US" altLang="zh-TW" dirty="0"/>
                  <a:t>are the location coordinates </a:t>
                </a:r>
              </a:p>
              <a:p>
                <a:r>
                  <a:rPr lang="en-US" altLang="zh-TW" dirty="0"/>
                  <a:t>σ is the "scale" parameter</a:t>
                </a:r>
                <a:r>
                  <a:rPr lang="en-US" altLang="zh-TW" dirty="0" smtClean="0"/>
                  <a:t>. Greater </a:t>
                </a:r>
                <a:r>
                  <a:rPr lang="en-US" altLang="zh-TW" dirty="0"/>
                  <a:t>the value, greater the blur. </a:t>
                </a:r>
              </a:p>
              <a:p>
                <a:r>
                  <a:rPr lang="en-US" altLang="zh-TW" dirty="0"/>
                  <a:t>The * is the convolution operation in x and y. It "applies" </a:t>
                </a:r>
                <a:r>
                  <a:rPr lang="en-US" altLang="zh-TW" dirty="0" err="1"/>
                  <a:t>gaussian</a:t>
                </a:r>
                <a:r>
                  <a:rPr lang="en-US" altLang="zh-TW" dirty="0"/>
                  <a:t> blur G onto the image </a:t>
                </a:r>
                <a:r>
                  <a:rPr lang="en-US" altLang="zh-TW" dirty="0" smtClean="0"/>
                  <a:t>I.</a:t>
                </a:r>
              </a:p>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
                            <a:rPr lang="zh-TW" altLang="en-US" b="0" i="1" smtClean="0">
                              <a:latin typeface="Cambria Math" panose="02040503050406030204" pitchFamily="18" charset="0"/>
                            </a:rPr>
                            <m:t>𝜋</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f>
                            <m:fPr>
                              <m:type m:val="skw"/>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num>
                            <m:den>
                              <m:r>
                                <a:rPr lang="en-US" altLang="zh-TW" b="0" i="1" smtClean="0">
                                  <a:latin typeface="Cambria Math" panose="02040503050406030204" pitchFamily="18" charset="0"/>
                                </a:rPr>
                                <m:t>2</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up>
                      </m:sSup>
                    </m:oMath>
                  </m:oMathPara>
                </a14:m>
                <a:endParaRPr lang="en-US" altLang="zh-TW" b="0" dirty="0" smtClean="0">
                  <a:latin typeface="Cambria Math" panose="02040503050406030204" pitchFamily="18" charset="0"/>
                </a:endParaRPr>
              </a:p>
              <a:p>
                <a:r>
                  <a:rPr lang="en-US" altLang="zh-TW" dirty="0" smtClean="0"/>
                  <a:t>      This </a:t>
                </a:r>
                <a:r>
                  <a:rPr lang="en-US" altLang="zh-TW" dirty="0"/>
                  <a:t>is the actual Gaussian Blur operator.</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5188032"/>
              </a:xfrm>
              <a:blipFill rotWithShape="0">
                <a:blip r:embed="rId2"/>
                <a:stretch>
                  <a:fillRect r="-963"/>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Blurring</a:t>
            </a:r>
            <a:endParaRPr lang="zh-TW" altLang="en-US" dirty="0"/>
          </a:p>
        </p:txBody>
      </p:sp>
    </p:spTree>
    <p:extLst>
      <p:ext uri="{BB962C8B-B14F-4D97-AF65-F5344CB8AC3E}">
        <p14:creationId xmlns:p14="http://schemas.microsoft.com/office/powerpoint/2010/main" val="3210151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88032"/>
          </a:xfrm>
        </p:spPr>
        <p:txBody>
          <a:bodyPr>
            <a:normAutofit/>
          </a:bodyPr>
          <a:lstStyle/>
          <a:p>
            <a:r>
              <a:rPr lang="en-US" altLang="zh-TW" dirty="0" smtClean="0"/>
              <a:t>The amount of blurring in each image is important.</a:t>
            </a:r>
          </a:p>
          <a:p>
            <a:r>
              <a:rPr lang="en-US" altLang="zh-TW" dirty="0"/>
              <a:t>Assume the amount of blur in a particular image is </a:t>
            </a:r>
            <a:r>
              <a:rPr lang="en-US" altLang="zh-TW" dirty="0" smtClean="0"/>
              <a:t>σ.</a:t>
            </a:r>
          </a:p>
          <a:p>
            <a:r>
              <a:rPr lang="en-US" altLang="zh-TW" dirty="0"/>
              <a:t>Then, the amount of blur in the next image will be </a:t>
            </a:r>
            <a:r>
              <a:rPr lang="en-US" altLang="zh-TW" dirty="0" smtClean="0"/>
              <a:t>k*σ.</a:t>
            </a:r>
            <a:endParaRPr lang="zh-TW" altLang="en-US" dirty="0"/>
          </a:p>
        </p:txBody>
      </p:sp>
      <p:sp>
        <p:nvSpPr>
          <p:cNvPr id="3" name="標題 2"/>
          <p:cNvSpPr>
            <a:spLocks noGrp="1"/>
          </p:cNvSpPr>
          <p:nvPr>
            <p:ph type="title"/>
          </p:nvPr>
        </p:nvSpPr>
        <p:spPr/>
        <p:txBody>
          <a:bodyPr/>
          <a:lstStyle/>
          <a:p>
            <a:r>
              <a:rPr lang="en-US" altLang="zh-TW" sz="4400" b="0" dirty="0">
                <a:effectLst/>
              </a:rPr>
              <a:t>Amount of blurring</a:t>
            </a:r>
            <a:endParaRPr lang="zh-TW" altLang="en-US" dirty="0"/>
          </a:p>
        </p:txBody>
      </p:sp>
    </p:spTree>
    <p:extLst>
      <p:ext uri="{BB962C8B-B14F-4D97-AF65-F5344CB8AC3E}">
        <p14:creationId xmlns:p14="http://schemas.microsoft.com/office/powerpoint/2010/main" val="1705452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3030254"/>
                <a:ext cx="8229600" cy="3639105"/>
              </a:xfrm>
            </p:spPr>
            <p:txBody>
              <a:bodyPr>
                <a:normAutofit/>
              </a:bodyPr>
              <a:lstStyle/>
              <a:p>
                <a:r>
                  <a:rPr lang="en-US" altLang="zh-TW" dirty="0" smtClean="0"/>
                  <a:t>This </a:t>
                </a:r>
                <a:r>
                  <a:rPr lang="en-US" altLang="zh-TW" dirty="0"/>
                  <a:t>is a table of </a:t>
                </a:r>
                <a:r>
                  <a:rPr lang="en-US" altLang="zh-TW" dirty="0" err="1"/>
                  <a:t>σ's</a:t>
                </a:r>
                <a:r>
                  <a:rPr lang="en-US" altLang="zh-TW" dirty="0"/>
                  <a:t> for my current example. See how each σ differs by a </a:t>
                </a:r>
                <a:r>
                  <a:rPr lang="en-US" altLang="zh-TW" dirty="0" smtClean="0"/>
                  <a:t>factor</a:t>
                </a:r>
                <a14:m>
                  <m:oMath xmlns:m="http://schemas.openxmlformats.org/officeDocument/2006/math">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oMath>
                </a14:m>
                <a:r>
                  <a:rPr lang="en-US" altLang="zh-TW" dirty="0" smtClean="0"/>
                  <a:t> </a:t>
                </a:r>
                <a:r>
                  <a:rPr lang="en-US" altLang="zh-TW" dirty="0"/>
                  <a:t>from the previous one</a:t>
                </a:r>
                <a:r>
                  <a:rPr lang="en-US" altLang="zh-TW" dirty="0" smtClean="0"/>
                  <a:t>.</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3030254"/>
                <a:ext cx="8229600" cy="3639105"/>
              </a:xfrm>
              <a:blipFill rotWithShape="0">
                <a:blip r:embed="rId2"/>
                <a:stretch>
                  <a:fillRect t="-1675" r="-1630"/>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Amount of blurring</a:t>
            </a:r>
            <a:endParaRPr lang="zh-TW" altLang="en-US" dirty="0"/>
          </a:p>
        </p:txBody>
      </p:sp>
      <p:pic>
        <p:nvPicPr>
          <p:cNvPr id="8194" name="Picture 2" descr="http://aishack.in/static/img/tut/sift-abs-sigma-matr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78593"/>
            <a:ext cx="8229600" cy="185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49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88032"/>
          </a:xfrm>
        </p:spPr>
        <p:txBody>
          <a:bodyPr>
            <a:normAutofit/>
          </a:bodyPr>
          <a:lstStyle/>
          <a:p>
            <a:r>
              <a:rPr lang="en-US" altLang="zh-TW" dirty="0"/>
              <a:t>In the first step of SIFT, you generate several octaves of the original </a:t>
            </a:r>
            <a:r>
              <a:rPr lang="en-US" altLang="zh-TW" dirty="0" smtClean="0"/>
              <a:t>image.</a:t>
            </a:r>
          </a:p>
          <a:p>
            <a:r>
              <a:rPr lang="en-US" altLang="zh-TW" dirty="0"/>
              <a:t>Each octave's image size is half the previous </a:t>
            </a:r>
            <a:r>
              <a:rPr lang="en-US" altLang="zh-TW" dirty="0" smtClean="0"/>
              <a:t>one.</a:t>
            </a:r>
          </a:p>
          <a:p>
            <a:r>
              <a:rPr lang="en-US" altLang="zh-TW" dirty="0"/>
              <a:t>Within an octave, images are progressively blurred using the Gaussian Blur operator</a:t>
            </a:r>
            <a:r>
              <a:rPr lang="en-US" altLang="zh-TW" dirty="0" smtClean="0"/>
              <a:t>.</a:t>
            </a:r>
          </a:p>
          <a:p>
            <a:r>
              <a:rPr lang="en-US" altLang="zh-TW" dirty="0"/>
              <a:t>In the next step, we'll use all these octaves to generate Difference of Gaussian </a:t>
            </a:r>
            <a:r>
              <a:rPr lang="en-US" altLang="zh-TW" dirty="0" smtClean="0"/>
              <a:t>images.</a:t>
            </a:r>
            <a:endParaRPr lang="zh-TW" altLang="en-US" dirty="0"/>
          </a:p>
        </p:txBody>
      </p:sp>
      <p:sp>
        <p:nvSpPr>
          <p:cNvPr id="3" name="標題 2"/>
          <p:cNvSpPr>
            <a:spLocks noGrp="1"/>
          </p:cNvSpPr>
          <p:nvPr>
            <p:ph type="title"/>
          </p:nvPr>
        </p:nvSpPr>
        <p:spPr/>
        <p:txBody>
          <a:bodyPr/>
          <a:lstStyle/>
          <a:p>
            <a:r>
              <a:rPr lang="en-US" altLang="zh-TW" sz="4400" b="0" dirty="0">
                <a:effectLst/>
              </a:rPr>
              <a:t>Summary</a:t>
            </a:r>
            <a:endParaRPr lang="zh-TW" altLang="en-US" dirty="0"/>
          </a:p>
        </p:txBody>
      </p:sp>
    </p:spTree>
    <p:extLst>
      <p:ext uri="{BB962C8B-B14F-4D97-AF65-F5344CB8AC3E}">
        <p14:creationId xmlns:p14="http://schemas.microsoft.com/office/powerpoint/2010/main" val="58596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Matching features across different images in a common problem in computer vision</a:t>
            </a:r>
            <a:r>
              <a:rPr lang="en-US" altLang="zh-TW" sz="2800" dirty="0" smtClean="0"/>
              <a:t>.</a:t>
            </a:r>
          </a:p>
          <a:p>
            <a:pPr marL="850392" lvl="1" indent="-457200">
              <a:buFont typeface="+mj-lt"/>
              <a:buAutoNum type="arabicPeriod"/>
            </a:pPr>
            <a:r>
              <a:rPr lang="en-US" altLang="zh-TW" sz="2400" dirty="0" smtClean="0"/>
              <a:t>When </a:t>
            </a:r>
            <a:r>
              <a:rPr lang="en-US" altLang="zh-TW" sz="2400" dirty="0"/>
              <a:t>all images are similar in nature (same scale, orientation, </a:t>
            </a:r>
            <a:r>
              <a:rPr lang="en-US" altLang="zh-TW" sz="2400" dirty="0" err="1"/>
              <a:t>etc</a:t>
            </a:r>
            <a:r>
              <a:rPr lang="en-US" altLang="zh-TW" sz="2400" dirty="0"/>
              <a:t>) simple corner detectors can work. </a:t>
            </a:r>
            <a:endParaRPr lang="en-US" altLang="zh-TW" sz="2400" dirty="0" smtClean="0"/>
          </a:p>
          <a:p>
            <a:pPr marL="850392" lvl="1" indent="-457200">
              <a:buFont typeface="+mj-lt"/>
              <a:buAutoNum type="arabicPeriod"/>
            </a:pPr>
            <a:r>
              <a:rPr lang="en-US" altLang="zh-TW" sz="2400" dirty="0" smtClean="0"/>
              <a:t>But </a:t>
            </a:r>
            <a:r>
              <a:rPr lang="en-US" altLang="zh-TW" sz="2400" dirty="0"/>
              <a:t>when you have images of different scales and rotations, you need to use the Scale Invariant Feature </a:t>
            </a:r>
            <a:r>
              <a:rPr lang="en-US" altLang="zh-TW" sz="2400" dirty="0" smtClean="0"/>
              <a:t>Transform.</a:t>
            </a:r>
          </a:p>
        </p:txBody>
      </p:sp>
      <p:sp>
        <p:nvSpPr>
          <p:cNvPr id="3" name="標題 2"/>
          <p:cNvSpPr>
            <a:spLocks noGrp="1"/>
          </p:cNvSpPr>
          <p:nvPr>
            <p:ph type="title"/>
          </p:nvPr>
        </p:nvSpPr>
        <p:spPr/>
        <p:txBody>
          <a:bodyPr/>
          <a:lstStyle/>
          <a:p>
            <a:r>
              <a:rPr lang="en-US" altLang="zh-TW" b="0" dirty="0">
                <a:effectLst/>
              </a:rPr>
              <a:t>Introduction</a:t>
            </a:r>
            <a:endParaRPr lang="zh-TW" altLang="en-US" dirty="0"/>
          </a:p>
        </p:txBody>
      </p:sp>
    </p:spTree>
    <p:extLst>
      <p:ext uri="{BB962C8B-B14F-4D97-AF65-F5344CB8AC3E}">
        <p14:creationId xmlns:p14="http://schemas.microsoft.com/office/powerpoint/2010/main" val="3735735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smtClean="0"/>
              <a:t>Use </a:t>
            </a:r>
            <a:r>
              <a:rPr lang="en-US" altLang="zh-TW" dirty="0"/>
              <a:t>those blurred images to generate another set of images, the Difference of Gaussians (</a:t>
            </a:r>
            <a:r>
              <a:rPr lang="en-US" altLang="zh-TW" dirty="0" err="1"/>
              <a:t>DoG</a:t>
            </a:r>
            <a:r>
              <a:rPr lang="en-US" altLang="zh-TW" dirty="0"/>
              <a:t>). </a:t>
            </a:r>
            <a:endParaRPr lang="en-US" altLang="zh-TW" dirty="0" smtClean="0"/>
          </a:p>
          <a:p>
            <a:r>
              <a:rPr lang="en-US" altLang="zh-TW" dirty="0" smtClean="0"/>
              <a:t>These </a:t>
            </a:r>
            <a:r>
              <a:rPr lang="en-US" altLang="zh-TW" dirty="0" err="1"/>
              <a:t>DoG</a:t>
            </a:r>
            <a:r>
              <a:rPr lang="en-US" altLang="zh-TW" dirty="0"/>
              <a:t> images are a great for finding out interesting key points in the image</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err="1">
                <a:effectLst/>
              </a:rPr>
              <a:t>LoG</a:t>
            </a:r>
            <a:r>
              <a:rPr lang="en-US" altLang="zh-TW" sz="4400" b="0" dirty="0">
                <a:effectLst/>
              </a:rPr>
              <a:t> approximations</a:t>
            </a:r>
            <a:endParaRPr lang="zh-TW" altLang="en-US" dirty="0"/>
          </a:p>
        </p:txBody>
      </p:sp>
      <p:pic>
        <p:nvPicPr>
          <p:cNvPr id="1026" name="Picture 2" descr="Lo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645024"/>
            <a:ext cx="4248472" cy="299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346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The </a:t>
            </a:r>
            <a:r>
              <a:rPr lang="en-US" altLang="zh-TW" dirty="0" err="1"/>
              <a:t>Laplacian</a:t>
            </a:r>
            <a:r>
              <a:rPr lang="en-US" altLang="zh-TW" dirty="0"/>
              <a:t> of Gaussian (</a:t>
            </a:r>
            <a:r>
              <a:rPr lang="en-US" altLang="zh-TW" dirty="0" err="1"/>
              <a:t>LoG</a:t>
            </a:r>
            <a:r>
              <a:rPr lang="en-US" altLang="zh-TW" dirty="0"/>
              <a:t>) operation goes like this. </a:t>
            </a:r>
            <a:endParaRPr lang="en-US" altLang="zh-TW" dirty="0" smtClean="0"/>
          </a:p>
          <a:p>
            <a:pPr marL="624078" indent="-514350">
              <a:buFont typeface="+mj-lt"/>
              <a:buAutoNum type="arabicPeriod"/>
            </a:pPr>
            <a:r>
              <a:rPr lang="en-US" altLang="zh-TW" dirty="0" smtClean="0"/>
              <a:t>Take </a:t>
            </a:r>
            <a:r>
              <a:rPr lang="en-US" altLang="zh-TW" dirty="0"/>
              <a:t>an image, and blur it a little</a:t>
            </a:r>
            <a:r>
              <a:rPr lang="en-US" altLang="zh-TW" dirty="0" smtClean="0"/>
              <a:t>.</a:t>
            </a:r>
          </a:p>
          <a:p>
            <a:pPr marL="624078" indent="-514350">
              <a:buFont typeface="+mj-lt"/>
              <a:buAutoNum type="arabicPeriod"/>
            </a:pPr>
            <a:r>
              <a:rPr lang="en-US" altLang="zh-TW" dirty="0" smtClean="0"/>
              <a:t>Calculate </a:t>
            </a:r>
            <a:r>
              <a:rPr lang="en-US" altLang="zh-TW" dirty="0"/>
              <a:t>second order derivatives on it (or, the "</a:t>
            </a:r>
            <a:r>
              <a:rPr lang="en-US" altLang="zh-TW" dirty="0" err="1"/>
              <a:t>laplacian</a:t>
            </a:r>
            <a:r>
              <a:rPr lang="en-US" altLang="zh-TW" dirty="0"/>
              <a:t>"). </a:t>
            </a:r>
            <a:endParaRPr lang="en-US" altLang="zh-TW" dirty="0" smtClean="0"/>
          </a:p>
          <a:p>
            <a:r>
              <a:rPr lang="en-US" altLang="zh-TW" dirty="0"/>
              <a:t>This locates edges and corners on the image.</a:t>
            </a:r>
            <a:endParaRPr lang="en-US" altLang="zh-TW" dirty="0" smtClean="0"/>
          </a:p>
          <a:p>
            <a:r>
              <a:rPr lang="en-US" altLang="zh-TW" dirty="0" smtClean="0"/>
              <a:t>These </a:t>
            </a:r>
            <a:r>
              <a:rPr lang="en-US" altLang="zh-TW" dirty="0"/>
              <a:t>edges and corners are good for finding </a:t>
            </a:r>
            <a:r>
              <a:rPr lang="en-US" altLang="zh-TW" dirty="0" err="1" smtClean="0"/>
              <a:t>keypoints</a:t>
            </a:r>
            <a:r>
              <a:rPr lang="en-US" altLang="zh-TW" dirty="0" smtClean="0"/>
              <a:t>.</a:t>
            </a:r>
            <a:endParaRPr lang="zh-TW" altLang="en-US" dirty="0"/>
          </a:p>
        </p:txBody>
      </p:sp>
      <p:sp>
        <p:nvSpPr>
          <p:cNvPr id="3" name="標題 2"/>
          <p:cNvSpPr>
            <a:spLocks noGrp="1"/>
          </p:cNvSpPr>
          <p:nvPr>
            <p:ph type="title"/>
          </p:nvPr>
        </p:nvSpPr>
        <p:spPr/>
        <p:txBody>
          <a:bodyPr>
            <a:normAutofit/>
          </a:bodyPr>
          <a:lstStyle/>
          <a:p>
            <a:r>
              <a:rPr lang="en-US" altLang="zh-TW" sz="4400" b="0" dirty="0" err="1">
                <a:effectLst/>
              </a:rPr>
              <a:t>Laplacian</a:t>
            </a:r>
            <a:r>
              <a:rPr lang="en-US" altLang="zh-TW" sz="4400" b="0" dirty="0">
                <a:effectLst/>
              </a:rPr>
              <a:t> of </a:t>
            </a:r>
            <a:r>
              <a:rPr lang="en-US" altLang="zh-TW" sz="4400" b="0" dirty="0" smtClean="0">
                <a:effectLst/>
              </a:rPr>
              <a:t>Gaussian(</a:t>
            </a:r>
            <a:r>
              <a:rPr lang="en-US" altLang="zh-TW" sz="4400" b="0" dirty="0" err="1" smtClean="0">
                <a:effectLst/>
              </a:rPr>
              <a:t>LoG</a:t>
            </a:r>
            <a:r>
              <a:rPr lang="en-US" altLang="zh-TW" sz="4400" b="0" dirty="0" smtClean="0">
                <a:effectLst/>
              </a:rPr>
              <a:t>)</a:t>
            </a:r>
            <a:endParaRPr lang="zh-TW" altLang="en-US" dirty="0"/>
          </a:p>
        </p:txBody>
      </p:sp>
    </p:spTree>
    <p:extLst>
      <p:ext uri="{BB962C8B-B14F-4D97-AF65-F5344CB8AC3E}">
        <p14:creationId xmlns:p14="http://schemas.microsoft.com/office/powerpoint/2010/main" val="3542104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a:t>
            </a:r>
            <a:r>
              <a:rPr lang="en-US" altLang="zh-TW" dirty="0" smtClean="0"/>
              <a:t>he </a:t>
            </a:r>
            <a:r>
              <a:rPr lang="en-US" altLang="zh-TW" dirty="0"/>
              <a:t>second order derivative is extremely sensitive to </a:t>
            </a:r>
            <a:r>
              <a:rPr lang="en-US" altLang="zh-TW" dirty="0" smtClean="0"/>
              <a:t>noise.</a:t>
            </a:r>
          </a:p>
          <a:p>
            <a:r>
              <a:rPr lang="en-US" altLang="zh-TW" dirty="0"/>
              <a:t>The blur </a:t>
            </a:r>
            <a:r>
              <a:rPr lang="en-US" altLang="zh-TW" dirty="0" err="1"/>
              <a:t>smoothes</a:t>
            </a:r>
            <a:r>
              <a:rPr lang="en-US" altLang="zh-TW" dirty="0"/>
              <a:t> it out the noise and stabilizes the second order derivative</a:t>
            </a:r>
            <a:r>
              <a:rPr lang="en-US" altLang="zh-TW" dirty="0" smtClean="0"/>
              <a:t>.</a:t>
            </a:r>
          </a:p>
          <a:p>
            <a:r>
              <a:rPr lang="en-US" altLang="zh-TW" dirty="0"/>
              <a:t>But calculating all those second order derivatives is computationally intensive.</a:t>
            </a:r>
            <a:endParaRPr lang="zh-TW" altLang="en-US" dirty="0"/>
          </a:p>
        </p:txBody>
      </p:sp>
      <p:sp>
        <p:nvSpPr>
          <p:cNvPr id="3" name="標題 2"/>
          <p:cNvSpPr>
            <a:spLocks noGrp="1"/>
          </p:cNvSpPr>
          <p:nvPr>
            <p:ph type="title"/>
          </p:nvPr>
        </p:nvSpPr>
        <p:spPr/>
        <p:txBody>
          <a:bodyPr>
            <a:normAutofit/>
          </a:bodyPr>
          <a:lstStyle/>
          <a:p>
            <a:r>
              <a:rPr lang="en-US" altLang="zh-TW" sz="4400" b="0" dirty="0" err="1">
                <a:effectLst/>
              </a:rPr>
              <a:t>Laplacian</a:t>
            </a:r>
            <a:r>
              <a:rPr lang="en-US" altLang="zh-TW" sz="4400" b="0" dirty="0">
                <a:effectLst/>
              </a:rPr>
              <a:t> of </a:t>
            </a:r>
            <a:r>
              <a:rPr lang="en-US" altLang="zh-TW" sz="4400" b="0" dirty="0" smtClean="0">
                <a:effectLst/>
              </a:rPr>
              <a:t>Gaussian(</a:t>
            </a:r>
            <a:r>
              <a:rPr lang="en-US" altLang="zh-TW" sz="4400" b="0" dirty="0" err="1" smtClean="0">
                <a:effectLst/>
              </a:rPr>
              <a:t>LoG</a:t>
            </a:r>
            <a:r>
              <a:rPr lang="en-US" altLang="zh-TW" sz="4400" b="0" dirty="0" smtClean="0">
                <a:effectLst/>
              </a:rPr>
              <a:t>)</a:t>
            </a:r>
            <a:endParaRPr lang="zh-TW" altLang="en-US" dirty="0"/>
          </a:p>
        </p:txBody>
      </p:sp>
    </p:spTree>
    <p:extLst>
      <p:ext uri="{BB962C8B-B14F-4D97-AF65-F5344CB8AC3E}">
        <p14:creationId xmlns:p14="http://schemas.microsoft.com/office/powerpoint/2010/main" val="859239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To generate </a:t>
            </a:r>
            <a:r>
              <a:rPr lang="en-US" altLang="zh-TW" dirty="0" err="1"/>
              <a:t>Laplacian</a:t>
            </a:r>
            <a:r>
              <a:rPr lang="en-US" altLang="zh-TW" dirty="0"/>
              <a:t> of </a:t>
            </a:r>
            <a:r>
              <a:rPr lang="en-US" altLang="zh-TW" dirty="0" err="1"/>
              <a:t>Guassian</a:t>
            </a:r>
            <a:r>
              <a:rPr lang="en-US" altLang="zh-TW" dirty="0"/>
              <a:t> images quickly, we use the scale </a:t>
            </a:r>
            <a:r>
              <a:rPr lang="en-US" altLang="zh-TW" dirty="0" smtClean="0"/>
              <a:t>space.</a:t>
            </a:r>
          </a:p>
          <a:p>
            <a:r>
              <a:rPr lang="en-US" altLang="zh-TW" dirty="0"/>
              <a:t>We calculate the difference between two consecutive </a:t>
            </a:r>
            <a:r>
              <a:rPr lang="en-US" altLang="zh-TW" dirty="0" smtClean="0"/>
              <a:t>scales/Difference </a:t>
            </a:r>
            <a:r>
              <a:rPr lang="en-US" altLang="zh-TW" dirty="0"/>
              <a:t>of Gaussians</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smtClean="0">
                <a:effectLst/>
              </a:rPr>
              <a:t>The Con</a:t>
            </a:r>
            <a:endParaRPr lang="zh-TW" altLang="en-US" dirty="0"/>
          </a:p>
        </p:txBody>
      </p:sp>
      <p:pic>
        <p:nvPicPr>
          <p:cNvPr id="2050" name="Picture 2" descr="http://aishack.in/static/img/tut/sift-dog-id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679" y="3212976"/>
            <a:ext cx="4739809"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19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These Difference of Gaussian images are approximately equivalent to the </a:t>
            </a:r>
            <a:r>
              <a:rPr lang="en-US" altLang="zh-TW" dirty="0" err="1"/>
              <a:t>Laplacian</a:t>
            </a:r>
            <a:r>
              <a:rPr lang="en-US" altLang="zh-TW" dirty="0"/>
              <a:t> of </a:t>
            </a:r>
            <a:r>
              <a:rPr lang="en-US" altLang="zh-TW" dirty="0" smtClean="0"/>
              <a:t>Gaussian.</a:t>
            </a:r>
          </a:p>
          <a:p>
            <a:r>
              <a:rPr lang="en-US" altLang="zh-TW" dirty="0"/>
              <a:t>These approximations are also "scale invariant".</a:t>
            </a:r>
            <a:endParaRPr lang="zh-TW" altLang="en-US" dirty="0"/>
          </a:p>
        </p:txBody>
      </p:sp>
      <p:sp>
        <p:nvSpPr>
          <p:cNvPr id="3" name="標題 2"/>
          <p:cNvSpPr>
            <a:spLocks noGrp="1"/>
          </p:cNvSpPr>
          <p:nvPr>
            <p:ph type="title"/>
          </p:nvPr>
        </p:nvSpPr>
        <p:spPr/>
        <p:txBody>
          <a:bodyPr/>
          <a:lstStyle/>
          <a:p>
            <a:r>
              <a:rPr lang="en-US" altLang="zh-TW" sz="4400" b="0" dirty="0" smtClean="0">
                <a:effectLst/>
              </a:rPr>
              <a:t>The Con</a:t>
            </a:r>
            <a:endParaRPr lang="zh-TW" altLang="en-US" dirty="0"/>
          </a:p>
        </p:txBody>
      </p:sp>
    </p:spTree>
    <p:extLst>
      <p:ext uri="{BB962C8B-B14F-4D97-AF65-F5344CB8AC3E}">
        <p14:creationId xmlns:p14="http://schemas.microsoft.com/office/powerpoint/2010/main" val="1218311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Just the </a:t>
            </a:r>
            <a:r>
              <a:rPr lang="en-US" altLang="zh-TW" dirty="0" err="1"/>
              <a:t>Laplacian</a:t>
            </a:r>
            <a:r>
              <a:rPr lang="en-US" altLang="zh-TW" dirty="0"/>
              <a:t> of Gaussian images aren't </a:t>
            </a:r>
            <a:r>
              <a:rPr lang="en-US" altLang="zh-TW" dirty="0" smtClean="0"/>
              <a:t>great(not </a:t>
            </a:r>
            <a:r>
              <a:rPr lang="en-US" altLang="zh-TW" dirty="0"/>
              <a:t>scale </a:t>
            </a:r>
            <a:r>
              <a:rPr lang="en-US" altLang="zh-TW" dirty="0" smtClean="0"/>
              <a:t>invariant).</a:t>
            </a:r>
          </a:p>
          <a:p>
            <a:r>
              <a:rPr lang="en-US" altLang="zh-TW" dirty="0"/>
              <a:t>That is, they depend on the amount of blur you do. This is because of the Gaussian </a:t>
            </a:r>
            <a:r>
              <a:rPr lang="en-US" altLang="zh-TW" dirty="0" smtClean="0"/>
              <a:t>expression.</a:t>
            </a:r>
            <a:endParaRPr lang="zh-TW" altLang="en-US" dirty="0"/>
          </a:p>
        </p:txBody>
      </p:sp>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3140833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5116024"/>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
                            <a:rPr lang="zh-TW" altLang="en-US" b="0" i="1" smtClean="0">
                              <a:latin typeface="Cambria Math" panose="02040503050406030204" pitchFamily="18" charset="0"/>
                            </a:rPr>
                            <m:t>𝜋</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f>
                            <m:fPr>
                              <m:type m:val="skw"/>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num>
                            <m:den>
                              <m:r>
                                <a:rPr lang="en-US" altLang="zh-TW" b="0" i="1" smtClean="0">
                                  <a:latin typeface="Cambria Math" panose="02040503050406030204" pitchFamily="18" charset="0"/>
                                </a:rPr>
                                <m:t>2</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r>
                            <a:rPr lang="en-US" altLang="zh-TW" b="0" i="1" smtClean="0">
                              <a:latin typeface="Cambria Math" panose="02040503050406030204" pitchFamily="18" charset="0"/>
                            </a:rPr>
                            <m:t> </m:t>
                          </m:r>
                        </m:sup>
                      </m:sSup>
                    </m:oMath>
                  </m:oMathPara>
                </a14:m>
                <a:endParaRPr lang="en-US" altLang="zh-TW" dirty="0" smtClean="0"/>
              </a:p>
              <a:p>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𝜎</m:t>
                        </m:r>
                      </m:e>
                      <m:sup>
                        <m:r>
                          <a:rPr lang="en-US" altLang="zh-TW" b="0" i="1" smtClean="0">
                            <a:latin typeface="Cambria Math" panose="02040503050406030204" pitchFamily="18" charset="0"/>
                          </a:rPr>
                          <m:t>2</m:t>
                        </m:r>
                      </m:sup>
                    </m:sSup>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is</m:t>
                    </m:r>
                    <m:r>
                      <m:rPr>
                        <m:nor/>
                      </m:rPr>
                      <a:rPr lang="en-US" altLang="zh-TW" b="0" i="0" smtClean="0">
                        <a:latin typeface="Cambria Math" panose="02040503050406030204" pitchFamily="18" charset="0"/>
                      </a:rPr>
                      <m:t> </m:t>
                    </m:r>
                    <m:r>
                      <m:rPr>
                        <m:nor/>
                      </m:rPr>
                      <a:rPr lang="en-US" altLang="zh-TW"/>
                      <m:t>the</m:t>
                    </m:r>
                    <m:r>
                      <m:rPr>
                        <m:nor/>
                      </m:rPr>
                      <a:rPr lang="en-US" altLang="zh-TW"/>
                      <m:t> </m:t>
                    </m:r>
                    <m:r>
                      <m:rPr>
                        <m:nor/>
                      </m:rPr>
                      <a:rPr lang="en-US" altLang="zh-TW"/>
                      <m:t>scale</m:t>
                    </m:r>
                  </m:oMath>
                </a14:m>
                <a:r>
                  <a:rPr lang="en-US" altLang="zh-TW" dirty="0" smtClean="0"/>
                  <a:t>.</a:t>
                </a:r>
              </a:p>
              <a:p>
                <a:r>
                  <a:rPr lang="en-US" altLang="zh-TW" dirty="0"/>
                  <a:t>If we somehow get rid of it, we'll have true scale </a:t>
                </a:r>
                <a:r>
                  <a:rPr lang="en-US" altLang="zh-TW" dirty="0" smtClean="0"/>
                  <a:t>independence.</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5116024"/>
              </a:xfrm>
              <a:blipFill rotWithShape="0">
                <a:blip r:embed="rId2"/>
                <a:stretch>
                  <a:fillRect/>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154211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normAutofit/>
              </a:bodyPr>
              <a:lstStyle/>
              <a:p>
                <a:r>
                  <a:rPr lang="en-US" altLang="zh-TW" dirty="0" smtClean="0"/>
                  <a:t>If </a:t>
                </a:r>
                <a:r>
                  <a:rPr lang="en-US" altLang="zh-TW" dirty="0"/>
                  <a:t>the </a:t>
                </a:r>
                <a:r>
                  <a:rPr lang="en-US" altLang="zh-TW" dirty="0" err="1"/>
                  <a:t>laplacian</a:t>
                </a:r>
                <a:r>
                  <a:rPr lang="en-US" altLang="zh-TW" dirty="0"/>
                  <a:t> of a </a:t>
                </a:r>
                <a:r>
                  <a:rPr lang="en-US" altLang="zh-TW" dirty="0" err="1"/>
                  <a:t>gaussian</a:t>
                </a:r>
                <a:r>
                  <a:rPr lang="en-US" altLang="zh-TW" dirty="0"/>
                  <a:t> is represented like this:</a:t>
                </a:r>
              </a:p>
              <a:p>
                <a:pPr marL="109728"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rPr>
                            <m:t>2</m:t>
                          </m:r>
                        </m:sup>
                      </m:sSup>
                      <m:r>
                        <a:rPr lang="en-US" altLang="zh-TW" i="1">
                          <a:latin typeface="Cambria Math" panose="02040503050406030204" pitchFamily="18" charset="0"/>
                        </a:rPr>
                        <m:t>𝐺</m:t>
                      </m:r>
                    </m:oMath>
                  </m:oMathPara>
                </a14:m>
                <a:endParaRPr lang="en-US" altLang="zh-TW" dirty="0"/>
              </a:p>
              <a:p>
                <a:r>
                  <a:rPr lang="en-US" altLang="zh-TW" dirty="0"/>
                  <a:t>Then the scale invariant </a:t>
                </a:r>
                <a:r>
                  <a:rPr lang="en-US" altLang="zh-TW" dirty="0" err="1"/>
                  <a:t>laplacian</a:t>
                </a:r>
                <a:r>
                  <a:rPr lang="en-US" altLang="zh-TW" dirty="0"/>
                  <a:t> of </a:t>
                </a:r>
                <a:r>
                  <a:rPr lang="en-US" altLang="zh-TW" dirty="0" err="1"/>
                  <a:t>gaussian</a:t>
                </a:r>
                <a:r>
                  <a:rPr lang="en-US" altLang="zh-TW" dirty="0"/>
                  <a:t> would look like this:</a:t>
                </a:r>
              </a:p>
              <a:p>
                <a:pPr marL="109728"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rPr>
                            <m:t>2</m:t>
                          </m:r>
                        </m:sup>
                      </m:sSup>
                      <m:r>
                        <a:rPr lang="en-US" altLang="zh-TW" i="1">
                          <a:latin typeface="Cambria Math" panose="02040503050406030204" pitchFamily="18" charset="0"/>
                        </a:rPr>
                        <m:t>𝐺</m:t>
                      </m:r>
                    </m:oMath>
                  </m:oMathPara>
                </a14:m>
                <a:endParaRPr lang="en-US" altLang="zh-TW" dirty="0" smtClean="0"/>
              </a:p>
              <a:p>
                <a:r>
                  <a:rPr lang="en-US" altLang="zh-TW" dirty="0" smtClean="0"/>
                  <a:t>All these </a:t>
                </a:r>
                <a:r>
                  <a:rPr lang="en-US" altLang="zh-TW" dirty="0"/>
                  <a:t>complexities are taken care of by the Difference of Gaussian operation.</a:t>
                </a:r>
                <a:endParaRPr lang="en-US" altLang="zh-TW" dirty="0" smtClean="0"/>
              </a:p>
              <a:p>
                <a:r>
                  <a:rPr lang="en-US" altLang="zh-TW" dirty="0" smtClean="0"/>
                  <a:t>The </a:t>
                </a:r>
                <a:r>
                  <a:rPr lang="en-US" altLang="zh-TW" dirty="0"/>
                  <a:t>resultant images after the </a:t>
                </a:r>
                <a:r>
                  <a:rPr lang="en-US" altLang="zh-TW" dirty="0" err="1"/>
                  <a:t>DoG</a:t>
                </a:r>
                <a:r>
                  <a:rPr lang="en-US" altLang="zh-TW" dirty="0"/>
                  <a:t> operation are already multiplied by the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oMath>
                </a14:m>
                <a:r>
                  <a:rPr lang="en-US" altLang="zh-TW" dirty="0" smtClean="0"/>
                  <a:t>.</a:t>
                </a:r>
                <a:endParaRPr lang="en-US" altLang="zh-TW"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rotWithShape="0">
                <a:blip r:embed="rId2"/>
                <a:stretch>
                  <a:fillRect t="-1348" r="-1111"/>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3933336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normAutofit/>
              </a:bodyPr>
              <a:lstStyle/>
              <a:p>
                <a:r>
                  <a:rPr lang="en-US" altLang="zh-TW" dirty="0"/>
                  <a:t>the </a:t>
                </a:r>
                <a:r>
                  <a:rPr lang="en-US" altLang="zh-TW" dirty="0" err="1"/>
                  <a:t>DoG</a:t>
                </a:r>
                <a:r>
                  <a:rPr lang="en-US" altLang="zh-TW" dirty="0"/>
                  <a:t> result is </a:t>
                </a:r>
                <a:r>
                  <a:rPr lang="en-US" altLang="zh-TW" dirty="0" smtClean="0"/>
                  <a:t>multiplied with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oMath>
                </a14:m>
                <a:r>
                  <a:rPr lang="en-US" altLang="zh-TW" dirty="0" smtClean="0"/>
                  <a:t>.</a:t>
                </a:r>
              </a:p>
              <a:p>
                <a:r>
                  <a:rPr lang="en-US" altLang="zh-TW" dirty="0"/>
                  <a:t>I</a:t>
                </a:r>
                <a:r>
                  <a:rPr lang="en-US" altLang="zh-TW" dirty="0" smtClean="0"/>
                  <a:t>t's </a:t>
                </a:r>
                <a:r>
                  <a:rPr lang="en-US" altLang="zh-TW" dirty="0"/>
                  <a:t>also multiplied by another </a:t>
                </a:r>
                <a:r>
                  <a:rPr lang="en-US" altLang="zh-TW" dirty="0" smtClean="0"/>
                  <a:t>number(k-1).</a:t>
                </a:r>
              </a:p>
              <a:p>
                <a:r>
                  <a:rPr lang="en-US" altLang="zh-TW" dirty="0"/>
                  <a:t>This is the k we discussed in </a:t>
                </a:r>
                <a:r>
                  <a:rPr lang="en-US" altLang="zh-TW" dirty="0">
                    <a:hlinkClick r:id="rId3" action="ppaction://hlinksldjump"/>
                  </a:rPr>
                  <a:t>the previous step</a:t>
                </a:r>
                <a:r>
                  <a:rPr lang="en-US" altLang="zh-TW" dirty="0"/>
                  <a:t>.</a:t>
                </a:r>
                <a:endParaRPr lang="en-US" altLang="zh-TW" dirty="0" smtClean="0"/>
              </a:p>
              <a:p>
                <a:r>
                  <a:rPr lang="en-US" altLang="zh-TW" dirty="0"/>
                  <a:t>But we'll just be looking for the location of the maximums and minimums in the </a:t>
                </a:r>
                <a:r>
                  <a:rPr lang="en-US" altLang="zh-TW" dirty="0" smtClean="0"/>
                  <a:t>images.</a:t>
                </a:r>
              </a:p>
              <a:p>
                <a:r>
                  <a:rPr lang="en-US" altLang="zh-TW" dirty="0"/>
                  <a:t>We'll never check the actual values at those </a:t>
                </a:r>
                <a:r>
                  <a:rPr lang="en-US" altLang="zh-TW" dirty="0" smtClean="0"/>
                  <a:t>locations.</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rotWithShape="0">
                <a:blip r:embed="rId4"/>
                <a:stretch>
                  <a:fillRect t="-1078"/>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Side effects</a:t>
            </a:r>
            <a:endParaRPr lang="zh-TW" altLang="en-US" dirty="0"/>
          </a:p>
        </p:txBody>
      </p:sp>
    </p:spTree>
    <p:extLst>
      <p:ext uri="{BB962C8B-B14F-4D97-AF65-F5344CB8AC3E}">
        <p14:creationId xmlns:p14="http://schemas.microsoft.com/office/powerpoint/2010/main" val="2080489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4690864" cy="4525963"/>
          </a:xfrm>
        </p:spPr>
        <p:txBody>
          <a:bodyPr>
            <a:normAutofit/>
          </a:bodyPr>
          <a:lstStyle/>
          <a:p>
            <a:r>
              <a:rPr lang="en-US" altLang="zh-TW" dirty="0"/>
              <a:t>In the image, I've done the subtraction for just one </a:t>
            </a:r>
            <a:r>
              <a:rPr lang="en-US" altLang="zh-TW" dirty="0" smtClean="0"/>
              <a:t>octave.</a:t>
            </a:r>
          </a:p>
          <a:p>
            <a:r>
              <a:rPr lang="en-US" altLang="zh-TW" dirty="0"/>
              <a:t>The same thing is done for all octaves.</a:t>
            </a:r>
            <a:endParaRPr lang="zh-TW" altLang="en-US" dirty="0"/>
          </a:p>
        </p:txBody>
      </p:sp>
      <p:sp>
        <p:nvSpPr>
          <p:cNvPr id="3" name="標題 2"/>
          <p:cNvSpPr>
            <a:spLocks noGrp="1"/>
          </p:cNvSpPr>
          <p:nvPr>
            <p:ph type="title"/>
          </p:nvPr>
        </p:nvSpPr>
        <p:spPr/>
        <p:txBody>
          <a:bodyPr/>
          <a:lstStyle/>
          <a:p>
            <a:r>
              <a:rPr lang="en-US" altLang="zh-TW" sz="4400" b="0" dirty="0">
                <a:effectLst/>
              </a:rPr>
              <a:t>Example</a:t>
            </a:r>
            <a:endParaRPr lang="zh-TW" altLang="en-US" dirty="0"/>
          </a:p>
        </p:txBody>
      </p:sp>
      <p:pic>
        <p:nvPicPr>
          <p:cNvPr id="3074" name="Picture 2" descr="http://aishack.in/static/img/tut/sift-dog-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306" y="88237"/>
            <a:ext cx="4158206" cy="665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3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7" name="Picture 23" descr="http://aishack.in/static/img/tut/sift-sce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992813"/>
            <a:ext cx="5400600" cy="27003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SIFT isn't just scale invariant.</a:t>
            </a:r>
            <a:endParaRPr lang="en-US" altLang="zh-TW" sz="2800" dirty="0" smtClean="0"/>
          </a:p>
          <a:p>
            <a:r>
              <a:rPr lang="en-US" altLang="zh-TW" sz="2800" dirty="0" smtClean="0"/>
              <a:t>change </a:t>
            </a:r>
            <a:r>
              <a:rPr lang="en-US" altLang="zh-TW" sz="2800" dirty="0"/>
              <a:t>the </a:t>
            </a:r>
            <a:r>
              <a:rPr lang="en-US" altLang="zh-TW" sz="2800" dirty="0" smtClean="0"/>
              <a:t>following </a:t>
            </a:r>
            <a:r>
              <a:rPr lang="en-US" altLang="zh-TW" sz="2800" dirty="0"/>
              <a:t>and still </a:t>
            </a:r>
            <a:r>
              <a:rPr lang="en-US" altLang="zh-TW" sz="2800" dirty="0" smtClean="0"/>
              <a:t>get</a:t>
            </a:r>
          </a:p>
          <a:p>
            <a:pPr marL="109728" indent="0">
              <a:buNone/>
            </a:pPr>
            <a:r>
              <a:rPr lang="en-US" altLang="zh-TW" sz="2800" dirty="0" smtClean="0"/>
              <a:t> </a:t>
            </a:r>
            <a:r>
              <a:rPr lang="en-US" altLang="zh-TW" sz="2800" dirty="0"/>
              <a:t>good </a:t>
            </a:r>
            <a:r>
              <a:rPr lang="en-US" altLang="zh-TW" sz="2800" dirty="0" smtClean="0"/>
              <a:t>results:</a:t>
            </a:r>
          </a:p>
          <a:p>
            <a:pPr marL="880110" lvl="1" indent="-514350">
              <a:buFont typeface="+mj-lt"/>
              <a:buAutoNum type="arabicPeriod"/>
            </a:pPr>
            <a:r>
              <a:rPr lang="fr-FR" altLang="zh-TW" sz="2400" dirty="0"/>
              <a:t>Scale (duh) </a:t>
            </a:r>
            <a:endParaRPr lang="fr-FR" altLang="zh-TW" sz="2400" dirty="0" smtClean="0"/>
          </a:p>
          <a:p>
            <a:pPr marL="880110" lvl="1" indent="-514350">
              <a:buFont typeface="+mj-lt"/>
              <a:buAutoNum type="arabicPeriod"/>
            </a:pPr>
            <a:r>
              <a:rPr lang="fr-FR" altLang="zh-TW" sz="2400" dirty="0" smtClean="0"/>
              <a:t>Rotation </a:t>
            </a:r>
          </a:p>
          <a:p>
            <a:pPr marL="880110" lvl="1" indent="-514350">
              <a:buFont typeface="+mj-lt"/>
              <a:buAutoNum type="arabicPeriod"/>
            </a:pPr>
            <a:r>
              <a:rPr lang="fr-FR" altLang="zh-TW" sz="2400" dirty="0" smtClean="0"/>
              <a:t>Illumination </a:t>
            </a:r>
          </a:p>
          <a:p>
            <a:pPr marL="880110" lvl="1" indent="-514350">
              <a:buFont typeface="+mj-lt"/>
              <a:buAutoNum type="arabicPeriod"/>
            </a:pPr>
            <a:r>
              <a:rPr lang="fr-FR" altLang="zh-TW" sz="2400" dirty="0" smtClean="0"/>
              <a:t>Viewpoint</a:t>
            </a:r>
            <a:endParaRPr lang="en-US" altLang="zh-TW" sz="2400" dirty="0" smtClean="0"/>
          </a:p>
        </p:txBody>
      </p:sp>
      <p:sp>
        <p:nvSpPr>
          <p:cNvPr id="3" name="標題 2"/>
          <p:cNvSpPr>
            <a:spLocks noGrp="1"/>
          </p:cNvSpPr>
          <p:nvPr>
            <p:ph type="title"/>
          </p:nvPr>
        </p:nvSpPr>
        <p:spPr/>
        <p:txBody>
          <a:bodyPr/>
          <a:lstStyle/>
          <a:p>
            <a:r>
              <a:rPr lang="en-US" altLang="zh-TW" b="0" dirty="0">
                <a:effectLst/>
              </a:rPr>
              <a:t>SIFT</a:t>
            </a:r>
            <a:endParaRPr lang="zh-TW" altLang="en-US" dirty="0"/>
          </a:p>
        </p:txBody>
      </p:sp>
      <p:pic>
        <p:nvPicPr>
          <p:cNvPr id="1043" name="Picture 19" descr="http://aishack.in/static/img/tut/sift-objec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2211" y="211819"/>
            <a:ext cx="1884589" cy="3780994"/>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http://aishack.in/static/img/tut/sift-resul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939" y="3992813"/>
            <a:ext cx="5388549" cy="268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3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Finding key points is a two part process</a:t>
            </a:r>
          </a:p>
          <a:p>
            <a:pPr marL="880110" lvl="1" indent="-514350">
              <a:buFont typeface="+mj-lt"/>
              <a:buAutoNum type="arabicPeriod"/>
            </a:pPr>
            <a:r>
              <a:rPr lang="en-US" altLang="zh-TW" dirty="0" smtClean="0"/>
              <a:t>Locate </a:t>
            </a:r>
            <a:r>
              <a:rPr lang="en-US" altLang="zh-TW" dirty="0"/>
              <a:t>maxima/minima in </a:t>
            </a:r>
            <a:r>
              <a:rPr lang="en-US" altLang="zh-TW" dirty="0" err="1"/>
              <a:t>DoG</a:t>
            </a:r>
            <a:r>
              <a:rPr lang="en-US" altLang="zh-TW" dirty="0"/>
              <a:t> images</a:t>
            </a:r>
          </a:p>
          <a:p>
            <a:pPr marL="880110" lvl="1" indent="-514350">
              <a:buFont typeface="+mj-lt"/>
              <a:buAutoNum type="arabicPeriod"/>
            </a:pPr>
            <a:r>
              <a:rPr lang="en-US" altLang="zh-TW" dirty="0"/>
              <a:t>Find </a:t>
            </a:r>
            <a:r>
              <a:rPr lang="en-US" altLang="zh-TW" dirty="0" err="1"/>
              <a:t>subpixel</a:t>
            </a:r>
            <a:r>
              <a:rPr lang="en-US" altLang="zh-TW" dirty="0"/>
              <a:t> </a:t>
            </a:r>
            <a:r>
              <a:rPr lang="en-US" altLang="zh-TW" dirty="0" smtClean="0"/>
              <a:t>maxima/minima</a:t>
            </a:r>
          </a:p>
          <a:p>
            <a:endParaRPr lang="en-US" altLang="zh-TW" dirty="0"/>
          </a:p>
        </p:txBody>
      </p:sp>
      <p:sp>
        <p:nvSpPr>
          <p:cNvPr id="3" name="標題 2"/>
          <p:cNvSpPr>
            <a:spLocks noGrp="1"/>
          </p:cNvSpPr>
          <p:nvPr>
            <p:ph type="title"/>
          </p:nvPr>
        </p:nvSpPr>
        <p:spPr/>
        <p:txBody>
          <a:bodyPr/>
          <a:lstStyle/>
          <a:p>
            <a:r>
              <a:rPr lang="en-US" altLang="zh-TW" sz="4400" b="0" dirty="0">
                <a:effectLst/>
              </a:rPr>
              <a:t>Finding </a:t>
            </a:r>
            <a:r>
              <a:rPr lang="en-US" altLang="zh-TW" sz="4400" b="0" dirty="0" err="1">
                <a:effectLst/>
              </a:rPr>
              <a:t>keypoints</a:t>
            </a:r>
            <a:endParaRPr lang="zh-TW" altLang="en-US" dirty="0"/>
          </a:p>
        </p:txBody>
      </p:sp>
    </p:spTree>
    <p:extLst>
      <p:ext uri="{BB962C8B-B14F-4D97-AF65-F5344CB8AC3E}">
        <p14:creationId xmlns:p14="http://schemas.microsoft.com/office/powerpoint/2010/main" val="256129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ishack.in/static/img/tut/sift-maxima-ide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129223"/>
            <a:ext cx="3528392" cy="3180097"/>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5376672"/>
          </a:xfrm>
        </p:spPr>
        <p:txBody>
          <a:bodyPr>
            <a:normAutofit/>
          </a:bodyPr>
          <a:lstStyle/>
          <a:p>
            <a:r>
              <a:rPr lang="en-US" altLang="zh-TW" dirty="0"/>
              <a:t>iterate through each pixel and check all it's </a:t>
            </a:r>
            <a:r>
              <a:rPr lang="en-US" altLang="zh-TW" dirty="0" err="1"/>
              <a:t>neighbours</a:t>
            </a:r>
            <a:r>
              <a:rPr lang="en-US" altLang="zh-TW" dirty="0" smtClean="0"/>
              <a:t>.</a:t>
            </a:r>
          </a:p>
          <a:p>
            <a:r>
              <a:rPr lang="en-US" altLang="zh-TW" dirty="0"/>
              <a:t>The check is done within the current image, and also the one above and below it. Something like </a:t>
            </a:r>
            <a:r>
              <a:rPr lang="en-US" altLang="zh-TW" dirty="0" smtClean="0"/>
              <a:t>this.</a:t>
            </a:r>
          </a:p>
          <a:p>
            <a:r>
              <a:rPr lang="en-US" altLang="zh-TW" dirty="0"/>
              <a:t>X marks the current pixel</a:t>
            </a:r>
            <a:r>
              <a:rPr lang="en-US" altLang="zh-TW" dirty="0" smtClean="0"/>
              <a:t>.</a:t>
            </a:r>
          </a:p>
          <a:p>
            <a:r>
              <a:rPr lang="en-US" altLang="zh-TW" dirty="0"/>
              <a:t>The green circles mark the </a:t>
            </a:r>
            <a:endParaRPr lang="en-US" altLang="zh-TW" dirty="0" smtClean="0"/>
          </a:p>
          <a:p>
            <a:pPr marL="109728" indent="0">
              <a:buNone/>
            </a:pPr>
            <a:r>
              <a:rPr lang="en-US" altLang="zh-TW" dirty="0" err="1" smtClean="0"/>
              <a:t>neighbours</a:t>
            </a:r>
            <a:r>
              <a:rPr lang="en-US" altLang="zh-TW" dirty="0" smtClean="0"/>
              <a:t>.</a:t>
            </a:r>
          </a:p>
          <a:p>
            <a:r>
              <a:rPr lang="en-US" altLang="zh-TW" dirty="0"/>
              <a:t>X is marked as a "key point" </a:t>
            </a:r>
            <a:endParaRPr lang="en-US" altLang="zh-TW" dirty="0" smtClean="0"/>
          </a:p>
          <a:p>
            <a:pPr marL="109728" indent="0">
              <a:buNone/>
            </a:pPr>
            <a:r>
              <a:rPr lang="en-US" altLang="zh-TW" dirty="0" smtClean="0"/>
              <a:t>if </a:t>
            </a:r>
            <a:r>
              <a:rPr lang="en-US" altLang="zh-TW" dirty="0"/>
              <a:t>it is the greatest or least of </a:t>
            </a:r>
            <a:endParaRPr lang="en-US" altLang="zh-TW" dirty="0" smtClean="0"/>
          </a:p>
          <a:p>
            <a:pPr marL="109728" indent="0">
              <a:buNone/>
            </a:pPr>
            <a:r>
              <a:rPr lang="en-US" altLang="zh-TW" dirty="0" smtClean="0"/>
              <a:t>             all </a:t>
            </a:r>
            <a:r>
              <a:rPr lang="en-US" altLang="zh-TW" dirty="0"/>
              <a:t>26 </a:t>
            </a:r>
            <a:r>
              <a:rPr lang="en-US" altLang="zh-TW" dirty="0" err="1"/>
              <a:t>neighbours</a:t>
            </a:r>
            <a:r>
              <a:rPr lang="en-US" altLang="zh-TW" dirty="0"/>
              <a:t>. </a:t>
            </a:r>
            <a:endParaRPr lang="en-US" altLang="zh-TW" dirty="0" smtClean="0"/>
          </a:p>
          <a:p>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1379864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376672"/>
          </a:xfrm>
        </p:spPr>
        <p:txBody>
          <a:bodyPr>
            <a:normAutofit/>
          </a:bodyPr>
          <a:lstStyle/>
          <a:p>
            <a:r>
              <a:rPr lang="en-US" altLang="zh-TW" dirty="0"/>
              <a:t>Usually, a non-maxima or non-minima position won't have to go through all 26 checks</a:t>
            </a:r>
            <a:r>
              <a:rPr lang="en-US" altLang="zh-TW" dirty="0" smtClean="0"/>
              <a:t>.</a:t>
            </a:r>
          </a:p>
          <a:p>
            <a:r>
              <a:rPr lang="en-US" altLang="zh-TW" dirty="0"/>
              <a:t>Note that </a:t>
            </a:r>
            <a:r>
              <a:rPr lang="en-US" altLang="zh-TW" dirty="0" err="1"/>
              <a:t>keypoints</a:t>
            </a:r>
            <a:r>
              <a:rPr lang="en-US" altLang="zh-TW" dirty="0"/>
              <a:t> are not detected in the lowermost and topmost scales. There simply aren't enough </a:t>
            </a:r>
            <a:r>
              <a:rPr lang="en-US" altLang="zh-TW" dirty="0" err="1"/>
              <a:t>neighbours</a:t>
            </a:r>
            <a:r>
              <a:rPr lang="en-US" altLang="zh-TW" dirty="0"/>
              <a:t> to do the </a:t>
            </a:r>
            <a:r>
              <a:rPr lang="en-US" altLang="zh-TW" dirty="0" smtClean="0"/>
              <a:t>comparison.</a:t>
            </a:r>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4101196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aishack.in/static/img/tut/sift-maxima-subpix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861048"/>
            <a:ext cx="2952328" cy="2875446"/>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075240" cy="5376672"/>
          </a:xfrm>
        </p:spPr>
        <p:txBody>
          <a:bodyPr>
            <a:normAutofit/>
          </a:bodyPr>
          <a:lstStyle/>
          <a:p>
            <a:r>
              <a:rPr lang="en-US" altLang="zh-TW" dirty="0" smtClean="0"/>
              <a:t>The </a:t>
            </a:r>
            <a:r>
              <a:rPr lang="en-US" altLang="zh-TW" dirty="0"/>
              <a:t>marked points are the approximate maxima and </a:t>
            </a:r>
            <a:r>
              <a:rPr lang="en-US" altLang="zh-TW" dirty="0" smtClean="0"/>
              <a:t>minima.</a:t>
            </a:r>
          </a:p>
          <a:p>
            <a:r>
              <a:rPr lang="en-US" altLang="zh-TW" dirty="0" smtClean="0"/>
              <a:t>Because </a:t>
            </a:r>
            <a:r>
              <a:rPr lang="en-US" altLang="zh-TW" dirty="0"/>
              <a:t>the maxima</a:t>
            </a:r>
            <a:r>
              <a:rPr lang="en-US" altLang="zh-TW" dirty="0" smtClean="0"/>
              <a:t>/ minima </a:t>
            </a:r>
            <a:r>
              <a:rPr lang="en-US" altLang="zh-TW" dirty="0"/>
              <a:t>almost never </a:t>
            </a:r>
            <a:r>
              <a:rPr lang="en-US" altLang="zh-TW" dirty="0" smtClean="0"/>
              <a:t>lies </a:t>
            </a:r>
            <a:r>
              <a:rPr lang="en-US" altLang="zh-TW" dirty="0"/>
              <a:t>exactly on a pixel</a:t>
            </a:r>
            <a:r>
              <a:rPr lang="en-US" altLang="zh-TW" dirty="0" smtClean="0"/>
              <a:t>.</a:t>
            </a:r>
            <a:r>
              <a:rPr lang="en-US" altLang="zh-TW" dirty="0"/>
              <a:t> It lies somewhere between the pixel.</a:t>
            </a:r>
            <a:endParaRPr lang="en-US" altLang="zh-TW" dirty="0" smtClean="0"/>
          </a:p>
          <a:p>
            <a:r>
              <a:rPr lang="en-US" altLang="zh-TW" dirty="0"/>
              <a:t>we must mathematically locate the </a:t>
            </a:r>
            <a:r>
              <a:rPr lang="en-US" altLang="zh-TW" dirty="0" err="1"/>
              <a:t>subpixel</a:t>
            </a:r>
            <a:r>
              <a:rPr lang="en-US" altLang="zh-TW" dirty="0"/>
              <a:t> </a:t>
            </a:r>
            <a:r>
              <a:rPr lang="en-US" altLang="zh-TW" dirty="0" smtClean="0"/>
              <a:t>location.</a:t>
            </a:r>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1522176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Using the available pixel data, </a:t>
                </a:r>
                <a:r>
                  <a:rPr lang="en-US" altLang="zh-TW" dirty="0" err="1"/>
                  <a:t>subpixel</a:t>
                </a:r>
                <a:r>
                  <a:rPr lang="en-US" altLang="zh-TW" dirty="0"/>
                  <a:t> values are generated</a:t>
                </a:r>
                <a:r>
                  <a:rPr lang="en-US" altLang="zh-TW" dirty="0" smtClean="0"/>
                  <a:t>.</a:t>
                </a:r>
              </a:p>
              <a:p>
                <a:r>
                  <a:rPr lang="en-US" altLang="zh-TW" dirty="0"/>
                  <a:t>This is done by the Taylor expansion of the image around the approximate key </a:t>
                </a:r>
                <a:r>
                  <a:rPr lang="en-US" altLang="zh-TW" dirty="0" smtClean="0"/>
                  <a:t>point.</a:t>
                </a:r>
              </a:p>
              <a:p>
                <a:pPr marL="109728" indent="0">
                  <a:buNone/>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𝐷</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𝑥</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𝐷</m:t>
                      </m:r>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zh-TW" altLang="en-US" b="0" i="1" dirty="0" smtClean="0">
                              <a:latin typeface="Cambria Math" panose="02040503050406030204" pitchFamily="18" charset="0"/>
                            </a:rPr>
                            <m:t>𝜕</m:t>
                          </m:r>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𝐷</m:t>
                              </m:r>
                            </m:e>
                            <m:sup>
                              <m:r>
                                <a:rPr lang="en-US" altLang="zh-TW" b="0" i="1" dirty="0" smtClean="0">
                                  <a:latin typeface="Cambria Math" panose="02040503050406030204" pitchFamily="18" charset="0"/>
                                </a:rPr>
                                <m:t>𝑇</m:t>
                              </m:r>
                            </m:sup>
                          </m:sSup>
                        </m:num>
                        <m:den>
                          <m:r>
                            <a:rPr lang="zh-TW" altLang="en-US" b="0" i="1" dirty="0" smtClean="0">
                              <a:latin typeface="Cambria Math" panose="02040503050406030204" pitchFamily="18" charset="0"/>
                            </a:rPr>
                            <m:t>𝜕</m:t>
                          </m:r>
                          <m:r>
                            <a:rPr lang="en-US" altLang="zh-TW" b="0" i="1" dirty="0" smtClean="0">
                              <a:latin typeface="Cambria Math" panose="02040503050406030204" pitchFamily="18" charset="0"/>
                            </a:rPr>
                            <m:t>𝑥</m:t>
                          </m:r>
                        </m:den>
                      </m:f>
                      <m:r>
                        <a:rPr lang="en-US" altLang="zh-TW" b="0" i="1" dirty="0" smtClean="0">
                          <a:latin typeface="Cambria Math" panose="02040503050406030204" pitchFamily="18" charset="0"/>
                        </a:rPr>
                        <m:t>𝑥</m:t>
                      </m:r>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en-US" altLang="zh-TW" b="0" i="1" dirty="0" smtClean="0">
                              <a:latin typeface="Cambria Math" panose="02040503050406030204" pitchFamily="18" charset="0"/>
                            </a:rPr>
                            <m:t>1</m:t>
                          </m:r>
                        </m:num>
                        <m:den>
                          <m:r>
                            <a:rPr lang="en-US" altLang="zh-TW" b="0" i="1" dirty="0" smtClean="0">
                              <a:latin typeface="Cambria Math" panose="02040503050406030204" pitchFamily="18" charset="0"/>
                            </a:rPr>
                            <m:t>2</m:t>
                          </m:r>
                        </m:den>
                      </m:f>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𝑥</m:t>
                          </m:r>
                        </m:e>
                        <m:sup>
                          <m:r>
                            <a:rPr lang="en-US" altLang="zh-TW" b="0" i="1" dirty="0" smtClean="0">
                              <a:latin typeface="Cambria Math" panose="02040503050406030204" pitchFamily="18" charset="0"/>
                            </a:rPr>
                            <m:t>𝑇</m:t>
                          </m:r>
                        </m:sup>
                      </m:sSup>
                      <m:f>
                        <m:fPr>
                          <m:ctrlPr>
                            <a:rPr lang="en-US" altLang="zh-TW" b="0" i="1" dirty="0" smtClean="0">
                              <a:latin typeface="Cambria Math" panose="02040503050406030204" pitchFamily="18" charset="0"/>
                            </a:rPr>
                          </m:ctrlPr>
                        </m:fPr>
                        <m:num>
                          <m:sSup>
                            <m:sSupPr>
                              <m:ctrlPr>
                                <a:rPr lang="en-US" altLang="zh-TW" b="0" i="1" dirty="0" smtClean="0">
                                  <a:latin typeface="Cambria Math" panose="02040503050406030204" pitchFamily="18" charset="0"/>
                                </a:rPr>
                              </m:ctrlPr>
                            </m:sSupPr>
                            <m:e>
                              <m:r>
                                <a:rPr lang="zh-TW" altLang="en-US" b="0" i="1" dirty="0" smtClean="0">
                                  <a:latin typeface="Cambria Math" panose="02040503050406030204" pitchFamily="18" charset="0"/>
                                </a:rPr>
                                <m:t>𝜕</m:t>
                              </m:r>
                            </m:e>
                            <m:sup>
                              <m:r>
                                <a:rPr lang="en-US" altLang="zh-TW" b="0" i="1" dirty="0" smtClean="0">
                                  <a:latin typeface="Cambria Math" panose="02040503050406030204" pitchFamily="18" charset="0"/>
                                </a:rPr>
                                <m:t>2</m:t>
                              </m:r>
                            </m:sup>
                          </m:sSup>
                          <m:r>
                            <a:rPr lang="en-US" altLang="zh-TW" b="0" i="1" dirty="0" smtClean="0">
                              <a:latin typeface="Cambria Math" panose="02040503050406030204" pitchFamily="18" charset="0"/>
                            </a:rPr>
                            <m:t>𝐷</m:t>
                          </m:r>
                        </m:num>
                        <m:den>
                          <m:r>
                            <a:rPr lang="zh-TW" altLang="en-US" b="0" i="1" dirty="0" smtClean="0">
                              <a:latin typeface="Cambria Math" panose="02040503050406030204" pitchFamily="18" charset="0"/>
                            </a:rPr>
                            <m:t>𝜕</m:t>
                          </m:r>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𝑥</m:t>
                              </m:r>
                            </m:e>
                            <m:sup>
                              <m:r>
                                <a:rPr lang="en-US" altLang="zh-TW" b="0" i="1" dirty="0" smtClean="0">
                                  <a:latin typeface="Cambria Math" panose="02040503050406030204" pitchFamily="18" charset="0"/>
                                </a:rPr>
                                <m:t>2</m:t>
                              </m:r>
                            </m:sup>
                          </m:sSup>
                        </m:den>
                      </m:f>
                      <m:r>
                        <a:rPr lang="en-US" altLang="zh-TW" b="0" i="1" dirty="0" smtClean="0">
                          <a:latin typeface="Cambria Math" panose="02040503050406030204" pitchFamily="18" charset="0"/>
                        </a:rPr>
                        <m:t>𝑥</m:t>
                      </m:r>
                    </m:oMath>
                  </m:oMathPara>
                </a14:m>
                <a:endParaRPr lang="en-US" altLang="zh-TW" dirty="0"/>
              </a:p>
              <a:p>
                <a:r>
                  <a:rPr lang="en-US" altLang="zh-TW" dirty="0"/>
                  <a:t>We can easily find the extreme points of this equation (differentiate and equate to zero</a:t>
                </a:r>
                <a:r>
                  <a:rPr lang="en-US" altLang="zh-TW" dirty="0" smtClean="0"/>
                  <a:t>).</a:t>
                </a:r>
              </a:p>
              <a:p>
                <a:endParaRPr lang="en-US" altLang="zh-TW" dirty="0"/>
              </a:p>
            </p:txBody>
          </p:sp>
        </mc:Choice>
        <mc:Fallback>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4525963"/>
              </a:xfrm>
              <a:blipFill rotWithShape="0">
                <a:blip r:embed="rId3"/>
                <a:stretch>
                  <a:fillRect t="-1348" r="-2519"/>
                </a:stretch>
              </a:blipFill>
            </p:spPr>
            <p:txBody>
              <a:bodyPr/>
              <a:lstStyle/>
              <a:p>
                <a:r>
                  <a:rPr lang="zh-TW" altLang="en-US">
                    <a:noFill/>
                  </a:rPr>
                  <a:t> </a:t>
                </a:r>
              </a:p>
            </p:txBody>
          </p:sp>
        </mc:Fallback>
      </mc:AlternateContent>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3772843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aishack.in/static/img/tut/sift-maxima-det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156" y="575957"/>
            <a:ext cx="3628356" cy="580537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5338936" cy="4525963"/>
          </a:xfrm>
        </p:spPr>
        <p:txBody>
          <a:bodyPr>
            <a:normAutofit/>
          </a:bodyPr>
          <a:lstStyle/>
          <a:p>
            <a:r>
              <a:rPr lang="en-US" altLang="zh-TW" dirty="0"/>
              <a:t>On solving, we'll get </a:t>
            </a:r>
            <a:r>
              <a:rPr lang="en-US" altLang="zh-TW" dirty="0" err="1"/>
              <a:t>subpixel</a:t>
            </a:r>
            <a:r>
              <a:rPr lang="en-US" altLang="zh-TW" dirty="0"/>
              <a:t> key point locations. </a:t>
            </a:r>
            <a:endParaRPr lang="en-US" altLang="zh-TW" dirty="0" smtClean="0"/>
          </a:p>
          <a:p>
            <a:r>
              <a:rPr lang="en-US" altLang="zh-TW" dirty="0" smtClean="0"/>
              <a:t>These </a:t>
            </a:r>
            <a:r>
              <a:rPr lang="en-US" altLang="zh-TW" dirty="0" err="1"/>
              <a:t>subpixel</a:t>
            </a:r>
            <a:r>
              <a:rPr lang="en-US" altLang="zh-TW" dirty="0"/>
              <a:t> values increase chances of matching and stability of the </a:t>
            </a:r>
            <a:r>
              <a:rPr lang="en-US" altLang="zh-TW" dirty="0" smtClean="0"/>
              <a:t>algorithm.</a:t>
            </a:r>
            <a:endParaRPr lang="en-US" altLang="zh-TW" dirty="0"/>
          </a:p>
        </p:txBody>
      </p:sp>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359208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aishack.in/static/img/tut/sift-maxima-det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99592"/>
            <a:ext cx="6096000" cy="975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302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author of SIFT recommends generating two such </a:t>
            </a:r>
            <a:r>
              <a:rPr lang="en-US" altLang="zh-TW" dirty="0" err="1"/>
              <a:t>extrema</a:t>
            </a:r>
            <a:r>
              <a:rPr lang="en-US" altLang="zh-TW" dirty="0"/>
              <a:t> images. So, you need exactly 4 </a:t>
            </a:r>
            <a:r>
              <a:rPr lang="en-US" altLang="zh-TW" dirty="0" err="1"/>
              <a:t>DoG</a:t>
            </a:r>
            <a:r>
              <a:rPr lang="en-US" altLang="zh-TW" dirty="0"/>
              <a:t> </a:t>
            </a:r>
            <a:r>
              <a:rPr lang="en-US" altLang="zh-TW" dirty="0" smtClean="0"/>
              <a:t>images.</a:t>
            </a:r>
          </a:p>
          <a:p>
            <a:r>
              <a:rPr lang="en-US" altLang="zh-TW" dirty="0"/>
              <a:t>To generate 4 </a:t>
            </a:r>
            <a:r>
              <a:rPr lang="en-US" altLang="zh-TW" dirty="0" err="1"/>
              <a:t>DoG</a:t>
            </a:r>
            <a:r>
              <a:rPr lang="en-US" altLang="zh-TW" dirty="0"/>
              <a:t> images, you need 5 Gaussian blurred images. Hence the 5 level of blurs in each octave</a:t>
            </a:r>
            <a:r>
              <a:rPr lang="en-US" altLang="zh-TW" dirty="0" smtClean="0"/>
              <a:t>.</a:t>
            </a:r>
            <a:endParaRPr lang="en-US" altLang="zh-TW" dirty="0"/>
          </a:p>
        </p:txBody>
      </p:sp>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958372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Key points generated in the </a:t>
            </a:r>
            <a:r>
              <a:rPr lang="en-US" altLang="zh-TW" dirty="0" smtClean="0"/>
              <a:t>previous step produce </a:t>
            </a:r>
            <a:r>
              <a:rPr lang="en-US" altLang="zh-TW" dirty="0"/>
              <a:t>a lot </a:t>
            </a:r>
            <a:r>
              <a:rPr lang="en-US" altLang="zh-TW" dirty="0" smtClean="0"/>
              <a:t>of </a:t>
            </a:r>
            <a:r>
              <a:rPr lang="en-US" altLang="zh-TW" dirty="0"/>
              <a:t>key </a:t>
            </a:r>
            <a:r>
              <a:rPr lang="en-US" altLang="zh-TW" dirty="0" smtClean="0"/>
              <a:t>points.</a:t>
            </a:r>
          </a:p>
          <a:p>
            <a:r>
              <a:rPr lang="en-US" altLang="zh-TW" dirty="0"/>
              <a:t>Some of them lie along an edge, or they don't have enough </a:t>
            </a:r>
            <a:r>
              <a:rPr lang="en-US" altLang="zh-TW" dirty="0" smtClean="0"/>
              <a:t>contrast.</a:t>
            </a:r>
          </a:p>
          <a:p>
            <a:r>
              <a:rPr lang="en-US" altLang="zh-TW" dirty="0"/>
              <a:t>The approach is similar to the one used in the Harris Corner Detector for removing edge features</a:t>
            </a:r>
            <a:r>
              <a:rPr lang="en-US" altLang="zh-TW" dirty="0" smtClean="0"/>
              <a:t>.</a:t>
            </a:r>
          </a:p>
          <a:p>
            <a:r>
              <a:rPr lang="en-US" altLang="zh-TW" dirty="0"/>
              <a:t>For low contrast features, we simply check their intensities</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fontScale="90000"/>
          </a:bodyPr>
          <a:lstStyle/>
          <a:p>
            <a:r>
              <a:rPr lang="en-US" altLang="zh-TW" sz="4000" b="0" dirty="0">
                <a:effectLst/>
              </a:rPr>
              <a:t>Getting rid of low contrast </a:t>
            </a:r>
            <a:r>
              <a:rPr lang="en-US" altLang="zh-TW" sz="4000" b="0" dirty="0" err="1">
                <a:effectLst/>
              </a:rPr>
              <a:t>keypoints</a:t>
            </a:r>
            <a:endParaRPr lang="zh-TW" altLang="en-US" dirty="0"/>
          </a:p>
        </p:txBody>
      </p:sp>
    </p:spTree>
    <p:extLst>
      <p:ext uri="{BB962C8B-B14F-4D97-AF65-F5344CB8AC3E}">
        <p14:creationId xmlns:p14="http://schemas.microsoft.com/office/powerpoint/2010/main" val="1278740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If the magnitude of the intensity (i.e., without sign) at the current pixel in the </a:t>
            </a:r>
            <a:r>
              <a:rPr lang="en-US" altLang="zh-TW" dirty="0" err="1"/>
              <a:t>DoG</a:t>
            </a:r>
            <a:r>
              <a:rPr lang="en-US" altLang="zh-TW" dirty="0"/>
              <a:t> image (that is being checked for minima/maxima) is less than a certain value, it is rejected</a:t>
            </a:r>
            <a:r>
              <a:rPr lang="en-US" altLang="zh-TW" dirty="0" smtClean="0"/>
              <a:t>.</a:t>
            </a:r>
          </a:p>
          <a:p>
            <a:r>
              <a:rPr lang="en-US" altLang="zh-TW" dirty="0"/>
              <a:t>Because we have </a:t>
            </a:r>
            <a:r>
              <a:rPr lang="en-US" altLang="zh-TW" dirty="0" err="1"/>
              <a:t>subpixel</a:t>
            </a:r>
            <a:r>
              <a:rPr lang="en-US" altLang="zh-TW" dirty="0"/>
              <a:t> </a:t>
            </a:r>
            <a:r>
              <a:rPr lang="en-US" altLang="zh-TW" dirty="0" err="1"/>
              <a:t>keypoints</a:t>
            </a:r>
            <a:r>
              <a:rPr lang="en-US" altLang="zh-TW" dirty="0"/>
              <a:t> (we used the Taylor expansion to refine </a:t>
            </a:r>
            <a:r>
              <a:rPr lang="en-US" altLang="zh-TW" dirty="0" err="1"/>
              <a:t>keypoints</a:t>
            </a:r>
            <a:r>
              <a:rPr lang="en-US" altLang="zh-TW" dirty="0"/>
              <a:t>), we again need to use the </a:t>
            </a:r>
            <a:r>
              <a:rPr lang="en-US" altLang="zh-TW" dirty="0" err="1"/>
              <a:t>taylor</a:t>
            </a:r>
            <a:r>
              <a:rPr lang="en-US" altLang="zh-TW" dirty="0"/>
              <a:t> expansion to get the intensity value at </a:t>
            </a:r>
            <a:r>
              <a:rPr lang="en-US" altLang="zh-TW" dirty="0" err="1"/>
              <a:t>subpixel</a:t>
            </a:r>
            <a:r>
              <a:rPr lang="en-US" altLang="zh-TW" dirty="0"/>
              <a:t> locations. If it's magnitude is less than a certain value, we reject the </a:t>
            </a:r>
            <a:r>
              <a:rPr lang="en-US" altLang="zh-TW" dirty="0" err="1"/>
              <a:t>keypoint</a:t>
            </a:r>
            <a:r>
              <a:rPr lang="en-US" altLang="zh-TW" dirty="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low contrast features</a:t>
            </a:r>
            <a:endParaRPr lang="zh-TW" altLang="en-US" dirty="0"/>
          </a:p>
        </p:txBody>
      </p:sp>
    </p:spTree>
    <p:extLst>
      <p:ext uri="{BB962C8B-B14F-4D97-AF65-F5344CB8AC3E}">
        <p14:creationId xmlns:p14="http://schemas.microsoft.com/office/powerpoint/2010/main" val="622800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pPr marL="624078" indent="-514350">
              <a:buFont typeface="+mj-lt"/>
              <a:buAutoNum type="arabicPeriod"/>
            </a:pPr>
            <a:r>
              <a:rPr lang="en-US" altLang="zh-TW" sz="2800" dirty="0" smtClean="0"/>
              <a:t>Constructing a scale space</a:t>
            </a:r>
          </a:p>
          <a:p>
            <a:pPr marL="624078" indent="-514350">
              <a:buFont typeface="+mj-lt"/>
              <a:buAutoNum type="arabicPeriod"/>
            </a:pPr>
            <a:r>
              <a:rPr lang="en-US" altLang="zh-TW" sz="2800" dirty="0" err="1" smtClean="0"/>
              <a:t>LoG</a:t>
            </a:r>
            <a:r>
              <a:rPr lang="en-US" altLang="zh-TW" sz="2800" dirty="0" smtClean="0"/>
              <a:t> Approximation</a:t>
            </a:r>
          </a:p>
          <a:p>
            <a:pPr marL="624078" indent="-514350">
              <a:buFont typeface="+mj-lt"/>
              <a:buAutoNum type="arabicPeriod"/>
            </a:pPr>
            <a:r>
              <a:rPr lang="en-US" altLang="zh-TW" sz="2800" dirty="0" smtClean="0"/>
              <a:t>Finding </a:t>
            </a:r>
            <a:r>
              <a:rPr lang="en-US" altLang="zh-TW" sz="2800" dirty="0" err="1" smtClean="0"/>
              <a:t>keypoints</a:t>
            </a:r>
            <a:endParaRPr lang="en-US" altLang="zh-TW" sz="2800" dirty="0" smtClean="0"/>
          </a:p>
          <a:p>
            <a:pPr marL="624078" indent="-514350">
              <a:buFont typeface="+mj-lt"/>
              <a:buAutoNum type="arabicPeriod"/>
            </a:pPr>
            <a:r>
              <a:rPr lang="en-US" altLang="zh-TW" sz="2800" dirty="0" smtClean="0"/>
              <a:t>Get rid of bad key points</a:t>
            </a:r>
          </a:p>
          <a:p>
            <a:pPr marL="624078" indent="-514350">
              <a:buFont typeface="+mj-lt"/>
              <a:buAutoNum type="arabicPeriod"/>
            </a:pPr>
            <a:r>
              <a:rPr lang="en-US" altLang="zh-TW" sz="2800" dirty="0" smtClean="0"/>
              <a:t>Assigning an orientation to the </a:t>
            </a:r>
            <a:r>
              <a:rPr lang="en-US" altLang="zh-TW" sz="2800" dirty="0" err="1" smtClean="0"/>
              <a:t>keypoints</a:t>
            </a:r>
            <a:endParaRPr lang="en-US" altLang="zh-TW" sz="2800" dirty="0" smtClean="0"/>
          </a:p>
          <a:p>
            <a:pPr marL="624078" indent="-514350">
              <a:buFont typeface="+mj-lt"/>
              <a:buAutoNum type="arabicPeriod"/>
            </a:pPr>
            <a:r>
              <a:rPr lang="en-US" altLang="zh-TW" sz="2800" dirty="0" smtClean="0"/>
              <a:t>Generate SIFT features</a:t>
            </a:r>
          </a:p>
        </p:txBody>
      </p:sp>
      <p:sp>
        <p:nvSpPr>
          <p:cNvPr id="3" name="標題 2"/>
          <p:cNvSpPr>
            <a:spLocks noGrp="1"/>
          </p:cNvSpPr>
          <p:nvPr>
            <p:ph type="title"/>
          </p:nvPr>
        </p:nvSpPr>
        <p:spPr/>
        <p:txBody>
          <a:bodyPr/>
          <a:lstStyle/>
          <a:p>
            <a:r>
              <a:rPr lang="en-US" altLang="zh-TW" b="0" dirty="0">
                <a:effectLst/>
              </a:rPr>
              <a:t>The algorithm</a:t>
            </a:r>
            <a:endParaRPr lang="zh-TW" altLang="en-US" dirty="0"/>
          </a:p>
        </p:txBody>
      </p:sp>
    </p:spTree>
    <p:extLst>
      <p:ext uri="{BB962C8B-B14F-4D97-AF65-F5344CB8AC3E}">
        <p14:creationId xmlns:p14="http://schemas.microsoft.com/office/powerpoint/2010/main" val="3113645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16024"/>
          </a:xfrm>
        </p:spPr>
        <p:txBody>
          <a:bodyPr>
            <a:normAutofit/>
          </a:bodyPr>
          <a:lstStyle/>
          <a:p>
            <a:r>
              <a:rPr lang="en-US" altLang="zh-TW" dirty="0"/>
              <a:t>The idea is to calculate two gradients at the </a:t>
            </a:r>
            <a:r>
              <a:rPr lang="en-US" altLang="zh-TW" dirty="0" err="1"/>
              <a:t>keypoint</a:t>
            </a:r>
            <a:r>
              <a:rPr lang="en-US" altLang="zh-TW" dirty="0" smtClean="0"/>
              <a:t>.</a:t>
            </a:r>
          </a:p>
          <a:p>
            <a:r>
              <a:rPr lang="en-US" altLang="zh-TW" dirty="0"/>
              <a:t>Both perpendicular to each other.</a:t>
            </a:r>
          </a:p>
          <a:p>
            <a:r>
              <a:rPr lang="en-US" altLang="zh-TW" dirty="0"/>
              <a:t>Based on the image around the </a:t>
            </a:r>
            <a:r>
              <a:rPr lang="en-US" altLang="zh-TW" dirty="0" err="1"/>
              <a:t>keypoint</a:t>
            </a:r>
            <a:r>
              <a:rPr lang="en-US" altLang="zh-TW" dirty="0"/>
              <a:t>, three possibilities exist</a:t>
            </a:r>
            <a:r>
              <a:rPr lang="en-US" altLang="zh-TW" dirty="0" smtClean="0"/>
              <a:t>.</a:t>
            </a:r>
          </a:p>
          <a:p>
            <a:pPr marL="850392" lvl="1" indent="-457200">
              <a:buFont typeface="+mj-lt"/>
              <a:buAutoNum type="arabicPeriod"/>
            </a:pPr>
            <a:r>
              <a:rPr lang="en-US" altLang="zh-TW" dirty="0"/>
              <a:t>A flat region: If this is the case, both gradients will be small. </a:t>
            </a:r>
            <a:endParaRPr lang="en-US" altLang="zh-TW" dirty="0" smtClean="0"/>
          </a:p>
          <a:p>
            <a:pPr marL="850392" lvl="1" indent="-457200">
              <a:buFont typeface="+mj-lt"/>
              <a:buAutoNum type="arabicPeriod"/>
            </a:pPr>
            <a:r>
              <a:rPr lang="en-US" altLang="zh-TW" dirty="0" smtClean="0"/>
              <a:t>An </a:t>
            </a:r>
            <a:r>
              <a:rPr lang="en-US" altLang="zh-TW" dirty="0"/>
              <a:t>edge: Here, one gradient will be big (perpendicular to the edge) and the other will be small (along the edge) </a:t>
            </a:r>
            <a:endParaRPr lang="en-US" altLang="zh-TW" dirty="0" smtClean="0"/>
          </a:p>
          <a:p>
            <a:pPr marL="850392" lvl="1" indent="-457200">
              <a:buFont typeface="+mj-lt"/>
              <a:buAutoNum type="arabicPeriod"/>
            </a:pPr>
            <a:r>
              <a:rPr lang="en-US" altLang="zh-TW" dirty="0" smtClean="0"/>
              <a:t>A </a:t>
            </a:r>
            <a:r>
              <a:rPr lang="en-US" altLang="zh-TW" dirty="0"/>
              <a:t>"corner": Here, both gradients will be big</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edges</a:t>
            </a:r>
            <a:endParaRPr lang="zh-TW" altLang="en-US" dirty="0"/>
          </a:p>
        </p:txBody>
      </p:sp>
    </p:spTree>
    <p:extLst>
      <p:ext uri="{BB962C8B-B14F-4D97-AF65-F5344CB8AC3E}">
        <p14:creationId xmlns:p14="http://schemas.microsoft.com/office/powerpoint/2010/main" val="76811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363272" cy="5044016"/>
          </a:xfrm>
        </p:spPr>
        <p:txBody>
          <a:bodyPr>
            <a:normAutofit/>
          </a:bodyPr>
          <a:lstStyle/>
          <a:p>
            <a:r>
              <a:rPr lang="en-US" altLang="zh-TW" dirty="0"/>
              <a:t>Corners are great </a:t>
            </a:r>
            <a:r>
              <a:rPr lang="en-US" altLang="zh-TW" dirty="0" err="1"/>
              <a:t>keypoints</a:t>
            </a:r>
            <a:r>
              <a:rPr lang="en-US" altLang="zh-TW" dirty="0"/>
              <a:t>. So we want just </a:t>
            </a:r>
            <a:r>
              <a:rPr lang="en-US" altLang="zh-TW" dirty="0" smtClean="0"/>
              <a:t>corners.</a:t>
            </a:r>
          </a:p>
          <a:p>
            <a:r>
              <a:rPr lang="en-US" altLang="zh-TW" dirty="0"/>
              <a:t>If both gradients are big enough, we let it pass as a key point</a:t>
            </a:r>
            <a:r>
              <a:rPr lang="en-US" altLang="zh-TW" dirty="0" smtClean="0"/>
              <a:t>.</a:t>
            </a:r>
          </a:p>
          <a:p>
            <a:r>
              <a:rPr lang="en-US" altLang="zh-TW" dirty="0"/>
              <a:t>Mathematically, this is achieved by the Hessian Matrix</a:t>
            </a:r>
            <a:r>
              <a:rPr lang="en-US" altLang="zh-TW" dirty="0" smtClean="0"/>
              <a:t>.</a:t>
            </a:r>
          </a:p>
          <a:p>
            <a:r>
              <a:rPr lang="en-US" altLang="zh-TW" dirty="0"/>
              <a:t>In the Harris Corner Detector, two eigenvalues are calculated</a:t>
            </a:r>
            <a:r>
              <a:rPr lang="en-US" altLang="zh-TW" dirty="0" smtClean="0"/>
              <a:t>.</a:t>
            </a:r>
          </a:p>
          <a:p>
            <a:r>
              <a:rPr lang="en-US" altLang="zh-TW" dirty="0" smtClean="0"/>
              <a:t>Efficiency </a:t>
            </a:r>
            <a:r>
              <a:rPr lang="en-US" altLang="zh-TW" dirty="0"/>
              <a:t>is increased by just calculating the ratio of these two eigenvalues. You never need </a:t>
            </a:r>
            <a:r>
              <a:rPr lang="en-US" altLang="zh-TW" dirty="0" smtClean="0"/>
              <a:t>	to </a:t>
            </a:r>
            <a:r>
              <a:rPr lang="en-US" altLang="zh-TW" dirty="0"/>
              <a:t>calculate the actual </a:t>
            </a:r>
            <a:r>
              <a:rPr lang="en-US" altLang="zh-TW" dirty="0" smtClean="0"/>
              <a:t>eigenvalues.</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edges</a:t>
            </a:r>
            <a:endParaRPr lang="zh-TW" altLang="en-US" dirty="0"/>
          </a:p>
        </p:txBody>
      </p:sp>
    </p:spTree>
    <p:extLst>
      <p:ext uri="{BB962C8B-B14F-4D97-AF65-F5344CB8AC3E}">
        <p14:creationId xmlns:p14="http://schemas.microsoft.com/office/powerpoint/2010/main" val="4016643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Both </a:t>
            </a:r>
            <a:r>
              <a:rPr lang="en-US" altLang="zh-TW" dirty="0" err="1"/>
              <a:t>extrema</a:t>
            </a:r>
            <a:r>
              <a:rPr lang="en-US" altLang="zh-TW" dirty="0"/>
              <a:t> images go through the two tests: the contrast test and the edge test</a:t>
            </a:r>
            <a:r>
              <a:rPr lang="en-US" altLang="zh-TW" dirty="0" smtClean="0"/>
              <a:t>.</a:t>
            </a:r>
          </a:p>
          <a:p>
            <a:r>
              <a:rPr lang="en-US" altLang="zh-TW" dirty="0" smtClean="0"/>
              <a:t>We're </a:t>
            </a:r>
            <a:r>
              <a:rPr lang="en-US" altLang="zh-TW" dirty="0"/>
              <a:t>left with a lower number of </a:t>
            </a:r>
            <a:r>
              <a:rPr lang="en-US" altLang="zh-TW" dirty="0" err="1"/>
              <a:t>keypoints</a:t>
            </a:r>
            <a:r>
              <a:rPr lang="en-US" altLang="zh-TW" dirty="0"/>
              <a:t> to deal with</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4000" b="0" dirty="0">
                <a:effectLst/>
              </a:rPr>
              <a:t>Removing edges</a:t>
            </a:r>
            <a:endParaRPr lang="zh-TW" altLang="en-US" dirty="0"/>
          </a:p>
        </p:txBody>
      </p:sp>
      <p:pic>
        <p:nvPicPr>
          <p:cNvPr id="8194" name="Picture 2" descr="http://aishack.in/static/img/tut/sift-tes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873" y="2887166"/>
            <a:ext cx="5335929" cy="3854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993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aishack.in/static/img/tut/sift-tes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772815"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171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We </a:t>
            </a:r>
            <a:r>
              <a:rPr lang="en-US" altLang="zh-TW" dirty="0"/>
              <a:t>have legitimate key </a:t>
            </a:r>
            <a:r>
              <a:rPr lang="en-US" altLang="zh-TW" dirty="0" err="1" smtClean="0"/>
              <a:t>points.They've</a:t>
            </a:r>
            <a:r>
              <a:rPr lang="en-US" altLang="zh-TW" dirty="0" smtClean="0"/>
              <a:t> </a:t>
            </a:r>
            <a:r>
              <a:rPr lang="en-US" altLang="zh-TW" dirty="0"/>
              <a:t>been tested to be stable</a:t>
            </a:r>
            <a:r>
              <a:rPr lang="en-US" altLang="zh-TW" dirty="0" smtClean="0"/>
              <a:t>.</a:t>
            </a:r>
          </a:p>
          <a:p>
            <a:r>
              <a:rPr lang="en-US" altLang="zh-TW" dirty="0"/>
              <a:t>The next thing is to assign an orientation to each </a:t>
            </a:r>
            <a:r>
              <a:rPr lang="en-US" altLang="zh-TW" dirty="0" err="1"/>
              <a:t>keypoint</a:t>
            </a:r>
            <a:r>
              <a:rPr lang="en-US" altLang="zh-TW" dirty="0" smtClean="0"/>
              <a:t>.</a:t>
            </a:r>
          </a:p>
          <a:p>
            <a:r>
              <a:rPr lang="en-US" altLang="zh-TW" dirty="0"/>
              <a:t>This orientation provides rotation invariance. The more invariance you have the better it is.</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err="1">
                <a:effectLst/>
              </a:rPr>
              <a:t>Keypoint</a:t>
            </a:r>
            <a:r>
              <a:rPr lang="en-US" altLang="zh-TW" sz="3600" b="0" dirty="0">
                <a:effectLst/>
              </a:rPr>
              <a:t> orientations</a:t>
            </a:r>
            <a:endParaRPr lang="zh-TW" altLang="en-US" dirty="0"/>
          </a:p>
        </p:txBody>
      </p:sp>
    </p:spTree>
    <p:extLst>
      <p:ext uri="{BB962C8B-B14F-4D97-AF65-F5344CB8AC3E}">
        <p14:creationId xmlns:p14="http://schemas.microsoft.com/office/powerpoint/2010/main" val="40665207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idea is </a:t>
            </a:r>
            <a:endParaRPr lang="en-US" altLang="zh-TW" dirty="0" smtClean="0"/>
          </a:p>
          <a:p>
            <a:pPr marL="850392" lvl="1" indent="-457200">
              <a:buFont typeface="+mj-lt"/>
              <a:buAutoNum type="arabicPeriod"/>
            </a:pPr>
            <a:r>
              <a:rPr lang="en-US" altLang="zh-TW" dirty="0" smtClean="0"/>
              <a:t>To </a:t>
            </a:r>
            <a:r>
              <a:rPr lang="en-US" altLang="zh-TW" dirty="0"/>
              <a:t>collect gradient directions and magnitudes around each </a:t>
            </a:r>
            <a:r>
              <a:rPr lang="en-US" altLang="zh-TW" dirty="0" err="1" smtClean="0"/>
              <a:t>keypoint</a:t>
            </a:r>
            <a:r>
              <a:rPr lang="en-US" altLang="zh-TW" dirty="0" smtClean="0"/>
              <a:t>.</a:t>
            </a:r>
          </a:p>
          <a:p>
            <a:pPr marL="850392" lvl="1" indent="-457200">
              <a:buFont typeface="+mj-lt"/>
              <a:buAutoNum type="arabicPeriod"/>
            </a:pPr>
            <a:r>
              <a:rPr lang="en-US" altLang="zh-TW" dirty="0" smtClean="0"/>
              <a:t>Figure </a:t>
            </a:r>
            <a:r>
              <a:rPr lang="en-US" altLang="zh-TW" dirty="0"/>
              <a:t>out the most prominent orientation(s) in that region</a:t>
            </a:r>
            <a:r>
              <a:rPr lang="en-US" altLang="zh-TW" dirty="0" smtClean="0"/>
              <a:t>.</a:t>
            </a:r>
          </a:p>
          <a:p>
            <a:pPr marL="850392" lvl="1" indent="-457200">
              <a:buFont typeface="+mj-lt"/>
              <a:buAutoNum type="arabicPeriod"/>
            </a:pPr>
            <a:r>
              <a:rPr lang="en-US" altLang="zh-TW" dirty="0" smtClean="0"/>
              <a:t>Assign </a:t>
            </a:r>
            <a:r>
              <a:rPr lang="en-US" altLang="zh-TW" dirty="0"/>
              <a:t>this orientation(s) to the </a:t>
            </a:r>
            <a:r>
              <a:rPr lang="en-US" altLang="zh-TW" dirty="0" err="1"/>
              <a:t>keypoint</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3528345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Any later calculations are done relative to this orientation. This ensures rotation invariance</a:t>
            </a:r>
            <a:r>
              <a:rPr lang="en-US" altLang="zh-TW" dirty="0" smtClean="0"/>
              <a:t>.</a:t>
            </a:r>
          </a:p>
          <a:p>
            <a:r>
              <a:rPr lang="en-US" altLang="zh-TW" dirty="0"/>
              <a:t>The size of the "orientation collection region" around the </a:t>
            </a:r>
            <a:r>
              <a:rPr lang="en-US" altLang="zh-TW" dirty="0" err="1"/>
              <a:t>keypoint</a:t>
            </a:r>
            <a:r>
              <a:rPr lang="en-US" altLang="zh-TW" dirty="0"/>
              <a:t> depends on it's scale. </a:t>
            </a:r>
          </a:p>
          <a:p>
            <a:r>
              <a:rPr lang="en-US" altLang="zh-TW" dirty="0"/>
              <a:t>The bigger the scale, the bigger the collection region.</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pic>
        <p:nvPicPr>
          <p:cNvPr id="10242" name="Picture 2" descr="http://aishack.in/static/img/tut/sift-a-keypo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281" y="4077072"/>
            <a:ext cx="425767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8613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aishack.in/static/img/tut/sift-orientation-wind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429" y="4149080"/>
            <a:ext cx="4029075" cy="2638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內容版面配置區 1"/>
              <p:cNvSpPr>
                <a:spLocks noGrp="1"/>
              </p:cNvSpPr>
              <p:nvPr>
                <p:ph idx="1"/>
              </p:nvPr>
            </p:nvSpPr>
            <p:spPr>
              <a:xfrm>
                <a:off x="457200" y="1481328"/>
                <a:ext cx="8229600" cy="4525963"/>
              </a:xfrm>
            </p:spPr>
            <p:txBody>
              <a:bodyPr>
                <a:normAutofit fontScale="85000" lnSpcReduction="10000"/>
              </a:bodyPr>
              <a:lstStyle/>
              <a:p>
                <a:r>
                  <a:rPr lang="en-US" altLang="zh-TW" sz="3200" dirty="0" smtClean="0"/>
                  <a:t>Gradient magnitudes and orientations are calculated using these formula.</a:t>
                </a:r>
              </a:p>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b="0" i="1" smtClean="0">
                                  <a:latin typeface="Cambria Math" panose="02040503050406030204" pitchFamily="18" charset="0"/>
                                </a:rPr>
                                <m:t>+1</m:t>
                              </m:r>
                            </m:e>
                          </m:d>
                          <m:r>
                            <a:rPr lang="en-US" altLang="zh-TW" i="1">
                              <a:latin typeface="Cambria Math" panose="02040503050406030204" pitchFamily="18" charset="0"/>
                            </a:rPr>
                            <m:t>−</m:t>
                          </m:r>
                          <m:r>
                            <a:rPr lang="en-US" altLang="zh-TW" i="1">
                              <a:latin typeface="Cambria Math" panose="02040503050406030204" pitchFamily="18" charset="0"/>
                            </a:rPr>
                            <m:t>𝐿</m:t>
                          </m:r>
                          <m:sSup>
                            <m:sSupPr>
                              <m:ctrlPr>
                                <a:rPr lang="en-US" altLang="zh-TW" i="1">
                                  <a:latin typeface="Cambria Math" panose="02040503050406030204" pitchFamily="18" charset="0"/>
                                </a:rPr>
                              </m:ctrlPr>
                            </m:sSupPr>
                            <m:e>
                              <m:r>
                                <a:rPr lang="en-US" altLang="zh-TW" i="1">
                                  <a:latin typeface="Cambria Math" panose="02040503050406030204" pitchFamily="18" charset="0"/>
                                </a:rPr>
                                <m:t>(</m:t>
                              </m:r>
                              <m:r>
                                <a:rPr lang="en-US" altLang="zh-TW" b="0" i="1" smtClean="0">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b="0" i="1" smtClean="0">
                                  <a:latin typeface="Cambria Math" panose="02040503050406030204" pitchFamily="18" charset="0"/>
                                </a:rPr>
                                <m:t>−1</m:t>
                              </m:r>
                              <m:r>
                                <a:rPr lang="en-US" altLang="zh-TW" i="1">
                                  <a:latin typeface="Cambria Math" panose="02040503050406030204" pitchFamily="18" charset="0"/>
                                </a:rPr>
                                <m:t>))</m:t>
                              </m:r>
                            </m:e>
                            <m:sup>
                              <m:r>
                                <a:rPr lang="en-US" altLang="zh-TW" i="1">
                                  <a:latin typeface="Cambria Math" panose="02040503050406030204" pitchFamily="18" charset="0"/>
                                </a:rPr>
                                <m:t>2</m:t>
                              </m:r>
                            </m:sup>
                          </m:sSup>
                        </m:e>
                      </m:rad>
                    </m:oMath>
                  </m:oMathPara>
                </a14:m>
                <a:endParaRPr lang="en-US" altLang="zh-TW" b="0" dirty="0" smtClean="0"/>
              </a:p>
              <a:p>
                <a:pPr marL="109728" indent="0">
                  <a:buNone/>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𝜃</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sSup>
                            <m:sSupPr>
                              <m:ctrlPr>
                                <a:rPr lang="en-US" altLang="zh-TW" b="0" i="1" smtClean="0">
                                  <a:latin typeface="Cambria Math" panose="02040503050406030204" pitchFamily="18" charset="0"/>
                                </a:rPr>
                              </m:ctrlPr>
                            </m:sSupPr>
                            <m:e>
                              <m:r>
                                <m:rPr>
                                  <m:sty m:val="p"/>
                                </m:rPr>
                                <a:rPr lang="en-US" altLang="zh-TW" b="0" i="0" smtClean="0">
                                  <a:latin typeface="Cambria Math" panose="02040503050406030204" pitchFamily="18" charset="0"/>
                                </a:rPr>
                                <m:t>tan</m:t>
                              </m:r>
                            </m:e>
                            <m:sup>
                              <m:r>
                                <a:rPr lang="en-US" altLang="zh-TW" b="0" i="1" smtClean="0">
                                  <a:latin typeface="Cambria Math" panose="02040503050406030204" pitchFamily="18" charset="0"/>
                                </a:rPr>
                                <m:t>−1</m:t>
                              </m:r>
                            </m:sup>
                          </m:sSup>
                        </m:fName>
                        <m:e>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e>
                      </m:func>
                    </m:oMath>
                  </m:oMathPara>
                </a14:m>
                <a:endParaRPr lang="en-US" altLang="zh-TW" dirty="0" smtClean="0"/>
              </a:p>
              <a:p>
                <a:r>
                  <a:rPr lang="en-US" altLang="zh-TW" sz="3200" dirty="0"/>
                  <a:t>The magnitude and orientation is calculated for all pixels around the </a:t>
                </a:r>
                <a:r>
                  <a:rPr lang="en-US" altLang="zh-TW" sz="3200" dirty="0" err="1"/>
                  <a:t>keypoint</a:t>
                </a:r>
                <a:r>
                  <a:rPr lang="en-US" altLang="zh-TW" sz="3200" dirty="0"/>
                  <a:t>.</a:t>
                </a:r>
                <a:endParaRPr lang="en-US" altLang="zh-TW" sz="3200" dirty="0"/>
              </a:p>
            </p:txBody>
          </p:sp>
        </mc:Choice>
        <mc:Fallback>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4525963"/>
              </a:xfrm>
              <a:blipFill rotWithShape="0">
                <a:blip r:embed="rId4"/>
                <a:stretch>
                  <a:fillRect t="-2022"/>
                </a:stretch>
              </a:blipFill>
            </p:spPr>
            <p:txBody>
              <a:bodyPr/>
              <a:lstStyle/>
              <a:p>
                <a:r>
                  <a:rPr lang="zh-TW" altLang="en-US">
                    <a:noFill/>
                  </a:rPr>
                  <a:t> </a:t>
                </a:r>
              </a:p>
            </p:txBody>
          </p:sp>
        </mc:Fallback>
      </mc:AlternateContent>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29470143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65375"/>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Lets say the gradient direction at a certain point (in the "orientation collection region") is 18.759 degrees, then it will go into the 10-19 degree bin. And the "amount" that is added to the bin is proportional to the magnitude of gradient at that point.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2639897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65375"/>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a:t>Once you've done this for all pixels around the </a:t>
            </a:r>
            <a:r>
              <a:rPr lang="en-US" altLang="zh-TW" dirty="0" err="1"/>
              <a:t>keypoint</a:t>
            </a:r>
            <a:r>
              <a:rPr lang="en-US" altLang="zh-TW" dirty="0"/>
              <a:t>, the histogram will have a peak at some point</a:t>
            </a:r>
            <a:r>
              <a:rPr lang="en-US" altLang="zh-TW" dirty="0" smtClean="0"/>
              <a:t>.</a:t>
            </a:r>
          </a:p>
          <a:p>
            <a:r>
              <a:rPr lang="en-US" altLang="zh-TW" dirty="0"/>
              <a:t>Above, you see the histogram peaks at 20-29 degrees. So, the </a:t>
            </a:r>
            <a:r>
              <a:rPr lang="en-US" altLang="zh-TW" dirty="0" err="1"/>
              <a:t>keypoint</a:t>
            </a:r>
            <a:r>
              <a:rPr lang="en-US" altLang="zh-TW" dirty="0"/>
              <a:t> is assigned orientation 3 (the third </a:t>
            </a:r>
            <a:r>
              <a:rPr lang="en-US" altLang="zh-TW" dirty="0" smtClean="0"/>
              <a:t>bin)</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3442507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This is the initial preparation. You create internal representations of the original image to ensure scale invariance. This is done by generating a "scale </a:t>
            </a:r>
            <a:r>
              <a:rPr lang="en-US" altLang="zh-TW" sz="2800" dirty="0" smtClean="0"/>
              <a:t>space</a:t>
            </a:r>
          </a:p>
        </p:txBody>
      </p:sp>
      <p:sp>
        <p:nvSpPr>
          <p:cNvPr id="3" name="標題 2"/>
          <p:cNvSpPr>
            <a:spLocks noGrp="1"/>
          </p:cNvSpPr>
          <p:nvPr>
            <p:ph type="title"/>
          </p:nvPr>
        </p:nvSpPr>
        <p:spPr/>
        <p:txBody>
          <a:bodyPr/>
          <a:lstStyle/>
          <a:p>
            <a:pPr marL="109728"/>
            <a:r>
              <a:rPr lang="en-US" altLang="zh-TW" sz="4400" dirty="0"/>
              <a:t>Constructing a scale space</a:t>
            </a:r>
          </a:p>
        </p:txBody>
      </p:sp>
    </p:spTree>
    <p:extLst>
      <p:ext uri="{BB962C8B-B14F-4D97-AF65-F5344CB8AC3E}">
        <p14:creationId xmlns:p14="http://schemas.microsoft.com/office/powerpoint/2010/main" val="13132509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89040"/>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a:t>Also, any peaks above 80% of the highest peak are converted into a new </a:t>
            </a:r>
            <a:r>
              <a:rPr lang="en-US" altLang="zh-TW" dirty="0" err="1"/>
              <a:t>keypoint</a:t>
            </a:r>
            <a:r>
              <a:rPr lang="en-US" altLang="zh-TW" dirty="0" smtClean="0"/>
              <a:t>.</a:t>
            </a:r>
          </a:p>
          <a:p>
            <a:r>
              <a:rPr lang="en-US" altLang="zh-TW" dirty="0"/>
              <a:t>This new </a:t>
            </a:r>
            <a:r>
              <a:rPr lang="en-US" altLang="zh-TW" dirty="0" err="1"/>
              <a:t>keypoint</a:t>
            </a:r>
            <a:r>
              <a:rPr lang="en-US" altLang="zh-TW" dirty="0"/>
              <a:t> has the same location and scale as the original</a:t>
            </a:r>
            <a:r>
              <a:rPr lang="en-US" altLang="zh-TW" dirty="0" smtClean="0"/>
              <a:t>.</a:t>
            </a:r>
          </a:p>
          <a:p>
            <a:r>
              <a:rPr lang="en-US" altLang="zh-TW" dirty="0"/>
              <a:t>But it's orientation is equal to the other peak.</a:t>
            </a:r>
          </a:p>
          <a:p>
            <a:r>
              <a:rPr lang="en-US" altLang="zh-TW" dirty="0"/>
              <a:t>So, orientation can split up one </a:t>
            </a:r>
            <a:r>
              <a:rPr lang="en-US" altLang="zh-TW" dirty="0" err="1"/>
              <a:t>keypoint</a:t>
            </a:r>
            <a:r>
              <a:rPr lang="en-US" altLang="zh-TW" dirty="0"/>
              <a:t> into multiple </a:t>
            </a:r>
            <a:r>
              <a:rPr lang="en-US" altLang="zh-TW" dirty="0" err="1"/>
              <a:t>keypoints</a:t>
            </a:r>
            <a:r>
              <a:rPr lang="en-US" altLang="zh-TW" dirty="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1976520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Magnitudes</a:t>
            </a:r>
          </a:p>
          <a:p>
            <a:pPr lvl="1"/>
            <a:r>
              <a:rPr lang="en-US" altLang="zh-TW" dirty="0"/>
              <a:t>Saw the gradient magnitude image above? In SIFT, you need to blur it by an amount of 1.5*sigma</a:t>
            </a:r>
            <a:r>
              <a:rPr lang="en-US" altLang="zh-TW" dirty="0" smtClean="0"/>
              <a:t>.</a:t>
            </a:r>
          </a:p>
          <a:p>
            <a:r>
              <a:rPr lang="en-US" altLang="zh-TW" dirty="0"/>
              <a:t>Size of the </a:t>
            </a:r>
            <a:r>
              <a:rPr lang="en-US" altLang="zh-TW" dirty="0" smtClean="0"/>
              <a:t>window</a:t>
            </a:r>
          </a:p>
          <a:p>
            <a:pPr lvl="1"/>
            <a:r>
              <a:rPr lang="en-US" altLang="zh-TW" dirty="0"/>
              <a:t>The window size, or the "orientation collection region", is equal to the size of the kernel for Gaussian Blur of amount 1.5*sigma.</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Technical Details</a:t>
            </a:r>
            <a:endParaRPr lang="zh-TW" altLang="en-US" dirty="0"/>
          </a:p>
        </p:txBody>
      </p:sp>
    </p:spTree>
    <p:extLst>
      <p:ext uri="{BB962C8B-B14F-4D97-AF65-F5344CB8AC3E}">
        <p14:creationId xmlns:p14="http://schemas.microsoft.com/office/powerpoint/2010/main" val="61814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Create </a:t>
            </a:r>
            <a:r>
              <a:rPr lang="en-US" altLang="zh-TW" dirty="0"/>
              <a:t>a fingerprint for each </a:t>
            </a:r>
            <a:r>
              <a:rPr lang="en-US" altLang="zh-TW" dirty="0" err="1" smtClean="0"/>
              <a:t>keypoint</a:t>
            </a:r>
            <a:r>
              <a:rPr lang="en-US" altLang="zh-TW" dirty="0" smtClean="0"/>
              <a:t> to </a:t>
            </a:r>
            <a:r>
              <a:rPr lang="en-US" altLang="zh-TW" dirty="0"/>
              <a:t>identify a </a:t>
            </a:r>
            <a:r>
              <a:rPr lang="en-US" altLang="zh-TW" dirty="0" err="1" smtClean="0"/>
              <a:t>keypoint</a:t>
            </a:r>
            <a:r>
              <a:rPr lang="en-US" altLang="zh-TW" dirty="0" smtClean="0"/>
              <a:t>.</a:t>
            </a:r>
          </a:p>
          <a:p>
            <a:r>
              <a:rPr lang="en-US" altLang="zh-TW" dirty="0" smtClean="0"/>
              <a:t>By using these fingerprints, </a:t>
            </a:r>
            <a:r>
              <a:rPr lang="en-US" altLang="zh-TW" dirty="0"/>
              <a:t>we'll be able to distinguish it from other </a:t>
            </a:r>
            <a:r>
              <a:rPr lang="en-US" altLang="zh-TW" dirty="0" err="1" smtClean="0"/>
              <a:t>keypoints</a:t>
            </a:r>
            <a:r>
              <a:rPr lang="en-US" altLang="zh-TW" dirty="0"/>
              <a:t>.</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spTree>
    <p:extLst>
      <p:ext uri="{BB962C8B-B14F-4D97-AF65-F5344CB8AC3E}">
        <p14:creationId xmlns:p14="http://schemas.microsoft.com/office/powerpoint/2010/main" val="42681924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It should be easy to </a:t>
            </a:r>
            <a:r>
              <a:rPr lang="en-US" altLang="zh-TW" dirty="0" smtClean="0"/>
              <a:t>calculate to </a:t>
            </a:r>
            <a:r>
              <a:rPr lang="en-US" altLang="zh-TW" dirty="0"/>
              <a:t>generate a very unique fingerprint for the </a:t>
            </a:r>
            <a:r>
              <a:rPr lang="en-US" altLang="zh-TW" dirty="0" err="1"/>
              <a:t>keypoint</a:t>
            </a:r>
            <a:r>
              <a:rPr lang="en-US" altLang="zh-TW" dirty="0" smtClean="0"/>
              <a:t>.</a:t>
            </a:r>
          </a:p>
          <a:p>
            <a:r>
              <a:rPr lang="en-US" altLang="zh-TW" dirty="0"/>
              <a:t>We also want it to be relatively lenient when it is being compared against other </a:t>
            </a:r>
            <a:r>
              <a:rPr lang="en-US" altLang="zh-TW" dirty="0" err="1"/>
              <a:t>keypoints</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471323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aishack.in/static/img/tut/sift-fingerpr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36912"/>
            <a:ext cx="6096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A </a:t>
            </a:r>
            <a:r>
              <a:rPr lang="en-US" altLang="zh-TW" dirty="0"/>
              <a:t>16x16 window around the </a:t>
            </a:r>
            <a:r>
              <a:rPr lang="en-US" altLang="zh-TW" dirty="0" err="1" smtClean="0"/>
              <a:t>keypoint</a:t>
            </a:r>
            <a:r>
              <a:rPr lang="en-US" altLang="zh-TW" dirty="0" smtClean="0"/>
              <a:t> will be </a:t>
            </a:r>
            <a:r>
              <a:rPr lang="en-US" altLang="zh-TW" dirty="0"/>
              <a:t>broken into sixteen 4x4 windows</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spTree>
    <p:extLst>
      <p:ext uri="{BB962C8B-B14F-4D97-AF65-F5344CB8AC3E}">
        <p14:creationId xmlns:p14="http://schemas.microsoft.com/office/powerpoint/2010/main" val="14227632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Within each 4x4 window, gradient </a:t>
            </a:r>
            <a:r>
              <a:rPr lang="en-US" altLang="zh-TW" dirty="0" smtClean="0"/>
              <a:t>magnitudes </a:t>
            </a:r>
            <a:r>
              <a:rPr lang="en-US" altLang="zh-TW" dirty="0"/>
              <a:t>and orientations are calculated</a:t>
            </a:r>
            <a:r>
              <a:rPr lang="en-US" altLang="zh-TW" dirty="0" smtClean="0"/>
              <a:t>.</a:t>
            </a:r>
          </a:p>
          <a:p>
            <a:r>
              <a:rPr lang="en-US" altLang="zh-TW" dirty="0"/>
              <a:t>These orientations are put into an 8 bin histogram</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pic>
        <p:nvPicPr>
          <p:cNvPr id="19458" name="Picture 2" descr="http://aishack.in/static/img/tut/sift-4x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12976"/>
            <a:ext cx="6096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043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Any gradient orientation in the range </a:t>
            </a:r>
            <a:endParaRPr lang="en-US" altLang="zh-TW" dirty="0" smtClean="0"/>
          </a:p>
          <a:p>
            <a:pPr marL="850392" lvl="1" indent="-457200">
              <a:buFont typeface="+mj-lt"/>
              <a:buAutoNum type="arabicPeriod"/>
            </a:pPr>
            <a:r>
              <a:rPr lang="en-US" altLang="zh-TW" dirty="0" smtClean="0"/>
              <a:t>0-44 </a:t>
            </a:r>
            <a:r>
              <a:rPr lang="en-US" altLang="zh-TW" dirty="0"/>
              <a:t>degrees add to the first bin. </a:t>
            </a:r>
            <a:endParaRPr lang="en-US" altLang="zh-TW" dirty="0" smtClean="0"/>
          </a:p>
          <a:p>
            <a:pPr marL="850392" lvl="1" indent="-457200">
              <a:buFont typeface="+mj-lt"/>
              <a:buAutoNum type="arabicPeriod"/>
            </a:pPr>
            <a:r>
              <a:rPr lang="en-US" altLang="zh-TW" dirty="0" smtClean="0"/>
              <a:t>45-89 </a:t>
            </a:r>
            <a:r>
              <a:rPr lang="en-US" altLang="zh-TW" dirty="0"/>
              <a:t>add to the next bin. </a:t>
            </a:r>
            <a:endParaRPr lang="en-US" altLang="zh-TW" dirty="0" smtClean="0"/>
          </a:p>
          <a:p>
            <a:pPr marL="850392" lvl="1" indent="-457200">
              <a:buFont typeface="+mj-lt"/>
              <a:buAutoNum type="arabicPeriod"/>
            </a:pPr>
            <a:r>
              <a:rPr lang="en-US" altLang="zh-TW" dirty="0" smtClean="0"/>
              <a:t>And </a:t>
            </a:r>
            <a:r>
              <a:rPr lang="en-US" altLang="zh-TW" dirty="0"/>
              <a:t>so on</a:t>
            </a:r>
            <a:r>
              <a:rPr lang="en-US" altLang="zh-TW" dirty="0" smtClean="0"/>
              <a:t>.</a:t>
            </a:r>
          </a:p>
          <a:p>
            <a:r>
              <a:rPr lang="en-US" altLang="zh-TW" dirty="0" smtClean="0"/>
              <a:t>And </a:t>
            </a:r>
            <a:r>
              <a:rPr lang="en-US" altLang="zh-TW" dirty="0"/>
              <a:t>(as always) the amount added to the bin depends on the magnitude of the gradient</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1653682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Unlike the past, the amount added also depends on the distance from the </a:t>
            </a:r>
            <a:r>
              <a:rPr lang="en-US" altLang="zh-TW" dirty="0" err="1"/>
              <a:t>keypoint</a:t>
            </a:r>
            <a:r>
              <a:rPr lang="en-US" altLang="zh-TW" dirty="0" smtClean="0"/>
              <a:t>.</a:t>
            </a:r>
          </a:p>
          <a:p>
            <a:r>
              <a:rPr lang="en-US" altLang="zh-TW" dirty="0"/>
              <a:t>So gradients that are far away from the </a:t>
            </a:r>
            <a:r>
              <a:rPr lang="en-US" altLang="zh-TW" dirty="0" err="1"/>
              <a:t>keypoint</a:t>
            </a:r>
            <a:r>
              <a:rPr lang="en-US" altLang="zh-TW" dirty="0"/>
              <a:t> will add smaller values to the histogram</a:t>
            </a:r>
            <a:r>
              <a:rPr lang="en-US" altLang="zh-TW" dirty="0" smtClean="0"/>
              <a:t>.</a:t>
            </a:r>
          </a:p>
          <a:p>
            <a:r>
              <a:rPr lang="en-US" altLang="zh-TW" dirty="0"/>
              <a:t>This is done using a "</a:t>
            </a:r>
            <a:r>
              <a:rPr lang="en-US" altLang="zh-TW" dirty="0" err="1"/>
              <a:t>gaussian</a:t>
            </a:r>
            <a:r>
              <a:rPr lang="en-US" altLang="zh-TW" dirty="0"/>
              <a:t> weighting function</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32193605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Gaussian </a:t>
            </a:r>
            <a:r>
              <a:rPr lang="en-US" altLang="zh-TW" dirty="0"/>
              <a:t>weighting function </a:t>
            </a:r>
            <a:r>
              <a:rPr lang="en-US" altLang="zh-TW" dirty="0" smtClean="0"/>
              <a:t>simply </a:t>
            </a:r>
            <a:r>
              <a:rPr lang="en-US" altLang="zh-TW" dirty="0"/>
              <a:t>generates a gradient (it's like a 2D bell curve</a:t>
            </a:r>
            <a:r>
              <a:rPr lang="en-US" altLang="zh-TW" dirty="0" smtClean="0"/>
              <a:t>).</a:t>
            </a:r>
          </a:p>
          <a:p>
            <a:r>
              <a:rPr lang="en-US" altLang="zh-TW" dirty="0" smtClean="0"/>
              <a:t>Multiple </a:t>
            </a:r>
            <a:r>
              <a:rPr lang="en-US" altLang="zh-TW" dirty="0"/>
              <a:t>it with the magnitude of orientations, and i</a:t>
            </a:r>
            <a:r>
              <a:rPr lang="en-US" altLang="zh-TW" dirty="0" smtClean="0"/>
              <a:t>t will </a:t>
            </a:r>
            <a:r>
              <a:rPr lang="en-US" altLang="zh-TW" dirty="0"/>
              <a:t>get a weighted thingy.</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pic>
        <p:nvPicPr>
          <p:cNvPr id="22530" name="Picture 2" descr="http://aishack.in/static/img/tut/sift-gaussian-4x4-weightin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78" y="3415003"/>
            <a:ext cx="80277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051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Doing this for all 16 pixels, you </a:t>
            </a:r>
            <a:r>
              <a:rPr lang="en-US" altLang="zh-TW" dirty="0" smtClean="0"/>
              <a:t>would have </a:t>
            </a:r>
            <a:r>
              <a:rPr lang="en-US" altLang="zh-TW" dirty="0"/>
              <a:t>"compiled" 16 totally random orientations into 8 predetermined bins</a:t>
            </a:r>
            <a:r>
              <a:rPr lang="en-US" altLang="zh-TW" dirty="0" smtClean="0"/>
              <a:t>.</a:t>
            </a:r>
          </a:p>
          <a:p>
            <a:r>
              <a:rPr lang="en-US" altLang="zh-TW" dirty="0" smtClean="0"/>
              <a:t>Do </a:t>
            </a:r>
            <a:r>
              <a:rPr lang="en-US" altLang="zh-TW" dirty="0"/>
              <a:t>this for all sixteen 4x4 regions. </a:t>
            </a:r>
            <a:r>
              <a:rPr lang="en-US" altLang="zh-TW" dirty="0" smtClean="0"/>
              <a:t>It will </a:t>
            </a:r>
            <a:r>
              <a:rPr lang="en-US" altLang="zh-TW" dirty="0"/>
              <a:t>end up with 4x4x8 = 128 </a:t>
            </a:r>
            <a:r>
              <a:rPr lang="en-US" altLang="zh-TW" dirty="0" smtClean="0"/>
              <a:t>numbers.</a:t>
            </a:r>
          </a:p>
          <a:p>
            <a:r>
              <a:rPr lang="en-US" altLang="zh-TW" dirty="0" smtClean="0"/>
              <a:t>Normalize them.</a:t>
            </a:r>
          </a:p>
          <a:p>
            <a:r>
              <a:rPr lang="en-US" altLang="zh-TW" dirty="0"/>
              <a:t>These 128 numbers form the "feature vector</a:t>
            </a:r>
            <a:r>
              <a:rPr lang="en-US" altLang="zh-TW" dirty="0" smtClean="0"/>
              <a:t>".</a:t>
            </a:r>
          </a:p>
          <a:p>
            <a:r>
              <a:rPr lang="en-US" altLang="zh-TW" dirty="0"/>
              <a:t>This </a:t>
            </a:r>
            <a:r>
              <a:rPr lang="en-US" altLang="zh-TW" dirty="0" err="1"/>
              <a:t>keypoint</a:t>
            </a:r>
            <a:r>
              <a:rPr lang="en-US" altLang="zh-TW" dirty="0"/>
              <a:t> is uniquely identified by this feature vector</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254862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The </a:t>
            </a:r>
            <a:r>
              <a:rPr lang="en-US" altLang="zh-TW" sz="2800" dirty="0" err="1"/>
              <a:t>Laplacian</a:t>
            </a:r>
            <a:r>
              <a:rPr lang="en-US" altLang="zh-TW" sz="2800" dirty="0"/>
              <a:t> of Gaussian is great for finding interesting points (or key points) in an image. But it's computationally expensive. So we cheat and approximate it using the representation created </a:t>
            </a:r>
            <a:r>
              <a:rPr lang="en-US" altLang="zh-TW" sz="2800" dirty="0" smtClean="0"/>
              <a:t>earlier</a:t>
            </a:r>
          </a:p>
        </p:txBody>
      </p:sp>
      <p:sp>
        <p:nvSpPr>
          <p:cNvPr id="3" name="標題 2"/>
          <p:cNvSpPr>
            <a:spLocks noGrp="1"/>
          </p:cNvSpPr>
          <p:nvPr>
            <p:ph type="title"/>
          </p:nvPr>
        </p:nvSpPr>
        <p:spPr/>
        <p:txBody>
          <a:bodyPr/>
          <a:lstStyle/>
          <a:p>
            <a:r>
              <a:rPr lang="en-US" altLang="zh-TW" sz="4400" dirty="0" err="1"/>
              <a:t>LoG</a:t>
            </a:r>
            <a:r>
              <a:rPr lang="en-US" altLang="zh-TW" sz="4400" dirty="0"/>
              <a:t> Approximation</a:t>
            </a:r>
            <a:endParaRPr lang="zh-TW" altLang="en-US" dirty="0"/>
          </a:p>
        </p:txBody>
      </p:sp>
    </p:spTree>
    <p:extLst>
      <p:ext uri="{BB962C8B-B14F-4D97-AF65-F5344CB8AC3E}">
        <p14:creationId xmlns:p14="http://schemas.microsoft.com/office/powerpoint/2010/main" val="2835785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This feature vector introduces a few complications. We need to get rid of them before finalizing the fingerprint</a:t>
            </a:r>
            <a:r>
              <a:rPr lang="en-US" altLang="zh-TW" dirty="0" smtClean="0"/>
              <a:t>.</a:t>
            </a:r>
          </a:p>
          <a:p>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Problems</a:t>
            </a:r>
            <a:endParaRPr lang="zh-TW" altLang="en-US" dirty="0"/>
          </a:p>
        </p:txBody>
      </p:sp>
    </p:spTree>
    <p:extLst>
      <p:ext uri="{BB962C8B-B14F-4D97-AF65-F5344CB8AC3E}">
        <p14:creationId xmlns:p14="http://schemas.microsoft.com/office/powerpoint/2010/main" val="265178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feature vector uses gradient orientations. Clearly, if you rotate the image, everything changes. All gradient orientations also change. To achieve rotation independence, the </a:t>
            </a:r>
            <a:r>
              <a:rPr lang="en-US" altLang="zh-TW" dirty="0" err="1"/>
              <a:t>keypoint's</a:t>
            </a:r>
            <a:r>
              <a:rPr lang="en-US" altLang="zh-TW" dirty="0"/>
              <a:t> rotation is subtracted from each orientation. Thus each gradient orientation is relative to the </a:t>
            </a:r>
            <a:r>
              <a:rPr lang="en-US" altLang="zh-TW" dirty="0" err="1"/>
              <a:t>keypoint's</a:t>
            </a:r>
            <a:r>
              <a:rPr lang="en-US" altLang="zh-TW" dirty="0"/>
              <a:t> orientation</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smtClean="0">
                <a:effectLst/>
              </a:rPr>
              <a:t>1.</a:t>
            </a:r>
            <a:r>
              <a:rPr lang="en-US" altLang="zh-TW" b="0" dirty="0">
                <a:effectLst/>
              </a:rPr>
              <a:t> Rotation dependence</a:t>
            </a:r>
            <a:endParaRPr lang="zh-TW" altLang="en-US" dirty="0"/>
          </a:p>
        </p:txBody>
      </p:sp>
    </p:spTree>
    <p:extLst>
      <p:ext uri="{BB962C8B-B14F-4D97-AF65-F5344CB8AC3E}">
        <p14:creationId xmlns:p14="http://schemas.microsoft.com/office/powerpoint/2010/main" val="21916222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If we threshold numbers that are big, we can achieve </a:t>
            </a:r>
            <a:r>
              <a:rPr lang="en-US" altLang="zh-TW" dirty="0" err="1"/>
              <a:t>achieve</a:t>
            </a:r>
            <a:r>
              <a:rPr lang="en-US" altLang="zh-TW" dirty="0"/>
              <a:t> illumination independence. So, any number (of the 128) greater than 0.2 is changed to 0.2. This resultant feature vector is normalized again. And now you have an illumination independent feature vector</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smtClean="0">
                <a:effectLst/>
              </a:rPr>
              <a:t>2.Illumination </a:t>
            </a:r>
            <a:r>
              <a:rPr lang="en-US" altLang="zh-TW" sz="3600" b="0" dirty="0">
                <a:effectLst/>
              </a:rPr>
              <a:t>dependence</a:t>
            </a:r>
            <a:endParaRPr lang="zh-TW" altLang="en-US" dirty="0"/>
          </a:p>
        </p:txBody>
      </p:sp>
    </p:spTree>
    <p:extLst>
      <p:ext uri="{BB962C8B-B14F-4D97-AF65-F5344CB8AC3E}">
        <p14:creationId xmlns:p14="http://schemas.microsoft.com/office/powerpoint/2010/main" val="3231786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With the super fast approximation, we now try to find key points. These are maxima and minima in the Difference of Gaussian image we calculate in step </a:t>
            </a:r>
            <a:r>
              <a:rPr lang="en-US" altLang="zh-TW" dirty="0" smtClean="0"/>
              <a:t>2.</a:t>
            </a:r>
            <a:endParaRPr lang="zh-TW" altLang="en-US" dirty="0"/>
          </a:p>
        </p:txBody>
      </p:sp>
      <p:sp>
        <p:nvSpPr>
          <p:cNvPr id="3" name="標題 2"/>
          <p:cNvSpPr>
            <a:spLocks noGrp="1"/>
          </p:cNvSpPr>
          <p:nvPr>
            <p:ph type="title"/>
          </p:nvPr>
        </p:nvSpPr>
        <p:spPr/>
        <p:txBody>
          <a:bodyPr/>
          <a:lstStyle/>
          <a:p>
            <a:r>
              <a:rPr lang="en-US" altLang="zh-TW" sz="4400" dirty="0"/>
              <a:t>Finding </a:t>
            </a:r>
            <a:r>
              <a:rPr lang="en-US" altLang="zh-TW" sz="4400" dirty="0" err="1"/>
              <a:t>keypoints</a:t>
            </a:r>
            <a:endParaRPr lang="zh-TW" altLang="en-US" dirty="0"/>
          </a:p>
        </p:txBody>
      </p:sp>
    </p:spTree>
    <p:extLst>
      <p:ext uri="{BB962C8B-B14F-4D97-AF65-F5344CB8AC3E}">
        <p14:creationId xmlns:p14="http://schemas.microsoft.com/office/powerpoint/2010/main" val="1289232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Edges and low contrast regions are bad </a:t>
            </a:r>
            <a:r>
              <a:rPr lang="en-US" altLang="zh-TW" dirty="0" err="1"/>
              <a:t>keypoints</a:t>
            </a:r>
            <a:r>
              <a:rPr lang="en-US" altLang="zh-TW" dirty="0"/>
              <a:t>. Eliminating these makes the algorithm efficient and robust. A technique similar to the Harris Corner Detector is used here</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dirty="0"/>
              <a:t>Get rid of bad key points</a:t>
            </a:r>
            <a:endParaRPr lang="zh-TW" altLang="en-US" dirty="0"/>
          </a:p>
        </p:txBody>
      </p:sp>
    </p:spTree>
    <p:extLst>
      <p:ext uri="{BB962C8B-B14F-4D97-AF65-F5344CB8AC3E}">
        <p14:creationId xmlns:p14="http://schemas.microsoft.com/office/powerpoint/2010/main" val="2437978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An orientation is calculated for each key point. Any further calculations are done relative to this orientation. This effectively cancels out the effect of orientation, making it rotation invariant</a:t>
            </a:r>
            <a:r>
              <a:rPr lang="en-US" altLang="zh-TW" dirty="0" smtClean="0"/>
              <a:t>.</a:t>
            </a:r>
            <a:endParaRPr lang="zh-TW" altLang="en-US" dirty="0"/>
          </a:p>
        </p:txBody>
      </p:sp>
      <p:sp>
        <p:nvSpPr>
          <p:cNvPr id="3" name="標題 2"/>
          <p:cNvSpPr>
            <a:spLocks noGrp="1"/>
          </p:cNvSpPr>
          <p:nvPr>
            <p:ph type="title"/>
          </p:nvPr>
        </p:nvSpPr>
        <p:spPr/>
        <p:txBody>
          <a:bodyPr>
            <a:normAutofit/>
          </a:bodyPr>
          <a:lstStyle/>
          <a:p>
            <a:r>
              <a:rPr lang="en-US" altLang="zh-TW" sz="4400" dirty="0"/>
              <a:t>Assigning an </a:t>
            </a:r>
            <a:r>
              <a:rPr lang="en-US" altLang="zh-TW" sz="4400" dirty="0" smtClean="0"/>
              <a:t>orientation</a:t>
            </a:r>
            <a:endParaRPr lang="zh-TW" altLang="en-US" dirty="0"/>
          </a:p>
        </p:txBody>
      </p:sp>
    </p:spTree>
    <p:extLst>
      <p:ext uri="{BB962C8B-B14F-4D97-AF65-F5344CB8AC3E}">
        <p14:creationId xmlns:p14="http://schemas.microsoft.com/office/powerpoint/2010/main" val="4714114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20697</TotalTime>
  <Words>2496</Words>
  <Application>Microsoft Office PowerPoint</Application>
  <PresentationFormat>如螢幕大小 (4:3)</PresentationFormat>
  <Paragraphs>294</Paragraphs>
  <Slides>62</Slides>
  <Notes>41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62</vt:i4>
      </vt:variant>
    </vt:vector>
  </HeadingPairs>
  <TitlesOfParts>
    <vt:vector size="72" baseType="lpstr">
      <vt:lpstr>微軟正黑體</vt:lpstr>
      <vt:lpstr>新細明體</vt:lpstr>
      <vt:lpstr>Arial</vt:lpstr>
      <vt:lpstr>Calibri</vt:lpstr>
      <vt:lpstr>Cambria Math</vt:lpstr>
      <vt:lpstr>Lucida Sans Unicode</vt:lpstr>
      <vt:lpstr>Verdana</vt:lpstr>
      <vt:lpstr>Wingdings 2</vt:lpstr>
      <vt:lpstr>Wingdings 3</vt:lpstr>
      <vt:lpstr>匯合</vt:lpstr>
      <vt:lpstr>SIFT</vt:lpstr>
      <vt:lpstr>Introduction</vt:lpstr>
      <vt:lpstr>SIFT</vt:lpstr>
      <vt:lpstr>The algorithm</vt:lpstr>
      <vt:lpstr>Constructing a scale space</vt:lpstr>
      <vt:lpstr>LoG Approximation</vt:lpstr>
      <vt:lpstr>Finding keypoints</vt:lpstr>
      <vt:lpstr>Get rid of bad key points</vt:lpstr>
      <vt:lpstr>Assigning an orientation</vt:lpstr>
      <vt:lpstr>Generate SIFT features</vt:lpstr>
      <vt:lpstr>The scale space</vt:lpstr>
      <vt:lpstr>The scale space</vt:lpstr>
      <vt:lpstr>The scale space in SIFT </vt:lpstr>
      <vt:lpstr>The technical details</vt:lpstr>
      <vt:lpstr>Blurring</vt:lpstr>
      <vt:lpstr>Blurring</vt:lpstr>
      <vt:lpstr>Amount of blurring</vt:lpstr>
      <vt:lpstr>Amount of blurring</vt:lpstr>
      <vt:lpstr>Summary</vt:lpstr>
      <vt:lpstr>LoG approximations</vt:lpstr>
      <vt:lpstr>Laplacian of Gaussian(LoG)</vt:lpstr>
      <vt:lpstr>Laplacian of Gaussian(LoG)</vt:lpstr>
      <vt:lpstr>The Con</vt:lpstr>
      <vt:lpstr>The Con</vt:lpstr>
      <vt:lpstr>The Benefits</vt:lpstr>
      <vt:lpstr>The Benefits</vt:lpstr>
      <vt:lpstr>The Benefits</vt:lpstr>
      <vt:lpstr>Side effects</vt:lpstr>
      <vt:lpstr>Example</vt:lpstr>
      <vt:lpstr>Finding keypoints</vt:lpstr>
      <vt:lpstr>Locate maxima/minima in DoG images</vt:lpstr>
      <vt:lpstr>Locate maxima/minima in DoG images</vt:lpstr>
      <vt:lpstr>Locate maxima/minima in DoG images</vt:lpstr>
      <vt:lpstr>Find subpixel maxima/minima</vt:lpstr>
      <vt:lpstr>Find subpixel maxima/minima</vt:lpstr>
      <vt:lpstr>PowerPoint 簡報</vt:lpstr>
      <vt:lpstr>Find subpixel maxima/minima</vt:lpstr>
      <vt:lpstr>Getting rid of low contrast keypoints</vt:lpstr>
      <vt:lpstr>Removing low contrast features</vt:lpstr>
      <vt:lpstr>Removing edges</vt:lpstr>
      <vt:lpstr>Removing edges</vt:lpstr>
      <vt:lpstr>Removing edges</vt:lpstr>
      <vt:lpstr>PowerPoint 簡報</vt:lpstr>
      <vt:lpstr>Keypoint orientations</vt:lpstr>
      <vt:lpstr>The idea</vt:lpstr>
      <vt:lpstr>The idea</vt:lpstr>
      <vt:lpstr>The details</vt:lpstr>
      <vt:lpstr>The details</vt:lpstr>
      <vt:lpstr>The details</vt:lpstr>
      <vt:lpstr>The details</vt:lpstr>
      <vt:lpstr>The Technical Details</vt:lpstr>
      <vt:lpstr>Generating a feature</vt:lpstr>
      <vt:lpstr>The idea</vt:lpstr>
      <vt:lpstr>Generating a feature</vt:lpstr>
      <vt:lpstr>Generating a feature</vt:lpstr>
      <vt:lpstr>The idea</vt:lpstr>
      <vt:lpstr>The idea</vt:lpstr>
      <vt:lpstr>The idea</vt:lpstr>
      <vt:lpstr>The idea</vt:lpstr>
      <vt:lpstr>Problems</vt:lpstr>
      <vt:lpstr>1. Rotation dependence</vt:lpstr>
      <vt:lpstr>2.Illumination dependence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灰階影像轉彩色影像</dc:title>
  <dc:creator>willy</dc:creator>
  <cp:lastModifiedBy>mickey1478</cp:lastModifiedBy>
  <cp:revision>192</cp:revision>
  <dcterms:created xsi:type="dcterms:W3CDTF">2016-07-27T04:16:33Z</dcterms:created>
  <dcterms:modified xsi:type="dcterms:W3CDTF">2017-03-10T00:16:28Z</dcterms:modified>
</cp:coreProperties>
</file>