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 />
  <Relationship Id="rId2" Type="http://schemas.openxmlformats.org/package/2006/relationships/metadata/thumbnail" Target="docProps/thumbnail.jpeg" />
  <Relationship Id="rId3" Type="http://schemas.openxmlformats.org/package/2006/relationships/metadata/core-properties" Target="docProps/core.xml" />
  <Relationship Id="rId4" Type="http://schemas.openxmlformats.org/officeDocument/2006/relationships/extended-properties" Target="docProps/app.xml" />
</Relationships>
</file>

<file path=ppt/presentation.xml><?xml version="1.0" encoding="utf-8"?>
<!--Generated by Aspose.Slides for Java 7.5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sldIdLst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 />
  <Relationship Id="rId10" Type="http://schemas.openxmlformats.org/officeDocument/2006/relationships/slide" Target="slides/slide3.xml" />
  <Relationship Id="rId11" Type="http://schemas.openxmlformats.org/officeDocument/2006/relationships/slide" Target="slides/slide4.xml" />
  <Relationship Id="rId12" Type="http://schemas.openxmlformats.org/officeDocument/2006/relationships/slide" Target="slides/slide5.xml" />
  <Relationship Id="rId13" Type="http://schemas.openxmlformats.org/officeDocument/2006/relationships/slide" Target="slides/slide6.xml" />
  <Relationship Id="rId14" Type="http://schemas.openxmlformats.org/officeDocument/2006/relationships/slide" Target="slides/slide7.xml" />
  <Relationship Id="rId15" Type="http://schemas.openxmlformats.org/officeDocument/2006/relationships/slide" Target="slides/slide8.xml" />
  <Relationship Id="rId16" Type="http://schemas.openxmlformats.org/officeDocument/2006/relationships/slide" Target="slides/slide9.xml" />
  <Relationship Id="rId17" Type="http://schemas.openxmlformats.org/officeDocument/2006/relationships/slide" Target="slides/slide10.xml" />
  <Relationship Id="rId18" Type="http://schemas.openxmlformats.org/officeDocument/2006/relationships/slide" Target="slides/slide11.xml" />
  <Relationship Id="rId19" Type="http://schemas.openxmlformats.org/officeDocument/2006/relationships/slide" Target="slides/slide12.xml" />
  <Relationship Id="rId20" Type="http://schemas.openxmlformats.org/officeDocument/2006/relationships/slide" Target="slides/slide13.xml" />
  <Relationship Id="rId21" Type="http://schemas.openxmlformats.org/officeDocument/2006/relationships/tags" Target="tags/tag1.xml" />
  <Relationship Id="rId3" Type="http://schemas.openxmlformats.org/officeDocument/2006/relationships/presProps" Target="presProps.xml" />
  <Relationship Id="rId4" Type="http://schemas.openxmlformats.org/officeDocument/2006/relationships/viewProps" Target="viewProps.xml" />
  <Relationship Id="rId5" Type="http://schemas.openxmlformats.org/officeDocument/2006/relationships/theme" Target="theme/theme1.xml" />
  <Relationship Id="rId6" Type="http://schemas.openxmlformats.org/officeDocument/2006/relationships/tableStyles" Target="tableStyles.xml" />
  <Relationship Id="rId7" Type="http://schemas.openxmlformats.org/officeDocument/2006/relationships/slideMaster" Target="slideMasters/slideMaster2.xml" />
  <Relationship Id="rId8" Type="http://schemas.openxmlformats.org/officeDocument/2006/relationships/slide" Target="slides/slide1.xml" />
  <Relationship Id="rId9" Type="http://schemas.openxmlformats.org/officeDocument/2006/relationships/slide" Target="slides/slide2.xml" />
</Relationships>
</file>

<file path=ppt/slideLayouts/_rels/slideLayout1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10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11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12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13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14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15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16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17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18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19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2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20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21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22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 />
</Relationships>
</file>

<file path=ppt/slideLayouts/_rels/slideLayout3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4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5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6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7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8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_rels/slideLayout9.xml.rels>&#65279;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1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1900" y="6356350"/>
            <a:ext cx="21336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0AF048FE-A2A7-0543-825C-32EB95D5993D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600" y="6356350"/>
            <a:ext cx="584200" cy="365125"/>
          </a:xfrm>
          <a:prstGeom prst="rect"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15E579C-813A-FC41-8507-B8FBAF3A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43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 />
  <Relationship Id="rId10" Type="http://schemas.openxmlformats.org/officeDocument/2006/relationships/slideLayout" Target="../slideLayouts/slideLayout10.xml" />
  <Relationship Id="rId11" Type="http://schemas.openxmlformats.org/officeDocument/2006/relationships/slideLayout" Target="../slideLayouts/slideLayout11.xml" />
  <Relationship Id="rId12" Type="http://schemas.openxmlformats.org/officeDocument/2006/relationships/theme" Target="../theme/theme1.xml" />
  <Relationship Id="rId2" Type="http://schemas.openxmlformats.org/officeDocument/2006/relationships/slideLayout" Target="../slideLayouts/slideLayout2.xml" />
  <Relationship Id="rId3" Type="http://schemas.openxmlformats.org/officeDocument/2006/relationships/slideLayout" Target="../slideLayouts/slideLayout3.xml" />
  <Relationship Id="rId4" Type="http://schemas.openxmlformats.org/officeDocument/2006/relationships/slideLayout" Target="../slideLayouts/slideLayout4.xml" />
  <Relationship Id="rId5" Type="http://schemas.openxmlformats.org/officeDocument/2006/relationships/slideLayout" Target="../slideLayouts/slideLayout5.xml" />
  <Relationship Id="rId6" Type="http://schemas.openxmlformats.org/officeDocument/2006/relationships/slideLayout" Target="../slideLayouts/slideLayout6.xml" />
  <Relationship Id="rId7" Type="http://schemas.openxmlformats.org/officeDocument/2006/relationships/slideLayout" Target="../slideLayouts/slideLayout7.xml" />
  <Relationship Id="rId8" Type="http://schemas.openxmlformats.org/officeDocument/2006/relationships/slideLayout" Target="../slideLayouts/slideLayout8.xml" />
  <Relationship Id="rId9" Type="http://schemas.openxmlformats.org/officeDocument/2006/relationships/slideLayout" Target="../slideLayouts/slideLayout9.xml" />
</Relationships>
</file>

<file path=ppt/slideMasters/_rels/slideMaster2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  <Relationship Id="rId10" Type="http://schemas.openxmlformats.org/officeDocument/2006/relationships/slideLayout" Target="../slideLayouts/slideLayout21.xml" />
  <Relationship Id="rId11" Type="http://schemas.openxmlformats.org/officeDocument/2006/relationships/slideLayout" Target="../slideLayouts/slideLayout22.xml" />
  <Relationship Id="rId12" Type="http://schemas.openxmlformats.org/officeDocument/2006/relationships/theme" Target="../theme/theme2.xml" />
  <Relationship Id="rId2" Type="http://schemas.openxmlformats.org/officeDocument/2006/relationships/slideLayout" Target="../slideLayouts/slideLayout13.xml" />
  <Relationship Id="rId3" Type="http://schemas.openxmlformats.org/officeDocument/2006/relationships/slideLayout" Target="../slideLayouts/slideLayout14.xml" />
  <Relationship Id="rId4" Type="http://schemas.openxmlformats.org/officeDocument/2006/relationships/slideLayout" Target="../slideLayouts/slideLayout15.xml" />
  <Relationship Id="rId5" Type="http://schemas.openxmlformats.org/officeDocument/2006/relationships/slideLayout" Target="../slideLayouts/slideLayout16.xml" />
  <Relationship Id="rId6" Type="http://schemas.openxmlformats.org/officeDocument/2006/relationships/slideLayout" Target="../slideLayouts/slideLayout17.xml" />
  <Relationship Id="rId7" Type="http://schemas.openxmlformats.org/officeDocument/2006/relationships/slideLayout" Target="../slideLayouts/slideLayout18.xml" />
  <Relationship Id="rId8" Type="http://schemas.openxmlformats.org/officeDocument/2006/relationships/slideLayout" Target="../slideLayouts/slideLayout19.xml" />
  <Relationship Id="rId9" Type="http://schemas.openxmlformats.org/officeDocument/2006/relationships/slideLayout" Target="../slideLayouts/slideLayout20.xml" 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1209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en-US" dirty="1" smtClean="0"/>
              <a:t>Company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10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11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12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  <Relationship Id="rId2" Type="http://schemas.openxmlformats.org/officeDocument/2006/relationships/image" Target="../media/image2.png" />
</Relationships>
</file>

<file path=ppt/slides/_rels/slide13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  <Relationship Id="rId3" Type="http://schemas.openxmlformats.org/officeDocument/2006/relationships/image" Target="../media/image3.jpeg" />
</Relationships>
</file>

<file path=ppt/slides/_rels/slide2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3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4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5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  <Relationship Id="rId4" Type="http://schemas.openxmlformats.org/officeDocument/2006/relationships/image" Target="../media/image1.png" />
</Relationships>
</file>

<file path=ppt/slides/_rels/slide6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7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8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_rels/slide9.xml.rels>&#65279;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157" y="4848888"/>
            <a:ext cx="8167687" cy="748974"/>
          </a:xfrm>
        </p:spPr>
        <p:txBody>
          <a:bodyPr>
            <a:noAutofit/>
          </a:bodyPr>
          <a:lstStyle/>
          <a:p>
            <a:r>
              <a:rPr lang="en-US" sz="450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BPlan</a:t>
            </a:r>
          </a:p>
        </p:txBody>
      </p:sp>
    </p:spTree>
    <p:extLst>
      <p:ext uri="{BB962C8B-B14F-4D97-AF65-F5344CB8AC3E}">
        <p14:creationId xmlns:p14="http://schemas.microsoft.com/office/powerpoint/2010/main" val="29715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 descr="slidetitle" title="slide title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Revenue streams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TextBox 3" descr="descriptionList" title="descriptionList"/>
          <p:cNvSpPr txBox="1"/>
          <p:nvPr/>
        </p:nvSpPr>
        <p:spPr>
          <a:xfrm>
            <a:off x="443110" y="1747058"/>
            <a:ext cx="8515162" cy="2150989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Lisiting Fees.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Repairing Commission.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Commission for Parts Sold.</a:t>
            </a:r>
            <a:endParaRPr lang="en-US" sz="3000" spc="60" smtClean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3" y="6265163"/>
            <a:ext cx="6744198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 descr="slidetitle" title="slide title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Major costs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TextBox 3" descr="descriptionList" title="descriptionList"/>
          <p:cNvSpPr txBox="1"/>
          <p:nvPr/>
        </p:nvSpPr>
        <p:spPr>
          <a:xfrm>
            <a:off x="443110" y="1747058"/>
            <a:ext cx="8515162" cy="283747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Servers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Workforce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Prototyping</a:t>
            </a:r>
            <a:endParaRPr lang="en-US" sz="3000" spc="60" smtClean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Outsourcing Talent</a:t>
            </a:r>
            <a:endParaRPr lang="en-US" sz="3000" spc="6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3" y="6265163"/>
            <a:ext cx="6744198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23769"/>
              </p:ext>
            </p:extLst>
          </p:nvPr>
        </p:nvGraphicFramePr>
        <p:xfrm>
          <a:off x="635001" y="1854200"/>
          <a:ext cx="8000998" cy="13628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9766"/>
                <a:gridCol w="5211232"/>
              </a:tblGrid>
              <a:tr h="753533">
                <a:tc>
                  <a:txBody>
                    <a:bodyPr/>
                    <a:lstStyle/>
                    <a:p>
                      <a:pPr marL="91440" marR="0" lvl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  <a:cs typeface="Trebuchet MS"/>
                        </a:rPr>
                        <a:t>Milestone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FFF"/>
                    </a:solidFill>
                  </a:tcPr>
                </a:tc>
              </a:tr>
              <a:tr h="609274">
                <a:tc>
                  <a:txBody>
                    <a:bodyPr/>
                    <a:lstStyle/>
                    <a:p>
                      <a:pPr marL="560070" marR="0" lvl="0" indent="-28575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Blip>
                          <a:blip r:embed="rId2"/>
                        </a:buBlip>
                        <a:defRPr/>
                      </a:pPr>
                      <a:r>
                        <a:rPr lang="en-US" i="1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January 10, 2016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Finish the MVP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Milestones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4" y="6265163"/>
            <a:ext cx="6744197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 descr="slidetitle" title="slide title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Partners and resources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4" y="6265163"/>
            <a:ext cx="6744197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7175" y="2137681"/>
            <a:ext cx="45719" cy="369332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pic>
        <p:nvPicPr>
          <p:cNvPr id="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05200" y="2667000"/>
            <a:ext cx="2133600" cy="1219200"/>
          </a:xfrm>
          <a:prstGeom prst="rect"/>
          <a:ln w="76200">
            <a:solidFill>
              <a:srgbClr val="DDDDDD"/>
            </a:solidFill>
            <a:miter/>
          </a:ln>
        </p:spPr>
      </p:pic>
      <p:sp>
        <p:nvSpPr>
          <p:cNvPr id="13" name="New shape"/>
          <p:cNvSpPr/>
          <p:nvPr/>
        </p:nvSpPr>
        <p:spPr>
          <a:xfrm>
            <a:off x="3429000" y="4089400"/>
            <a:ext cx="2135734" cy="213573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t">
            <a:spAutoFit/>
          </a:bodyPr>
          <a:lstStyle/>
          <a:p>
            <a:pPr algn="l" fontAlgn="t"/>
            <a:r>
              <a:rPr lang="en-US" sz="1400" dirty="1">
                <a:solidFill>
                  <a:srgbClr val="404040"/>
                </a:solidFill>
                <a:latin typeface="Trebuchet MS"/>
              </a:rPr>
              <a:t>Service Centres</a:t>
            </a:r>
          </a:p>
        </p:txBody>
      </p:sp>
      <p:sp>
        <p:nvSpPr>
          <p:cNvPr id="14" name="New shape"/>
          <p:cNvSpPr/>
          <p:nvPr/>
        </p:nvSpPr>
        <p:spPr>
          <a:xfrm>
            <a:off x="3429000" y="4429973"/>
            <a:ext cx="2135734" cy="335615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t">
            <a:spAutoFit/>
          </a:bodyPr>
          <a:lstStyle/>
          <a:p>
            <a:pPr algn="l" fontAlgn="t"/>
            <a:r>
              <a:rPr lang="en-US" sz="1100" dirty="1">
                <a:solidFill>
                  <a:srgbClr val="7F7F7F"/>
                </a:solidFill>
                <a:latin typeface="Trebuchet MS"/>
              </a:rPr>
              <a:t>Repair centres do the actual repairing.</a:t>
            </a:r>
          </a:p>
        </p:txBody>
      </p:sp>
    </p:spTree>
    <p:extLst>
      <p:ext uri="{BB962C8B-B14F-4D97-AF65-F5344CB8AC3E}">
        <p14:creationId xmlns:p14="http://schemas.microsoft.com/office/powerpoint/2010/main" val="31545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022" y="1810558"/>
            <a:ext cx="8183604" cy="1519422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30000"/>
              </a:lnSpc>
            </a:pPr>
            <a:r>
              <a:rPr lang="en-US" sz="3600" spc="1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To reinvent the way people repair their devices.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 descr="footertext" title="footertext"/>
          <p:cNvSpPr txBox="1"/>
          <p:nvPr/>
        </p:nvSpPr>
        <p:spPr>
          <a:xfrm>
            <a:off x="442803" y="6265163"/>
            <a:ext cx="6744198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52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 descr="slidetitle" title="slide title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Problem worth solving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110" y="1810558"/>
            <a:ext cx="8183604" cy="4777942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sz="32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The after sales market has not yet been addressed properly. The market is unorganised. Searching repair centres is not a big issue but predictability is. There's no transparency either. There are many pain points of a user which are worth solving.</a:t>
            </a: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4" y="6265163"/>
            <a:ext cx="6744197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 descr="slidetitle" title="slide title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Our solutions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TextBox 3" descr="descriptionList" title="descriptionList"/>
          <p:cNvSpPr txBox="1"/>
          <p:nvPr/>
        </p:nvSpPr>
        <p:spPr>
          <a:xfrm>
            <a:off x="443110" y="1747058"/>
            <a:ext cx="8515162" cy="283747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Find verified repair centres.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Track progress.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Pay without cash.</a:t>
            </a:r>
            <a:endParaRPr lang="en-US" sz="3000" spc="60" smtClean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Pick and drop.</a:t>
            </a:r>
            <a:endParaRPr lang="en-US" sz="3000" spc="6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3" y="6265163"/>
            <a:ext cx="6744198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rgetmarket" title="targetmarket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7764" y="1902756"/>
            <a:ext cx="8118742" cy="3525912"/>
          </a:xfrm>
          <a:prstGeom prst="rect"/>
        </p:spPr>
      </p:pic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Target market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3" y="6265163"/>
            <a:ext cx="6744198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334" y="3625982"/>
            <a:ext cx="2852736" cy="502702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prospects</a:t>
            </a:r>
            <a:endParaRPr lang="en-US" sz="2000" spc="6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2" name="TextBox 21" descr="prospectTotal" title="prospect total"/>
          <p:cNvSpPr txBox="1"/>
          <p:nvPr/>
        </p:nvSpPr>
        <p:spPr>
          <a:xfrm>
            <a:off x="462904" y="2665174"/>
            <a:ext cx="2855589" cy="2398124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5400" b="1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661.8M</a:t>
            </a:r>
            <a:endParaRPr lang="en-US" sz="2000" spc="6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113" y="5050491"/>
            <a:ext cx="1722276" cy="502702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Market size:</a:t>
            </a:r>
            <a:endParaRPr lang="en-US" sz="2000" spc="6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46" name="Group 45" descr="segmentNames" title="segmentNames"/>
          <p:cNvGrpSpPr/>
          <p:nvPr/>
        </p:nvGrpSpPr>
        <p:grpSpPr>
          <a:xfrm>
            <a:off x="3886905" y="2129700"/>
            <a:ext cx="5176133" cy="2802956"/>
            <a:chOff x="4374510" y="2095679"/>
            <a:chExt cx="5110015" cy="2802956"/>
          </a:xfrm>
        </p:grpSpPr>
        <p:grpSp>
          <p:nvGrpSpPr>
            <p:cNvPr id="25" name="Group 24" descr="firstSegment" title="first segment"/>
            <p:cNvGrpSpPr/>
            <p:nvPr/>
          </p:nvGrpSpPr>
          <p:grpSpPr>
            <a:xfrm>
              <a:off x="4374510" y="2095679"/>
              <a:ext cx="5110015" cy="553998"/>
              <a:chOff x="4733722" y="2107828"/>
              <a:chExt cx="5110015" cy="567817"/>
            </a:xfrm>
          </p:grpSpPr>
          <p:sp>
            <p:nvSpPr>
              <p:cNvPr id="20" name="Rounded Rectangle 19" descr="firstBullet" title="first"/>
              <p:cNvSpPr/>
              <p:nvPr/>
            </p:nvSpPr>
            <p:spPr>
              <a:xfrm>
                <a:off x="4733721" y="2907196"/>
                <a:ext cx="266941" cy="292844"/>
              </a:xfrm>
              <a:prstGeom prst="roundRect">
                <a:avLst/>
              </a:prstGeom>
              <a:gradFill flip="none" rotWithShape="1">
                <a:gsLst>
                  <a:gs pos="0">
                    <a:srgbClr val="A1E8F6"/>
                  </a:gs>
                  <a:gs pos="100000">
                    <a:srgbClr val="36ADE4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algn="ctr">
                <a:prstDash val="solid"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>
                <a:defPPr>
                  <a:defRPr lang="en-US"/>
                </a:defPPr>
                <a:lvl1pPr marL="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84389" y="2738391"/>
                <a:ext cx="4668675" cy="562888"/>
              </a:xfrm>
              <a:prstGeom prst="rect"/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</a:pPr>
                <a:r>
                  <a:rPr lang="en-US" sz="3000" spc="60" dirty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/>
                    <a:cs typeface="Trebuchet MS"/>
                  </a:rPr>
                  <a:t>Mobile Users</a:t>
                </a:r>
                <a:endParaRPr lang="en-US" sz="3000" b="1" spc="6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26" name="Group 25" descr="secondSegment" title="second segment"/>
            <p:cNvGrpSpPr/>
            <p:nvPr/>
          </p:nvGrpSpPr>
          <p:grpSpPr>
            <a:xfrm>
              <a:off x="4374567" y="2666934"/>
              <a:ext cx="5109958" cy="553998"/>
              <a:chOff x="4722501" y="2086383"/>
              <a:chExt cx="5109958" cy="553998"/>
            </a:xfrm>
          </p:grpSpPr>
          <p:sp>
            <p:nvSpPr>
              <p:cNvPr id="27" name="Rounded Rectangle 26" descr="secondBullet" title="secondBullet"/>
              <p:cNvSpPr/>
              <p:nvPr/>
            </p:nvSpPr>
            <p:spPr>
              <a:xfrm>
                <a:off x="4722499" y="2844227"/>
                <a:ext cx="267183" cy="285740"/>
              </a:xfrm>
              <a:prstGeom prst="roundRect">
                <a:avLst/>
              </a:prstGeom>
              <a:gradFill>
                <a:gsLst>
                  <a:gs pos="0">
                    <a:srgbClr val="FFE9A7"/>
                  </a:gs>
                  <a:gs pos="100000">
                    <a:srgbClr val="F5C120"/>
                  </a:gs>
                </a:gsLst>
                <a:lin scaled="0"/>
                <a:tileRect/>
              </a:gradFill>
              <a:ln w="9525" cap="flat" algn="ctr">
                <a:prstDash val="solid"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>
                <a:defPPr>
                  <a:defRPr lang="en-US"/>
                </a:defPPr>
                <a:lvl1pPr marL="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73107" y="2679534"/>
                <a:ext cx="4673343" cy="549189"/>
              </a:xfrm>
              <a:prstGeom prst="rect"/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</a:pPr>
                <a:r>
                  <a:rPr lang="en-US" sz="3000" spc="60" dirty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/>
                    <a:cs typeface="Trebuchet MS"/>
                  </a:rPr>
                  <a:t>PC Users</a:t>
                </a:r>
                <a:endParaRPr lang="en-US" sz="3000" spc="6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29" name="Group 28" descr="thirdSegment" title="third segment"/>
            <p:cNvGrpSpPr/>
            <p:nvPr/>
          </p:nvGrpSpPr>
          <p:grpSpPr>
            <a:xfrm>
              <a:off x="4374568" y="3246519"/>
              <a:ext cx="5109957" cy="553998"/>
              <a:chOff x="4724024" y="2088722"/>
              <a:chExt cx="4416846" cy="553998"/>
            </a:xfrm>
          </p:grpSpPr>
          <p:sp>
            <p:nvSpPr>
              <p:cNvPr id="30" name="Rounded Rectangle 29" descr="thridBullet" title="thirdBullet"/>
              <p:cNvSpPr/>
              <p:nvPr/>
            </p:nvSpPr>
            <p:spPr>
              <a:xfrm>
                <a:off x="4724023" y="2816245"/>
                <a:ext cx="229623" cy="285591"/>
              </a:xfrm>
              <a:prstGeom prst="roundRect">
                <a:avLst/>
              </a:prstGeom>
              <a:gradFill>
                <a:gsLst>
                  <a:gs pos="0">
                    <a:srgbClr val="A2D42E"/>
                  </a:gs>
                  <a:gs pos="100000">
                    <a:srgbClr val="7BAE00"/>
                  </a:gs>
                </a:gsLst>
                <a:lin scaled="0"/>
                <a:tileRect/>
              </a:gradFill>
              <a:ln w="9525" cap="flat" algn="ctr">
                <a:prstDash val="solid"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>
                <a:defPPr>
                  <a:defRPr lang="en-US"/>
                </a:defPPr>
                <a:lvl1pPr marL="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defRPr sz="1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13508" y="2651477"/>
                <a:ext cx="4039455" cy="549189"/>
              </a:xfrm>
              <a:prstGeom prst="rect"/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</a:pPr>
                <a:r>
                  <a:rPr lang="en-US" sz="3000" spc="60" dirty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/>
                    <a:cs typeface="Trebuchet MS"/>
                  </a:rPr>
                  <a:t>Tablet Users</a:t>
                </a:r>
                <a:endParaRPr lang="en-US" sz="3000" b="1" spc="6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</p:grpSp>
      </p:grpSp>
      <p:sp>
        <p:nvSpPr>
          <p:cNvPr id="38" name="Rectangle 37" descr="marketTotal" title="marketTotal"/>
          <p:cNvSpPr/>
          <p:nvPr/>
        </p:nvSpPr>
        <p:spPr>
          <a:xfrm>
            <a:off x="2161587" y="5083833"/>
            <a:ext cx="1657355" cy="475963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$14B</a:t>
            </a:r>
            <a:endParaRPr lang="en-US" spc="6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314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92397"/>
              </p:ext>
            </p:extLst>
          </p:nvPr>
        </p:nvGraphicFramePr>
        <p:xfrm>
          <a:off x="571501" y="1854200"/>
          <a:ext cx="8000998" cy="258135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9766"/>
                <a:gridCol w="5211232"/>
              </a:tblGrid>
              <a:tr h="753533">
                <a:tc>
                  <a:txBody>
                    <a:bodyPr/>
                    <a:lstStyle/>
                    <a:p>
                      <a:pPr marL="91440" marR="0" lvl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  <a:cs typeface="Trebuchet MS"/>
                        </a:rPr>
                        <a:t>Competitors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  <a:cs typeface="Trebuchet MS"/>
                        </a:rPr>
                        <a:t>How our</a:t>
                      </a:r>
                      <a:r>
                        <a:rPr lang="en-US" sz="2400" b="1" dirty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  <a:cs typeface="Trebuchet MS"/>
                        </a:rPr>
                        <a:t> solution </a:t>
                      </a:r>
                      <a:r>
                        <a:rPr lang="en-US" sz="2400" b="1" dirty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  <a:cs typeface="Trebuchet MS"/>
                        </a:rPr>
                        <a:t>is better</a:t>
                      </a:r>
                      <a:endParaRPr lang="en-US" sz="2400" b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FFF"/>
                    </a:solidFill>
                  </a:tcPr>
                </a:tc>
              </a:tr>
              <a:tr h="609274">
                <a:tc>
                  <a:txBody>
                    <a:bodyPr/>
                    <a:lstStyle/>
                    <a:p>
                      <a:pPr marL="91440" marR="0" lvl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Yellow Pages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We provide end to end service.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274">
                <a:tc>
                  <a:txBody>
                    <a:bodyPr/>
                    <a:lstStyle/>
                    <a:p>
                      <a:pPr marL="91440" marR="0" lvl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UrbanClap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We are niche. They have many channels.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274">
                <a:tc>
                  <a:txBody>
                    <a:bodyPr/>
                    <a:lstStyle/>
                    <a:p>
                      <a:pPr marL="91440" marR="0" lvl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HandyHome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pc="-40" dirty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rebuchet MS"/>
                          <a:cs typeface="Trebuchet MS"/>
                        </a:rPr>
                        <a:t>Tracking, and predicting repair cost.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Competitive landscape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4" y="6265163"/>
            <a:ext cx="6744197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357" y="645188"/>
            <a:ext cx="4945728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Funding needed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4" y="6265163"/>
            <a:ext cx="6744197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 descr="fundingNeededText" title="fundingNeededText"/>
          <p:cNvSpPr txBox="1"/>
          <p:nvPr/>
        </p:nvSpPr>
        <p:spPr>
          <a:xfrm>
            <a:off x="443110" y="1810558"/>
            <a:ext cx="8183604" cy="1556034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sz="40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Technological Infrastructure, Hiring, Marketing.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3" name="TextBox 12" descr="fundingNeededTotal" title="fundingNeededTotal"/>
          <p:cNvSpPr txBox="1"/>
          <p:nvPr/>
        </p:nvSpPr>
        <p:spPr>
          <a:xfrm>
            <a:off x="5427164" y="627665"/>
            <a:ext cx="3173909" cy="854293"/>
          </a:xfrm>
          <a:prstGeom prst="rect"/>
          <a:solidFill>
            <a:srgbClr val="DDEFFF"/>
          </a:solidFill>
          <a:ln w="25400" cap="flat" algn="ctr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000000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r>
              <a:rPr lang="en-US" sz="5000" dirty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rPr>
              <a:t>$11K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18684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 descr="slidetitle" title="slide title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Sales channels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TextBox 3" descr="descriptionList" title="descriptionList"/>
          <p:cNvSpPr txBox="1"/>
          <p:nvPr/>
        </p:nvSpPr>
        <p:spPr>
          <a:xfrm>
            <a:off x="443110" y="1747058"/>
            <a:ext cx="8515162" cy="2150989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Web application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Mobile application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Social Network</a:t>
            </a:r>
            <a:endParaRPr lang="en-US" sz="3000" spc="60" smtClean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3" y="6265163"/>
            <a:ext cx="6744198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6923"/>
            <a:ext cx="9144000" cy="801077"/>
          </a:xfrm>
          <a:prstGeom prst="rect"/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scaled="0"/>
            <a:tileRect/>
          </a:gradFill>
          <a:ln w="9525" cap="flat" algn="ctr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1pPr>
            <a:lvl2pPr marL="457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2pPr>
            <a:lvl3pPr marL="914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3pPr>
            <a:lvl4pPr marL="1371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4pPr>
            <a:lvl5pPr marL="18288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5pPr>
            <a:lvl6pPr marL="22860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6pPr>
            <a:lvl7pPr marL="27432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7pPr>
            <a:lvl8pPr marL="32004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8pPr>
            <a:lvl9pPr marL="3657600" marR="0" indent="0" algn="l" defTabSz="457200" fontAlgn="auto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normalizeH="0" noProof="0">
                <a:solidFill>
                  <a:srgbClr val="FFFFFF"/>
                </a:solidFill>
                <a:uLnTx/>
                <a:uFillTx/>
                <a:latin typeface="Calibri"/>
                <a:ea typeface="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 descr="slidetitle" title="slide title"/>
          <p:cNvSpPr>
            <a:spLocks noGrp="1"/>
          </p:cNvSpPr>
          <p:nvPr>
            <p:ph type="ctrTitle"/>
          </p:nvPr>
        </p:nvSpPr>
        <p:spPr>
          <a:xfrm>
            <a:off x="436356" y="645188"/>
            <a:ext cx="8564359" cy="748974"/>
          </a:xfrm>
        </p:spPr>
        <p:txBody>
          <a:bodyPr>
            <a:noAutofit/>
          </a:bodyPr>
          <a:lstStyle/>
          <a:p>
            <a:pPr algn="l"/>
            <a:r>
              <a:rPr lang="en-US" sz="5000" spc="60" dirty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Marketing activities</a:t>
            </a:r>
            <a:endParaRPr lang="en-US" sz="5000" spc="6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TextBox 3" descr="descriptionList" title="descriptionList"/>
          <p:cNvSpPr txBox="1"/>
          <p:nvPr/>
        </p:nvSpPr>
        <p:spPr>
          <a:xfrm>
            <a:off x="443110" y="1747058"/>
            <a:ext cx="8515162" cy="2150989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Creative Marketing Online.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Marketing by centres.</a:t>
            </a:r>
          </a:p>
          <a:p>
            <a:pPr marL="457200" indent="-45720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§"/>
            </a:pPr>
            <a:r>
              <a:rPr lang="en-US" sz="3000" spc="60" dirty="1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Value for Money.</a:t>
            </a:r>
            <a:endParaRPr lang="en-US" sz="3000" spc="60" smtClean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TextBox 9" descr="footertext" title="footer text"/>
          <p:cNvSpPr txBox="1"/>
          <p:nvPr/>
        </p:nvSpPr>
        <p:spPr>
          <a:xfrm>
            <a:off x="442803" y="6265163"/>
            <a:ext cx="6744198" cy="335615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600" dirty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BPlan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060176"/>
            <a:ext cx="9144000" cy="0"/>
          </a:xfrm>
          <a:prstGeom prst="line"/>
          <a:ln w="9525" cap="flat" algn="ctr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7.10"/>
  <p1:tag xmlns:p1="http://schemas.openxmlformats.org/presentationml/2006/main" name="AS_TITLE" val="Aspose.Slides for Java"/>
  <p1:tag xmlns:p1="http://schemas.openxmlformats.org/presentationml/2006/main" name="AS_VERSION" val="7.5.1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Grayscal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F8F8F8"/>
      </a3:lt2>
      <a3:accent1 xmlns:a3="http://schemas.openxmlformats.org/drawingml/2006/main">
        <a4:srgbClr xmlns:a4="http://schemas.openxmlformats.org/drawingml/2006/main" val="DDDDDD"/>
      </a3:accent1>
      <a3:accent2 xmlns:a3="http://schemas.openxmlformats.org/drawingml/2006/main">
        <a4:srgbClr xmlns:a4="http://schemas.openxmlformats.org/drawingml/2006/main" val="B2B2B2"/>
      </a3:accent2>
      <a3:accent3 xmlns:a3="http://schemas.openxmlformats.org/drawingml/2006/main">
        <a4:srgbClr xmlns:a4="http://schemas.openxmlformats.org/drawingml/2006/main" val="969696"/>
      </a3:accent3>
      <a3:accent4 xmlns:a3="http://schemas.openxmlformats.org/drawingml/2006/main">
        <a4:srgbClr xmlns:a4="http://schemas.openxmlformats.org/drawingml/2006/main" val="808080"/>
      </a3:accent4>
      <a3:accent5 xmlns:a3="http://schemas.openxmlformats.org/drawingml/2006/main">
        <a4:srgbClr xmlns:a4="http://schemas.openxmlformats.org/drawingml/2006/main" val="5F5F5F"/>
      </a3:accent5>
      <a3:accent6 xmlns:a3="http://schemas.openxmlformats.org/drawingml/2006/main">
        <a4:srgbClr xmlns:a4="http://schemas.openxmlformats.org/drawingml/2006/main" val="4D4D4D"/>
      </a3:accent6>
      <a3:hlink xmlns:a3="http://schemas.openxmlformats.org/drawingml/2006/main">
        <a4:srgbClr xmlns:a4="http://schemas.openxmlformats.org/drawingml/2006/main" val="5F5F5F"/>
      </a3:hlink>
      <a3:folHlink xmlns:a3="http://schemas.openxmlformats.org/drawingml/2006/main">
        <a4:srgbClr xmlns:a4="http://schemas.openxmlformats.org/drawingml/2006/main" val="919191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100000"/>
                <a8:shade xmlns:a8="http://schemas.openxmlformats.org/drawingml/2006/main" val="100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50000"/>
                <a8:shade xmlns:a8="http://schemas.openxmlformats.org/drawingml/2006/main" val="100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>
    <a:spDef>
      <a:spPr/>
      <a:bodyPr upright="false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upright="false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Java 7.5.1.0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  </dc:title>
  <dc:creator>
  </dc:creator>
  <cp:lastModifiedBy>
  </cp:lastModifiedBy>
  <cp:revision>1</cp:revision>
  <dcterms:created xsi:type="dcterms:W3CDTF">2015-12-19T21:05:02Z</dcterms:created>
  <dcterms:modified xsi:type="dcterms:W3CDTF">2015-12-19T21:05:02Z</dcterms:modified>
  <cp:lastPrinted>1970-01-01T00:00:00Z</cp:lastPrinted>
</cp:coreProperties>
</file>