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1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0D081-9B0D-AB4C-90BE-CE7253DCC7A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9115-D215-F149-901A-59472730A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 Cloud -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Storage </a:t>
            </a:r>
            <a:r>
              <a:rPr lang="mr-IN" dirty="0" smtClean="0"/>
              <a:t>–</a:t>
            </a:r>
            <a:r>
              <a:rPr lang="en-US" dirty="0" smtClean="0"/>
              <a:t> How S3 Buckets and database storage is organized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Jobs </a:t>
            </a:r>
            <a:r>
              <a:rPr lang="mr-IN" dirty="0" smtClean="0"/>
              <a:t>–</a:t>
            </a:r>
            <a:r>
              <a:rPr lang="en-US" dirty="0" smtClean="0"/>
              <a:t> How Glue ETL jobs and supporting Lambda jobs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2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2301822" y="560733"/>
            <a:ext cx="8293297" cy="317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Conception Data Flow</a:t>
            </a:r>
            <a:endParaRPr lang="en-US" dirty="0"/>
          </a:p>
        </p:txBody>
      </p:sp>
      <p:sp>
        <p:nvSpPr>
          <p:cNvPr id="5" name="Flowchart: Document 3"/>
          <p:cNvSpPr/>
          <p:nvPr/>
        </p:nvSpPr>
        <p:spPr>
          <a:xfrm>
            <a:off x="2714866" y="1397983"/>
            <a:ext cx="288032" cy="32922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714866" y="2046055"/>
            <a:ext cx="288032" cy="36004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Flowchart: Internal Storage 6"/>
          <p:cNvSpPr/>
          <p:nvPr/>
        </p:nvSpPr>
        <p:spPr>
          <a:xfrm>
            <a:off x="2678862" y="2802139"/>
            <a:ext cx="360040" cy="324036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Process 7"/>
          <p:cNvSpPr/>
          <p:nvPr/>
        </p:nvSpPr>
        <p:spPr>
          <a:xfrm>
            <a:off x="4326996" y="965935"/>
            <a:ext cx="936104" cy="2376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Load</a:t>
            </a:r>
            <a:endParaRPr lang="en-CA" sz="1400" dirty="0">
              <a:solidFill>
                <a:schemeClr val="tx1"/>
              </a:solidFill>
            </a:endParaRPr>
          </a:p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Flowchart: Internal Storage 8"/>
          <p:cNvSpPr/>
          <p:nvPr/>
        </p:nvSpPr>
        <p:spPr>
          <a:xfrm>
            <a:off x="4615028" y="2802139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owchart: Internal Storage 9"/>
          <p:cNvSpPr/>
          <p:nvPr/>
        </p:nvSpPr>
        <p:spPr>
          <a:xfrm>
            <a:off x="4615028" y="2082059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Internal Storage 10"/>
          <p:cNvSpPr/>
          <p:nvPr/>
        </p:nvSpPr>
        <p:spPr>
          <a:xfrm>
            <a:off x="4637638" y="1400576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3002898" y="1562595"/>
            <a:ext cx="1612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12" idx="1"/>
          </p:cNvCxnSpPr>
          <p:nvPr/>
        </p:nvCxnSpPr>
        <p:spPr>
          <a:xfrm>
            <a:off x="3002898" y="2226075"/>
            <a:ext cx="161213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1" idx="1"/>
          </p:cNvCxnSpPr>
          <p:nvPr/>
        </p:nvCxnSpPr>
        <p:spPr>
          <a:xfrm>
            <a:off x="3038902" y="2964157"/>
            <a:ext cx="15761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7853485" y="965935"/>
            <a:ext cx="1044116" cy="2376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Flowchart: Internal Storage 15"/>
          <p:cNvSpPr/>
          <p:nvPr/>
        </p:nvSpPr>
        <p:spPr>
          <a:xfrm>
            <a:off x="8195523" y="2493060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Magnetic Disk 16"/>
          <p:cNvSpPr/>
          <p:nvPr/>
        </p:nvSpPr>
        <p:spPr>
          <a:xfrm>
            <a:off x="10138505" y="2475058"/>
            <a:ext cx="288032" cy="36004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lowchart: Process 17"/>
          <p:cNvSpPr/>
          <p:nvPr/>
        </p:nvSpPr>
        <p:spPr>
          <a:xfrm>
            <a:off x="2406929" y="995282"/>
            <a:ext cx="880195" cy="8347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406929" y="1876512"/>
            <a:ext cx="880195" cy="74560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418784" y="2668600"/>
            <a:ext cx="880195" cy="74560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635683" y="995282"/>
            <a:ext cx="1044116" cy="2376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Target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5819259" y="986320"/>
            <a:ext cx="936104" cy="2376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</a:t>
            </a:r>
            <a:endParaRPr lang="en-CA" sz="1400" dirty="0">
              <a:solidFill>
                <a:schemeClr val="tx1"/>
              </a:solidFill>
            </a:endParaRPr>
          </a:p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3" name="Flowchart: Internal Storage 22"/>
          <p:cNvSpPr/>
          <p:nvPr/>
        </p:nvSpPr>
        <p:spPr>
          <a:xfrm>
            <a:off x="6118633" y="2493060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/>
          <p:cNvCxnSpPr>
            <a:stCxn id="12" idx="3"/>
            <a:endCxn id="25" idx="1"/>
          </p:cNvCxnSpPr>
          <p:nvPr/>
        </p:nvCxnSpPr>
        <p:spPr>
          <a:xfrm>
            <a:off x="4975068" y="2244077"/>
            <a:ext cx="1143565" cy="411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5" idx="3"/>
            <a:endCxn id="28" idx="1"/>
          </p:cNvCxnSpPr>
          <p:nvPr/>
        </p:nvCxnSpPr>
        <p:spPr>
          <a:xfrm>
            <a:off x="6478673" y="2655078"/>
            <a:ext cx="462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42" y="2488378"/>
            <a:ext cx="839912" cy="3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>
            <a:stCxn id="11" idx="3"/>
            <a:endCxn id="25" idx="1"/>
          </p:cNvCxnSpPr>
          <p:nvPr/>
        </p:nvCxnSpPr>
        <p:spPr>
          <a:xfrm flipV="1">
            <a:off x="4975068" y="2655078"/>
            <a:ext cx="1143565" cy="309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81454" y="2655078"/>
            <a:ext cx="4140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3"/>
            <a:endCxn id="19" idx="2"/>
          </p:cNvCxnSpPr>
          <p:nvPr/>
        </p:nvCxnSpPr>
        <p:spPr>
          <a:xfrm>
            <a:off x="8555563" y="2655078"/>
            <a:ext cx="158294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16619" y="5003387"/>
            <a:ext cx="18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“Copy to </a:t>
            </a:r>
            <a:r>
              <a:rPr lang="en-US" sz="900" dirty="0" err="1" smtClean="0"/>
              <a:t>BICloud</a:t>
            </a:r>
            <a:r>
              <a:rPr lang="en-US" sz="900" dirty="0" smtClean="0"/>
              <a:t> Environment</a:t>
            </a:r>
            <a:r>
              <a:rPr lang="en-US" sz="9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Load </a:t>
            </a:r>
            <a:r>
              <a:rPr lang="en-US" sz="900" dirty="0" smtClean="0"/>
              <a:t>source data as is (names, datatypes, </a:t>
            </a:r>
            <a:r>
              <a:rPr lang="en-US" sz="900" dirty="0" err="1" smtClean="0"/>
              <a:t>etc</a:t>
            </a:r>
            <a:r>
              <a:rPr lang="en-US" sz="9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Add standard control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/>
              <a:t>File Names</a:t>
            </a:r>
            <a:r>
              <a:rPr lang="en-US" sz="900" b="1" dirty="0" smtClean="0"/>
              <a:t>:</a:t>
            </a:r>
            <a:br>
              <a:rPr lang="en-US" sz="900" b="1" dirty="0" smtClean="0"/>
            </a:br>
            <a:r>
              <a:rPr lang="en-US" sz="900" dirty="0" smtClean="0"/>
              <a:t>BI-LOD-xxx-</a:t>
            </a:r>
            <a:r>
              <a:rPr lang="en-US" sz="900" dirty="0" err="1" smtClean="0"/>
              <a:t>Source_Name</a:t>
            </a:r>
            <a:endParaRPr lang="en-US" sz="9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501699" y="3621118"/>
            <a:ext cx="2189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“Business Logic Applied”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Starts to use </a:t>
            </a:r>
            <a:r>
              <a:rPr lang="en-US" sz="900" dirty="0" smtClean="0"/>
              <a:t>target </a:t>
            </a:r>
            <a:r>
              <a:rPr lang="en-US" sz="900" dirty="0" smtClean="0"/>
              <a:t>names and 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May include “prep” step and “</a:t>
            </a:r>
            <a:r>
              <a:rPr lang="en-US" sz="900" dirty="0" err="1" smtClean="0"/>
              <a:t>kmap</a:t>
            </a:r>
            <a:r>
              <a:rPr lang="en-US" sz="900" dirty="0" smtClean="0"/>
              <a:t>” work objects as </a:t>
            </a:r>
            <a:r>
              <a:rPr lang="en-US" sz="900" dirty="0" smtClean="0"/>
              <a:t>well as target</a:t>
            </a:r>
            <a:endParaRPr lang="en-US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Includes standard control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/>
              <a:t>File </a:t>
            </a:r>
            <a:r>
              <a:rPr lang="en-US" sz="900" b="1" dirty="0" smtClean="0"/>
              <a:t>names</a:t>
            </a:r>
            <a:r>
              <a:rPr lang="en-US" sz="900" dirty="0" smtClean="0"/>
              <a:t>:</a:t>
            </a:r>
            <a:br>
              <a:rPr lang="en-US" sz="900" dirty="0" smtClean="0"/>
            </a:br>
            <a:r>
              <a:rPr lang="en-US" sz="900" dirty="0" smtClean="0"/>
              <a:t>BI-WRK-TGT_TABLE_NAME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BI-WRK-</a:t>
            </a:r>
            <a:r>
              <a:rPr lang="en-US" sz="900" dirty="0" err="1" smtClean="0"/>
              <a:t>Zx</a:t>
            </a:r>
            <a:r>
              <a:rPr lang="en-US" sz="900" dirty="0" smtClean="0"/>
              <a:t>-</a:t>
            </a:r>
            <a:r>
              <a:rPr lang="en-US" sz="900" dirty="0" err="1" smtClean="0"/>
              <a:t>Work_Name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BI-WRK-PREP-</a:t>
            </a:r>
            <a:r>
              <a:rPr lang="en-US" sz="900" dirty="0" err="1" smtClean="0"/>
              <a:t>Work_Name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BI-KMAP-TGT_TABLE_NAME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1822" y="3746262"/>
            <a:ext cx="18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“Source Systems or Files”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No control over naming</a:t>
            </a:r>
            <a:endParaRPr 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7788652" y="5013686"/>
            <a:ext cx="21897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“Change Tracking Logic”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Compares new results to the “current” data in </a:t>
            </a:r>
            <a:r>
              <a:rPr lang="en-US" sz="900" dirty="0" smtClean="0"/>
              <a:t>Target to </a:t>
            </a:r>
            <a:r>
              <a:rPr lang="en-US" sz="900" dirty="0" smtClean="0"/>
              <a:t>determine any changes to be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Includes standard control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/>
              <a:t>Table names</a:t>
            </a:r>
            <a:r>
              <a:rPr lang="en-US" sz="900" dirty="0" smtClean="0"/>
              <a:t>:</a:t>
            </a:r>
            <a:br>
              <a:rPr lang="en-US" sz="900" dirty="0" smtClean="0"/>
            </a:br>
            <a:r>
              <a:rPr lang="en-US" sz="900" dirty="0" smtClean="0"/>
              <a:t>BI-STG-TGT_TABLE_NAME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9137595" y="3710643"/>
            <a:ext cx="218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TARGET</a:t>
            </a:r>
            <a:endParaRPr lang="en-US" sz="9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“Final Target”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All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Includes standard control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/>
              <a:t>File names</a:t>
            </a:r>
            <a:r>
              <a:rPr lang="en-US" sz="900" dirty="0" smtClean="0"/>
              <a:t>:</a:t>
            </a:r>
            <a:br>
              <a:rPr lang="en-US" sz="900" dirty="0" smtClean="0"/>
            </a:br>
            <a:r>
              <a:rPr lang="en-US" sz="900" dirty="0" smtClean="0"/>
              <a:t>BI-TGT-TGT_TABLE_NAME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7" y="1923446"/>
            <a:ext cx="543292" cy="64126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0" y="1099835"/>
            <a:ext cx="521367" cy="625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6" y="3126175"/>
            <a:ext cx="503140" cy="5217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9" y="4439503"/>
            <a:ext cx="543745" cy="5638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5529524"/>
            <a:ext cx="359681" cy="3880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59" y="341546"/>
            <a:ext cx="544780" cy="65373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67" y="1867193"/>
            <a:ext cx="404959" cy="5217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17" y="4030139"/>
            <a:ext cx="521366" cy="6028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83" y="2366781"/>
            <a:ext cx="543467" cy="60199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13" y="5694333"/>
            <a:ext cx="54864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6093349" y="886253"/>
            <a:ext cx="227014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LS200 – PREP WORK</a:t>
            </a:r>
          </a:p>
          <a:p>
            <a:r>
              <a:rPr lang="en-US" sz="1050" i="1" dirty="0" smtClean="0"/>
              <a:t>Prep work on Load Data that is best done before regular </a:t>
            </a:r>
            <a:r>
              <a:rPr lang="en-US" sz="1050" i="1" dirty="0" smtClean="0"/>
              <a:t>Target load </a:t>
            </a:r>
            <a:r>
              <a:rPr lang="en-US" sz="1050" i="1" dirty="0" smtClean="0"/>
              <a:t>sequence</a:t>
            </a:r>
          </a:p>
          <a:p>
            <a:r>
              <a:rPr lang="en-US" sz="1050" i="1" dirty="0" smtClean="0"/>
              <a:t>9 groups – LS210 … LS290</a:t>
            </a:r>
            <a:endParaRPr lang="en-US" sz="1050" dirty="0" smtClean="0"/>
          </a:p>
        </p:txBody>
      </p:sp>
      <p:sp>
        <p:nvSpPr>
          <p:cNvPr id="79" name="Flowchart: Document 37"/>
          <p:cNvSpPr/>
          <p:nvPr/>
        </p:nvSpPr>
        <p:spPr>
          <a:xfrm>
            <a:off x="2069106" y="2171834"/>
            <a:ext cx="288032" cy="32922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9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3591933" y="1792668"/>
            <a:ext cx="936104" cy="2159061"/>
            <a:chOff x="2259362" y="992069"/>
            <a:chExt cx="936104" cy="3012995"/>
          </a:xfrm>
        </p:grpSpPr>
        <p:sp>
          <p:nvSpPr>
            <p:cNvPr id="81" name="Flowchart: Process 39"/>
            <p:cNvSpPr/>
            <p:nvPr/>
          </p:nvSpPr>
          <p:spPr>
            <a:xfrm>
              <a:off x="2259362" y="992069"/>
              <a:ext cx="936104" cy="301299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Load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Internal Storage 40"/>
            <p:cNvSpPr/>
            <p:nvPr/>
          </p:nvSpPr>
          <p:spPr>
            <a:xfrm>
              <a:off x="2547394" y="1373828"/>
              <a:ext cx="360040" cy="324036"/>
            </a:xfrm>
            <a:prstGeom prst="flowChartInternal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3" name="Straight Arrow Connector 82"/>
          <p:cNvCxnSpPr>
            <a:stCxn id="114" idx="3"/>
          </p:cNvCxnSpPr>
          <p:nvPr/>
        </p:nvCxnSpPr>
        <p:spPr>
          <a:xfrm flipV="1">
            <a:off x="2357138" y="2335254"/>
            <a:ext cx="1587982" cy="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42"/>
          <p:cNvSpPr/>
          <p:nvPr/>
        </p:nvSpPr>
        <p:spPr>
          <a:xfrm>
            <a:off x="3829391" y="5012527"/>
            <a:ext cx="936104" cy="16108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Arch-&lt;Day&gt;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5" name="Flowchart: Internal Storage 43"/>
          <p:cNvSpPr/>
          <p:nvPr/>
        </p:nvSpPr>
        <p:spPr>
          <a:xfrm>
            <a:off x="4089279" y="6128651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Flowchart: Internal Storage 44"/>
          <p:cNvSpPr/>
          <p:nvPr/>
        </p:nvSpPr>
        <p:spPr>
          <a:xfrm>
            <a:off x="4089279" y="5408571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Flowchart: Process 45"/>
          <p:cNvSpPr/>
          <p:nvPr/>
        </p:nvSpPr>
        <p:spPr>
          <a:xfrm>
            <a:off x="2749271" y="5012527"/>
            <a:ext cx="936104" cy="16108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Arch-&lt;Day-1&gt;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88" name="Flowchart: Internal Storage 46"/>
          <p:cNvSpPr/>
          <p:nvPr/>
        </p:nvSpPr>
        <p:spPr>
          <a:xfrm>
            <a:off x="3005229" y="6128651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Flowchart: Internal Storage 47"/>
          <p:cNvSpPr/>
          <p:nvPr/>
        </p:nvSpPr>
        <p:spPr>
          <a:xfrm>
            <a:off x="3005229" y="5408571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4254383" y="4619203"/>
            <a:ext cx="61587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/>
              <a:t>Archive</a:t>
            </a:r>
            <a:endParaRPr lang="en-CA" sz="1050" dirty="0"/>
          </a:p>
        </p:txBody>
      </p:sp>
      <p:sp>
        <p:nvSpPr>
          <p:cNvPr id="91" name="Flowchart: Process 49"/>
          <p:cNvSpPr/>
          <p:nvPr/>
        </p:nvSpPr>
        <p:spPr>
          <a:xfrm>
            <a:off x="1741159" y="5012528"/>
            <a:ext cx="936104" cy="16108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Arch-&lt;Day-2&gt;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92" name="Flowchart: Internal Storage 50"/>
          <p:cNvSpPr/>
          <p:nvPr/>
        </p:nvSpPr>
        <p:spPr>
          <a:xfrm>
            <a:off x="1997117" y="6128652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Flowchart: Internal Storage 51"/>
          <p:cNvSpPr/>
          <p:nvPr/>
        </p:nvSpPr>
        <p:spPr>
          <a:xfrm>
            <a:off x="1997117" y="5408572"/>
            <a:ext cx="360040" cy="324036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4" name="Group 93"/>
          <p:cNvGrpSpPr/>
          <p:nvPr/>
        </p:nvGrpSpPr>
        <p:grpSpPr>
          <a:xfrm>
            <a:off x="7209755" y="1813053"/>
            <a:ext cx="864618" cy="2138676"/>
            <a:chOff x="5537166" y="1012453"/>
            <a:chExt cx="1044116" cy="3012993"/>
          </a:xfrm>
        </p:grpSpPr>
        <p:sp>
          <p:nvSpPr>
            <p:cNvPr id="95" name="Flowchart: Process 53"/>
            <p:cNvSpPr/>
            <p:nvPr/>
          </p:nvSpPr>
          <p:spPr>
            <a:xfrm>
              <a:off x="5537166" y="1012453"/>
              <a:ext cx="1044116" cy="301299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Stage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6" name="Flowchart: Internal Storage 54"/>
            <p:cNvSpPr/>
            <p:nvPr/>
          </p:nvSpPr>
          <p:spPr>
            <a:xfrm>
              <a:off x="5879204" y="1373828"/>
              <a:ext cx="360040" cy="324036"/>
            </a:xfrm>
            <a:prstGeom prst="flowChartInternal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8" name="Flowchart: Process 56"/>
          <p:cNvSpPr/>
          <p:nvPr/>
        </p:nvSpPr>
        <p:spPr>
          <a:xfrm>
            <a:off x="1737021" y="1822014"/>
            <a:ext cx="880195" cy="21297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131" idx="3"/>
            <a:endCxn id="136" idx="2"/>
          </p:cNvCxnSpPr>
          <p:nvPr/>
        </p:nvCxnSpPr>
        <p:spPr>
          <a:xfrm>
            <a:off x="7791136" y="2184567"/>
            <a:ext cx="1078847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8596355" y="1822015"/>
            <a:ext cx="936000" cy="2129713"/>
            <a:chOff x="7198629" y="1021416"/>
            <a:chExt cx="1044116" cy="2983646"/>
          </a:xfrm>
        </p:grpSpPr>
        <p:sp>
          <p:nvSpPr>
            <p:cNvPr id="101" name="Flowchart: Magnetic Disk 59"/>
            <p:cNvSpPr/>
            <p:nvPr/>
          </p:nvSpPr>
          <p:spPr>
            <a:xfrm>
              <a:off x="7503863" y="1355826"/>
              <a:ext cx="288032" cy="360040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Flowchart: Process 60"/>
            <p:cNvSpPr/>
            <p:nvPr/>
          </p:nvSpPr>
          <p:spPr>
            <a:xfrm>
              <a:off x="7198629" y="1021416"/>
              <a:ext cx="1044116" cy="298364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DW</a:t>
              </a:r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7642064" y="4251382"/>
            <a:ext cx="744114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Current</a:t>
            </a:r>
          </a:p>
          <a:p>
            <a:pPr algn="ctr"/>
            <a:r>
              <a:rPr lang="en-CA" sz="900" dirty="0" smtClean="0"/>
              <a:t>(After Load)</a:t>
            </a:r>
            <a:endParaRPr lang="en-CA" sz="9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5009705" y="1813053"/>
            <a:ext cx="2023677" cy="2138676"/>
            <a:chOff x="3751625" y="1012453"/>
            <a:chExt cx="936104" cy="2992609"/>
          </a:xfrm>
        </p:grpSpPr>
        <p:sp>
          <p:nvSpPr>
            <p:cNvPr id="105" name="Flowchart: Process 63"/>
            <p:cNvSpPr/>
            <p:nvPr/>
          </p:nvSpPr>
          <p:spPr>
            <a:xfrm>
              <a:off x="3751625" y="1012453"/>
              <a:ext cx="936104" cy="299260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Work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06" name="Flowchart: Internal Storage 64"/>
            <p:cNvSpPr/>
            <p:nvPr/>
          </p:nvSpPr>
          <p:spPr>
            <a:xfrm>
              <a:off x="4039657" y="1373828"/>
              <a:ext cx="360040" cy="324036"/>
            </a:xfrm>
            <a:prstGeom prst="flowChartInternal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07" name="Straight Arrow Connector 106"/>
          <p:cNvCxnSpPr>
            <a:stCxn id="141" idx="3"/>
            <a:endCxn id="131" idx="1"/>
          </p:cNvCxnSpPr>
          <p:nvPr/>
        </p:nvCxnSpPr>
        <p:spPr>
          <a:xfrm flipV="1">
            <a:off x="6410712" y="2184567"/>
            <a:ext cx="1082280" cy="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5400000" flipH="1" flipV="1">
            <a:off x="8353208" y="3352555"/>
            <a:ext cx="1" cy="1422291"/>
          </a:xfrm>
          <a:prstGeom prst="bentConnector3">
            <a:avLst>
              <a:gd name="adj1" fmla="val -2286000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7" idx="3"/>
            <a:endCxn id="141" idx="1"/>
          </p:cNvCxnSpPr>
          <p:nvPr/>
        </p:nvCxnSpPr>
        <p:spPr>
          <a:xfrm>
            <a:off x="4240005" y="2182330"/>
            <a:ext cx="1392370" cy="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16" idx="2"/>
            <a:endCxn id="119" idx="0"/>
          </p:cNvCxnSpPr>
          <p:nvPr/>
        </p:nvCxnSpPr>
        <p:spPr>
          <a:xfrm rot="16200000" flipH="1">
            <a:off x="3648315" y="4363399"/>
            <a:ext cx="1060798" cy="237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10620" y="4732761"/>
            <a:ext cx="2469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LS900 - END OF DAY</a:t>
            </a:r>
          </a:p>
          <a:p>
            <a:r>
              <a:rPr lang="en-US" sz="1050" i="1" dirty="0" smtClean="0"/>
              <a:t>After all processing ~~ 8:PM</a:t>
            </a:r>
          </a:p>
          <a:p>
            <a:r>
              <a:rPr lang="en-US" sz="1050" dirty="0" smtClean="0"/>
              <a:t>901 - Load data is copied to archive folder</a:t>
            </a:r>
          </a:p>
          <a:p>
            <a:r>
              <a:rPr lang="en-US" sz="1050" dirty="0" smtClean="0"/>
              <a:t>902 - Current </a:t>
            </a:r>
            <a:r>
              <a:rPr lang="en-US" sz="1050" dirty="0" smtClean="0"/>
              <a:t>TGT </a:t>
            </a:r>
            <a:r>
              <a:rPr lang="en-US" sz="1050" dirty="0" smtClean="0"/>
              <a:t>data is loaded to Stage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647199" y="886253"/>
            <a:ext cx="22701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LS000 - START OF DAY</a:t>
            </a:r>
          </a:p>
          <a:p>
            <a:r>
              <a:rPr lang="en-US" sz="1050" i="1" dirty="0" smtClean="0"/>
              <a:t>Before all processing ~~ 12:01 AM</a:t>
            </a:r>
          </a:p>
          <a:p>
            <a:r>
              <a:rPr lang="en-US" sz="1050" dirty="0" smtClean="0"/>
              <a:t>001 - Set &amp;</a:t>
            </a:r>
            <a:r>
              <a:rPr lang="en-US" sz="1050" dirty="0" err="1" smtClean="0"/>
              <a:t>Business_Date</a:t>
            </a:r>
            <a:endParaRPr lang="en-US" sz="1050" dirty="0" smtClean="0"/>
          </a:p>
        </p:txBody>
      </p:sp>
      <p:sp>
        <p:nvSpPr>
          <p:cNvPr id="113" name="Flowchart: Magnetic Disk 71"/>
          <p:cNvSpPr/>
          <p:nvPr/>
        </p:nvSpPr>
        <p:spPr>
          <a:xfrm>
            <a:off x="2069106" y="2806276"/>
            <a:ext cx="288032" cy="36004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4" name="Flowchart: Internal Storage 72"/>
          <p:cNvSpPr/>
          <p:nvPr/>
        </p:nvSpPr>
        <p:spPr>
          <a:xfrm>
            <a:off x="2033102" y="3471535"/>
            <a:ext cx="360040" cy="324036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TextBox 114"/>
          <p:cNvSpPr txBox="1"/>
          <p:nvPr/>
        </p:nvSpPr>
        <p:spPr>
          <a:xfrm>
            <a:off x="3848057" y="886253"/>
            <a:ext cx="2270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LS100 – SOURCE DATA LOAD</a:t>
            </a:r>
          </a:p>
          <a:p>
            <a:r>
              <a:rPr lang="en-US" sz="1050" i="1" dirty="0" smtClean="0"/>
              <a:t>Loads are by source</a:t>
            </a:r>
          </a:p>
          <a:p>
            <a:r>
              <a:rPr lang="en-US" sz="1050" dirty="0" smtClean="0"/>
              <a:t>External (Code Tables &amp; Master Data)</a:t>
            </a:r>
          </a:p>
          <a:p>
            <a:r>
              <a:rPr lang="en-US" sz="1050" dirty="0" smtClean="0"/>
              <a:t>Each source system</a:t>
            </a:r>
            <a:endParaRPr lang="en-US" sz="1050" dirty="0" smtClean="0"/>
          </a:p>
        </p:txBody>
      </p:sp>
      <p:sp>
        <p:nvSpPr>
          <p:cNvPr id="116" name="Snip Same Side Corner Rectangle 115"/>
          <p:cNvSpPr/>
          <p:nvPr/>
        </p:nvSpPr>
        <p:spPr>
          <a:xfrm>
            <a:off x="2995517" y="422364"/>
            <a:ext cx="387619" cy="193987"/>
          </a:xfrm>
          <a:prstGeom prst="snip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LS000</a:t>
            </a:r>
            <a:endParaRPr lang="en-CA" sz="1100" b="1" dirty="0"/>
          </a:p>
        </p:txBody>
      </p:sp>
      <p:sp>
        <p:nvSpPr>
          <p:cNvPr id="117" name="Right Arrow 116"/>
          <p:cNvSpPr/>
          <p:nvPr/>
        </p:nvSpPr>
        <p:spPr>
          <a:xfrm>
            <a:off x="2513342" y="2604521"/>
            <a:ext cx="1390150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BI-LS1-LOAD-Insight-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18" name="Flowchart: Merge 76"/>
          <p:cNvSpPr/>
          <p:nvPr/>
        </p:nvSpPr>
        <p:spPr>
          <a:xfrm>
            <a:off x="4336312" y="2657895"/>
            <a:ext cx="394728" cy="347834"/>
          </a:xfrm>
          <a:prstGeom prst="flowChartMer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QA</a:t>
            </a:r>
            <a:endParaRPr lang="en-US" sz="1000" b="1" dirty="0"/>
          </a:p>
        </p:txBody>
      </p:sp>
      <p:sp>
        <p:nvSpPr>
          <p:cNvPr id="119" name="Right Arrow 118"/>
          <p:cNvSpPr/>
          <p:nvPr/>
        </p:nvSpPr>
        <p:spPr>
          <a:xfrm>
            <a:off x="2520617" y="2947786"/>
            <a:ext cx="1390150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BI-LS1-LOAD-WAVE-</a:t>
            </a:r>
            <a:r>
              <a:rPr lang="en-US" sz="800" dirty="0"/>
              <a:t>%</a:t>
            </a:r>
          </a:p>
        </p:txBody>
      </p:sp>
      <p:sp>
        <p:nvSpPr>
          <p:cNvPr id="120" name="Flowchart: Merge 78"/>
          <p:cNvSpPr/>
          <p:nvPr/>
        </p:nvSpPr>
        <p:spPr>
          <a:xfrm>
            <a:off x="4343587" y="3001160"/>
            <a:ext cx="394728" cy="347834"/>
          </a:xfrm>
          <a:prstGeom prst="flowChartMer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QA</a:t>
            </a:r>
            <a:endParaRPr lang="en-US" sz="1000" b="1" dirty="0"/>
          </a:p>
        </p:txBody>
      </p:sp>
      <p:sp>
        <p:nvSpPr>
          <p:cNvPr id="121" name="Right Arrow 120"/>
          <p:cNvSpPr/>
          <p:nvPr/>
        </p:nvSpPr>
        <p:spPr>
          <a:xfrm>
            <a:off x="2527892" y="3291051"/>
            <a:ext cx="1390150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BI-LS1-LOAD-Ext-CT-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22" name="Flowchart: Merge 80"/>
          <p:cNvSpPr/>
          <p:nvPr/>
        </p:nvSpPr>
        <p:spPr>
          <a:xfrm>
            <a:off x="4350862" y="3344425"/>
            <a:ext cx="394728" cy="347834"/>
          </a:xfrm>
          <a:prstGeom prst="flowChartMer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QA</a:t>
            </a:r>
            <a:endParaRPr lang="en-US" sz="1000" b="1" dirty="0"/>
          </a:p>
        </p:txBody>
      </p:sp>
      <p:sp>
        <p:nvSpPr>
          <p:cNvPr id="123" name="Snip Same Side Corner Rectangle 122"/>
          <p:cNvSpPr/>
          <p:nvPr/>
        </p:nvSpPr>
        <p:spPr>
          <a:xfrm>
            <a:off x="2922975" y="1756366"/>
            <a:ext cx="387619" cy="193987"/>
          </a:xfrm>
          <a:prstGeom prst="snip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LS100</a:t>
            </a:r>
            <a:endParaRPr lang="en-CA" sz="1100" b="1" dirty="0"/>
          </a:p>
        </p:txBody>
      </p:sp>
      <p:sp>
        <p:nvSpPr>
          <p:cNvPr id="124" name="Snip Same Side Corner Rectangle 123"/>
          <p:cNvSpPr/>
          <p:nvPr/>
        </p:nvSpPr>
        <p:spPr>
          <a:xfrm>
            <a:off x="3704866" y="4760657"/>
            <a:ext cx="387619" cy="193987"/>
          </a:xfrm>
          <a:prstGeom prst="snip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LS900</a:t>
            </a:r>
            <a:endParaRPr lang="en-CA" sz="11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536543" y="5970304"/>
            <a:ext cx="2270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Audit and Reconciliation Step</a:t>
            </a:r>
          </a:p>
        </p:txBody>
      </p:sp>
      <p:sp>
        <p:nvSpPr>
          <p:cNvPr id="126" name="Flowchart: Merge 85"/>
          <p:cNvSpPr/>
          <p:nvPr/>
        </p:nvSpPr>
        <p:spPr>
          <a:xfrm>
            <a:off x="7194611" y="5982510"/>
            <a:ext cx="394728" cy="347834"/>
          </a:xfrm>
          <a:prstGeom prst="flowChartMer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QA</a:t>
            </a:r>
            <a:endParaRPr lang="en-US" sz="1000" b="1" dirty="0"/>
          </a:p>
        </p:txBody>
      </p:sp>
      <p:sp>
        <p:nvSpPr>
          <p:cNvPr id="127" name="Flowchart: Delay 86"/>
          <p:cNvSpPr/>
          <p:nvPr/>
        </p:nvSpPr>
        <p:spPr>
          <a:xfrm>
            <a:off x="7194611" y="6365758"/>
            <a:ext cx="368107" cy="300875"/>
          </a:xfrm>
          <a:prstGeom prst="flowChartDela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DQ</a:t>
            </a:r>
            <a:endParaRPr 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570505" y="6389237"/>
            <a:ext cx="2517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Data Standardization and Cleansing Step</a:t>
            </a:r>
          </a:p>
        </p:txBody>
      </p:sp>
      <p:sp>
        <p:nvSpPr>
          <p:cNvPr id="129" name="Snip Same Side Corner Rectangle 128"/>
          <p:cNvSpPr/>
          <p:nvPr/>
        </p:nvSpPr>
        <p:spPr>
          <a:xfrm>
            <a:off x="7826422" y="4058410"/>
            <a:ext cx="387619" cy="193987"/>
          </a:xfrm>
          <a:prstGeom prst="snip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LS900</a:t>
            </a:r>
            <a:endParaRPr lang="en-CA" sz="1100" b="1" dirty="0"/>
          </a:p>
        </p:txBody>
      </p:sp>
      <p:sp>
        <p:nvSpPr>
          <p:cNvPr id="130" name="Flowchart: Delay 89"/>
          <p:cNvSpPr/>
          <p:nvPr/>
        </p:nvSpPr>
        <p:spPr>
          <a:xfrm>
            <a:off x="4759427" y="3502147"/>
            <a:ext cx="368107" cy="300875"/>
          </a:xfrm>
          <a:prstGeom prst="flowChartDela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DQ</a:t>
            </a:r>
            <a:endParaRPr lang="en-US" sz="1000" b="1" dirty="0"/>
          </a:p>
        </p:txBody>
      </p:sp>
      <p:sp>
        <p:nvSpPr>
          <p:cNvPr id="131" name="Right Arrow 130"/>
          <p:cNvSpPr/>
          <p:nvPr/>
        </p:nvSpPr>
        <p:spPr>
          <a:xfrm>
            <a:off x="5102389" y="2354969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BI-LS2-PREP-210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32" name="Snip Same Side Corner Rectangle 131"/>
          <p:cNvSpPr/>
          <p:nvPr/>
        </p:nvSpPr>
        <p:spPr>
          <a:xfrm>
            <a:off x="5041555" y="2277968"/>
            <a:ext cx="387619" cy="193987"/>
          </a:xfrm>
          <a:prstGeom prst="snip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LS200</a:t>
            </a:r>
            <a:endParaRPr lang="en-CA" sz="11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089878" y="4485017"/>
            <a:ext cx="2270143" cy="1327216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100" b="1" dirty="0"/>
              <a:t>LS300 – </a:t>
            </a:r>
            <a:r>
              <a:rPr lang="en-US" sz="1100" b="1" dirty="0" smtClean="0"/>
              <a:t>XXX </a:t>
            </a:r>
            <a:r>
              <a:rPr lang="en-US" sz="1100" b="1" dirty="0"/>
              <a:t>LOAD</a:t>
            </a:r>
          </a:p>
          <a:p>
            <a:pPr algn="l"/>
            <a:r>
              <a:rPr lang="en-US" sz="1100" dirty="0"/>
              <a:t>Standard SAS Load Sequences</a:t>
            </a:r>
          </a:p>
          <a:p>
            <a:pPr algn="l"/>
            <a:r>
              <a:rPr lang="en-US" sz="1100" dirty="0"/>
              <a:t>20 groups – LS301 … LS320</a:t>
            </a:r>
          </a:p>
          <a:p>
            <a:pPr algn="l"/>
            <a:r>
              <a:rPr lang="en-US" sz="1100" dirty="0"/>
              <a:t>Each group has 3 phases</a:t>
            </a:r>
          </a:p>
          <a:p>
            <a:pPr algn="l"/>
            <a:r>
              <a:rPr lang="en-US" sz="1100" dirty="0"/>
              <a:t>WORK – Business Logic</a:t>
            </a:r>
          </a:p>
          <a:p>
            <a:pPr algn="l"/>
            <a:r>
              <a:rPr lang="en-US" sz="1100" dirty="0"/>
              <a:t>STAGE – Change Tracking</a:t>
            </a:r>
          </a:p>
          <a:p>
            <a:pPr algn="l"/>
            <a:r>
              <a:rPr lang="en-US" sz="1100" dirty="0" smtClean="0"/>
              <a:t>TGT </a:t>
            </a:r>
            <a:r>
              <a:rPr lang="en-US" sz="1100" dirty="0"/>
              <a:t>– Loading into </a:t>
            </a:r>
            <a:r>
              <a:rPr lang="en-US" sz="1100" dirty="0" smtClean="0"/>
              <a:t>TGT </a:t>
            </a:r>
            <a:r>
              <a:rPr lang="en-US" sz="1100" dirty="0"/>
              <a:t>Target</a:t>
            </a:r>
          </a:p>
        </p:txBody>
      </p:sp>
      <p:sp>
        <p:nvSpPr>
          <p:cNvPr id="134" name="Right Arrow 133"/>
          <p:cNvSpPr/>
          <p:nvPr/>
        </p:nvSpPr>
        <p:spPr>
          <a:xfrm>
            <a:off x="5254789" y="2507369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BI-LS2-PREP-290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35" name="Right Arrow 134"/>
          <p:cNvSpPr/>
          <p:nvPr/>
        </p:nvSpPr>
        <p:spPr>
          <a:xfrm>
            <a:off x="5612269" y="3071138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BI-LS3-WORK-301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36" name="Right Arrow 135"/>
          <p:cNvSpPr/>
          <p:nvPr/>
        </p:nvSpPr>
        <p:spPr>
          <a:xfrm>
            <a:off x="5764669" y="3223538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BI-LS3-WORK-320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37" name="Snip Same Side Corner Rectangle 136"/>
          <p:cNvSpPr/>
          <p:nvPr/>
        </p:nvSpPr>
        <p:spPr>
          <a:xfrm>
            <a:off x="5523607" y="2994373"/>
            <a:ext cx="387619" cy="193987"/>
          </a:xfrm>
          <a:prstGeom prst="snip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LS300</a:t>
            </a:r>
            <a:endParaRPr lang="en-CA" sz="1100" b="1" dirty="0"/>
          </a:p>
        </p:txBody>
      </p:sp>
      <p:sp>
        <p:nvSpPr>
          <p:cNvPr id="138" name="Right Arrow 137"/>
          <p:cNvSpPr/>
          <p:nvPr/>
        </p:nvSpPr>
        <p:spPr>
          <a:xfrm>
            <a:off x="6822957" y="3054472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BI-LS3-STAGE-301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39" name="Right Arrow 138"/>
          <p:cNvSpPr/>
          <p:nvPr/>
        </p:nvSpPr>
        <p:spPr>
          <a:xfrm>
            <a:off x="6975357" y="3206872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BI-LS3-STAGE-320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40" name="Snip Same Side Corner Rectangle 139"/>
          <p:cNvSpPr/>
          <p:nvPr/>
        </p:nvSpPr>
        <p:spPr>
          <a:xfrm>
            <a:off x="6734295" y="2977707"/>
            <a:ext cx="387619" cy="193987"/>
          </a:xfrm>
          <a:prstGeom prst="snip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LS300</a:t>
            </a:r>
            <a:endParaRPr lang="en-CA" sz="1100" b="1" dirty="0"/>
          </a:p>
        </p:txBody>
      </p:sp>
      <p:sp>
        <p:nvSpPr>
          <p:cNvPr id="141" name="Right Arrow 140"/>
          <p:cNvSpPr/>
          <p:nvPr/>
        </p:nvSpPr>
        <p:spPr>
          <a:xfrm>
            <a:off x="8176313" y="3048944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BI-LS3-TGT-301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42" name="Right Arrow 141"/>
          <p:cNvSpPr/>
          <p:nvPr/>
        </p:nvSpPr>
        <p:spPr>
          <a:xfrm>
            <a:off x="8328713" y="3201344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BI-LS3-TGT-320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43" name="Snip Same Side Corner Rectangle 142"/>
          <p:cNvSpPr/>
          <p:nvPr/>
        </p:nvSpPr>
        <p:spPr>
          <a:xfrm>
            <a:off x="8087651" y="2972179"/>
            <a:ext cx="387619" cy="193987"/>
          </a:xfrm>
          <a:prstGeom prst="snip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LS300</a:t>
            </a:r>
            <a:endParaRPr lang="en-CA" sz="1100" b="1" dirty="0"/>
          </a:p>
        </p:txBody>
      </p:sp>
      <p:sp>
        <p:nvSpPr>
          <p:cNvPr id="144" name="Right Arrow 143"/>
          <p:cNvSpPr/>
          <p:nvPr/>
        </p:nvSpPr>
        <p:spPr>
          <a:xfrm>
            <a:off x="8140028" y="2409694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BI-LS2-PREP-210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45" name="Snip Same Side Corner Rectangle 144"/>
          <p:cNvSpPr/>
          <p:nvPr/>
        </p:nvSpPr>
        <p:spPr>
          <a:xfrm>
            <a:off x="8079194" y="2332693"/>
            <a:ext cx="387619" cy="193987"/>
          </a:xfrm>
          <a:prstGeom prst="snip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/>
              <a:t>LS400</a:t>
            </a:r>
            <a:endParaRPr lang="en-CA" sz="1100" b="1" dirty="0"/>
          </a:p>
        </p:txBody>
      </p:sp>
      <p:sp>
        <p:nvSpPr>
          <p:cNvPr id="146" name="Right Arrow 145"/>
          <p:cNvSpPr/>
          <p:nvPr/>
        </p:nvSpPr>
        <p:spPr>
          <a:xfrm>
            <a:off x="8292428" y="2562094"/>
            <a:ext cx="997145" cy="329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BI-LS2-PREP-290</a:t>
            </a:r>
            <a:r>
              <a:rPr lang="en-US" sz="800" dirty="0" smtClean="0"/>
              <a:t>%</a:t>
            </a:r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086381" y="5875606"/>
            <a:ext cx="22701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LS400 – POST PROCESSING</a:t>
            </a:r>
          </a:p>
          <a:p>
            <a:r>
              <a:rPr lang="en-US" sz="1050" i="1" dirty="0" smtClean="0"/>
              <a:t>Post </a:t>
            </a:r>
            <a:r>
              <a:rPr lang="en-US" sz="1050" i="1" dirty="0" smtClean="0"/>
              <a:t>TGT </a:t>
            </a:r>
            <a:r>
              <a:rPr lang="en-US" sz="1050" i="1" dirty="0" smtClean="0"/>
              <a:t>population work done</a:t>
            </a:r>
            <a:endParaRPr lang="en-US" sz="1050" i="1" dirty="0"/>
          </a:p>
          <a:p>
            <a:r>
              <a:rPr lang="en-US" sz="1050" i="1" dirty="0"/>
              <a:t>9 groups – </a:t>
            </a:r>
            <a:r>
              <a:rPr lang="en-US" sz="1050" i="1" dirty="0" smtClean="0"/>
              <a:t>LS410 </a:t>
            </a:r>
            <a:r>
              <a:rPr lang="en-US" sz="1050" i="1" dirty="0"/>
              <a:t>… </a:t>
            </a:r>
            <a:r>
              <a:rPr lang="en-US" sz="1050" i="1" dirty="0" smtClean="0"/>
              <a:t>LS490</a:t>
            </a:r>
            <a:endParaRPr lang="en-US" sz="1050" dirty="0"/>
          </a:p>
        </p:txBody>
      </p:sp>
      <p:sp>
        <p:nvSpPr>
          <p:cNvPr id="148" name="Rectangle 147"/>
          <p:cNvSpPr/>
          <p:nvPr/>
        </p:nvSpPr>
        <p:spPr>
          <a:xfrm>
            <a:off x="5286938" y="2872198"/>
            <a:ext cx="4139172" cy="820061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Merge 109"/>
          <p:cNvSpPr/>
          <p:nvPr/>
        </p:nvSpPr>
        <p:spPr>
          <a:xfrm>
            <a:off x="6935593" y="3629105"/>
            <a:ext cx="394728" cy="347834"/>
          </a:xfrm>
          <a:prstGeom prst="flowChartMer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QA</a:t>
            </a:r>
            <a:endParaRPr lang="en-US" sz="1000" b="1" dirty="0"/>
          </a:p>
        </p:txBody>
      </p:sp>
      <p:sp>
        <p:nvSpPr>
          <p:cNvPr id="150" name="Flowchart: Merge 110"/>
          <p:cNvSpPr/>
          <p:nvPr/>
        </p:nvSpPr>
        <p:spPr>
          <a:xfrm>
            <a:off x="7991387" y="3620251"/>
            <a:ext cx="394728" cy="347834"/>
          </a:xfrm>
          <a:prstGeom prst="flowChartMer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QA</a:t>
            </a:r>
            <a:endParaRPr lang="en-US" sz="1000" b="1" dirty="0"/>
          </a:p>
        </p:txBody>
      </p:sp>
      <p:sp>
        <p:nvSpPr>
          <p:cNvPr id="151" name="Flowchart: Merge 111"/>
          <p:cNvSpPr/>
          <p:nvPr/>
        </p:nvSpPr>
        <p:spPr>
          <a:xfrm>
            <a:off x="9411958" y="3609400"/>
            <a:ext cx="394728" cy="347834"/>
          </a:xfrm>
          <a:prstGeom prst="flowChartMer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QA</a:t>
            </a:r>
            <a:endParaRPr lang="en-US" sz="10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31520" y="4643195"/>
            <a:ext cx="194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Glacier Buckets?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367</Words>
  <Application>Microsoft Macintosh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BI Cloud - Diagrams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Kellington</dc:creator>
  <cp:lastModifiedBy>Rob Kellington</cp:lastModifiedBy>
  <cp:revision>4</cp:revision>
  <dcterms:created xsi:type="dcterms:W3CDTF">2017-07-31T03:12:23Z</dcterms:created>
  <dcterms:modified xsi:type="dcterms:W3CDTF">2017-07-31T03:50:16Z</dcterms:modified>
</cp:coreProperties>
</file>