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1" r:id="rId5"/>
    <p:sldId id="262" r:id="rId6"/>
    <p:sldId id="269" r:id="rId7"/>
    <p:sldId id="270" r:id="rId8"/>
    <p:sldId id="265" r:id="rId9"/>
    <p:sldId id="267" r:id="rId10"/>
    <p:sldId id="273" r:id="rId11"/>
    <p:sldId id="271" r:id="rId12"/>
    <p:sldId id="272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нстантин Михайлов" initials="КМ" lastIdx="1" clrIdx="0">
    <p:extLst>
      <p:ext uri="{19B8F6BF-5375-455C-9EA6-DF929625EA0E}">
        <p15:presenceInfo xmlns:p15="http://schemas.microsoft.com/office/powerpoint/2012/main" userId="6e11b503bee2f8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6374" autoAdjust="0"/>
  </p:normalViewPr>
  <p:slideViewPr>
    <p:cSldViewPr snapToGrid="0">
      <p:cViewPr>
        <p:scale>
          <a:sx n="48" d="100"/>
          <a:sy n="48" d="100"/>
        </p:scale>
        <p:origin x="287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DCAA9-0084-4ACF-951B-EBDF700E9233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2F67-EBDB-439B-8815-A0C2E7A7A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00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34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0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02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8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7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4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6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9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2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5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1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5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C2F67-EBDB-439B-8815-A0C2E7A7AE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1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C8C4-729C-4BFA-85DE-3B5FC0689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3D78A0-020C-4FB8-87D0-70CD0EB3C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D3994-230A-4831-AD3A-EEEC711E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B82C7-38BD-4BD8-A6DB-A9B6C0D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E5F02-0386-4904-B610-18F6BE00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8D5DB-3E97-407C-B11B-646568AA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3FA053-3970-4DEE-9D56-525CD1E9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1505E-CA91-45C1-A758-4A756B30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2C24D-BCEA-438E-A1BE-34F2B597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93E9B-4FFA-4774-95FD-010E02AF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9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20843-ACB5-4FE2-9B2E-44120568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4E4A10-2E61-44D6-8086-CB2FB509A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3265D-D5EC-4F0C-8020-DC4238A7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B559B-C285-40BF-9A3F-E8435E15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3F3D1-626C-46DF-9C85-B3C0F638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4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92BB6-68DB-439B-B0F5-318E7445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5B44B-0620-4A8A-B4B4-28272FBE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138A93-E882-4087-9695-760B7B2A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A7A4E-D53A-4C3B-BBEB-BD4132AD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ADEF8-CD59-419D-AD53-470F7B1D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0F2B6-3BF5-4B45-8232-B9709096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418BF1-5F1E-4CD0-A447-1B27A61E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118CC-286F-42E4-9293-25CCDC26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35686-0F13-469C-8074-2E7E708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F1A1D-6383-4950-A663-5444E863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7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42D92-74D7-4A63-8C66-DFBE7A9E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6EA1-6BEC-41CC-B003-68C7989BF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794767-7C9E-4B51-98E1-2B8DA06A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588BD7-5500-485B-8002-5FA5827F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0A401-5BA6-4367-8A0F-9B9807D2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404179-4BA1-448A-AB42-6A46A9C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9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DB5BF-AF2E-4AFB-AC9E-3BD2E5D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86F95-D35E-4359-8215-20508EFD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DA3A71-ECE3-498B-A0F8-EBAEBEB98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384C63-B3A2-47E1-8E44-AE101A4C4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3E7DF7-953B-4C22-98F8-4C1EFDE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3DE39C-4A8F-4A98-BACE-9B3207B7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946FEB-B119-45BC-BFC8-C82C833C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0136D9-A40B-4C08-A0B8-6A05DEF1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6EA6F-2242-4CFC-A922-5A44D303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79C2B3-6107-4407-A661-E7C727F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76ED0-A615-4045-8700-0C6A17A1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9D4BAC-9997-4829-9CAC-6273381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3C4957-7571-4721-996B-751F1F6F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681690-1E55-4FAD-BDAD-D5F308E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1AEA5-2710-4D1A-ADD2-9728B96A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1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FA401-EB7D-4EF2-B28D-2029418E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A4FF8-3757-4FA7-A24A-CAAD75A1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34EFCB-6960-43B5-8C26-4F501F77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F1F79-41C4-4FB2-906F-7525353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0D8ED-F2A7-410F-B31A-AEF654C0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A28A4-1A06-4CB2-9836-55B377D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6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41DA6-55C0-4172-8D16-7F0F8C3B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FA4176-7223-47F1-81F0-64718920F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B350E8-4573-45B1-A74B-56EF7A95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BFBD5-3DE2-4AA2-A0C7-BDF052C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1C7FBD-D762-4082-9094-4165F150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C8C76C-C00D-4243-B037-5D20A8B6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4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9DE62-BE52-4E63-916C-DA59A21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0D42FA-9784-4574-A580-E8F27A06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F081C-80DA-4F25-A8C8-A87BB7C8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ECB9-A2AD-4830-9489-6C44F1F1CD7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5F262-8E4D-4CD2-922B-88B6E67AA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28D0D-D82E-4BAA-847F-8583B927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13C2-DF1C-4302-8985-9C18F31A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misis.ru/?ysclid=lw06d4kjk7798584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8.xml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mpei.ru/Pages/defaul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8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mstu.ru/employee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hse.ru/?ysclid=lw0693l6nq600315406" TargetMode="External"/><Relationship Id="rId4" Type="http://schemas.openxmlformats.org/officeDocument/2006/relationships/slide" Target="slide12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itmo.ru/?ysclid=lw06atver1758671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1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ipt.ru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hse.ru/?ysclid=lw0693l6nq600315406" TargetMode="External"/><Relationship Id="rId4" Type="http://schemas.openxmlformats.org/officeDocument/2006/relationships/slide" Target="slide12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hyperlink" Target="https://mpei.ru/Pages/default.aspx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misis.ru/?ysclid=lw06d4kjk779858428" TargetMode="External"/><Relationship Id="rId4" Type="http://schemas.openxmlformats.org/officeDocument/2006/relationships/slide" Target="slide4.xm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mpei.ru/Pages/default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17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urfu.ru/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mpei.ru/Pages/default.aspx" TargetMode="External"/><Relationship Id="rId4" Type="http://schemas.openxmlformats.org/officeDocument/2006/relationships/slide" Target="slide17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rbank.ru/atlas#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itmo.ru/?ysclid=lw06atver17586711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20.xml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bstu.ru/?ysclid=lw06edaz1a32070615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itmo.ru/?ysclid=lw06atver17586711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urfu.ru/ru/" TargetMode="External"/><Relationship Id="rId4" Type="http://schemas.openxmlformats.org/officeDocument/2006/relationships/slide" Target="slide20.xm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hyperlink" Target="https://urfu.ru/ru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hyperlink" Target="https://misis.ru/?ysclid=lw06d4kjk779858428" TargetMode="External"/><Relationship Id="rId5" Type="http://schemas.openxmlformats.org/officeDocument/2006/relationships/hyperlink" Target="https://www.spbstu.ru/?ysclid=lw06edaz1a32070615" TargetMode="External"/><Relationship Id="rId10" Type="http://schemas.openxmlformats.org/officeDocument/2006/relationships/image" Target="../media/image18.png"/><Relationship Id="rId4" Type="http://schemas.openxmlformats.org/officeDocument/2006/relationships/slide" Target="slide4.xml"/><Relationship Id="rId9" Type="http://schemas.openxmlformats.org/officeDocument/2006/relationships/hyperlink" Target="https://itmo.ru/?ysclid=lw06atver17586711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phi.ru/?ysclid=lw06swcs44588310047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www.spbstu.ru/?ysclid=lw06edaz1a320706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bmstu.ru/employee" TargetMode="External"/><Relationship Id="rId4" Type="http://schemas.openxmlformats.org/officeDocument/2006/relationships/slide" Target="slide24.xml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hyperlink" Target="https://urfu.ru/ru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hyperlink" Target="https://misis.ru/?ysclid=lw06d4kjk779858428" TargetMode="External"/><Relationship Id="rId5" Type="http://schemas.openxmlformats.org/officeDocument/2006/relationships/hyperlink" Target="https://www.spbstu.ru/?ysclid=lw06edaz1a32070615" TargetMode="External"/><Relationship Id="rId10" Type="http://schemas.openxmlformats.org/officeDocument/2006/relationships/image" Target="../media/image18.png"/><Relationship Id="rId4" Type="http://schemas.openxmlformats.org/officeDocument/2006/relationships/slide" Target="slide24.xml"/><Relationship Id="rId9" Type="http://schemas.openxmlformats.org/officeDocument/2006/relationships/hyperlink" Target="https://itmo.ru/?ysclid=lw06atver17586711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6.xml"/><Relationship Id="rId18" Type="http://schemas.openxmlformats.org/officeDocument/2006/relationships/slide" Target="slide12.xml"/><Relationship Id="rId3" Type="http://schemas.openxmlformats.org/officeDocument/2006/relationships/slide" Target="slide8.xml"/><Relationship Id="rId21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7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17.xml"/><Relationship Id="rId5" Type="http://schemas.openxmlformats.org/officeDocument/2006/relationships/slide" Target="slide20.xml"/><Relationship Id="rId15" Type="http://schemas.openxmlformats.org/officeDocument/2006/relationships/slide" Target="slide24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slide" Target="slide23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rfu.ru/ru/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bmstu.ru/employ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mephi.ru/?ysclid=lw06swcs44588310047" TargetMode="External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phi.ru/?ysclid=lw06swcs44588310047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hyperlink" Target="https://itmo.ru/?ysclid=lw06atver1758671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hyperlink" Target="https://www.hse.ru/?ysclid=lw0693l6nq600315406" TargetMode="External"/><Relationship Id="rId10" Type="http://schemas.openxmlformats.org/officeDocument/2006/relationships/hyperlink" Target="https://www.spbstu.ru/?ysclid=lw06edaz1a32070615" TargetMode="External"/><Relationship Id="rId4" Type="http://schemas.openxmlformats.org/officeDocument/2006/relationships/slide" Target="slide5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se.ru/?ysclid=lw0693l6nq600315406" TargetMode="External"/><Relationship Id="rId13" Type="http://schemas.openxmlformats.org/officeDocument/2006/relationships/hyperlink" Target="https://urfu.ru/ru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hyperlink" Target="https://www.spbstu.ru/?ysclid=lw06edaz1a32070615" TargetMode="External"/><Relationship Id="rId5" Type="http://schemas.openxmlformats.org/officeDocument/2006/relationships/hyperlink" Target="https://misis.ru/?ysclid=lw06d4kjk779858428" TargetMode="External"/><Relationship Id="rId10" Type="http://schemas.openxmlformats.org/officeDocument/2006/relationships/image" Target="../media/image13.svg"/><Relationship Id="rId4" Type="http://schemas.openxmlformats.org/officeDocument/2006/relationships/slide" Target="slide8.xml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2285B7-4701-4AEC-93EC-4E840372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0"/>
            </a:blip>
            <a:tile tx="0" ty="0" sx="100000" sy="100000" flip="none" algn="tl"/>
          </a:blip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3206F-08EA-4D56-97B0-98F6BC1E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3" y="2076721"/>
            <a:ext cx="9849853" cy="2561462"/>
          </a:xfrm>
        </p:spPr>
        <p:txBody>
          <a:bodyPr>
            <a:noAutofit/>
          </a:bodyPr>
          <a:lstStyle/>
          <a:p>
            <a:r>
              <a:rPr lang="ru-RU" sz="80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Навигатор по 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IT </a:t>
            </a:r>
            <a:r>
              <a:rPr lang="ru-RU" sz="80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профессиям будущего</a:t>
            </a:r>
            <a:endParaRPr lang="ru-RU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B24-BE6E-466C-A737-7BDF47F3C29F}"/>
              </a:ext>
            </a:extLst>
          </p:cNvPr>
          <p:cNvSpPr txBox="1"/>
          <p:nvPr/>
        </p:nvSpPr>
        <p:spPr>
          <a:xfrm>
            <a:off x="-316331" y="-1422187"/>
            <a:ext cx="134798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chemeClr val="accent1">
                    <a:lumMod val="75000"/>
                    <a:alpha val="30000"/>
                  </a:schemeClr>
                </a:solidFill>
                <a:latin typeface="Rockwell" panose="02060603020205020403" pitchFamily="18" charset="0"/>
              </a:rPr>
              <a:t>Information</a:t>
            </a:r>
            <a:endParaRPr lang="ru-RU" sz="20000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BA4E3B-30AA-4FF0-8E2F-172A58DA7434}"/>
              </a:ext>
            </a:extLst>
          </p:cNvPr>
          <p:cNvSpPr/>
          <p:nvPr/>
        </p:nvSpPr>
        <p:spPr>
          <a:xfrm>
            <a:off x="-316331" y="4966992"/>
            <a:ext cx="128607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0" i="1" dirty="0">
                <a:solidFill>
                  <a:schemeClr val="accent1">
                    <a:lumMod val="75000"/>
                    <a:alpha val="30000"/>
                  </a:schemeClr>
                </a:solidFill>
                <a:latin typeface="Rockwell" panose="02060603020205020403" pitchFamily="18" charset="0"/>
              </a:rPr>
              <a:t>technology</a:t>
            </a:r>
            <a:endParaRPr lang="ru-RU" sz="20000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2472986" y="36990"/>
            <a:ext cx="7246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Машинное обучение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423799" y="5879960"/>
            <a:ext cx="13039595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Машинное обучение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Специалист по машинному обучению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27" name="Прямоугольник: скругленные углы 29">
            <a:extLst>
              <a:ext uri="{FF2B5EF4-FFF2-40B4-BE49-F238E27FC236}">
                <a16:creationId xmlns:a16="http://schemas.microsoft.com/office/drawing/2014/main" id="{D5CD3939-215A-4795-BD1F-6DA1F295C447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30" name="Рисунок 29">
            <a:hlinkClick r:id="rId10"/>
            <a:extLst>
              <a:ext uri="{FF2B5EF4-FFF2-40B4-BE49-F238E27FC236}">
                <a16:creationId xmlns:a16="http://schemas.microsoft.com/office/drawing/2014/main" id="{29D17E23-E5E3-4B48-A584-BEE5A63D9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  <p:sp>
        <p:nvSpPr>
          <p:cNvPr id="14" name="Прямоугольник: скругленные углы 29">
            <a:extLst>
              <a:ext uri="{FF2B5EF4-FFF2-40B4-BE49-F238E27FC236}">
                <a16:creationId xmlns:a16="http://schemas.microsoft.com/office/drawing/2014/main" id="{FEBFC7C3-D89C-41EE-BD1B-705F482B019D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науки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 технологий МИСИС</a:t>
            </a:r>
          </a:p>
          <a:p>
            <a:pPr algn="ctr"/>
            <a:endParaRPr lang="ru-RU" b="1" dirty="0"/>
          </a:p>
        </p:txBody>
      </p:sp>
      <p:pic>
        <p:nvPicPr>
          <p:cNvPr id="15" name="Рисунок 14">
            <a:hlinkClick r:id="rId12"/>
            <a:extLst>
              <a:ext uri="{FF2B5EF4-FFF2-40B4-BE49-F238E27FC236}">
                <a16:creationId xmlns:a16="http://schemas.microsoft.com/office/drawing/2014/main" id="{2F7AD530-C739-48B0-8B60-5AE8007437C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3501" y="1249386"/>
            <a:ext cx="2329037" cy="11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3974359" y="32040"/>
            <a:ext cx="4243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923652" y="5687940"/>
            <a:ext cx="103446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Data Science</a:t>
            </a:r>
            <a:endParaRPr lang="ru-RU" sz="15000" b="1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 Scientist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0C97475B-A790-412F-A0BD-251F1D66AE3F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МЭИ</a:t>
            </a:r>
          </a:p>
          <a:p>
            <a:pPr algn="ctr"/>
            <a:endParaRPr lang="ru-RU" b="1" dirty="0"/>
          </a:p>
        </p:txBody>
      </p:sp>
      <p:sp>
        <p:nvSpPr>
          <p:cNvPr id="27" name="Прямоугольник: скругленные углы 29">
            <a:extLst>
              <a:ext uri="{FF2B5EF4-FFF2-40B4-BE49-F238E27FC236}">
                <a16:creationId xmlns:a16="http://schemas.microsoft.com/office/drawing/2014/main" id="{D5CD3939-215A-4795-BD1F-6DA1F295C447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30" name="Рисунок 29">
            <a:hlinkClick r:id="rId10"/>
            <a:extLst>
              <a:ext uri="{FF2B5EF4-FFF2-40B4-BE49-F238E27FC236}">
                <a16:creationId xmlns:a16="http://schemas.microsoft.com/office/drawing/2014/main" id="{29D17E23-E5E3-4B48-A584-BEE5A63D9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  <p:pic>
        <p:nvPicPr>
          <p:cNvPr id="32" name="Рисунок 31">
            <a:hlinkClick r:id="rId12"/>
            <a:extLst>
              <a:ext uri="{FF2B5EF4-FFF2-40B4-BE49-F238E27FC236}">
                <a16:creationId xmlns:a16="http://schemas.microsoft.com/office/drawing/2014/main" id="{88650F9D-1FA7-447E-B341-51A464656E9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20" y="1464014"/>
            <a:ext cx="1754002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3737021" y="-16595"/>
            <a:ext cx="4717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Методологии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227738" y="1114808"/>
            <a:ext cx="3305361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3"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Способ взаимодействия, использующий группу методик для гибкого управления проектами в команде, при котором рабочий процесс разбивается на небольшие временные промежутки. Разработка, тестирование и развертывание происходят как в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Agile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так и в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DevOps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lvl="3"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3"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8698656" y="1114808"/>
            <a:ext cx="3305362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подход, который предполагает заботу о защищенности приложений с первого этапа работы над ними. Обеспечение безопасности становится частью процесса, а не заключительной мерой.</a:t>
            </a: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2C530A-B40C-4808-9B44-E6FF128D6C4C}"/>
              </a:ext>
            </a:extLst>
          </p:cNvPr>
          <p:cNvSpPr/>
          <p:nvPr/>
        </p:nvSpPr>
        <p:spPr>
          <a:xfrm>
            <a:off x="4278713" y="1114808"/>
            <a:ext cx="3674329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подход к разработке программного обеспечения, который позволяет командам быстрее и надежнее создавать, тестировать и выпускать программное обеспечение за счет использования принципов и практик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agile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таких как повышение уровня автоматизации и сотрудничество между командами разработчиков и операторов. </a:t>
            </a: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5204568" y="0"/>
            <a:ext cx="1782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Прямоугольник: скругленные углы 29">
            <a:extLst>
              <a:ext uri="{FF2B5EF4-FFF2-40B4-BE49-F238E27FC236}">
                <a16:creationId xmlns:a16="http://schemas.microsoft.com/office/drawing/2014/main" id="{8D07B856-8605-4980-A110-F765D2F03D65}"/>
              </a:ext>
            </a:extLst>
          </p:cNvPr>
          <p:cNvSpPr/>
          <p:nvPr/>
        </p:nvSpPr>
        <p:spPr>
          <a:xfrm>
            <a:off x="172427" y="295154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Scrum-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мастер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3968651" y="5375045"/>
            <a:ext cx="42546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Agile</a:t>
            </a:r>
            <a:endParaRPr lang="ru-RU" sz="15000" b="1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72425" y="1667029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Agile-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коуч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6987428" y="1667029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168939B-5222-48DF-B8A9-E45455E55BB5}"/>
              </a:ext>
            </a:extLst>
          </p:cNvPr>
          <p:cNvSpPr/>
          <p:nvPr/>
        </p:nvSpPr>
        <p:spPr>
          <a:xfrm>
            <a:off x="6987427" y="295154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Московский государственный технический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имени Н. Э. Баумана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5434" y="1727567"/>
            <a:ext cx="831130" cy="833829"/>
          </a:xfrm>
          <a:prstGeom prst="rect">
            <a:avLst/>
          </a:prstGeom>
        </p:spPr>
      </p:pic>
      <p:pic>
        <p:nvPicPr>
          <p:cNvPr id="18" name="Рисунок 17">
            <a:hlinkClick r:id="rId8"/>
            <a:extLst>
              <a:ext uri="{FF2B5EF4-FFF2-40B4-BE49-F238E27FC236}">
                <a16:creationId xmlns:a16="http://schemas.microsoft.com/office/drawing/2014/main" id="{AC77BC7F-129E-4F9A-A4FE-B42DC78D54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17" y="2916188"/>
            <a:ext cx="961764" cy="9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4768328" y="44285"/>
            <a:ext cx="265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3566012" y="5713710"/>
            <a:ext cx="50599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DevOps</a:t>
            </a:r>
            <a:endParaRPr lang="ru-RU" sz="12000" b="1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DevOps-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инженер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6F7DD836-17DA-4840-B843-E73251020700}"/>
              </a:ext>
            </a:extLst>
          </p:cNvPr>
          <p:cNvSpPr/>
          <p:nvPr/>
        </p:nvSpPr>
        <p:spPr>
          <a:xfrm>
            <a:off x="7001213" y="520780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26" name="Рисунок 25">
            <a:hlinkClick r:id="rId10"/>
            <a:extLst>
              <a:ext uri="{FF2B5EF4-FFF2-40B4-BE49-F238E27FC236}">
                <a16:creationId xmlns:a16="http://schemas.microsoft.com/office/drawing/2014/main" id="{6CC3B69F-050F-43E7-A143-7409CBE4A8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31969"/>
            <a:ext cx="2199190" cy="744792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01213" y="133962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pic>
        <p:nvPicPr>
          <p:cNvPr id="33" name="Рисунок 32">
            <a:hlinkClick r:id="rId12"/>
            <a:extLst>
              <a:ext uri="{FF2B5EF4-FFF2-40B4-BE49-F238E27FC236}">
                <a16:creationId xmlns:a16="http://schemas.microsoft.com/office/drawing/2014/main" id="{2ABE1257-23F1-4C93-9308-87D58B64CE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69" y="1300275"/>
            <a:ext cx="2103968" cy="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4479145" y="26386"/>
            <a:ext cx="3729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1642537" y="5412091"/>
            <a:ext cx="8906925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DevSecOps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667029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Rubik Black"/>
              </a:rPr>
              <a:t>DevSecOps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инженер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95154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3012085"/>
            <a:ext cx="831130" cy="833829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01213" y="165971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Московский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физико-технический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институт</a:t>
            </a:r>
          </a:p>
          <a:p>
            <a:pPr algn="ctr"/>
            <a:endParaRPr lang="ru-RU" b="1" dirty="0"/>
          </a:p>
        </p:txBody>
      </p:sp>
      <p:pic>
        <p:nvPicPr>
          <p:cNvPr id="14" name="Рисунок 13">
            <a:hlinkClick r:id="rId8"/>
            <a:extLst>
              <a:ext uri="{FF2B5EF4-FFF2-40B4-BE49-F238E27FC236}">
                <a16:creationId xmlns:a16="http://schemas.microsoft.com/office/drawing/2014/main" id="{4F56C43D-5AC6-404C-AC2E-BC6E03774C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00" y="1599424"/>
            <a:ext cx="2407816" cy="10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2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4752521" y="36990"/>
            <a:ext cx="2686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Дизайн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3512097" y="5862296"/>
            <a:ext cx="473078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Дизайн</a:t>
            </a:r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4" name="Прямоугольник: скругленные углы 29">
            <a:extLst>
              <a:ext uri="{FF2B5EF4-FFF2-40B4-BE49-F238E27FC236}">
                <a16:creationId xmlns:a16="http://schemas.microsoft.com/office/drawing/2014/main" id="{FEBFC7C3-D89C-41EE-BD1B-705F482B019D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науки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 технологий МИСИС</a:t>
            </a:r>
          </a:p>
          <a:p>
            <a:pPr algn="ctr"/>
            <a:endParaRPr lang="ru-RU" b="1" dirty="0"/>
          </a:p>
        </p:txBody>
      </p:sp>
      <p:pic>
        <p:nvPicPr>
          <p:cNvPr id="15" name="Рисунок 14">
            <a:hlinkClick r:id="rId10"/>
            <a:extLst>
              <a:ext uri="{FF2B5EF4-FFF2-40B4-BE49-F238E27FC236}">
                <a16:creationId xmlns:a16="http://schemas.microsoft.com/office/drawing/2014/main" id="{2F7AD530-C739-48B0-8B60-5AE8007437C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3501" y="1249386"/>
            <a:ext cx="2329037" cy="1150007"/>
          </a:xfrm>
          <a:prstGeom prst="rect">
            <a:avLst/>
          </a:prstGeom>
        </p:spPr>
      </p:pic>
      <p:sp>
        <p:nvSpPr>
          <p:cNvPr id="16" name="Прямоугольник: скругленные углы 29">
            <a:extLst>
              <a:ext uri="{FF2B5EF4-FFF2-40B4-BE49-F238E27FC236}">
                <a16:creationId xmlns:a16="http://schemas.microsoft.com/office/drawing/2014/main" id="{6D16875E-9C63-4868-825F-D3D04A01C352}"/>
              </a:ext>
            </a:extLst>
          </p:cNvPr>
          <p:cNvSpPr/>
          <p:nvPr/>
        </p:nvSpPr>
        <p:spPr>
          <a:xfrm>
            <a:off x="186210" y="3068772"/>
            <a:ext cx="5004576" cy="8183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Инженер по криптозащите</a:t>
            </a:r>
          </a:p>
        </p:txBody>
      </p:sp>
      <p:sp>
        <p:nvSpPr>
          <p:cNvPr id="17" name="Прямоугольник: скругленные углы 29">
            <a:extLst>
              <a:ext uri="{FF2B5EF4-FFF2-40B4-BE49-F238E27FC236}">
                <a16:creationId xmlns:a16="http://schemas.microsoft.com/office/drawing/2014/main" id="{018FB643-9313-44A1-9176-D6E2C80916F8}"/>
              </a:ext>
            </a:extLst>
          </p:cNvPr>
          <p:cNvSpPr/>
          <p:nvPr/>
        </p:nvSpPr>
        <p:spPr>
          <a:xfrm>
            <a:off x="186210" y="5300722"/>
            <a:ext cx="5004576" cy="8183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Специалист по экономической безопасности</a:t>
            </a:r>
          </a:p>
          <a:p>
            <a:pPr algn="ctr"/>
            <a:endParaRPr lang="ru-RU" dirty="0"/>
          </a:p>
        </p:txBody>
      </p:sp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B703843D-1147-4070-BE1C-5D4E1690F9AE}"/>
              </a:ext>
            </a:extLst>
          </p:cNvPr>
          <p:cNvSpPr/>
          <p:nvPr/>
        </p:nvSpPr>
        <p:spPr>
          <a:xfrm>
            <a:off x="186210" y="4184747"/>
            <a:ext cx="5004576" cy="8183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Аналитик в области информационной безопасности</a:t>
            </a:r>
          </a:p>
          <a:p>
            <a:pPr algn="ctr"/>
            <a:endParaRPr lang="ru-RU" dirty="0"/>
          </a:p>
        </p:txBody>
      </p:sp>
      <p:sp>
        <p:nvSpPr>
          <p:cNvPr id="21" name="Прямоугольник: скругленные углы 29">
            <a:extLst>
              <a:ext uri="{FF2B5EF4-FFF2-40B4-BE49-F238E27FC236}">
                <a16:creationId xmlns:a16="http://schemas.microsoft.com/office/drawing/2014/main" id="{605790FF-6D92-43FC-9186-446BE0B71943}"/>
              </a:ext>
            </a:extLst>
          </p:cNvPr>
          <p:cNvSpPr/>
          <p:nvPr/>
        </p:nvSpPr>
        <p:spPr>
          <a:xfrm>
            <a:off x="186210" y="1350269"/>
            <a:ext cx="5004576" cy="142088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это создание привлекательного и функционального визуального контента для веб-сайтов, мобильных приложений и других цифровых платформ. </a:t>
            </a:r>
          </a:p>
          <a:p>
            <a:pPr algn="ctr"/>
            <a:endParaRPr lang="ru-RU" dirty="0"/>
          </a:p>
        </p:txBody>
      </p:sp>
      <p:sp>
        <p:nvSpPr>
          <p:cNvPr id="22" name="Прямоугольник: скругленные углы 29">
            <a:extLst>
              <a:ext uri="{FF2B5EF4-FFF2-40B4-BE49-F238E27FC236}">
                <a16:creationId xmlns:a16="http://schemas.microsoft.com/office/drawing/2014/main" id="{D6B8445E-93A3-47D2-BA3D-074B2CB96B4C}"/>
              </a:ext>
            </a:extLst>
          </p:cNvPr>
          <p:cNvSpPr/>
          <p:nvPr/>
        </p:nvSpPr>
        <p:spPr>
          <a:xfrm>
            <a:off x="7001213" y="518811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МЭИ</a:t>
            </a:r>
          </a:p>
          <a:p>
            <a:pPr algn="ctr"/>
            <a:endParaRPr lang="ru-RU" b="1" dirty="0"/>
          </a:p>
        </p:txBody>
      </p:sp>
      <p:pic>
        <p:nvPicPr>
          <p:cNvPr id="23" name="Рисунок 22">
            <a:hlinkClick r:id="rId13"/>
            <a:extLst>
              <a:ext uri="{FF2B5EF4-FFF2-40B4-BE49-F238E27FC236}">
                <a16:creationId xmlns:a16="http://schemas.microsoft.com/office/drawing/2014/main" id="{8D471B85-5806-4CD9-91C4-9CAD6CCDF0B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20" y="5305188"/>
            <a:ext cx="1754002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4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3713715" y="-24882"/>
            <a:ext cx="4764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Тестирование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372020" y="1236136"/>
            <a:ext cx="4376444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Тестировщик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Тестировщики проверяют продукт на работоспособность, ищут ошибки, используя различные методы, и сообщают о их наличии программистам. Чтобы найти ошибки необходимо представить все возможные штатные и не штатные ситуации поэтому это вполне можно назвать творческим процессом. Тестировщик не влияет на устранение ошибок. В его задачи входит только проводить тесты, фиксировать проблемы и перепроверять, что они решены. 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7443537" y="1227849"/>
            <a:ext cx="4376444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QA-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инженер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Основная задача QA-инженера — тестирование и контроль качества продукта на всех этапах создания. Он активно участвует в веб-разработке и выпуске ПО, выступает как консультант и даже заказчик, который говорит, как улучшить продукт, повысить эффективность веб-разработки. В отличие от тестировщиков, QA-инженеры могут не только использовать подходы и инструменты тестирования, которые уже существуют в компании, но и самостоятельно их разрабатывать, внедрять в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3588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3813897" y="1661"/>
            <a:ext cx="4564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Тестировщик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203357" y="5393996"/>
            <a:ext cx="1259870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Тестировщик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Тестировщик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0C97475B-A790-412F-A0BD-251F1D66AE3F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МЭИ</a:t>
            </a:r>
          </a:p>
          <a:p>
            <a:pPr algn="ctr"/>
            <a:endParaRPr lang="ru-RU" b="1" dirty="0"/>
          </a:p>
        </p:txBody>
      </p:sp>
      <p:sp>
        <p:nvSpPr>
          <p:cNvPr id="27" name="Прямоугольник: скругленные углы 29">
            <a:extLst>
              <a:ext uri="{FF2B5EF4-FFF2-40B4-BE49-F238E27FC236}">
                <a16:creationId xmlns:a16="http://schemas.microsoft.com/office/drawing/2014/main" id="{D5CD3939-215A-4795-BD1F-6DA1F295C447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30" name="Рисунок 29">
            <a:hlinkClick r:id="rId10"/>
            <a:extLst>
              <a:ext uri="{FF2B5EF4-FFF2-40B4-BE49-F238E27FC236}">
                <a16:creationId xmlns:a16="http://schemas.microsoft.com/office/drawing/2014/main" id="{29D17E23-E5E3-4B48-A584-BEE5A63D9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  <p:pic>
        <p:nvPicPr>
          <p:cNvPr id="32" name="Рисунок 31">
            <a:hlinkClick r:id="rId12"/>
            <a:extLst>
              <a:ext uri="{FF2B5EF4-FFF2-40B4-BE49-F238E27FC236}">
                <a16:creationId xmlns:a16="http://schemas.microsoft.com/office/drawing/2014/main" id="{88650F9D-1FA7-447E-B341-51A464656E9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20" y="1464014"/>
            <a:ext cx="1754002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3813896" y="0"/>
            <a:ext cx="4564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QA-</a:t>
            </a:r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инженер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19397" y="5324657"/>
            <a:ext cx="12230784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QA-</a:t>
            </a:r>
            <a:r>
              <a:rPr lang="ru-RU" sz="17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инженер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QA-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инженер</a:t>
            </a:r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0C97475B-A790-412F-A0BD-251F1D66AE3F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МЭИ</a:t>
            </a:r>
          </a:p>
          <a:p>
            <a:pPr algn="ctr"/>
            <a:endParaRPr lang="ru-RU" b="1" dirty="0"/>
          </a:p>
        </p:txBody>
      </p:sp>
      <p:sp>
        <p:nvSpPr>
          <p:cNvPr id="27" name="Прямоугольник: скругленные углы 29">
            <a:extLst>
              <a:ext uri="{FF2B5EF4-FFF2-40B4-BE49-F238E27FC236}">
                <a16:creationId xmlns:a16="http://schemas.microsoft.com/office/drawing/2014/main" id="{D5CD3939-215A-4795-BD1F-6DA1F295C447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32" name="Рисунок 31">
            <a:hlinkClick r:id="rId10"/>
            <a:extLst>
              <a:ext uri="{FF2B5EF4-FFF2-40B4-BE49-F238E27FC236}">
                <a16:creationId xmlns:a16="http://schemas.microsoft.com/office/drawing/2014/main" id="{88650F9D-1FA7-447E-B341-51A464656E9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220" y="1464014"/>
            <a:ext cx="1754002" cy="713661"/>
          </a:xfrm>
          <a:prstGeom prst="rect">
            <a:avLst/>
          </a:prstGeom>
        </p:spPr>
      </p:pic>
      <p:pic>
        <p:nvPicPr>
          <p:cNvPr id="30" name="Рисунок 29">
            <a:hlinkClick r:id="rId12"/>
            <a:extLst>
              <a:ext uri="{FF2B5EF4-FFF2-40B4-BE49-F238E27FC236}">
                <a16:creationId xmlns:a16="http://schemas.microsoft.com/office/drawing/2014/main" id="{29D17E23-E5E3-4B48-A584-BEE5A63D99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4028799" y="213063"/>
            <a:ext cx="413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Оглавление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69517-B2DB-4FBA-B976-C3DCC21DE100}"/>
              </a:ext>
            </a:extLst>
          </p:cNvPr>
          <p:cNvSpPr txBox="1"/>
          <p:nvPr/>
        </p:nvSpPr>
        <p:spPr>
          <a:xfrm>
            <a:off x="824813" y="1477461"/>
            <a:ext cx="10542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Атлас профессий будущего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ru-R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21D8-E92D-48DD-91E0-77EF6AF510DB}"/>
              </a:ext>
            </a:extLst>
          </p:cNvPr>
          <p:cNvSpPr txBox="1"/>
          <p:nvPr/>
        </p:nvSpPr>
        <p:spPr>
          <a:xfrm>
            <a:off x="824813" y="2493124"/>
            <a:ext cx="5904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Актуальность</a:t>
            </a:r>
            <a:endParaRPr lang="ru-R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0CD2A-CA68-4FE0-A956-11FE150D55DE}"/>
              </a:ext>
            </a:extLst>
          </p:cNvPr>
          <p:cNvSpPr txBox="1"/>
          <p:nvPr/>
        </p:nvSpPr>
        <p:spPr>
          <a:xfrm>
            <a:off x="824813" y="3462753"/>
            <a:ext cx="5883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Направления</a:t>
            </a:r>
            <a:endParaRPr lang="ru-R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C567B-22EB-4591-A8CB-900FD0E0F328}"/>
              </a:ext>
            </a:extLst>
          </p:cNvPr>
          <p:cNvSpPr txBox="1"/>
          <p:nvPr/>
        </p:nvSpPr>
        <p:spPr>
          <a:xfrm>
            <a:off x="-670725" y="4877693"/>
            <a:ext cx="1353344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0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Оглавление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83FDA-B2E4-4E5B-A8AE-723AB9555180}"/>
              </a:ext>
            </a:extLst>
          </p:cNvPr>
          <p:cNvSpPr txBox="1"/>
          <p:nvPr/>
        </p:nvSpPr>
        <p:spPr>
          <a:xfrm>
            <a:off x="824813" y="4478416"/>
            <a:ext cx="427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Памятка</a:t>
            </a:r>
            <a:endParaRPr lang="ru-R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7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2301698" y="-24882"/>
            <a:ext cx="7588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Облачные технологии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372019" y="1236136"/>
            <a:ext cx="4895719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Мультиоблачный архитектор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Он разрабатывает и внедряет инфраструктуру, состоящую из нескольких облачных сервисов, и вычислительную стратегию компании. Специалисты этого профиля соединяют в себе функции сетевого архитектора и разработчика. Они создают ИТ-решения и продукты на основе модели облачных вычислений, работают с сервисно-ориентированной архитектурой, проектируют и запускают гибридные облачные решения, разрабатывают новые технологии управления облаком, внедряют элементы системы безопасности и многое другое.</a:t>
            </a:r>
          </a:p>
          <a:p>
            <a:pPr algn="ctr" fontAlgn="base"/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6924262" y="1227849"/>
            <a:ext cx="4895719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Облачный инженер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специалист, который занимается проектированием, разработкой, внедрением и управлением облачными инфраструктурами и сервисами. Он обладает глубокими знаниями в области облачных технологий и инструментов, таких как виртуализация, контейнеризация, хранилища данных, сетевые решения и автоматизация процессов. Обязанности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Engineer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включают в себя создание и поддержку безопасных и масштабируемых облачных решений, а также оптимизацию производительности и затрат на облачные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329486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1315240" y="26386"/>
            <a:ext cx="10057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Мультиоблачный Архитектор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289370" y="6162708"/>
            <a:ext cx="1277074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Мультиоблачный Архитектор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Мультиоблачный Архитектор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6F7DD836-17DA-4840-B843-E73251020700}"/>
              </a:ext>
            </a:extLst>
          </p:cNvPr>
          <p:cNvSpPr/>
          <p:nvPr/>
        </p:nvSpPr>
        <p:spPr>
          <a:xfrm>
            <a:off x="7001213" y="520780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26" name="Рисунок 25">
            <a:hlinkClick r:id="rId10"/>
            <a:extLst>
              <a:ext uri="{FF2B5EF4-FFF2-40B4-BE49-F238E27FC236}">
                <a16:creationId xmlns:a16="http://schemas.microsoft.com/office/drawing/2014/main" id="{6CC3B69F-050F-43E7-A143-7409CBE4A8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31969"/>
            <a:ext cx="2199190" cy="744792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01213" y="133962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pic>
        <p:nvPicPr>
          <p:cNvPr id="33" name="Рисунок 32">
            <a:hlinkClick r:id="rId12"/>
            <a:extLst>
              <a:ext uri="{FF2B5EF4-FFF2-40B4-BE49-F238E27FC236}">
                <a16:creationId xmlns:a16="http://schemas.microsoft.com/office/drawing/2014/main" id="{2ABE1257-23F1-4C93-9308-87D58B64CE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69" y="1300275"/>
            <a:ext cx="2103968" cy="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2921838" y="26386"/>
            <a:ext cx="6843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Облачный инженер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673065" y="5762927"/>
            <a:ext cx="1353813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Облачный инженер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Облачный инженер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8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6F7DD836-17DA-4840-B843-E73251020700}"/>
              </a:ext>
            </a:extLst>
          </p:cNvPr>
          <p:cNvSpPr/>
          <p:nvPr/>
        </p:nvSpPr>
        <p:spPr>
          <a:xfrm>
            <a:off x="7001213" y="520780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26" name="Рисунок 25">
            <a:hlinkClick r:id="rId10"/>
            <a:extLst>
              <a:ext uri="{FF2B5EF4-FFF2-40B4-BE49-F238E27FC236}">
                <a16:creationId xmlns:a16="http://schemas.microsoft.com/office/drawing/2014/main" id="{6CC3B69F-050F-43E7-A143-7409CBE4A8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31969"/>
            <a:ext cx="2199190" cy="744792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01213" y="133962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pic>
        <p:nvPicPr>
          <p:cNvPr id="33" name="Рисунок 32">
            <a:hlinkClick r:id="rId12"/>
            <a:extLst>
              <a:ext uri="{FF2B5EF4-FFF2-40B4-BE49-F238E27FC236}">
                <a16:creationId xmlns:a16="http://schemas.microsoft.com/office/drawing/2014/main" id="{2ABE1257-23F1-4C93-9308-87D58B64CE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69" y="1300275"/>
            <a:ext cx="2103968" cy="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3767905" y="26386"/>
            <a:ext cx="5151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Робототехника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514720" y="5582625"/>
            <a:ext cx="1322144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Робототехника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263217" y="1379198"/>
            <a:ext cx="5004576" cy="4697563"/>
          </a:xfrm>
          <a:prstGeom prst="roundRect">
            <a:avLst>
              <a:gd name="adj" fmla="val 9102"/>
            </a:avLst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область техники и технологий, связанная с проектированием, созданием и использованием роботов. Роботы используются в различных областях таких как медицина, производство, логистика и даже развлечения. У робототехников широкий круг задач. Они проектируют роботов и автоматические системы под запросы заказчиков, создают для них специальное программное обеспечение, в том числе используя технологии искусственного интеллекта. Также инженеры-робототехники продумывают элементы управления робототехническими системами: техническое зрение, обработку речи и интерфейсы.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5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6F7DD836-17DA-4840-B843-E73251020700}"/>
              </a:ext>
            </a:extLst>
          </p:cNvPr>
          <p:cNvSpPr/>
          <p:nvPr/>
        </p:nvSpPr>
        <p:spPr>
          <a:xfrm>
            <a:off x="7001213" y="520780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26" name="Рисунок 25">
            <a:hlinkClick r:id="rId7"/>
            <a:extLst>
              <a:ext uri="{FF2B5EF4-FFF2-40B4-BE49-F238E27FC236}">
                <a16:creationId xmlns:a16="http://schemas.microsoft.com/office/drawing/2014/main" id="{6CC3B69F-050F-43E7-A143-7409CBE4A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31969"/>
            <a:ext cx="2199190" cy="744792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24240" y="141854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pic>
        <p:nvPicPr>
          <p:cNvPr id="33" name="Рисунок 32">
            <a:hlinkClick r:id="rId9"/>
            <a:extLst>
              <a:ext uri="{FF2B5EF4-FFF2-40B4-BE49-F238E27FC236}">
                <a16:creationId xmlns:a16="http://schemas.microsoft.com/office/drawing/2014/main" id="{2ABE1257-23F1-4C93-9308-87D58B64CE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6" y="1379198"/>
            <a:ext cx="2103968" cy="829449"/>
          </a:xfrm>
          <a:prstGeom prst="rect">
            <a:avLst/>
          </a:prstGeom>
        </p:spPr>
      </p:pic>
      <p:sp>
        <p:nvSpPr>
          <p:cNvPr id="15" name="Прямоугольник: скругленные углы 29">
            <a:extLst>
              <a:ext uri="{FF2B5EF4-FFF2-40B4-BE49-F238E27FC236}">
                <a16:creationId xmlns:a16="http://schemas.microsoft.com/office/drawing/2014/main" id="{07E8A304-69AC-4824-91E5-0F24C464A19E}"/>
              </a:ext>
            </a:extLst>
          </p:cNvPr>
          <p:cNvSpPr/>
          <p:nvPr/>
        </p:nvSpPr>
        <p:spPr>
          <a:xfrm>
            <a:off x="7001213" y="2659139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науки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 технологий МИСИС</a:t>
            </a:r>
          </a:p>
          <a:p>
            <a:pPr algn="ctr"/>
            <a:endParaRPr lang="ru-RU" b="1" dirty="0"/>
          </a:p>
        </p:txBody>
      </p:sp>
      <p:pic>
        <p:nvPicPr>
          <p:cNvPr id="16" name="Рисунок 15">
            <a:hlinkClick r:id="rId11"/>
            <a:extLst>
              <a:ext uri="{FF2B5EF4-FFF2-40B4-BE49-F238E27FC236}">
                <a16:creationId xmlns:a16="http://schemas.microsoft.com/office/drawing/2014/main" id="{F83A64A5-3746-40FB-911E-4E79457EB0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501" y="2561589"/>
            <a:ext cx="2329037" cy="11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360471" y="-24882"/>
            <a:ext cx="11471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Программирование и разработка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792688" y="1236136"/>
            <a:ext cx="4393095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Программирование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процесс написания кода, понятного компьютеру, чтобы он мог выполнить определённые действия. Области применения программирования невероятно обширны, оно применяется в разработке программного обеспечения, автоматизации задач, научных исследованиях, инженерии, робототехники  и кибербезопасности</a:t>
            </a:r>
          </a:p>
          <a:p>
            <a:pPr algn="ctr" fontAlgn="base"/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7022868" y="1227849"/>
            <a:ext cx="4376444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Разработка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создание программного обеспечения, приложений для смартфонов, сайтов. Разработка это более глубокое понятие чем программирование. Разработчики не только пишут код, который выполняет определённые задачи и делает программу работоспособной, но также они могут заниматься вёрсткой, тестировать и решать проблемы, чтобы гарантировать, что программа работает правильно и соответствует ожиданиям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5609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2641373" y="-122506"/>
            <a:ext cx="6909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Программирование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Прямоугольник: скругленные углы 29">
            <a:extLst>
              <a:ext uri="{FF2B5EF4-FFF2-40B4-BE49-F238E27FC236}">
                <a16:creationId xmlns:a16="http://schemas.microsoft.com/office/drawing/2014/main" id="{8D07B856-8605-4980-A110-F765D2F03D65}"/>
              </a:ext>
            </a:extLst>
          </p:cNvPr>
          <p:cNvSpPr/>
          <p:nvPr/>
        </p:nvSpPr>
        <p:spPr>
          <a:xfrm>
            <a:off x="186213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Web-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программист</a:t>
            </a:r>
          </a:p>
          <a:p>
            <a:pPr algn="ctr"/>
            <a:endParaRPr lang="ru-RU" dirty="0"/>
          </a:p>
        </p:txBody>
      </p:sp>
      <p:sp>
        <p:nvSpPr>
          <p:cNvPr id="24" name="Прямоугольник: скругленные углы 29">
            <a:extLst>
              <a:ext uri="{FF2B5EF4-FFF2-40B4-BE49-F238E27FC236}">
                <a16:creationId xmlns:a16="http://schemas.microsoft.com/office/drawing/2014/main" id="{91275131-0B25-4A0C-A4FD-E3A3FAC7E2DE}"/>
              </a:ext>
            </a:extLst>
          </p:cNvPr>
          <p:cNvSpPr/>
          <p:nvPr/>
        </p:nvSpPr>
        <p:spPr>
          <a:xfrm>
            <a:off x="186212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Программист С++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167894" y="5849662"/>
            <a:ext cx="1252778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Программирование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Системный программист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168939B-5222-48DF-B8A9-E45455E55BB5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Московский государственный технический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имени Н. Э. Баумана</a:t>
            </a:r>
          </a:p>
          <a:p>
            <a:pPr algn="ctr"/>
            <a:endParaRPr lang="ru-RU" b="1" dirty="0"/>
          </a:p>
        </p:txBody>
      </p:sp>
      <p:sp>
        <p:nvSpPr>
          <p:cNvPr id="31" name="Прямоугольник: скругленные углы 29">
            <a:extLst>
              <a:ext uri="{FF2B5EF4-FFF2-40B4-BE49-F238E27FC236}">
                <a16:creationId xmlns:a16="http://schemas.microsoft.com/office/drawing/2014/main" id="{A928116C-11FB-4A78-9A99-4043BD591CFB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ядерный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«МИФИ»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pic>
        <p:nvPicPr>
          <p:cNvPr id="17" name="Рисунок 16">
            <a:hlinkClick r:id="rId8"/>
            <a:extLst>
              <a:ext uri="{FF2B5EF4-FFF2-40B4-BE49-F238E27FC236}">
                <a16:creationId xmlns:a16="http://schemas.microsoft.com/office/drawing/2014/main" id="{7A706F61-0135-4BAA-91A9-2D1A86E970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008338"/>
            <a:ext cx="1906630" cy="1507935"/>
          </a:xfrm>
          <a:prstGeom prst="rect">
            <a:avLst/>
          </a:prstGeom>
        </p:spPr>
      </p:pic>
      <p:pic>
        <p:nvPicPr>
          <p:cNvPr id="18" name="Рисунок 17">
            <a:hlinkClick r:id="rId10"/>
            <a:extLst>
              <a:ext uri="{FF2B5EF4-FFF2-40B4-BE49-F238E27FC236}">
                <a16:creationId xmlns:a16="http://schemas.microsoft.com/office/drawing/2014/main" id="{AC77BC7F-129E-4F9A-A4FE-B42DC78D54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04" y="3880613"/>
            <a:ext cx="961764" cy="961764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1F7EB10-B56B-4F79-9761-0799B2956909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12"/>
            <a:extLst>
              <a:ext uri="{FF2B5EF4-FFF2-40B4-BE49-F238E27FC236}">
                <a16:creationId xmlns:a16="http://schemas.microsoft.com/office/drawing/2014/main" id="{39A8D455-7FFB-4029-A51A-B986031023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2" y="5335500"/>
            <a:ext cx="2336860" cy="6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8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4361723" y="26386"/>
            <a:ext cx="3964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Разработка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1152819" y="5634461"/>
            <a:ext cx="98863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Разработка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5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sp>
        <p:nvSpPr>
          <p:cNvPr id="18" name="Прямоугольник: скругленные углы 29">
            <a:extLst>
              <a:ext uri="{FF2B5EF4-FFF2-40B4-BE49-F238E27FC236}">
                <a16:creationId xmlns:a16="http://schemas.microsoft.com/office/drawing/2014/main" id="{6F7DD836-17DA-4840-B843-E73251020700}"/>
              </a:ext>
            </a:extLst>
          </p:cNvPr>
          <p:cNvSpPr/>
          <p:nvPr/>
        </p:nvSpPr>
        <p:spPr>
          <a:xfrm>
            <a:off x="7001213" y="520780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pic>
        <p:nvPicPr>
          <p:cNvPr id="26" name="Рисунок 25">
            <a:hlinkClick r:id="rId7"/>
            <a:extLst>
              <a:ext uri="{FF2B5EF4-FFF2-40B4-BE49-F238E27FC236}">
                <a16:creationId xmlns:a16="http://schemas.microsoft.com/office/drawing/2014/main" id="{6CC3B69F-050F-43E7-A143-7409CBE4A8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31969"/>
            <a:ext cx="2199190" cy="744792"/>
          </a:xfrm>
          <a:prstGeom prst="rect">
            <a:avLst/>
          </a:prstGeom>
        </p:spPr>
      </p:pic>
      <p:sp>
        <p:nvSpPr>
          <p:cNvPr id="32" name="Прямоугольник: скругленные углы 29">
            <a:extLst>
              <a:ext uri="{FF2B5EF4-FFF2-40B4-BE49-F238E27FC236}">
                <a16:creationId xmlns:a16="http://schemas.microsoft.com/office/drawing/2014/main" id="{92B1280C-D5D5-4503-9F02-17E1B64DACE9}"/>
              </a:ext>
            </a:extLst>
          </p:cNvPr>
          <p:cNvSpPr/>
          <p:nvPr/>
        </p:nvSpPr>
        <p:spPr>
          <a:xfrm>
            <a:off x="7024240" y="1418547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pic>
        <p:nvPicPr>
          <p:cNvPr id="33" name="Рисунок 32">
            <a:hlinkClick r:id="rId9"/>
            <a:extLst>
              <a:ext uri="{FF2B5EF4-FFF2-40B4-BE49-F238E27FC236}">
                <a16:creationId xmlns:a16="http://schemas.microsoft.com/office/drawing/2014/main" id="{2ABE1257-23F1-4C93-9308-87D58B64CE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6" y="1379198"/>
            <a:ext cx="2103968" cy="829449"/>
          </a:xfrm>
          <a:prstGeom prst="rect">
            <a:avLst/>
          </a:prstGeom>
        </p:spPr>
      </p:pic>
      <p:sp>
        <p:nvSpPr>
          <p:cNvPr id="15" name="Прямоугольник: скругленные углы 29">
            <a:extLst>
              <a:ext uri="{FF2B5EF4-FFF2-40B4-BE49-F238E27FC236}">
                <a16:creationId xmlns:a16="http://schemas.microsoft.com/office/drawing/2014/main" id="{07E8A304-69AC-4824-91E5-0F24C464A19E}"/>
              </a:ext>
            </a:extLst>
          </p:cNvPr>
          <p:cNvSpPr/>
          <p:nvPr/>
        </p:nvSpPr>
        <p:spPr>
          <a:xfrm>
            <a:off x="7001213" y="2659139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науки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 технологий МИСИС</a:t>
            </a:r>
          </a:p>
          <a:p>
            <a:pPr algn="ctr"/>
            <a:endParaRPr lang="ru-RU" b="1" dirty="0"/>
          </a:p>
        </p:txBody>
      </p:sp>
      <p:pic>
        <p:nvPicPr>
          <p:cNvPr id="16" name="Рисунок 15">
            <a:hlinkClick r:id="rId11"/>
            <a:extLst>
              <a:ext uri="{FF2B5EF4-FFF2-40B4-BE49-F238E27FC236}">
                <a16:creationId xmlns:a16="http://schemas.microsoft.com/office/drawing/2014/main" id="{F83A64A5-3746-40FB-911E-4E79457EB0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3501" y="2561589"/>
            <a:ext cx="2329037" cy="1150007"/>
          </a:xfrm>
          <a:prstGeom prst="rect">
            <a:avLst/>
          </a:prstGeom>
        </p:spPr>
      </p:pic>
      <p:sp>
        <p:nvSpPr>
          <p:cNvPr id="14" name="Прямоугольник: скругленные углы 29">
            <a:extLst>
              <a:ext uri="{FF2B5EF4-FFF2-40B4-BE49-F238E27FC236}">
                <a16:creationId xmlns:a16="http://schemas.microsoft.com/office/drawing/2014/main" id="{114137A8-BB57-4AA3-BD55-F8863B464B6C}"/>
              </a:ext>
            </a:extLst>
          </p:cNvPr>
          <p:cNvSpPr/>
          <p:nvPr/>
        </p:nvSpPr>
        <p:spPr>
          <a:xfrm>
            <a:off x="186213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Разработчик веб и мультимедийных предложений</a:t>
            </a:r>
          </a:p>
          <a:p>
            <a:pPr algn="ctr"/>
            <a:endParaRPr lang="ru-RU" dirty="0"/>
          </a:p>
        </p:txBody>
      </p:sp>
      <p:sp>
        <p:nvSpPr>
          <p:cNvPr id="17" name="Прямоугольник: скругленные углы 29">
            <a:extLst>
              <a:ext uri="{FF2B5EF4-FFF2-40B4-BE49-F238E27FC236}">
                <a16:creationId xmlns:a16="http://schemas.microsoft.com/office/drawing/2014/main" id="{4EB8809D-DF4E-4920-907E-E806DC5CE232}"/>
              </a:ext>
            </a:extLst>
          </p:cNvPr>
          <p:cNvSpPr/>
          <p:nvPr/>
        </p:nvSpPr>
        <p:spPr>
          <a:xfrm>
            <a:off x="186212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Разработчик ПО</a:t>
            </a:r>
          </a:p>
          <a:p>
            <a:pPr algn="ctr"/>
            <a:endParaRPr lang="ru-RU" dirty="0"/>
          </a:p>
        </p:txBody>
      </p:sp>
      <p:sp>
        <p:nvSpPr>
          <p:cNvPr id="21" name="Прямоугольник: скругленные углы 29">
            <a:extLst>
              <a:ext uri="{FF2B5EF4-FFF2-40B4-BE49-F238E27FC236}">
                <a16:creationId xmlns:a16="http://schemas.microsoft.com/office/drawing/2014/main" id="{71D5BE70-CFBF-4568-9BAB-9D47D9A347C5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Разработчик игр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867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4581065" y="108555"/>
            <a:ext cx="3029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Памятка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69517-B2DB-4FBA-B976-C3DCC21DE100}"/>
              </a:ext>
            </a:extLst>
          </p:cNvPr>
          <p:cNvSpPr txBox="1"/>
          <p:nvPr/>
        </p:nvSpPr>
        <p:spPr>
          <a:xfrm>
            <a:off x="336342" y="1813025"/>
            <a:ext cx="118556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Как ориентироваться на сайтах ВУЗов</a:t>
            </a:r>
            <a:endParaRPr lang="ru-RU" sz="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21D8-E92D-48DD-91E0-77EF6AF510DB}"/>
              </a:ext>
            </a:extLst>
          </p:cNvPr>
          <p:cNvSpPr txBox="1"/>
          <p:nvPr/>
        </p:nvSpPr>
        <p:spPr>
          <a:xfrm>
            <a:off x="336342" y="2922449"/>
            <a:ext cx="1059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Как выбрать ВУЗ для поступления</a:t>
            </a:r>
            <a:endParaRPr lang="ru-RU" sz="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0CD2A-CA68-4FE0-A956-11FE150D55DE}"/>
              </a:ext>
            </a:extLst>
          </p:cNvPr>
          <p:cNvSpPr txBox="1"/>
          <p:nvPr/>
        </p:nvSpPr>
        <p:spPr>
          <a:xfrm>
            <a:off x="336342" y="4031873"/>
            <a:ext cx="111733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:</a:t>
            </a:r>
            <a:r>
              <a:rPr lang="ru-RU" sz="5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Как выбрать направление обучения</a:t>
            </a:r>
            <a:endParaRPr lang="ru-RU" sz="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C567B-22EB-4591-A8CB-900FD0E0F328}"/>
              </a:ext>
            </a:extLst>
          </p:cNvPr>
          <p:cNvSpPr txBox="1"/>
          <p:nvPr/>
        </p:nvSpPr>
        <p:spPr>
          <a:xfrm>
            <a:off x="820067" y="5044975"/>
            <a:ext cx="105518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0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Памятка</a:t>
            </a:r>
          </a:p>
        </p:txBody>
      </p:sp>
    </p:spTree>
    <p:extLst>
      <p:ext uri="{BB962C8B-B14F-4D97-AF65-F5344CB8AC3E}">
        <p14:creationId xmlns:p14="http://schemas.microsoft.com/office/powerpoint/2010/main" val="112747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849296" y="120359"/>
            <a:ext cx="10689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ориентироваться на сайтах ВУЗов</a:t>
            </a:r>
            <a:endParaRPr lang="ru-RU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CCA1A73F-9502-428C-89F9-BBA79E04693E}"/>
              </a:ext>
            </a:extLst>
          </p:cNvPr>
          <p:cNvSpPr/>
          <p:nvPr/>
        </p:nvSpPr>
        <p:spPr>
          <a:xfrm>
            <a:off x="756708" y="1419755"/>
            <a:ext cx="10678584" cy="4456112"/>
          </a:xfrm>
          <a:prstGeom prst="flowChartAlternateProcess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969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Посетите вкладку абитуриентам (поступающим), на которой находиться большая часть необходимой информации.</a:t>
            </a:r>
          </a:p>
          <a:p>
            <a:pPr marL="5969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Познакомьтесь с буклетом (справочником) Абитуриента или Планом приема в университет, который вы найдете на сайте ВУЗа. </a:t>
            </a:r>
          </a:p>
          <a:p>
            <a:pPr marL="5969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Изучите все возможные способы поступления, а именно: участие в олимпиадах, результаты ЕГЭ или вступительных испытаний, целевое и платное обучение, а также индивидуальные достижения, которые помогут увеличить шанс поступления (например, значок ГТО,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волонтерство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 и т.п.).</a:t>
            </a:r>
          </a:p>
          <a:p>
            <a:pPr marL="5969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Обязательно ознакомьтесь с календарем и правилами приема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847577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3688257" y="120359"/>
            <a:ext cx="4815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выбрать ВУЗ</a:t>
            </a:r>
            <a:endParaRPr lang="ru-RU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CCA1A73F-9502-428C-89F9-BBA79E04693E}"/>
              </a:ext>
            </a:extLst>
          </p:cNvPr>
          <p:cNvSpPr/>
          <p:nvPr/>
        </p:nvSpPr>
        <p:spPr>
          <a:xfrm>
            <a:off x="756707" y="1584371"/>
            <a:ext cx="10678584" cy="3689258"/>
          </a:xfrm>
          <a:prstGeom prst="flowChartAlternateProcess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В первую очередь, следует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опредилиться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 с направлением поступления, а именно выбрать сферу деятельности.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Выберите университеты в которых можно обучиться на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выбраное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 вами направление, предварительно изучив проходной балл и план набора.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Убедитесь, в том, что ваш общий балл по результатам ЕГЭ равен или выше заявленного приемной комиссией ВУЗа.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Если вы не уверены в своем выборе, обратитесь к консультантам по поступлению в ВУЗ, эксперты вам обязательно помогут!</a:t>
            </a:r>
          </a:p>
        </p:txBody>
      </p:sp>
    </p:spTree>
    <p:extLst>
      <p:ext uri="{BB962C8B-B14F-4D97-AF65-F5344CB8AC3E}">
        <p14:creationId xmlns:p14="http://schemas.microsoft.com/office/powerpoint/2010/main" val="17100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3749043" y="202046"/>
            <a:ext cx="4693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Актуальность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C567B-22EB-4591-A8CB-900FD0E0F328}"/>
              </a:ext>
            </a:extLst>
          </p:cNvPr>
          <p:cNvSpPr txBox="1"/>
          <p:nvPr/>
        </p:nvSpPr>
        <p:spPr>
          <a:xfrm>
            <a:off x="-553107" y="5268512"/>
            <a:ext cx="134944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0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Актуальность</a:t>
            </a: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CCA1A73F-9502-428C-89F9-BBA79E04693E}"/>
              </a:ext>
            </a:extLst>
          </p:cNvPr>
          <p:cNvSpPr/>
          <p:nvPr/>
        </p:nvSpPr>
        <p:spPr>
          <a:xfrm>
            <a:off x="756708" y="1419755"/>
            <a:ext cx="10678584" cy="4456112"/>
          </a:xfrm>
          <a:prstGeom prst="flowChartAlternateProcess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Известно, что с каждым новым днем IT-специальности становятся все популярнее и, несмотря на это, все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востребованнее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. Все больше старшеклассников, в том числе и моих одноклассников, выбирают в качестве своей будущей профессии именно эту сферу деятельности, но в современном мире информационных технологий, где технические возможности и объемы информации непрерывно увеличиваются, поступающим абитуриентам может быть сложно ориентироваться и принимать правильные решения. Именно поэтому необходим навигатор, для предоставления информации о специализациях и рейтингах учебных заведений, чтобы помочь поступающим комфортно и осознанно сделать выбор, а также реализовать свои цели в IT-области.</a:t>
            </a:r>
            <a:br>
              <a:rPr lang="ru-RU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</a:b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0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0BE80-13AD-4ABF-898B-C274C30A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2F4F4-4D4B-411E-8BDA-E7B5DE88E65B}"/>
              </a:ext>
            </a:extLst>
          </p:cNvPr>
          <p:cNvSpPr txBox="1"/>
          <p:nvPr/>
        </p:nvSpPr>
        <p:spPr>
          <a:xfrm>
            <a:off x="963792" y="139148"/>
            <a:ext cx="10264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выбрать направление обучения</a:t>
            </a:r>
            <a:endParaRPr lang="ru-RU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CCA1A73F-9502-428C-89F9-BBA79E04693E}"/>
              </a:ext>
            </a:extLst>
          </p:cNvPr>
          <p:cNvSpPr/>
          <p:nvPr/>
        </p:nvSpPr>
        <p:spPr>
          <a:xfrm>
            <a:off x="756707" y="1584371"/>
            <a:ext cx="10678584" cy="3981542"/>
          </a:xfrm>
          <a:prstGeom prst="flowChartAlternateProcess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96900" indent="-457200" algn="just">
              <a:buFont typeface="+mj-lt"/>
              <a:buAutoNum type="arabicPeriod"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Постарайтесь определить сферу деятельности, которая вам наиболее интересна.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Для лучшего понимания ознакомьтесь  с веером  направлений, который представлен в Атласе профессий будущего.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Не следует выбирать слишком узкие профили подготовки, лучше рассмотреть направления с наибольшим количеством возможных профессий.</a:t>
            </a:r>
          </a:p>
          <a:p>
            <a:pPr marL="5969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Используйте навигаторы, которые покажут подходящие профессии, исходя из ваших интересов и возможностей.</a:t>
            </a:r>
          </a:p>
          <a:p>
            <a:pPr marL="59690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3AC5285-3F4B-4F01-BF1C-35F05FE3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BA4E3B-30AA-4FF0-8E2F-172A58DA7434}"/>
              </a:ext>
            </a:extLst>
          </p:cNvPr>
          <p:cNvSpPr/>
          <p:nvPr/>
        </p:nvSpPr>
        <p:spPr>
          <a:xfrm>
            <a:off x="-771845" y="5134585"/>
            <a:ext cx="13795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0" i="1" dirty="0">
                <a:solidFill>
                  <a:schemeClr val="accent1">
                    <a:lumMod val="75000"/>
                    <a:alpha val="30000"/>
                  </a:schemeClr>
                </a:solidFill>
                <a:latin typeface="Rockwell" panose="02060603020205020403" pitchFamily="18" charset="0"/>
              </a:rPr>
              <a:t>Направления</a:t>
            </a:r>
            <a:endParaRPr lang="ru-RU" sz="18000" i="1" dirty="0">
              <a:solidFill>
                <a:schemeClr val="accent1">
                  <a:lumMod val="75000"/>
                  <a:alpha val="30000"/>
                </a:schemeClr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48E8102-9686-4F04-920C-3BA3A519782D}"/>
              </a:ext>
            </a:extLst>
          </p:cNvPr>
          <p:cNvGrpSpPr/>
          <p:nvPr/>
        </p:nvGrpSpPr>
        <p:grpSpPr>
          <a:xfrm>
            <a:off x="9437911" y="703290"/>
            <a:ext cx="2562156" cy="2437425"/>
            <a:chOff x="9437911" y="703290"/>
            <a:chExt cx="2562156" cy="2437425"/>
          </a:xfrm>
        </p:grpSpPr>
        <p:sp>
          <p:nvSpPr>
            <p:cNvPr id="41" name="Блок-схема: узел 40">
              <a:extLst>
                <a:ext uri="{FF2B5EF4-FFF2-40B4-BE49-F238E27FC236}">
                  <a16:creationId xmlns:a16="http://schemas.microsoft.com/office/drawing/2014/main" id="{4A45E840-B5CE-4B78-BCE3-88ABE7A95480}"/>
                </a:ext>
              </a:extLst>
            </p:cNvPr>
            <p:cNvSpPr/>
            <p:nvPr/>
          </p:nvSpPr>
          <p:spPr>
            <a:xfrm>
              <a:off x="9551443" y="795322"/>
              <a:ext cx="2307600" cy="23019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0C547-6F4B-46FF-87CA-065DF05A5850}"/>
                </a:ext>
              </a:extLst>
            </p:cNvPr>
            <p:cNvSpPr txBox="1"/>
            <p:nvPr/>
          </p:nvSpPr>
          <p:spPr>
            <a:xfrm>
              <a:off x="9437911" y="703290"/>
              <a:ext cx="2562156" cy="2437425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Искусственный интеллект</a:t>
              </a:r>
            </a:p>
          </p:txBody>
        </p:sp>
        <p:pic>
          <p:nvPicPr>
            <p:cNvPr id="48" name="Рисунок 47">
              <a:hlinkClick r:id="rId3" action="ppaction://hlinksldjump"/>
              <a:extLst>
                <a:ext uri="{FF2B5EF4-FFF2-40B4-BE49-F238E27FC236}">
                  <a16:creationId xmlns:a16="http://schemas.microsoft.com/office/drawing/2014/main" id="{73295467-B8E5-4F33-95AC-6503FBB1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 flipV="1">
              <a:off x="9947551" y="1232170"/>
              <a:ext cx="1522389" cy="1379664"/>
            </a:xfrm>
            <a:prstGeom prst="rect">
              <a:avLst/>
            </a:prstGeom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0BC23-51A5-49D5-8D74-30F9E3177609}"/>
              </a:ext>
            </a:extLst>
          </p:cNvPr>
          <p:cNvGrpSpPr/>
          <p:nvPr/>
        </p:nvGrpSpPr>
        <p:grpSpPr>
          <a:xfrm>
            <a:off x="288124" y="663154"/>
            <a:ext cx="2442441" cy="2434068"/>
            <a:chOff x="288124" y="663154"/>
            <a:chExt cx="2442441" cy="24340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29CDE-127F-453A-A3CB-D862B4194681}"/>
                </a:ext>
              </a:extLst>
            </p:cNvPr>
            <p:cNvSpPr txBox="1"/>
            <p:nvPr/>
          </p:nvSpPr>
          <p:spPr>
            <a:xfrm rot="309919">
              <a:off x="288124" y="663154"/>
              <a:ext cx="2442441" cy="224702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Облачные технологии</a:t>
              </a:r>
            </a:p>
          </p:txBody>
        </p:sp>
        <p:sp>
          <p:nvSpPr>
            <p:cNvPr id="71" name="Блок-схема: узел 70">
              <a:extLst>
                <a:ext uri="{FF2B5EF4-FFF2-40B4-BE49-F238E27FC236}">
                  <a16:creationId xmlns:a16="http://schemas.microsoft.com/office/drawing/2014/main" id="{36DE3704-58BD-44DB-9ABA-EE75D7129CC4}"/>
                </a:ext>
              </a:extLst>
            </p:cNvPr>
            <p:cNvSpPr/>
            <p:nvPr/>
          </p:nvSpPr>
          <p:spPr>
            <a:xfrm>
              <a:off x="332957" y="795322"/>
              <a:ext cx="2307600" cy="23019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Рисунок 49">
              <a:hlinkClick r:id="rId5" action="ppaction://hlinksldjump"/>
              <a:extLst>
                <a:ext uri="{FF2B5EF4-FFF2-40B4-BE49-F238E27FC236}">
                  <a16:creationId xmlns:a16="http://schemas.microsoft.com/office/drawing/2014/main" id="{49ACAE9E-D03A-451C-96C1-63E787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402" y="888777"/>
              <a:ext cx="1950709" cy="1934298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3E46514-9BA6-4263-809B-B939A5D86DB1}"/>
              </a:ext>
            </a:extLst>
          </p:cNvPr>
          <p:cNvGrpSpPr/>
          <p:nvPr/>
        </p:nvGrpSpPr>
        <p:grpSpPr>
          <a:xfrm>
            <a:off x="1527711" y="3937785"/>
            <a:ext cx="1819992" cy="1598472"/>
            <a:chOff x="1527711" y="3937785"/>
            <a:chExt cx="1819992" cy="1598472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6E244FB1-F71C-481D-94E3-F43C26520AE4}"/>
                </a:ext>
              </a:extLst>
            </p:cNvPr>
            <p:cNvSpPr/>
            <p:nvPr/>
          </p:nvSpPr>
          <p:spPr>
            <a:xfrm rot="1182952">
              <a:off x="1527711" y="3937785"/>
              <a:ext cx="1819992" cy="1598472"/>
            </a:xfrm>
            <a:prstGeom prst="rect">
              <a:avLst/>
            </a:prstGeom>
          </p:spPr>
          <p:txBody>
            <a:bodyPr wrap="none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Безопасность</a:t>
              </a:r>
              <a:endParaRPr lang="ru-RU" sz="2800" dirty="0"/>
            </a:p>
          </p:txBody>
        </p:sp>
        <p:sp>
          <p:nvSpPr>
            <p:cNvPr id="72" name="Блок-схема: узел 71">
              <a:extLst>
                <a:ext uri="{FF2B5EF4-FFF2-40B4-BE49-F238E27FC236}">
                  <a16:creationId xmlns:a16="http://schemas.microsoft.com/office/drawing/2014/main" id="{5A533AE3-8216-4588-A193-181BC3277580}"/>
                </a:ext>
              </a:extLst>
            </p:cNvPr>
            <p:cNvSpPr/>
            <p:nvPr/>
          </p:nvSpPr>
          <p:spPr>
            <a:xfrm>
              <a:off x="1624177" y="4019680"/>
              <a:ext cx="1503089" cy="1499376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7" name="Рисунок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DCE09D1B-E1E7-4F48-B7D8-35CB8D202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78157" y="4339458"/>
              <a:ext cx="795127" cy="795127"/>
            </a:xfrm>
            <a:prstGeom prst="rect">
              <a:avLst/>
            </a:prstGeom>
          </p:spPr>
        </p:pic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6E70B5D-DB0D-43A7-B933-32B3A4C1EE34}"/>
              </a:ext>
            </a:extLst>
          </p:cNvPr>
          <p:cNvGrpSpPr/>
          <p:nvPr/>
        </p:nvGrpSpPr>
        <p:grpSpPr>
          <a:xfrm>
            <a:off x="3034508" y="2300527"/>
            <a:ext cx="1806931" cy="1673944"/>
            <a:chOff x="3034508" y="2300527"/>
            <a:chExt cx="1806931" cy="167394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9DAB68-793C-4C77-8DC1-7852B78246DC}"/>
                </a:ext>
              </a:extLst>
            </p:cNvPr>
            <p:cNvSpPr txBox="1"/>
            <p:nvPr/>
          </p:nvSpPr>
          <p:spPr>
            <a:xfrm rot="813017">
              <a:off x="3034508" y="2300527"/>
              <a:ext cx="1806931" cy="1673944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Робототехника</a:t>
              </a:r>
            </a:p>
          </p:txBody>
        </p:sp>
        <p:sp>
          <p:nvSpPr>
            <p:cNvPr id="73" name="Блок-схема: узел 72">
              <a:extLst>
                <a:ext uri="{FF2B5EF4-FFF2-40B4-BE49-F238E27FC236}">
                  <a16:creationId xmlns:a16="http://schemas.microsoft.com/office/drawing/2014/main" id="{5E7E0636-65CB-4203-91A2-93D3ED8C91BE}"/>
                </a:ext>
              </a:extLst>
            </p:cNvPr>
            <p:cNvSpPr/>
            <p:nvPr/>
          </p:nvSpPr>
          <p:spPr>
            <a:xfrm>
              <a:off x="3151871" y="2391027"/>
              <a:ext cx="1503089" cy="1499376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Рисунок 68">
              <a:hlinkClick r:id="rId9" action="ppaction://hlinksldjump"/>
              <a:extLst>
                <a:ext uri="{FF2B5EF4-FFF2-40B4-BE49-F238E27FC236}">
                  <a16:creationId xmlns:a16="http://schemas.microsoft.com/office/drawing/2014/main" id="{784F3CAC-2536-427A-B2BC-48AF9702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54915" y="2675520"/>
              <a:ext cx="899105" cy="899105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51A08B6-6C8A-4164-BAE9-A5368F2E1C5E}"/>
              </a:ext>
            </a:extLst>
          </p:cNvPr>
          <p:cNvGrpSpPr/>
          <p:nvPr/>
        </p:nvGrpSpPr>
        <p:grpSpPr>
          <a:xfrm>
            <a:off x="7522986" y="2289275"/>
            <a:ext cx="1790849" cy="1694223"/>
            <a:chOff x="7522986" y="2289275"/>
            <a:chExt cx="1790849" cy="1694223"/>
          </a:xfrm>
        </p:grpSpPr>
        <p:sp>
          <p:nvSpPr>
            <p:cNvPr id="64" name="Блок-схема: узел 63">
              <a:extLst>
                <a:ext uri="{FF2B5EF4-FFF2-40B4-BE49-F238E27FC236}">
                  <a16:creationId xmlns:a16="http://schemas.microsoft.com/office/drawing/2014/main" id="{72ADC0E1-3108-4403-B416-49E4CB16C9A6}"/>
                </a:ext>
              </a:extLst>
            </p:cNvPr>
            <p:cNvSpPr/>
            <p:nvPr/>
          </p:nvSpPr>
          <p:spPr>
            <a:xfrm>
              <a:off x="7650546" y="2391027"/>
              <a:ext cx="1503089" cy="1499376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49265B-C470-46A8-BDBD-CBB45D62330A}"/>
                </a:ext>
              </a:extLst>
            </p:cNvPr>
            <p:cNvSpPr txBox="1"/>
            <p:nvPr/>
          </p:nvSpPr>
          <p:spPr>
            <a:xfrm rot="1213254">
              <a:off x="7522986" y="2289275"/>
              <a:ext cx="1790849" cy="169422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Тестирование</a:t>
              </a:r>
            </a:p>
          </p:txBody>
        </p:sp>
        <p:pic>
          <p:nvPicPr>
            <p:cNvPr id="66" name="Рисунок 65">
              <a:hlinkClick r:id="rId11" action="ppaction://hlinksldjump"/>
              <a:extLst>
                <a:ext uri="{FF2B5EF4-FFF2-40B4-BE49-F238E27FC236}">
                  <a16:creationId xmlns:a16="http://schemas.microsoft.com/office/drawing/2014/main" id="{547E4926-29FF-41BC-9D5C-BFDDFBFE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32952" y="2663742"/>
              <a:ext cx="945290" cy="945290"/>
            </a:xfrm>
            <a:prstGeom prst="rect">
              <a:avLst/>
            </a:prstGeom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00E1B87-8900-485F-8502-0348E6FC955F}"/>
              </a:ext>
            </a:extLst>
          </p:cNvPr>
          <p:cNvGrpSpPr/>
          <p:nvPr/>
        </p:nvGrpSpPr>
        <p:grpSpPr>
          <a:xfrm>
            <a:off x="5489723" y="1254980"/>
            <a:ext cx="1291789" cy="1249912"/>
            <a:chOff x="5489723" y="1254980"/>
            <a:chExt cx="1291789" cy="1249912"/>
          </a:xfrm>
        </p:grpSpPr>
        <p:sp>
          <p:nvSpPr>
            <p:cNvPr id="61" name="Блок-схема: узел 60">
              <a:extLst>
                <a:ext uri="{FF2B5EF4-FFF2-40B4-BE49-F238E27FC236}">
                  <a16:creationId xmlns:a16="http://schemas.microsoft.com/office/drawing/2014/main" id="{5AAD1EA6-9A7B-4048-8BF0-BC5812B7A795}"/>
                </a:ext>
              </a:extLst>
            </p:cNvPr>
            <p:cNvSpPr/>
            <p:nvPr/>
          </p:nvSpPr>
          <p:spPr>
            <a:xfrm>
              <a:off x="5554449" y="1350737"/>
              <a:ext cx="1145359" cy="114253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D9A9A7-B818-461B-89FF-F43C55276C2A}"/>
                </a:ext>
              </a:extLst>
            </p:cNvPr>
            <p:cNvSpPr txBox="1"/>
            <p:nvPr/>
          </p:nvSpPr>
          <p:spPr>
            <a:xfrm rot="2484851">
              <a:off x="5489723" y="1254980"/>
              <a:ext cx="1291789" cy="124991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Дизайн</a:t>
              </a:r>
            </a:p>
          </p:txBody>
        </p:sp>
        <p:pic>
          <p:nvPicPr>
            <p:cNvPr id="63" name="Рисунок 62">
              <a:hlinkClick r:id="rId13" action="ppaction://hlinksldjump"/>
              <a:extLst>
                <a:ext uri="{FF2B5EF4-FFF2-40B4-BE49-F238E27FC236}">
                  <a16:creationId xmlns:a16="http://schemas.microsoft.com/office/drawing/2014/main" id="{2D3CEE2E-4EAB-4320-A237-C8184E4B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87271" y="1586665"/>
              <a:ext cx="677032" cy="677032"/>
            </a:xfrm>
            <a:prstGeom prst="rect">
              <a:avLst/>
            </a:prstGeom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FDE6928-3E7B-4BB3-BEFF-AB1C860B73B6}"/>
              </a:ext>
            </a:extLst>
          </p:cNvPr>
          <p:cNvGrpSpPr/>
          <p:nvPr/>
        </p:nvGrpSpPr>
        <p:grpSpPr>
          <a:xfrm>
            <a:off x="4858317" y="3556724"/>
            <a:ext cx="2586764" cy="2586570"/>
            <a:chOff x="4858317" y="3556724"/>
            <a:chExt cx="2586764" cy="258657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C921DA-19CB-4E9F-AE09-D2BD84568E64}"/>
                </a:ext>
              </a:extLst>
            </p:cNvPr>
            <p:cNvSpPr txBox="1"/>
            <p:nvPr/>
          </p:nvSpPr>
          <p:spPr>
            <a:xfrm rot="20469317">
              <a:off x="4858317" y="3556724"/>
              <a:ext cx="2586764" cy="2586570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Разработка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&amp;</a:t>
              </a:r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Программирование</a:t>
              </a: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3E3E9682-6671-48C5-85EE-1777459E93A4}"/>
                </a:ext>
              </a:extLst>
            </p:cNvPr>
            <p:cNvGrpSpPr/>
            <p:nvPr/>
          </p:nvGrpSpPr>
          <p:grpSpPr>
            <a:xfrm>
              <a:off x="4996057" y="3691206"/>
              <a:ext cx="2311285" cy="2305576"/>
              <a:chOff x="4996057" y="3691206"/>
              <a:chExt cx="2311285" cy="2305576"/>
            </a:xfrm>
          </p:grpSpPr>
          <p:sp>
            <p:nvSpPr>
              <p:cNvPr id="17" name="Блок-схема: узел 16">
                <a:extLst>
                  <a:ext uri="{FF2B5EF4-FFF2-40B4-BE49-F238E27FC236}">
                    <a16:creationId xmlns:a16="http://schemas.microsoft.com/office/drawing/2014/main" id="{6A1D4A30-5677-4A57-A142-0F8AFFCEE32C}"/>
                  </a:ext>
                </a:extLst>
              </p:cNvPr>
              <p:cNvSpPr/>
              <p:nvPr/>
            </p:nvSpPr>
            <p:spPr>
              <a:xfrm>
                <a:off x="4996057" y="3691206"/>
                <a:ext cx="2311285" cy="2305576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  <a:alpha val="3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2" name="Рисунок 3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B42DD51C-3018-45AB-9F2F-AAE813081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Photocopy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383311" y="4124985"/>
                <a:ext cx="1487636" cy="1438017"/>
              </a:xfrm>
              <a:prstGeom prst="rect">
                <a:avLst/>
              </a:prstGeom>
            </p:spPr>
          </p:pic>
        </p:grp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B3AB91-69B6-4861-B4A5-558FEF76908E}"/>
              </a:ext>
            </a:extLst>
          </p:cNvPr>
          <p:cNvGrpSpPr/>
          <p:nvPr/>
        </p:nvGrpSpPr>
        <p:grpSpPr>
          <a:xfrm>
            <a:off x="9255313" y="3919444"/>
            <a:ext cx="1790849" cy="1694223"/>
            <a:chOff x="9255313" y="3919444"/>
            <a:chExt cx="1790849" cy="1694223"/>
          </a:xfrm>
        </p:grpSpPr>
        <p:sp>
          <p:nvSpPr>
            <p:cNvPr id="58" name="Блок-схема: узел 57">
              <a:extLst>
                <a:ext uri="{FF2B5EF4-FFF2-40B4-BE49-F238E27FC236}">
                  <a16:creationId xmlns:a16="http://schemas.microsoft.com/office/drawing/2014/main" id="{4A99BA6E-A742-4233-94F9-BA605958E916}"/>
                </a:ext>
              </a:extLst>
            </p:cNvPr>
            <p:cNvSpPr/>
            <p:nvPr/>
          </p:nvSpPr>
          <p:spPr>
            <a:xfrm>
              <a:off x="9376335" y="4016868"/>
              <a:ext cx="1503089" cy="1499376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38100" cap="rnd">
              <a:solidFill>
                <a:schemeClr val="accent1">
                  <a:lumMod val="75000"/>
                </a:schemeClr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Circl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508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9423F3-1E1E-44E9-8587-AECD3E11AA0D}"/>
                </a:ext>
              </a:extLst>
            </p:cNvPr>
            <p:cNvSpPr txBox="1"/>
            <p:nvPr/>
          </p:nvSpPr>
          <p:spPr>
            <a:xfrm rot="1213254">
              <a:off x="9255313" y="3919444"/>
              <a:ext cx="1790849" cy="1694223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ru-RU" sz="2800" b="1" dirty="0">
                  <a:solidFill>
                    <a:schemeClr val="accent1">
                      <a:lumMod val="75000"/>
                    </a:schemeClr>
                  </a:solidFill>
                </a:rPr>
                <a:t>Методологии</a:t>
              </a:r>
            </a:p>
          </p:txBody>
        </p:sp>
        <p:pic>
          <p:nvPicPr>
            <p:cNvPr id="59" name="Рисунок 58">
              <a:hlinkClick r:id="rId18" action="ppaction://hlinksldjump"/>
              <a:extLst>
                <a:ext uri="{FF2B5EF4-FFF2-40B4-BE49-F238E27FC236}">
                  <a16:creationId xmlns:a16="http://schemas.microsoft.com/office/drawing/2014/main" id="{1D2A48D1-8FC2-4338-83D4-DEB8C9A6E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87934" y="4286325"/>
              <a:ext cx="879889" cy="879889"/>
            </a:xfrm>
            <a:prstGeom prst="rect">
              <a:avLst/>
            </a:prstGeom>
            <a:noFill/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9C6257-5B06-41DA-9268-DB142BFAFE87}"/>
              </a:ext>
            </a:extLst>
          </p:cNvPr>
          <p:cNvSpPr txBox="1"/>
          <p:nvPr/>
        </p:nvSpPr>
        <p:spPr>
          <a:xfrm>
            <a:off x="3806248" y="-67441"/>
            <a:ext cx="465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Направления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3750646" y="-24882"/>
            <a:ext cx="4690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Безопасность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207860" y="1245856"/>
            <a:ext cx="5200164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Информационная безопасность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комплекс мер, необходимый для защиты от утечки или взлома программы, компьютерных систем и данных. Сферы, в которых ИБ необходимо: банки и финансы, государственные сервисы, компании с большой базой персональных данных, дата-центры и так далее. Специалист по информационной безопасности ищет технические уязвимости, создает устойчивую к атакам инфраструктуру, защищает пароли, базы данных и другую конфиденциальную информацию. Данное направление будет востребовано с развитием технологий разрабатываются новые угрозы. </a:t>
            </a:r>
          </a:p>
          <a:p>
            <a:pPr marL="0" lvl="3" fontAlgn="base"/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6783978" y="1236136"/>
            <a:ext cx="5191454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Кибербезопасность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совокупность технологий, методов и практик защиты устройств, программ, серверов, электронных систем, сетей и данных от цифровых атак. Она включает в себя: обеспечение безопасности сетей, устройств и ПО, защиты информации, обнаружения угроз и реагирование на инциденты. Специалист по кибербезопасности выявляет угрозы информационной безопасности и риски потери данных, вырабатывает и внедряет меры противодействия угрозам; обеспечивает сохранность и конфиденциальность данных.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2724722" y="27729"/>
            <a:ext cx="6742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Кибербезопасность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Прямоугольник: скругленные углы 29">
            <a:extLst>
              <a:ext uri="{FF2B5EF4-FFF2-40B4-BE49-F238E27FC236}">
                <a16:creationId xmlns:a16="http://schemas.microsoft.com/office/drawing/2014/main" id="{8D07B856-8605-4980-A110-F765D2F03D65}"/>
              </a:ext>
            </a:extLst>
          </p:cNvPr>
          <p:cNvSpPr/>
          <p:nvPr/>
        </p:nvSpPr>
        <p:spPr>
          <a:xfrm>
            <a:off x="186213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Специалист по противодействию кибермошенничеству</a:t>
            </a:r>
          </a:p>
          <a:p>
            <a:pPr algn="ctr"/>
            <a:endParaRPr lang="ru-RU" dirty="0"/>
          </a:p>
        </p:txBody>
      </p:sp>
      <p:sp>
        <p:nvSpPr>
          <p:cNvPr id="23" name="Прямоугольник: скругленные углы 29">
            <a:extLst>
              <a:ext uri="{FF2B5EF4-FFF2-40B4-BE49-F238E27FC236}">
                <a16:creationId xmlns:a16="http://schemas.microsoft.com/office/drawing/2014/main" id="{1B94E154-217B-4F3D-A0A4-A3A29BB4F5AC}"/>
              </a:ext>
            </a:extLst>
          </p:cNvPr>
          <p:cNvSpPr/>
          <p:nvPr/>
        </p:nvSpPr>
        <p:spPr>
          <a:xfrm>
            <a:off x="186211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Исследователь уязвимостей</a:t>
            </a:r>
          </a:p>
          <a:p>
            <a:pPr algn="ctr"/>
            <a:endParaRPr lang="ru-RU" dirty="0"/>
          </a:p>
        </p:txBody>
      </p:sp>
      <p:sp>
        <p:nvSpPr>
          <p:cNvPr id="24" name="Прямоугольник: скругленные углы 29">
            <a:extLst>
              <a:ext uri="{FF2B5EF4-FFF2-40B4-BE49-F238E27FC236}">
                <a16:creationId xmlns:a16="http://schemas.microsoft.com/office/drawing/2014/main" id="{91275131-0B25-4A0C-A4FD-E3A3FAC7E2DE}"/>
              </a:ext>
            </a:extLst>
          </p:cNvPr>
          <p:cNvSpPr/>
          <p:nvPr/>
        </p:nvSpPr>
        <p:spPr>
          <a:xfrm>
            <a:off x="186212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Специалист по анализу угроз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249649" y="5894158"/>
            <a:ext cx="12691295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Кибербезопасность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Специалист по кибербезопасности облачных сред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sp>
        <p:nvSpPr>
          <p:cNvPr id="29" name="Прямоугольник: скругленные углы 29">
            <a:extLst>
              <a:ext uri="{FF2B5EF4-FFF2-40B4-BE49-F238E27FC236}">
                <a16:creationId xmlns:a16="http://schemas.microsoft.com/office/drawing/2014/main" id="{CDA96A4E-CF5F-4337-A916-0F569ED709A2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168939B-5222-48DF-B8A9-E45455E55BB5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Московский государственный технический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имени Н. Э. Баумана</a:t>
            </a:r>
          </a:p>
          <a:p>
            <a:pPr algn="ctr"/>
            <a:endParaRPr lang="ru-RU" b="1" dirty="0"/>
          </a:p>
        </p:txBody>
      </p:sp>
      <p:sp>
        <p:nvSpPr>
          <p:cNvPr id="31" name="Прямоугольник: скругленные углы 29">
            <a:extLst>
              <a:ext uri="{FF2B5EF4-FFF2-40B4-BE49-F238E27FC236}">
                <a16:creationId xmlns:a16="http://schemas.microsoft.com/office/drawing/2014/main" id="{A928116C-11FB-4A78-9A99-4043BD591CFB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ядерный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«МИФИ»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pic>
        <p:nvPicPr>
          <p:cNvPr id="41" name="Рисунок 40">
            <a:hlinkClick r:id="rId8"/>
            <a:extLst>
              <a:ext uri="{FF2B5EF4-FFF2-40B4-BE49-F238E27FC236}">
                <a16:creationId xmlns:a16="http://schemas.microsoft.com/office/drawing/2014/main" id="{C3940E8D-8BF6-48E6-AF93-1B1B97CEAE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  <p:pic>
        <p:nvPicPr>
          <p:cNvPr id="17" name="Рисунок 16">
            <a:hlinkClick r:id="rId10"/>
            <a:extLst>
              <a:ext uri="{FF2B5EF4-FFF2-40B4-BE49-F238E27FC236}">
                <a16:creationId xmlns:a16="http://schemas.microsoft.com/office/drawing/2014/main" id="{7A706F61-0135-4BAA-91A9-2D1A86E970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008338"/>
            <a:ext cx="1906630" cy="1507935"/>
          </a:xfrm>
          <a:prstGeom prst="rect">
            <a:avLst/>
          </a:prstGeom>
        </p:spPr>
      </p:pic>
      <p:pic>
        <p:nvPicPr>
          <p:cNvPr id="18" name="Рисунок 17">
            <a:hlinkClick r:id="rId12"/>
            <a:extLst>
              <a:ext uri="{FF2B5EF4-FFF2-40B4-BE49-F238E27FC236}">
                <a16:creationId xmlns:a16="http://schemas.microsoft.com/office/drawing/2014/main" id="{AC77BC7F-129E-4F9A-A4FE-B42DC78D54D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04" y="3880613"/>
            <a:ext cx="961764" cy="9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681855" y="26386"/>
            <a:ext cx="11323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Информационная безопасность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Прямоугольник: скругленные углы 29">
            <a:extLst>
              <a:ext uri="{FF2B5EF4-FFF2-40B4-BE49-F238E27FC236}">
                <a16:creationId xmlns:a16="http://schemas.microsoft.com/office/drawing/2014/main" id="{8D07B856-8605-4980-A110-F765D2F03D65}"/>
              </a:ext>
            </a:extLst>
          </p:cNvPr>
          <p:cNvSpPr/>
          <p:nvPr/>
        </p:nvSpPr>
        <p:spPr>
          <a:xfrm>
            <a:off x="186213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Инженер по криптозащите</a:t>
            </a:r>
          </a:p>
        </p:txBody>
      </p:sp>
      <p:sp>
        <p:nvSpPr>
          <p:cNvPr id="23" name="Прямоугольник: скругленные углы 29">
            <a:extLst>
              <a:ext uri="{FF2B5EF4-FFF2-40B4-BE49-F238E27FC236}">
                <a16:creationId xmlns:a16="http://schemas.microsoft.com/office/drawing/2014/main" id="{1B94E154-217B-4F3D-A0A4-A3A29BB4F5AC}"/>
              </a:ext>
            </a:extLst>
          </p:cNvPr>
          <p:cNvSpPr/>
          <p:nvPr/>
        </p:nvSpPr>
        <p:spPr>
          <a:xfrm>
            <a:off x="186211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Специалист по экономической безопасности</a:t>
            </a:r>
          </a:p>
          <a:p>
            <a:pPr algn="ctr"/>
            <a:endParaRPr lang="ru-RU" dirty="0"/>
          </a:p>
        </p:txBody>
      </p:sp>
      <p:sp>
        <p:nvSpPr>
          <p:cNvPr id="24" name="Прямоугольник: скругленные углы 29">
            <a:extLst>
              <a:ext uri="{FF2B5EF4-FFF2-40B4-BE49-F238E27FC236}">
                <a16:creationId xmlns:a16="http://schemas.microsoft.com/office/drawing/2014/main" id="{91275131-0B25-4A0C-A4FD-E3A3FAC7E2DE}"/>
              </a:ext>
            </a:extLst>
          </p:cNvPr>
          <p:cNvSpPr/>
          <p:nvPr/>
        </p:nvSpPr>
        <p:spPr>
          <a:xfrm>
            <a:off x="186212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Аналитик в области информационной безопасности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458038" y="6155396"/>
            <a:ext cx="1310807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Информационная безопасность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Этичный Хакер</a:t>
            </a: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sp>
        <p:nvSpPr>
          <p:cNvPr id="29" name="Прямоугольник: скругленные углы 29">
            <a:extLst>
              <a:ext uri="{FF2B5EF4-FFF2-40B4-BE49-F238E27FC236}">
                <a16:creationId xmlns:a16="http://schemas.microsoft.com/office/drawing/2014/main" id="{CDA96A4E-CF5F-4337-A916-0F569ED709A2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</a:t>
            </a:r>
          </a:p>
          <a:p>
            <a:pPr algn="ctr"/>
            <a:endParaRPr lang="ru-RU" b="1" dirty="0"/>
          </a:p>
        </p:txBody>
      </p:sp>
      <p:sp>
        <p:nvSpPr>
          <p:cNvPr id="31" name="Прямоугольник: скругленные углы 29">
            <a:extLst>
              <a:ext uri="{FF2B5EF4-FFF2-40B4-BE49-F238E27FC236}">
                <a16:creationId xmlns:a16="http://schemas.microsoft.com/office/drawing/2014/main" id="{A928116C-11FB-4A78-9A99-4043BD591CFB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ядерный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«МИФИ»</a:t>
            </a:r>
          </a:p>
          <a:p>
            <a:pPr algn="ctr"/>
            <a:endParaRPr lang="ru-RU" b="1" dirty="0"/>
          </a:p>
        </p:txBody>
      </p:sp>
      <p:pic>
        <p:nvPicPr>
          <p:cNvPr id="39" name="Рисунок 38">
            <a:hlinkClick r:id="rId5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pic>
        <p:nvPicPr>
          <p:cNvPr id="17" name="Рисунок 16">
            <a:hlinkClick r:id="rId8"/>
            <a:extLst>
              <a:ext uri="{FF2B5EF4-FFF2-40B4-BE49-F238E27FC236}">
                <a16:creationId xmlns:a16="http://schemas.microsoft.com/office/drawing/2014/main" id="{7A706F61-0135-4BAA-91A9-2D1A86E970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65" y="1008338"/>
            <a:ext cx="1906630" cy="1507935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FAF07F5-53DD-44DC-B92A-34C98870B3B4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pic>
        <p:nvPicPr>
          <p:cNvPr id="20" name="Рисунок 19">
            <a:hlinkClick r:id="rId10"/>
            <a:extLst>
              <a:ext uri="{FF2B5EF4-FFF2-40B4-BE49-F238E27FC236}">
                <a16:creationId xmlns:a16="http://schemas.microsoft.com/office/drawing/2014/main" id="{A0578EFF-373C-4231-8586-D9F02E6A7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pic>
        <p:nvPicPr>
          <p:cNvPr id="21" name="Рисунок 20">
            <a:hlinkClick r:id="rId12"/>
            <a:extLst>
              <a:ext uri="{FF2B5EF4-FFF2-40B4-BE49-F238E27FC236}">
                <a16:creationId xmlns:a16="http://schemas.microsoft.com/office/drawing/2014/main" id="{78B10C24-A63B-4B6F-B13A-FC3294C43A7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69" y="5161141"/>
            <a:ext cx="2103968" cy="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A678E-4296-4941-A05C-4190FD59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C16923A-7D96-4FD3-87B4-52FA10641BA3}"/>
              </a:ext>
            </a:extLst>
          </p:cNvPr>
          <p:cNvSpPr txBox="1">
            <a:spLocks/>
          </p:cNvSpPr>
          <p:nvPr/>
        </p:nvSpPr>
        <p:spPr>
          <a:xfrm>
            <a:off x="3904468" y="237068"/>
            <a:ext cx="3539069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1EF0-77AC-43CF-827E-1C6ACFE9518A}"/>
              </a:ext>
            </a:extLst>
          </p:cNvPr>
          <p:cNvSpPr txBox="1"/>
          <p:nvPr/>
        </p:nvSpPr>
        <p:spPr>
          <a:xfrm>
            <a:off x="1676040" y="-16595"/>
            <a:ext cx="8839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Искусственный интеллект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09F1041-DEBC-4A93-B79D-F07AC88B66E5}"/>
              </a:ext>
            </a:extLst>
          </p:cNvPr>
          <p:cNvSpPr/>
          <p:nvPr/>
        </p:nvSpPr>
        <p:spPr>
          <a:xfrm>
            <a:off x="187982" y="1136991"/>
            <a:ext cx="3305361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Специалисты по Искусственному интеллекту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3" algn="ctr" fontAlgn="base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разрабатывают цифровые экспертные системы, используя конкретные данные  и алгоритмы, программное обеспечение для распознавания речи и рукописного текста, программы виртуальной реальности. Применяют их в различных научных и технических областях, компьютерных играх, медицине и во многих других сферах.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A0F38A8-8B7F-48F0-B538-056315A9A201}"/>
              </a:ext>
            </a:extLst>
          </p:cNvPr>
          <p:cNvSpPr/>
          <p:nvPr/>
        </p:nvSpPr>
        <p:spPr>
          <a:xfrm>
            <a:off x="8658900" y="1136991"/>
            <a:ext cx="3305362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Машинное обучение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направление И.И., где специалисты с помощью алгоритмов строят модели, которые способны обучаться самостоятельно на различных наборах данных. Они выявляют сложные закономерности в массивах данных, чтобы модель точнее прогнозировала результат, а также помогала автоматизировать процессы принятия решений для трудных задач на практике</a:t>
            </a: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F2C530A-B40C-4808-9B44-E6FF128D6C4C}"/>
              </a:ext>
            </a:extLst>
          </p:cNvPr>
          <p:cNvSpPr/>
          <p:nvPr/>
        </p:nvSpPr>
        <p:spPr>
          <a:xfrm>
            <a:off x="4238957" y="1136991"/>
            <a:ext cx="3674329" cy="517714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38100" cap="rnd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это сфера, где специалисты применяет науки о данных для работы с большими объемами информации, строят и тестируют математические модели поведения, что помогает найти в них закономерности или спрогнозировать будущие значения. Дата-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сайентисты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работают везде, где есть много информации поскольку методы анализа данных универсальны, специалистам открыты любые сферы.</a:t>
            </a:r>
          </a:p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7E8ED7-137A-4245-A203-F0054CC3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CBE4E-CFF9-4573-A826-CDABF2D59A5B}"/>
              </a:ext>
            </a:extLst>
          </p:cNvPr>
          <p:cNvSpPr txBox="1"/>
          <p:nvPr/>
        </p:nvSpPr>
        <p:spPr>
          <a:xfrm>
            <a:off x="1676040" y="25718"/>
            <a:ext cx="8839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Искусственный интеллект</a:t>
            </a:r>
            <a:endParaRPr lang="ru-R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D93B09-7522-410E-B6AB-351D2D49210F}"/>
              </a:ext>
            </a:extLst>
          </p:cNvPr>
          <p:cNvSpPr/>
          <p:nvPr/>
        </p:nvSpPr>
        <p:spPr>
          <a:xfrm>
            <a:off x="-340249" y="6019202"/>
            <a:ext cx="128724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b="1" i="1" dirty="0">
                <a:solidFill>
                  <a:schemeClr val="accent1">
                    <a:lumMod val="75000"/>
                    <a:alpha val="30000"/>
                  </a:schemeClr>
                </a:solidFill>
              </a:rPr>
              <a:t>Искусственный интеллект</a:t>
            </a:r>
          </a:p>
        </p:txBody>
      </p:sp>
      <p:sp>
        <p:nvSpPr>
          <p:cNvPr id="25" name="Прямоугольник: скругленные углы 29">
            <a:extLst>
              <a:ext uri="{FF2B5EF4-FFF2-40B4-BE49-F238E27FC236}">
                <a16:creationId xmlns:a16="http://schemas.microsoft.com/office/drawing/2014/main" id="{6D83F338-49BD-4F07-83AD-8A60FF885A77}"/>
              </a:ext>
            </a:extLst>
          </p:cNvPr>
          <p:cNvSpPr/>
          <p:nvPr/>
        </p:nvSpPr>
        <p:spPr>
          <a:xfrm>
            <a:off x="186211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accent1">
                  <a:lumMod val="75000"/>
                </a:schemeClr>
              </a:solidFill>
              <a:latin typeface="Rubik Black"/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Rubik Black"/>
              </a:rPr>
              <a:t>Специалист по искусственному интеллекту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8" name="Прямоугольник: скругленные углы 29">
            <a:extLst>
              <a:ext uri="{FF2B5EF4-FFF2-40B4-BE49-F238E27FC236}">
                <a16:creationId xmlns:a16="http://schemas.microsoft.com/office/drawing/2014/main" id="{F53433B8-5EAA-4184-8A74-D2B3EDD90CA2}"/>
              </a:ext>
            </a:extLst>
          </p:cNvPr>
          <p:cNvSpPr/>
          <p:nvPr/>
        </p:nvSpPr>
        <p:spPr>
          <a:xfrm>
            <a:off x="7001215" y="2631454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Национальный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исследовательский университет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«Высшая школа экономики»</a:t>
            </a:r>
          </a:p>
          <a:p>
            <a:pPr algn="ctr"/>
            <a:endParaRPr lang="ru-RU" b="1" dirty="0"/>
          </a:p>
        </p:txBody>
      </p:sp>
      <p:sp>
        <p:nvSpPr>
          <p:cNvPr id="29" name="Прямоугольник: скругленные углы 29">
            <a:extLst>
              <a:ext uri="{FF2B5EF4-FFF2-40B4-BE49-F238E27FC236}">
                <a16:creationId xmlns:a16="http://schemas.microsoft.com/office/drawing/2014/main" id="{CDA96A4E-CF5F-4337-A916-0F569ED709A2}"/>
              </a:ext>
            </a:extLst>
          </p:cNvPr>
          <p:cNvSpPr/>
          <p:nvPr/>
        </p:nvSpPr>
        <p:spPr>
          <a:xfrm>
            <a:off x="7001213" y="5200490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Уральский Федеральный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</a:t>
            </a:r>
          </a:p>
          <a:p>
            <a:pPr algn="ctr"/>
            <a:endParaRPr lang="ru-RU" b="1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168939B-5222-48DF-B8A9-E45455E55BB5}"/>
              </a:ext>
            </a:extLst>
          </p:cNvPr>
          <p:cNvSpPr/>
          <p:nvPr/>
        </p:nvSpPr>
        <p:spPr>
          <a:xfrm>
            <a:off x="7001214" y="3915972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Санкт-Петербургский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политехнический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Петра Великого</a:t>
            </a:r>
          </a:p>
          <a:p>
            <a:pPr algn="ctr"/>
            <a:endParaRPr lang="ru-RU" b="1" dirty="0"/>
          </a:p>
        </p:txBody>
      </p:sp>
      <p:sp>
        <p:nvSpPr>
          <p:cNvPr id="31" name="Прямоугольник: скругленные углы 29">
            <a:extLst>
              <a:ext uri="{FF2B5EF4-FFF2-40B4-BE49-F238E27FC236}">
                <a16:creationId xmlns:a16="http://schemas.microsoft.com/office/drawing/2014/main" id="{A928116C-11FB-4A78-9A99-4043BD591CFB}"/>
              </a:ext>
            </a:extLst>
          </p:cNvPr>
          <p:cNvSpPr/>
          <p:nvPr/>
        </p:nvSpPr>
        <p:spPr>
          <a:xfrm>
            <a:off x="7001213" y="1346936"/>
            <a:ext cx="5004576" cy="95490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38100" cap="rnd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Университет науки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и технологий МИСИС</a:t>
            </a:r>
          </a:p>
          <a:p>
            <a:pPr algn="ctr"/>
            <a:endParaRPr lang="ru-RU" b="1" dirty="0"/>
          </a:p>
        </p:txBody>
      </p:sp>
      <p:pic>
        <p:nvPicPr>
          <p:cNvPr id="38" name="Рисунок 37">
            <a:hlinkClick r:id="rId5"/>
            <a:extLst>
              <a:ext uri="{FF2B5EF4-FFF2-40B4-BE49-F238E27FC236}">
                <a16:creationId xmlns:a16="http://schemas.microsoft.com/office/drawing/2014/main" id="{0C2BBD08-E2A1-4B52-B664-F9DA4B0662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501" y="1249386"/>
            <a:ext cx="2329037" cy="1150007"/>
          </a:xfrm>
          <a:prstGeom prst="rect">
            <a:avLst/>
          </a:prstGeom>
        </p:spPr>
      </p:pic>
      <p:pic>
        <p:nvPicPr>
          <p:cNvPr id="39" name="Рисунок 38">
            <a:hlinkClick r:id="rId8"/>
            <a:extLst>
              <a:ext uri="{FF2B5EF4-FFF2-40B4-BE49-F238E27FC236}">
                <a16:creationId xmlns:a16="http://schemas.microsoft.com/office/drawing/2014/main" id="{2F05DE07-80FD-4D1B-878C-BB8D513C81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29221" y="2691992"/>
            <a:ext cx="831130" cy="833829"/>
          </a:xfrm>
          <a:prstGeom prst="rect">
            <a:avLst/>
          </a:prstGeom>
        </p:spPr>
      </p:pic>
      <p:pic>
        <p:nvPicPr>
          <p:cNvPr id="40" name="Рисунок 39">
            <a:hlinkClick r:id="rId11"/>
            <a:extLst>
              <a:ext uri="{FF2B5EF4-FFF2-40B4-BE49-F238E27FC236}">
                <a16:creationId xmlns:a16="http://schemas.microsoft.com/office/drawing/2014/main" id="{ACC24539-BEFE-4D1B-95F9-3FCBD69862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23" y="4050982"/>
            <a:ext cx="2336860" cy="623163"/>
          </a:xfrm>
          <a:prstGeom prst="rect">
            <a:avLst/>
          </a:prstGeom>
        </p:spPr>
      </p:pic>
      <p:pic>
        <p:nvPicPr>
          <p:cNvPr id="41" name="Рисунок 40">
            <a:hlinkClick r:id="rId13"/>
            <a:extLst>
              <a:ext uri="{FF2B5EF4-FFF2-40B4-BE49-F238E27FC236}">
                <a16:creationId xmlns:a16="http://schemas.microsoft.com/office/drawing/2014/main" id="{C3940E8D-8BF6-48E6-AF93-1B1B97CEA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26" y="5324657"/>
            <a:ext cx="2199190" cy="7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5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Workshop_ Learning Situation _ by Slidesgo</Template>
  <TotalTime>994</TotalTime>
  <Words>1775</Words>
  <Application>Microsoft Office PowerPoint</Application>
  <PresentationFormat>Широкоэкранный</PresentationFormat>
  <Paragraphs>418</Paragraphs>
  <Slides>30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Arial Rounded MT Bold</vt:lpstr>
      <vt:lpstr>Calibri</vt:lpstr>
      <vt:lpstr>Calibri Light</vt:lpstr>
      <vt:lpstr>Rockwell</vt:lpstr>
      <vt:lpstr>Rubik Black</vt:lpstr>
      <vt:lpstr>Times New Roman</vt:lpstr>
      <vt:lpstr>Тема Office</vt:lpstr>
      <vt:lpstr>Навигатор по IT профессиям будущего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Михайлов</dc:creator>
  <cp:lastModifiedBy>Константин Михайлов</cp:lastModifiedBy>
  <cp:revision>71</cp:revision>
  <dcterms:created xsi:type="dcterms:W3CDTF">2024-11-19T19:53:41Z</dcterms:created>
  <dcterms:modified xsi:type="dcterms:W3CDTF">2024-11-27T20:22:53Z</dcterms:modified>
</cp:coreProperties>
</file>